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5" r:id="rId3"/>
    <p:sldId id="259" r:id="rId4"/>
    <p:sldId id="283" r:id="rId5"/>
    <p:sldId id="264" r:id="rId6"/>
    <p:sldId id="296" r:id="rId7"/>
    <p:sldId id="278" r:id="rId8"/>
    <p:sldId id="261" r:id="rId9"/>
    <p:sldId id="286" r:id="rId10"/>
    <p:sldId id="276" r:id="rId11"/>
    <p:sldId id="267" r:id="rId12"/>
    <p:sldId id="287" r:id="rId13"/>
    <p:sldId id="289" r:id="rId14"/>
    <p:sldId id="288" r:id="rId15"/>
    <p:sldId id="284" r:id="rId16"/>
    <p:sldId id="271" r:id="rId17"/>
    <p:sldId id="292" r:id="rId18"/>
    <p:sldId id="291" r:id="rId19"/>
    <p:sldId id="295" r:id="rId20"/>
    <p:sldId id="293" r:id="rId21"/>
    <p:sldId id="302" r:id="rId22"/>
    <p:sldId id="297" r:id="rId23"/>
    <p:sldId id="298" r:id="rId24"/>
    <p:sldId id="299" r:id="rId25"/>
    <p:sldId id="294" r:id="rId26"/>
    <p:sldId id="300" r:id="rId27"/>
    <p:sldId id="301" r:id="rId28"/>
    <p:sldId id="270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3117">
          <p15:clr>
            <a:srgbClr val="A4A3A4"/>
          </p15:clr>
        </p15:guide>
        <p15:guide id="3" orient="horz" pos="2391">
          <p15:clr>
            <a:srgbClr val="A4A3A4"/>
          </p15:clr>
        </p15:guide>
        <p15:guide id="4" orient="horz" pos="169">
          <p15:clr>
            <a:srgbClr val="A4A3A4"/>
          </p15:clr>
        </p15:guide>
        <p15:guide id="5" pos="2880">
          <p15:clr>
            <a:srgbClr val="A4A3A4"/>
          </p15:clr>
        </p15:guide>
        <p15:guide id="6" pos="158">
          <p15:clr>
            <a:srgbClr val="A4A3A4"/>
          </p15:clr>
        </p15:guide>
        <p15:guide id="7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383C7"/>
    <a:srgbClr val="3B3B3B"/>
    <a:srgbClr val="BFBFBF"/>
    <a:srgbClr val="D9D9D9"/>
    <a:srgbClr val="C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0" autoAdjust="0"/>
    <p:restoredTop sz="94718" autoAdjust="0"/>
  </p:normalViewPr>
  <p:slideViewPr>
    <p:cSldViewPr showGuides="1">
      <p:cViewPr varScale="1">
        <p:scale>
          <a:sx n="108" d="100"/>
          <a:sy n="108" d="100"/>
        </p:scale>
        <p:origin x="250" y="82"/>
      </p:cViewPr>
      <p:guideLst>
        <p:guide orient="horz" pos="486"/>
        <p:guide orient="horz" pos="3117"/>
        <p:guide orient="horz" pos="2391"/>
        <p:guide orient="horz" pos="169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FD3C0-FC3F-4C51-A016-979F5193A5C3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43AA7-09BD-4419-A11D-94C32DA98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3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3AA7-09BD-4419-A11D-94C32DA983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3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3AA7-09BD-4419-A11D-94C32DA983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3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3AA7-09BD-4419-A11D-94C32DA983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5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gNARU\Desktop\그림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1510"/>
            <a:ext cx="7008612" cy="27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4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YangNARU\Desktop\그림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3" y="869843"/>
            <a:ext cx="7963074" cy="41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3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1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0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2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FE61-BCC4-44F5-8B41-FDBB31848EC6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04A9B-F8C6-4166-B1ED-4E6F92397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2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2" b="22546"/>
          <a:stretch/>
        </p:blipFill>
        <p:spPr>
          <a:xfrm>
            <a:off x="0" y="-20538"/>
            <a:ext cx="9144000" cy="34407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993"/>
            <a:ext cx="9144000" cy="3413199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5639" y="1221367"/>
            <a:ext cx="416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639" y="915566"/>
            <a:ext cx="4152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users</a:t>
            </a:r>
            <a:br>
              <a:rPr lang="en-US" altLang="ko-K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Compare vehicle specifications</a:t>
            </a:r>
            <a:br>
              <a:rPr lang="en-US" altLang="ko-K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Recommendation</a:t>
            </a:r>
            <a:endParaRPr lang="en-US" altLang="ko-KR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123" y="3579862"/>
            <a:ext cx="34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맞춤 차량 추천과 비교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23" y="4075792"/>
            <a:ext cx="611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We're going to be able to do this by the user's search.</a:t>
            </a:r>
            <a:b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 vehicles by gender, age and manufacturer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3981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3648373"/>
            <a:ext cx="1789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20" pitchFamily="18" charset="-127"/>
                <a:ea typeface="-윤고딕320" pitchFamily="18" charset="-127"/>
                <a:cs typeface="Arial" pitchFamily="34" charset="0"/>
              </a:rPr>
              <a:t>ER – DIAGRAM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253142"/>
            <a:ext cx="299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E-R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다이어그램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57115008" descr="EMB000054286a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478"/>
            <a:ext cx="3960440" cy="48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87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3528" y="256906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MAPPING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555526"/>
            <a:ext cx="6436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STEP1)</a:t>
            </a:r>
          </a:p>
          <a:p>
            <a:pPr fontAlgn="base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CARINFO_TBL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CAR_NAME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WEIGHT, FUELEFFICIENCY, OVERALL_LENGTH, OVERALL_WIDTH, OVERALL_HEIGHT, DISPLACEMENT, MAINTENANCE_EXPENSES ,PRICE)</a:t>
            </a: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USER_TBL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USER_ID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SEX, AGE, USER_PASSWORD)</a:t>
            </a: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COMPANY_TBL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COMPANY_NAME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COUNTRY, CEO_NAME, STARTDATE)</a:t>
            </a: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KIND_OF_CAR_TBL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CORD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KIND_OF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353678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STEP1)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정규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엔티티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 타입과 단일 값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애트리뷰트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645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3528" y="256906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MAPPING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555526"/>
            <a:ext cx="6436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STEP2)</a:t>
            </a:r>
          </a:p>
          <a:p>
            <a:pPr fontAlgn="base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STEP3)</a:t>
            </a:r>
          </a:p>
          <a:p>
            <a:pPr fontAlgn="base" latinLnBrk="0"/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STEP4)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CARINFO_TBL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CAR_NAME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WEIGHT, FUELEFFICIENCY, OVERALL_LENGTH, OVERALL_WIDTH, OVERALL_HEIGHT, DISPLACEMENT, MAINTENANCE_EXPENSES ,PRICE,</a:t>
            </a:r>
          </a:p>
          <a:p>
            <a:pPr fontAlgn="base" latinLnBrk="0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/>
                <a:ea typeface="-윤고딕350" pitchFamily="18" charset="-127"/>
                <a:cs typeface="Arial" pitchFamily="34" charset="0"/>
              </a:rPr>
              <a:t>COMPANY_NAME, CORD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)</a:t>
            </a: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08" y="3967579"/>
            <a:ext cx="7272808" cy="11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STEP2)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약한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엔티티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 타입과 단일 값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애트리뷰트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STEP3)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1:1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관계 타입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STEP4)</a:t>
            </a:r>
            <a:r>
              <a:rPr lang="ko-KR" altLang="en-US" sz="1600" b="1" dirty="0">
                <a:solidFill>
                  <a:srgbClr val="FF33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정규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1:N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관계 타입</a:t>
            </a:r>
          </a:p>
        </p:txBody>
      </p:sp>
    </p:spTree>
    <p:extLst>
      <p:ext uri="{BB962C8B-B14F-4D97-AF65-F5344CB8AC3E}">
        <p14:creationId xmlns:p14="http://schemas.microsoft.com/office/powerpoint/2010/main" val="428798466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3528" y="256906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MAPPING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555526"/>
            <a:ext cx="6436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STEP5)</a:t>
            </a:r>
          </a:p>
          <a:p>
            <a:pPr fontAlgn="base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SEARCH_CAR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/>
                <a:ea typeface="-윤고딕350" pitchFamily="18" charset="-127"/>
                <a:cs typeface="Arial" pitchFamily="34" charset="0"/>
              </a:rPr>
              <a:t>USER_ID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/>
                <a:ea typeface="-윤고딕350" pitchFamily="18" charset="-127"/>
                <a:cs typeface="Arial" pitchFamily="34" charset="0"/>
              </a:rPr>
              <a:t>CAR_NAME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DATE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)</a:t>
            </a:r>
          </a:p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SEARCH_COMPANY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/>
                <a:ea typeface="-윤고딕350" pitchFamily="18" charset="-127"/>
                <a:cs typeface="Arial" pitchFamily="34" charset="0"/>
              </a:rPr>
              <a:t>USER_ID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/>
                <a:ea typeface="-윤고딕350" pitchFamily="18" charset="-127"/>
                <a:cs typeface="Arial" pitchFamily="34" charset="0"/>
              </a:rPr>
              <a:t>COMPANY_NAME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DATE)</a:t>
            </a: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STEP6)</a:t>
            </a: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 latinLnBrk="0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"/>
                <a:ea typeface="-윤고딕350" pitchFamily="18" charset="-127"/>
                <a:cs typeface="Arial" pitchFamily="34" charset="0"/>
              </a:rPr>
              <a:t>STEP7)</a:t>
            </a:r>
          </a:p>
          <a:p>
            <a:pPr fontAlgn="base"/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0X10"/>
              <a:ea typeface="-윤고딕350" pitchFamily="18" charset="-127"/>
              <a:cs typeface="Arial" pitchFamily="34" charset="0"/>
            </a:endParaRPr>
          </a:p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IMAGE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(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/>
                <a:ea typeface="-윤고딕350" pitchFamily="18" charset="-127"/>
                <a:cs typeface="Arial" pitchFamily="34" charset="0"/>
              </a:rPr>
              <a:t>CAR_NAME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, </a:t>
            </a:r>
            <a:r>
              <a:rPr lang="en-US" altLang="ko-KR" sz="16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PATH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304" y="3943171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STEP5)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M:N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관계 타입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STEP6)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진 이상의 관계 타입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STEP7)</a:t>
            </a:r>
            <a:r>
              <a:rPr lang="ko-KR" altLang="en-US" sz="1600" b="1" dirty="0">
                <a:solidFill>
                  <a:srgbClr val="FF33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다치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애트리뷰트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5983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23528" y="256906"/>
            <a:ext cx="1512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-윤고딕350" pitchFamily="18" charset="-127"/>
                <a:cs typeface="Arial" pitchFamily="34" charset="0"/>
              </a:rPr>
              <a:t>MAPPING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555526"/>
            <a:ext cx="64369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50" pitchFamily="18" charset="-127"/>
                <a:ea typeface="10X10" panose="020B0600000101010101"/>
                <a:cs typeface="Arial" pitchFamily="34" charset="0"/>
              </a:rPr>
              <a:t>FINAL)</a:t>
            </a:r>
          </a:p>
          <a:p>
            <a:pPr fontAlgn="base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10X10" panose="020B0600000101010101"/>
              <a:cs typeface="Arial" pitchFamily="34" charset="0"/>
            </a:endParaRPr>
          </a:p>
          <a:p>
            <a:pPr fontAlgn="base" latinLnBrk="0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CARINFO_TBL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CAR_NAME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WEIGHT, FUELEFFICIENCY, OVERALL_LENGTH, OVERALL_WIDTH, OVERALL_HEIGHT, DISPLACEMENT, MAINTENANCE_EXPENSES ,PRICE,</a:t>
            </a:r>
          </a:p>
          <a:p>
            <a:pPr fontAlgn="base" latinLnBrk="0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COMPANY_NAME, CORD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)</a:t>
            </a:r>
          </a:p>
          <a:p>
            <a:pPr fontAlgn="base" latinLnBrk="0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 panose="020B0600000101010101" charset="-127"/>
              <a:ea typeface="10X10" panose="020B0600000101010101"/>
              <a:cs typeface="Arial" pitchFamily="34" charset="0"/>
            </a:endParaRPr>
          </a:p>
          <a:p>
            <a:pPr fontAlgn="base" latinLnBrk="0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USER_TBL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USER_ID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SEX, AGE, USER_PASSWORD)</a:t>
            </a:r>
          </a:p>
          <a:p>
            <a:pPr fontAlgn="base" latinLnBrk="0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 panose="020B0600000101010101" charset="-127"/>
              <a:ea typeface="10X10" panose="020B0600000101010101"/>
              <a:cs typeface="Arial" pitchFamily="34" charset="0"/>
            </a:endParaRPr>
          </a:p>
          <a:p>
            <a:pPr fontAlgn="base" latinLnBrk="0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COMPANY_TBL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COMPANY_NAME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COUNTRY, CEO_NAME, STARTDATE)</a:t>
            </a:r>
          </a:p>
          <a:p>
            <a:pPr fontAlgn="base" latinLnBrk="0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 panose="020B0600000101010101" charset="-127"/>
              <a:ea typeface="10X10" panose="020B0600000101010101"/>
              <a:cs typeface="Arial" pitchFamily="34" charset="0"/>
            </a:endParaRPr>
          </a:p>
          <a:p>
            <a:pPr fontAlgn="base" latinLnBrk="0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KIND_OF_CAR_TBL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CORD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KIND_OF)</a:t>
            </a:r>
          </a:p>
          <a:p>
            <a:pPr fontAlgn="base" latinLnBrk="0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 panose="020B0600000101010101" charset="-127"/>
              <a:ea typeface="10X10" panose="020B0600000101010101"/>
              <a:cs typeface="Arial" pitchFamily="34" charset="0"/>
            </a:endParaRPr>
          </a:p>
          <a:p>
            <a:pPr fontAlgn="base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IMAGE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CAR_NAME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PATH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)</a:t>
            </a:r>
          </a:p>
          <a:p>
            <a:pPr fontAlgn="base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 panose="020B0600000101010101" charset="-127"/>
              <a:ea typeface="10X10" panose="020B0600000101010101"/>
              <a:cs typeface="Arial" pitchFamily="34" charset="0"/>
            </a:endParaRPr>
          </a:p>
          <a:p>
            <a:pPr fontAlgn="base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SEARCH_CAR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USER_ID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CAR_NAME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DATE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)</a:t>
            </a:r>
          </a:p>
          <a:p>
            <a:pPr fontAlgn="base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10X10" panose="020B0600000101010101" charset="-127"/>
              <a:ea typeface="10X10" panose="020B0600000101010101"/>
              <a:cs typeface="Arial" pitchFamily="34" charset="0"/>
            </a:endParaRPr>
          </a:p>
          <a:p>
            <a:pPr fontAlgn="base"/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SEARCH_COMPANY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 (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USER_ID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COMPANY_NAME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, </a:t>
            </a: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 panose="020B0600000101010101" charset="-127"/>
                <a:ea typeface="10X10" panose="020B0600000101010101"/>
                <a:cs typeface="Arial" pitchFamily="34" charset="0"/>
              </a:rPr>
              <a:t>DATE)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F4F1F-045A-4B29-9C1F-8B83F4B1CCA0}"/>
              </a:ext>
            </a:extLst>
          </p:cNvPr>
          <p:cNvSpPr/>
          <p:nvPr/>
        </p:nvSpPr>
        <p:spPr>
          <a:xfrm>
            <a:off x="0" y="4863593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140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23" y="-344559"/>
            <a:ext cx="10192023" cy="57401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21323" y="-18633"/>
            <a:ext cx="9654470" cy="5414175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15766"/>
            <a:ext cx="5008569" cy="5731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2202472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YOU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2360" y="292320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HY나무L" pitchFamily="18" charset="-127"/>
                <a:ea typeface="HY나무L" pitchFamily="18" charset="-127"/>
              </a:rPr>
              <a:t>4. Web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85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-0.05329 0.0913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4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31990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Language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BC6CF50-5354-4734-BDD4-840022AE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70" y="1214277"/>
            <a:ext cx="1152128" cy="115212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92670308-5E59-4434-95C4-844F0D5CE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727" y="1214277"/>
            <a:ext cx="1152128" cy="115212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6D9FD20-B6E1-43E9-AB76-A55ABB0A2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131590"/>
            <a:ext cx="1301567" cy="1286215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0738D3E-CE29-4BFE-A4EE-959AD06F2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727" y="2727873"/>
            <a:ext cx="1152128" cy="116507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C8118B5-BB9E-4885-9482-37BD1DCFA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8022" y="2646286"/>
            <a:ext cx="1328252" cy="132825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2ACCEF2-127B-496D-ABCE-208760573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669" y="1071698"/>
            <a:ext cx="1918851" cy="143728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67BDC2DA-D51F-4EE1-A0ED-91F74C32F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7326" y="2477976"/>
            <a:ext cx="1313322" cy="145884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C1061C6-B4A8-4D9D-B2EA-544C662E6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8357" y="2618514"/>
            <a:ext cx="2028163" cy="13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251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19894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Map</a:t>
            </a:r>
          </a:p>
        </p:txBody>
      </p:sp>
      <p:graphicFrame>
        <p:nvGraphicFramePr>
          <p:cNvPr id="15" name="Group 49">
            <a:extLst>
              <a:ext uri="{FF2B5EF4-FFF2-40B4-BE49-F238E27FC236}">
                <a16:creationId xmlns:a16="http://schemas.microsoft.com/office/drawing/2014/main" id="{1CA74E78-ED0B-486A-8BE3-2E58749E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89428"/>
              </p:ext>
            </p:extLst>
          </p:nvPr>
        </p:nvGraphicFramePr>
        <p:xfrm>
          <a:off x="4067944" y="1052488"/>
          <a:ext cx="1107830" cy="274426"/>
        </p:xfrm>
        <a:graphic>
          <a:graphicData uri="http://schemas.openxmlformats.org/drawingml/2006/table">
            <a:tbl>
              <a:tblPr/>
              <a:tblGrid>
                <a:gridCol w="110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Main</a:t>
                      </a:r>
                    </a:p>
                  </a:txBody>
                  <a:tcPr marT="45773" marB="4577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9AFA5F-19E2-43F8-9EE6-BF48AD573DE6}"/>
              </a:ext>
            </a:extLst>
          </p:cNvPr>
          <p:cNvSpPr/>
          <p:nvPr/>
        </p:nvSpPr>
        <p:spPr>
          <a:xfrm>
            <a:off x="4067944" y="1754772"/>
            <a:ext cx="1107830" cy="2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10X10" panose="020B0600000101010101" charset="-127"/>
                <a:ea typeface="10X10" panose="020B0600000101010101" charset="-127"/>
              </a:rPr>
              <a:t>Menu</a:t>
            </a:r>
            <a:endParaRPr lang="ko-KR" altLang="en-US" sz="1100" b="1" dirty="0">
              <a:solidFill>
                <a:schemeClr val="tx1"/>
              </a:solidFill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21" name="Line 121">
            <a:extLst>
              <a:ext uri="{FF2B5EF4-FFF2-40B4-BE49-F238E27FC236}">
                <a16:creationId xmlns:a16="http://schemas.microsoft.com/office/drawing/2014/main" id="{7F7E48D9-982B-4F23-BC1F-D777D3BD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5632" y="2524881"/>
            <a:ext cx="329816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10X10" panose="020B0600000101010101" charset="-127"/>
              <a:ea typeface="10X10" panose="020B0600000101010101" charset="-127"/>
            </a:endParaRPr>
          </a:p>
        </p:txBody>
      </p:sp>
      <p:graphicFrame>
        <p:nvGraphicFramePr>
          <p:cNvPr id="26" name="Group 43">
            <a:extLst>
              <a:ext uri="{FF2B5EF4-FFF2-40B4-BE49-F238E27FC236}">
                <a16:creationId xmlns:a16="http://schemas.microsoft.com/office/drawing/2014/main" id="{CE6CEC38-BF5F-48DB-97C3-BE9AA4A1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6651"/>
              </p:ext>
            </p:extLst>
          </p:nvPr>
        </p:nvGraphicFramePr>
        <p:xfrm>
          <a:off x="5733175" y="2892991"/>
          <a:ext cx="1108212" cy="293275"/>
        </p:xfrm>
        <a:graphic>
          <a:graphicData uri="http://schemas.openxmlformats.org/drawingml/2006/table">
            <a:tbl>
              <a:tblPr/>
              <a:tblGrid>
                <a:gridCol w="11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 Pro SemiBold" panose="020B0704030504040204" pitchFamily="34" charset="0"/>
                          <a:ea typeface="굴림" panose="020B0600000101010101" pitchFamily="50" charset="-127"/>
                        </a:rPr>
                        <a:t>compare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SemiBold" panose="020B07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Line 62">
            <a:extLst>
              <a:ext uri="{FF2B5EF4-FFF2-40B4-BE49-F238E27FC236}">
                <a16:creationId xmlns:a16="http://schemas.microsoft.com/office/drawing/2014/main" id="{FF967BD3-454F-4DB1-AE3F-C5CD50D46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796" y="2537149"/>
            <a:ext cx="0" cy="321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59" name="Line 62">
            <a:extLst>
              <a:ext uri="{FF2B5EF4-FFF2-40B4-BE49-F238E27FC236}">
                <a16:creationId xmlns:a16="http://schemas.microsoft.com/office/drawing/2014/main" id="{E67023EC-B354-4526-ABEE-9761E3367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1859" y="2110993"/>
            <a:ext cx="0" cy="294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61" name="Line 62">
            <a:extLst>
              <a:ext uri="{FF2B5EF4-FFF2-40B4-BE49-F238E27FC236}">
                <a16:creationId xmlns:a16="http://schemas.microsoft.com/office/drawing/2014/main" id="{5BFC4BB6-0F87-407B-893D-CBEC744B4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448" y="1402146"/>
            <a:ext cx="0" cy="294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graphicFrame>
        <p:nvGraphicFramePr>
          <p:cNvPr id="63" name="Group 43">
            <a:extLst>
              <a:ext uri="{FF2B5EF4-FFF2-40B4-BE49-F238E27FC236}">
                <a16:creationId xmlns:a16="http://schemas.microsoft.com/office/drawing/2014/main" id="{D1AA4AD2-8424-4733-BA43-AF4B4DAAB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0157"/>
              </p:ext>
            </p:extLst>
          </p:nvPr>
        </p:nvGraphicFramePr>
        <p:xfrm>
          <a:off x="4073795" y="2931790"/>
          <a:ext cx="1108212" cy="274426"/>
        </p:xfrm>
        <a:graphic>
          <a:graphicData uri="http://schemas.openxmlformats.org/drawingml/2006/table">
            <a:tbl>
              <a:tblPr/>
              <a:tblGrid>
                <a:gridCol w="11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 Pro Cond SemiBold" panose="020B0706030504040204" pitchFamily="34" charset="0"/>
                          <a:ea typeface="굴림" panose="020B0600000101010101" pitchFamily="50" charset="-127"/>
                        </a:rPr>
                        <a:t>Recommend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62">
            <a:extLst>
              <a:ext uri="{FF2B5EF4-FFF2-40B4-BE49-F238E27FC236}">
                <a16:creationId xmlns:a16="http://schemas.microsoft.com/office/drawing/2014/main" id="{0FF4E609-1B6D-4C04-807E-3AC8B197E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1859" y="2524881"/>
            <a:ext cx="0" cy="321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graphicFrame>
        <p:nvGraphicFramePr>
          <p:cNvPr id="65" name="Group 43">
            <a:extLst>
              <a:ext uri="{FF2B5EF4-FFF2-40B4-BE49-F238E27FC236}">
                <a16:creationId xmlns:a16="http://schemas.microsoft.com/office/drawing/2014/main" id="{4BC2B966-9FCF-493C-A706-54B31B1CA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4014"/>
              </p:ext>
            </p:extLst>
          </p:nvPr>
        </p:nvGraphicFramePr>
        <p:xfrm>
          <a:off x="2431526" y="2892991"/>
          <a:ext cx="1108212" cy="293275"/>
        </p:xfrm>
        <a:graphic>
          <a:graphicData uri="http://schemas.openxmlformats.org/drawingml/2006/table">
            <a:tbl>
              <a:tblPr/>
              <a:tblGrid>
                <a:gridCol w="11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0X10" panose="020B0600000101010101" charset="-127"/>
                          <a:ea typeface="10X10" panose="020B0600000101010101" charset="-127"/>
                        </a:rPr>
                        <a:t>Login/Join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 marT="45773" marB="4577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Line 62">
            <a:extLst>
              <a:ext uri="{FF2B5EF4-FFF2-40B4-BE49-F238E27FC236}">
                <a16:creationId xmlns:a16="http://schemas.microsoft.com/office/drawing/2014/main" id="{A8FADE71-7A86-4941-B2D1-058C43A68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5632" y="2524881"/>
            <a:ext cx="0" cy="321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graphicFrame>
        <p:nvGraphicFramePr>
          <p:cNvPr id="67" name="Group 43">
            <a:extLst>
              <a:ext uri="{FF2B5EF4-FFF2-40B4-BE49-F238E27FC236}">
                <a16:creationId xmlns:a16="http://schemas.microsoft.com/office/drawing/2014/main" id="{AB970958-F322-4B74-AA39-47E0B0B74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91446"/>
              </p:ext>
            </p:extLst>
          </p:nvPr>
        </p:nvGraphicFramePr>
        <p:xfrm>
          <a:off x="5682653" y="3678654"/>
          <a:ext cx="1202286" cy="274426"/>
        </p:xfrm>
        <a:graphic>
          <a:graphicData uri="http://schemas.openxmlformats.org/drawingml/2006/table">
            <a:tbl>
              <a:tblPr/>
              <a:tblGrid>
                <a:gridCol w="120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10X10" panose="020B0600000101010101" charset="-127"/>
                          <a:ea typeface="10X10" panose="020B0600000101010101" charset="-127"/>
                        </a:rPr>
                        <a:t>RealCompare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 marT="45773" marB="45773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Line 62">
            <a:extLst>
              <a:ext uri="{FF2B5EF4-FFF2-40B4-BE49-F238E27FC236}">
                <a16:creationId xmlns:a16="http://schemas.microsoft.com/office/drawing/2014/main" id="{A494586C-D80B-451E-954A-91B0D71AE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7294" y="3291830"/>
            <a:ext cx="0" cy="321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9314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</a:t>
            </a: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C51B05-8E75-4AF5-8607-0B53DAFFF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8" y="1237451"/>
            <a:ext cx="1872208" cy="2031726"/>
          </a:xfrm>
          <a:prstGeom prst="rect">
            <a:avLst/>
          </a:prstGeom>
        </p:spPr>
      </p:pic>
      <p:sp>
        <p:nvSpPr>
          <p:cNvPr id="22" name="Line 62">
            <a:extLst>
              <a:ext uri="{FF2B5EF4-FFF2-40B4-BE49-F238E27FC236}">
                <a16:creationId xmlns:a16="http://schemas.microsoft.com/office/drawing/2014/main" id="{0BDC6AFC-C387-402B-B367-4A021B743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808" y="2253758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567C0C-76E4-48E5-82B0-E53A0A63C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51" y="1591122"/>
            <a:ext cx="4968552" cy="1483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ECC05-762D-4D59-931C-13523922194E}"/>
              </a:ext>
            </a:extLst>
          </p:cNvPr>
          <p:cNvSpPr txBox="1"/>
          <p:nvPr/>
        </p:nvSpPr>
        <p:spPr>
          <a:xfrm>
            <a:off x="107504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유저 테이블에서 해당 아이디와 같은 </a:t>
            </a:r>
            <a:r>
              <a:rPr lang="ko-KR" altLang="en-US" sz="1050" dirty="0" err="1">
                <a:latin typeface="10X10"/>
              </a:rPr>
              <a:t>애트리뷰트의</a:t>
            </a:r>
            <a:r>
              <a:rPr lang="ko-KR" altLang="en-US" sz="1050" dirty="0">
                <a:latin typeface="10X10"/>
              </a:rPr>
              <a:t> 비밀번호를 가져오는 쿼리</a:t>
            </a:r>
          </a:p>
        </p:txBody>
      </p:sp>
    </p:spTree>
    <p:extLst>
      <p:ext uri="{BB962C8B-B14F-4D97-AF65-F5344CB8AC3E}">
        <p14:creationId xmlns:p14="http://schemas.microsoft.com/office/powerpoint/2010/main" val="270327659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</a:t>
            </a: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852DF77-9865-4E5E-830A-6E835BA9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0" y="1051752"/>
            <a:ext cx="2076686" cy="2509680"/>
          </a:xfrm>
          <a:prstGeom prst="rect">
            <a:avLst/>
          </a:prstGeom>
        </p:spPr>
      </p:pic>
      <p:sp>
        <p:nvSpPr>
          <p:cNvPr id="11" name="Line 62">
            <a:extLst>
              <a:ext uri="{FF2B5EF4-FFF2-40B4-BE49-F238E27FC236}">
                <a16:creationId xmlns:a16="http://schemas.microsoft.com/office/drawing/2014/main" id="{86CE49AB-5D04-4800-B3C8-9FEF80D75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721" y="2211710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2DFB1-193A-47BC-A720-75AB7A08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92291"/>
            <a:ext cx="4307204" cy="17638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33B39F-634A-4C22-891C-6C07CFEF7A9F}"/>
              </a:ext>
            </a:extLst>
          </p:cNvPr>
          <p:cNvSpPr txBox="1"/>
          <p:nvPr/>
        </p:nvSpPr>
        <p:spPr>
          <a:xfrm>
            <a:off x="107504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유저 테이블에 해당 아이디</a:t>
            </a:r>
            <a:r>
              <a:rPr lang="en-US" altLang="ko-KR" sz="1050" dirty="0">
                <a:latin typeface="10X10"/>
              </a:rPr>
              <a:t>, </a:t>
            </a:r>
            <a:r>
              <a:rPr lang="ko-KR" altLang="en-US" sz="1050" dirty="0">
                <a:latin typeface="10X10"/>
              </a:rPr>
              <a:t>비밀번호</a:t>
            </a:r>
            <a:r>
              <a:rPr lang="en-US" altLang="ko-KR" sz="1050" dirty="0">
                <a:latin typeface="10X10"/>
              </a:rPr>
              <a:t>, </a:t>
            </a:r>
            <a:r>
              <a:rPr lang="ko-KR" altLang="en-US" sz="1050" dirty="0">
                <a:latin typeface="10X10"/>
              </a:rPr>
              <a:t>성별</a:t>
            </a:r>
            <a:r>
              <a:rPr lang="en-US" altLang="ko-KR" sz="1050" dirty="0">
                <a:latin typeface="10X10"/>
              </a:rPr>
              <a:t>, </a:t>
            </a:r>
            <a:r>
              <a:rPr lang="ko-KR" altLang="en-US" sz="1050" dirty="0">
                <a:latin typeface="10X10"/>
              </a:rPr>
              <a:t>나이를 순서대로 넣는 쿼리</a:t>
            </a:r>
          </a:p>
        </p:txBody>
      </p:sp>
    </p:spTree>
    <p:extLst>
      <p:ext uri="{BB962C8B-B14F-4D97-AF65-F5344CB8AC3E}">
        <p14:creationId xmlns:p14="http://schemas.microsoft.com/office/powerpoint/2010/main" val="58117180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678" y="14011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가격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366038"/>
            <a:ext cx="171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유지 비용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8420" y="91556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배기량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9652" y="3300133"/>
            <a:ext cx="16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크기는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6223" y="1131590"/>
            <a:ext cx="249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요즘 여성이 선호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하는차량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5864" y="3435846"/>
            <a:ext cx="454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연비 좋은 차량은 뭐가 있을까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7342" y="2611513"/>
            <a:ext cx="25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누가 좀 정해줬으면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3124" y="4027109"/>
            <a:ext cx="217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현대 자동차는 뭐가 인기 있나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8698" y="2007556"/>
            <a:ext cx="3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가격이 낮은 스포츠카도 있을까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1075" y="2859782"/>
            <a:ext cx="250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외제차는 다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비싼건가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491" y="200755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FOU YOU 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9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23" grpId="0"/>
      <p:bldP spid="23" grpId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3884-A9ED-46CF-957F-49C3FE6F17CF}"/>
              </a:ext>
            </a:extLst>
          </p:cNvPr>
          <p:cNvSpPr txBox="1"/>
          <p:nvPr/>
        </p:nvSpPr>
        <p:spPr>
          <a:xfrm>
            <a:off x="107504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pic>
        <p:nvPicPr>
          <p:cNvPr id="6" name="그림 5" descr="사진이(가) 표시된 사진&#10;&#10;매우 높은 신뢰도로 생성된 설명">
            <a:extLst>
              <a:ext uri="{FF2B5EF4-FFF2-40B4-BE49-F238E27FC236}">
                <a16:creationId xmlns:a16="http://schemas.microsoft.com/office/drawing/2014/main" id="{68231997-12B6-461F-AD41-F81C5F075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" y="1107085"/>
            <a:ext cx="3604827" cy="2209248"/>
          </a:xfrm>
          <a:prstGeom prst="rect">
            <a:avLst/>
          </a:prstGeom>
        </p:spPr>
      </p:pic>
      <p:sp>
        <p:nvSpPr>
          <p:cNvPr id="11" name="Line 62">
            <a:extLst>
              <a:ext uri="{FF2B5EF4-FFF2-40B4-BE49-F238E27FC236}">
                <a16:creationId xmlns:a16="http://schemas.microsoft.com/office/drawing/2014/main" id="{4F75A2C9-EAA5-4216-8177-B6FB8E30F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228" y="2283718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E5A3C-3743-4469-8481-7492E80BFCB5}"/>
              </a:ext>
            </a:extLst>
          </p:cNvPr>
          <p:cNvSpPr txBox="1"/>
          <p:nvPr/>
        </p:nvSpPr>
        <p:spPr>
          <a:xfrm>
            <a:off x="177756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이미지 테이블에서 모든 차의 이름과 이미지 뽑아오는 쿼리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01" y="1802782"/>
            <a:ext cx="5064968" cy="96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23294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3884-A9ED-46CF-957F-49C3FE6F17CF}"/>
              </a:ext>
            </a:extLst>
          </p:cNvPr>
          <p:cNvSpPr txBox="1"/>
          <p:nvPr/>
        </p:nvSpPr>
        <p:spPr>
          <a:xfrm>
            <a:off x="107504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검색된 단어를 바탕으로 이미지 테이블에서 모든 정보를 뽑아내는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pic>
        <p:nvPicPr>
          <p:cNvPr id="6" name="그림 5" descr="사진이(가) 표시된 사진&#10;&#10;매우 높은 신뢰도로 생성된 설명">
            <a:extLst>
              <a:ext uri="{FF2B5EF4-FFF2-40B4-BE49-F238E27FC236}">
                <a16:creationId xmlns:a16="http://schemas.microsoft.com/office/drawing/2014/main" id="{68231997-12B6-461F-AD41-F81C5F075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0" y="1107086"/>
            <a:ext cx="3604827" cy="2209248"/>
          </a:xfrm>
          <a:prstGeom prst="rect">
            <a:avLst/>
          </a:prstGeom>
        </p:spPr>
      </p:pic>
      <p:sp>
        <p:nvSpPr>
          <p:cNvPr id="11" name="Line 62">
            <a:extLst>
              <a:ext uri="{FF2B5EF4-FFF2-40B4-BE49-F238E27FC236}">
                <a16:creationId xmlns:a16="http://schemas.microsoft.com/office/drawing/2014/main" id="{4F75A2C9-EAA5-4216-8177-B6FB8E30F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2211709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81D957-B6BE-4869-B913-ADEEBB7A0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98" y="1750658"/>
            <a:ext cx="4273382" cy="10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8305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3884-A9ED-46CF-957F-49C3FE6F17CF}"/>
              </a:ext>
            </a:extLst>
          </p:cNvPr>
          <p:cNvSpPr txBox="1"/>
          <p:nvPr/>
        </p:nvSpPr>
        <p:spPr>
          <a:xfrm>
            <a:off x="107504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차 이름으로 검색한 내용과 유저의 아이디를 저장하여 검색내역을 저장하는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pic>
        <p:nvPicPr>
          <p:cNvPr id="6" name="그림 5" descr="사진이(가) 표시된 사진&#10;&#10;매우 높은 신뢰도로 생성된 설명">
            <a:extLst>
              <a:ext uri="{FF2B5EF4-FFF2-40B4-BE49-F238E27FC236}">
                <a16:creationId xmlns:a16="http://schemas.microsoft.com/office/drawing/2014/main" id="{68231997-12B6-461F-AD41-F81C5F0754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1" y="1107085"/>
            <a:ext cx="3604827" cy="2209248"/>
          </a:xfrm>
          <a:prstGeom prst="rect">
            <a:avLst/>
          </a:prstGeom>
        </p:spPr>
      </p:pic>
      <p:sp>
        <p:nvSpPr>
          <p:cNvPr id="11" name="Line 62">
            <a:extLst>
              <a:ext uri="{FF2B5EF4-FFF2-40B4-BE49-F238E27FC236}">
                <a16:creationId xmlns:a16="http://schemas.microsoft.com/office/drawing/2014/main" id="{4F75A2C9-EAA5-4216-8177-B6FB8E30F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2211709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4C5BB-E47B-40CB-BC77-6BACD0EE0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09" y="1635654"/>
            <a:ext cx="4248472" cy="10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452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3884-A9ED-46CF-957F-49C3FE6F17CF}"/>
              </a:ext>
            </a:extLst>
          </p:cNvPr>
          <p:cNvSpPr txBox="1"/>
          <p:nvPr/>
        </p:nvSpPr>
        <p:spPr>
          <a:xfrm>
            <a:off x="107504" y="4155926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제조사 이름으로 검색한 내용과 유저의 아이디를 저장하여 검색내역을 저장하는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4F75A2C9-EAA5-4216-8177-B6FB8E30F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2211709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pic>
        <p:nvPicPr>
          <p:cNvPr id="3" name="그림 2" descr="사진이(가) 표시된 사진&#10;&#10;높은 신뢰도로 생성된 설명">
            <a:extLst>
              <a:ext uri="{FF2B5EF4-FFF2-40B4-BE49-F238E27FC236}">
                <a16:creationId xmlns:a16="http://schemas.microsoft.com/office/drawing/2014/main" id="{AF096D4E-10BE-4B20-AE39-E440F0699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62497"/>
            <a:ext cx="3744416" cy="2298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529E2B-DAFD-42F9-82DC-0258F079B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63639"/>
            <a:ext cx="4320480" cy="10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5570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E3884-A9ED-46CF-957F-49C3FE6F17CF}"/>
              </a:ext>
            </a:extLst>
          </p:cNvPr>
          <p:cNvSpPr txBox="1"/>
          <p:nvPr/>
        </p:nvSpPr>
        <p:spPr>
          <a:xfrm>
            <a:off x="107504" y="4118300"/>
            <a:ext cx="8856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차 이름으로 검색으로 검색하면  입력한 차 이름을 바탕으로 차 정보 테이블과 차 이미지 테이블의 모든 정보를 뽑아내는 쿼리</a:t>
            </a:r>
            <a:r>
              <a:rPr lang="en-US" altLang="ko-KR" sz="1050" dirty="0">
                <a:latin typeface="10X10"/>
              </a:rPr>
              <a:t>.</a:t>
            </a:r>
          </a:p>
          <a:p>
            <a:endParaRPr lang="en-US" altLang="ko-KR" sz="1050" dirty="0">
              <a:latin typeface="10X10"/>
            </a:endParaRPr>
          </a:p>
          <a:p>
            <a:r>
              <a:rPr lang="ko-KR" altLang="en-US" sz="1050" dirty="0">
                <a:latin typeface="10X10"/>
              </a:rPr>
              <a:t>회사 이름으로 검색하면  입력한 회사 이름을 바탕으로 차 정보 테이블과 차 이미지 테이블의 모든 정보를 뽑아내는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4F75A2C9-EAA5-4216-8177-B6FB8E30F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422" y="2247338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3811E0-2076-4BB3-930B-AB66497D6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1" y="819435"/>
            <a:ext cx="3008407" cy="285580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1436448"/>
            <a:ext cx="5148064" cy="162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34876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48A7C7BA-330A-49FD-9F45-30D7C4F33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2235781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EF9FA-D874-443D-BF39-E4F533C6B027}"/>
              </a:ext>
            </a:extLst>
          </p:cNvPr>
          <p:cNvSpPr txBox="1"/>
          <p:nvPr/>
        </p:nvSpPr>
        <p:spPr>
          <a:xfrm>
            <a:off x="143508" y="4160701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로그인 했을 때</a:t>
            </a:r>
            <a:r>
              <a:rPr lang="en-US" altLang="ko-KR" sz="1050" dirty="0">
                <a:latin typeface="10X10"/>
              </a:rPr>
              <a:t>,</a:t>
            </a:r>
            <a:r>
              <a:rPr lang="ko-KR" altLang="en-US" sz="1050" dirty="0">
                <a:latin typeface="10X10"/>
              </a:rPr>
              <a:t> 유저의 정보를 받아와서 해당 정보를 가진 유저가 검색한 내용을 카운트하는 쿼리</a:t>
            </a:r>
            <a:r>
              <a:rPr lang="en-US" altLang="ko-KR" sz="1050" dirty="0">
                <a:latin typeface="10X10"/>
              </a:rPr>
              <a:t>.</a:t>
            </a:r>
            <a:r>
              <a:rPr lang="ko-KR" altLang="en-US" sz="1050" dirty="0">
                <a:latin typeface="10X1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08246-4A43-4BB7-AC5C-BCE6732C3446}"/>
              </a:ext>
            </a:extLst>
          </p:cNvPr>
          <p:cNvSpPr txBox="1"/>
          <p:nvPr/>
        </p:nvSpPr>
        <p:spPr>
          <a:xfrm>
            <a:off x="143508" y="4528693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로그인 안 했을 때</a:t>
            </a:r>
            <a:r>
              <a:rPr lang="en-US" altLang="ko-KR" sz="1050" dirty="0">
                <a:latin typeface="10X10"/>
              </a:rPr>
              <a:t>, </a:t>
            </a:r>
            <a:r>
              <a:rPr lang="ko-KR" altLang="en-US" sz="1050" dirty="0">
                <a:latin typeface="10X10"/>
              </a:rPr>
              <a:t>유저들이 검색 한 내용을 카운트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945910-AAF3-4909-9DD8-16B8D6CB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4" y="813205"/>
            <a:ext cx="3591786" cy="284515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49" y="1289333"/>
            <a:ext cx="4810043" cy="194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66377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48A7C7BA-330A-49FD-9F45-30D7C4F33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2236441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EF9FA-D874-443D-BF39-E4F533C6B027}"/>
              </a:ext>
            </a:extLst>
          </p:cNvPr>
          <p:cNvSpPr txBox="1"/>
          <p:nvPr/>
        </p:nvSpPr>
        <p:spPr>
          <a:xfrm>
            <a:off x="143508" y="4160701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차 검색내역 테이블에서 나이 성별을 받아 검색내역을 카운트하는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AA6E8-47E6-4A83-82C5-92C16DF3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" y="859689"/>
            <a:ext cx="3600400" cy="29047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89477"/>
            <a:ext cx="4170554" cy="32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7545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283948"/>
            <a:ext cx="327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48A7C7BA-330A-49FD-9F45-30D7C4F33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2236441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EF9FA-D874-443D-BF39-E4F533C6B027}"/>
              </a:ext>
            </a:extLst>
          </p:cNvPr>
          <p:cNvSpPr txBox="1"/>
          <p:nvPr/>
        </p:nvSpPr>
        <p:spPr>
          <a:xfrm>
            <a:off x="143508" y="4160701"/>
            <a:ext cx="8856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10X10"/>
              </a:rPr>
              <a:t>제조사 검색내역 테이블에서 나이 성별을 받아 검색내역을 카운트하는 쿼리</a:t>
            </a:r>
            <a:r>
              <a:rPr lang="en-US" altLang="ko-KR" sz="1050" dirty="0">
                <a:latin typeface="10X10"/>
              </a:rPr>
              <a:t>.</a:t>
            </a:r>
            <a:endParaRPr lang="ko-KR" altLang="en-US" sz="1050" dirty="0">
              <a:latin typeface="10X10"/>
            </a:endParaRPr>
          </a:p>
        </p:txBody>
      </p:sp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9115A7C-72E4-410D-9E8D-F970B8166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" y="829664"/>
            <a:ext cx="3604396" cy="289720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9" y="411510"/>
            <a:ext cx="47371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55464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7" y="-380578"/>
            <a:ext cx="9765233" cy="61206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36" y="-380578"/>
            <a:ext cx="9765233" cy="61206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188641" y="-723916"/>
            <a:ext cx="11521281" cy="648072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01888" y="2131723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THANK YOU!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31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03648" y="1450942"/>
            <a:ext cx="4493538" cy="2353617"/>
            <a:chOff x="113553" y="1059582"/>
            <a:chExt cx="4493538" cy="2353617"/>
          </a:xfrm>
        </p:grpSpPr>
        <p:sp>
          <p:nvSpPr>
            <p:cNvPr id="6" name="TextBox 5"/>
            <p:cNvSpPr txBox="1"/>
            <p:nvPr/>
          </p:nvSpPr>
          <p:spPr>
            <a:xfrm>
              <a:off x="113553" y="1587641"/>
              <a:ext cx="37096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  <a:cs typeface="Arial" pitchFamily="34" charset="0"/>
                </a:rPr>
                <a:t>BEST DRIVE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553" y="2115700"/>
              <a:ext cx="44935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  <a:cs typeface="Arial" pitchFamily="34" charset="0"/>
                </a:rPr>
                <a:t>GLADY V10 GT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553" y="2643758"/>
              <a:ext cx="30075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  <a:cs typeface="Arial" pitchFamily="34" charset="0"/>
                </a:rPr>
                <a:t>CONCEPT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553" y="1059582"/>
              <a:ext cx="24980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  <a:cs typeface="Arial" pitchFamily="34" charset="0"/>
                </a:rPr>
                <a:t>FOR YOU</a:t>
              </a:r>
              <a:endPara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  <a:cs typeface="Arial" pitchFamily="34" charset="0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2" b="22546"/>
          <a:stretch/>
        </p:blipFill>
        <p:spPr>
          <a:xfrm>
            <a:off x="-7756167" y="-23546"/>
            <a:ext cx="13731815" cy="51670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91588" y="-23546"/>
            <a:ext cx="6267236" cy="51435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968752" y="2696625"/>
            <a:ext cx="2987824" cy="45719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04098" y="23087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YOU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2891779"/>
            <a:ext cx="2232248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Team Work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Rehearse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Explanation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Explanation</a:t>
            </a:r>
          </a:p>
        </p:txBody>
      </p:sp>
    </p:spTree>
    <p:extLst>
      <p:ext uri="{BB962C8B-B14F-4D97-AF65-F5344CB8AC3E}">
        <p14:creationId xmlns:p14="http://schemas.microsoft.com/office/powerpoint/2010/main" val="30875523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6118" y="221171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Arial" pitchFamily="34" charset="0"/>
              </a:rPr>
              <a:t>69%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71806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15766"/>
            <a:ext cx="5008569" cy="5731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0272" y="297191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HY나무L" pitchFamily="18" charset="-127"/>
                <a:ea typeface="HY나무L" pitchFamily="18" charset="-127"/>
              </a:rPr>
              <a:t>1. Team</a:t>
            </a:r>
            <a:r>
              <a: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HY나무L" pitchFamily="18" charset="-127"/>
                <a:ea typeface="HY나무L" pitchFamily="18" charset="-127"/>
              </a:rPr>
              <a:t>Work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8440" y="2202472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YOU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51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07821" y="339502"/>
            <a:ext cx="472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-윤고딕320" pitchFamily="18" charset="-127"/>
              <a:ea typeface="-윤고딕320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66" y="1016134"/>
            <a:ext cx="2621250" cy="14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2952" y="215571"/>
            <a:ext cx="409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YOU</a:t>
            </a:r>
            <a:endParaRPr lang="ko-KR" altLang="en-US" sz="36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25" y="2513087"/>
            <a:ext cx="79153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0X10"/>
              </a:rPr>
              <a:t>Project Team</a:t>
            </a:r>
          </a:p>
          <a:p>
            <a:endParaRPr lang="en-US" altLang="ko-KR" dirty="0"/>
          </a:p>
          <a:p>
            <a:pPr algn="ctr"/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김형래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 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   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                           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김정홍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10X10"/>
                <a:ea typeface="-윤고딕350" pitchFamily="18" charset="-127"/>
                <a:cs typeface="Arial" pitchFamily="34" charset="0"/>
              </a:rPr>
              <a:t>                                     박상훈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DE328-758D-4B8D-B175-0A0836B21FCC}"/>
              </a:ext>
            </a:extLst>
          </p:cNvPr>
          <p:cNvSpPr txBox="1"/>
          <p:nvPr/>
        </p:nvSpPr>
        <p:spPr>
          <a:xfrm>
            <a:off x="539552" y="3545478"/>
            <a:ext cx="2304256" cy="738664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 관련 </a:t>
            </a:r>
            <a:r>
              <a:rPr lang="ko-KR" altLang="en-US" sz="1400" dirty="0" err="1"/>
              <a:t>백앤드</a:t>
            </a:r>
            <a:endParaRPr lang="en-US" altLang="ko-KR" sz="1400" dirty="0"/>
          </a:p>
          <a:p>
            <a:r>
              <a:rPr lang="en-US" altLang="ko-KR" sz="1400" dirty="0"/>
              <a:t>compare</a:t>
            </a:r>
          </a:p>
          <a:p>
            <a:r>
              <a:rPr lang="en-US" altLang="ko-KR" sz="1400" dirty="0"/>
              <a:t>recommend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59DA5-0FCE-4E8E-97F3-2B6E31E19681}"/>
              </a:ext>
            </a:extLst>
          </p:cNvPr>
          <p:cNvSpPr txBox="1"/>
          <p:nvPr/>
        </p:nvSpPr>
        <p:spPr>
          <a:xfrm>
            <a:off x="3518264" y="3545479"/>
            <a:ext cx="2304256" cy="95410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유저 관련 </a:t>
            </a:r>
            <a:r>
              <a:rPr lang="ko-KR" altLang="en-US" sz="1400" dirty="0" err="1"/>
              <a:t>백앤드</a:t>
            </a:r>
            <a:endParaRPr lang="en-US" altLang="ko-KR" sz="1400" dirty="0"/>
          </a:p>
          <a:p>
            <a:r>
              <a:rPr lang="ko-KR" altLang="en-US" sz="1400" dirty="0"/>
              <a:t>로그인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</a:t>
            </a:r>
            <a:endParaRPr lang="en-US" altLang="ko-KR" sz="1400" dirty="0"/>
          </a:p>
          <a:p>
            <a:r>
              <a:rPr lang="en-US" altLang="ko-KR" sz="1400" dirty="0"/>
              <a:t>compare</a:t>
            </a:r>
          </a:p>
          <a:p>
            <a:r>
              <a:rPr lang="en-US" altLang="ko-KR" sz="1400" dirty="0" err="1"/>
              <a:t>realcompare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49036-B3F3-4E42-A854-2515EEA1853A}"/>
              </a:ext>
            </a:extLst>
          </p:cNvPr>
          <p:cNvSpPr txBox="1"/>
          <p:nvPr/>
        </p:nvSpPr>
        <p:spPr>
          <a:xfrm>
            <a:off x="6568297" y="3545478"/>
            <a:ext cx="2304256" cy="307777"/>
          </a:xfrm>
          <a:prstGeom prst="rect">
            <a:avLst/>
          </a:prstGeom>
          <a:noFill/>
          <a:ln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관련 전부</a:t>
            </a:r>
          </a:p>
        </p:txBody>
      </p:sp>
    </p:spTree>
    <p:extLst>
      <p:ext uri="{BB962C8B-B14F-4D97-AF65-F5344CB8AC3E}">
        <p14:creationId xmlns:p14="http://schemas.microsoft.com/office/powerpoint/2010/main" val="23355378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6118" y="221171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Arial" pitchFamily="34" charset="0"/>
              </a:rPr>
              <a:t>69%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71806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15766"/>
            <a:ext cx="5008569" cy="5731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0272" y="297191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HY나무L" pitchFamily="18" charset="-127"/>
                <a:ea typeface="HY나무L" pitchFamily="18" charset="-127"/>
              </a:rPr>
              <a:t>2. Rehearse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8440" y="2202472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YOU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176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4787" y="0"/>
            <a:ext cx="10192023" cy="57401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6267236" cy="51435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67237" y="2427734"/>
            <a:ext cx="2876764" cy="7002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67236" y="2036336"/>
            <a:ext cx="287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YOU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9473" y="2532067"/>
            <a:ext cx="164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086454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5722" y="3659873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Color means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834521"/>
            <a:ext cx="3382232" cy="16346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141235"/>
            <a:ext cx="29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Analysis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260" y="699542"/>
            <a:ext cx="518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/>
              <a:t>차 </a:t>
            </a:r>
            <a:r>
              <a:rPr lang="ko-KR" altLang="en-US" sz="1200" dirty="0" err="1"/>
              <a:t>스펙</a:t>
            </a:r>
            <a:r>
              <a:rPr lang="ko-KR" altLang="en-US" sz="1200" dirty="0"/>
              <a:t> 비교 및 추천 웹 페이지를 만들려고 한다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사용자는 웹 페이지에 가입하려면 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성별을 입력해야 한다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사용자는 아이디로 식별한다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사용자는 차의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제조사로 검색하여 </a:t>
            </a:r>
            <a:r>
              <a:rPr lang="ko-KR" altLang="en-US" sz="1200" dirty="0" err="1"/>
              <a:t>스펙</a:t>
            </a:r>
            <a:r>
              <a:rPr lang="ko-KR" altLang="en-US" sz="1200" dirty="0"/>
              <a:t> 을 확인할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endParaRPr lang="en-US" altLang="ko-KR" sz="1200" dirty="0"/>
          </a:p>
          <a:p>
            <a:pPr fontAlgn="base"/>
            <a:r>
              <a:rPr lang="ko-KR" altLang="en-US" sz="1200" dirty="0"/>
              <a:t>사용자의 검색내역은 저장된다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검색내역은 사용자의 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차 이름</a:t>
            </a:r>
            <a:r>
              <a:rPr lang="en-US" altLang="ko-KR" sz="1200" dirty="0"/>
              <a:t>, </a:t>
            </a:r>
            <a:r>
              <a:rPr lang="ko-KR" altLang="en-US" sz="1200" dirty="0"/>
              <a:t>검색 날짜를 가진다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차는 이름</a:t>
            </a:r>
            <a:r>
              <a:rPr lang="en-US" altLang="ko-KR" sz="1200" dirty="0"/>
              <a:t>, </a:t>
            </a:r>
            <a:r>
              <a:rPr lang="ko-KR" altLang="en-US" sz="1200" dirty="0"/>
              <a:t>공차중량</a:t>
            </a:r>
            <a:r>
              <a:rPr lang="en-US" altLang="ko-KR" sz="1200" dirty="0"/>
              <a:t>, </a:t>
            </a:r>
            <a:r>
              <a:rPr lang="ko-KR" altLang="en-US" sz="1200" dirty="0"/>
              <a:t>연비</a:t>
            </a:r>
            <a:r>
              <a:rPr lang="en-US" altLang="ko-KR" sz="1200" dirty="0"/>
              <a:t>, </a:t>
            </a:r>
            <a:r>
              <a:rPr lang="ko-KR" altLang="en-US" sz="1200" dirty="0"/>
              <a:t>전장</a:t>
            </a:r>
            <a:r>
              <a:rPr lang="en-US" altLang="ko-KR" sz="1200" dirty="0"/>
              <a:t>, </a:t>
            </a:r>
            <a:r>
              <a:rPr lang="ko-KR" altLang="en-US" sz="1200" dirty="0"/>
              <a:t>전폭</a:t>
            </a:r>
            <a:r>
              <a:rPr lang="en-US" altLang="ko-KR" sz="1200" dirty="0"/>
              <a:t>, </a:t>
            </a:r>
            <a:r>
              <a:rPr lang="ko-KR" altLang="en-US" sz="1200" dirty="0"/>
              <a:t>전고</a:t>
            </a:r>
            <a:r>
              <a:rPr lang="en-US" altLang="ko-KR" sz="1200" dirty="0"/>
              <a:t>, </a:t>
            </a:r>
            <a:r>
              <a:rPr lang="ko-KR" altLang="en-US" sz="1200" dirty="0"/>
              <a:t>배기량</a:t>
            </a:r>
            <a:r>
              <a:rPr lang="en-US" altLang="ko-KR" sz="1200" dirty="0"/>
              <a:t>, </a:t>
            </a:r>
            <a:r>
              <a:rPr lang="ko-KR" altLang="en-US" sz="1200" dirty="0"/>
              <a:t>유지비용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, </a:t>
            </a:r>
          </a:p>
          <a:p>
            <a:pPr fontAlgn="base"/>
            <a:r>
              <a:rPr lang="ko-KR" altLang="en-US" sz="1200" dirty="0"/>
              <a:t>회사이름</a:t>
            </a:r>
            <a:r>
              <a:rPr lang="en-US" altLang="ko-KR" sz="1200" dirty="0"/>
              <a:t>, </a:t>
            </a:r>
            <a:r>
              <a:rPr lang="ko-KR" altLang="en-US" sz="1200" dirty="0"/>
              <a:t>차종 정보를 갖는다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699542"/>
            <a:ext cx="555364" cy="288032"/>
          </a:xfrm>
          <a:prstGeom prst="round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025224"/>
            <a:ext cx="555364" cy="288032"/>
          </a:xfrm>
          <a:prstGeom prst="round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96676" y="1894354"/>
            <a:ext cx="555364" cy="288032"/>
          </a:xfrm>
          <a:prstGeom prst="round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512" y="4126906"/>
            <a:ext cx="648072" cy="288032"/>
          </a:xfrm>
          <a:prstGeom prst="round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31408" y="1904878"/>
            <a:ext cx="300948" cy="288032"/>
          </a:xfrm>
          <a:prstGeom prst="roundRect">
            <a:avLst/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0964" y="4463168"/>
            <a:ext cx="646620" cy="288032"/>
          </a:xfrm>
          <a:prstGeom prst="roundRect">
            <a:avLst/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23884" y="1047436"/>
            <a:ext cx="300948" cy="288032"/>
          </a:xfrm>
          <a:prstGeom prst="roundRect">
            <a:avLst/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0964" y="4797308"/>
            <a:ext cx="64662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38128" y="1054182"/>
            <a:ext cx="453752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97544" y="1033180"/>
            <a:ext cx="61441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54151" y="1054182"/>
            <a:ext cx="421904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58781" y="1054182"/>
            <a:ext cx="313219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23884" y="2690505"/>
            <a:ext cx="421078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81372" y="2698889"/>
            <a:ext cx="54317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25956" y="2707273"/>
            <a:ext cx="278104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43608" y="3041285"/>
            <a:ext cx="32331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63836" y="3049669"/>
            <a:ext cx="63284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29704" y="3049669"/>
            <a:ext cx="31642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24832" y="3049669"/>
            <a:ext cx="31642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08128" y="3058053"/>
            <a:ext cx="35687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25956" y="3049669"/>
            <a:ext cx="31642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07904" y="3058053"/>
            <a:ext cx="50405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58781" y="3058053"/>
            <a:ext cx="606322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32040" y="3065050"/>
            <a:ext cx="39723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3529" y="3302282"/>
            <a:ext cx="680157" cy="285945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427653" y="3310666"/>
            <a:ext cx="352603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7584" y="44631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Relationship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36502" y="478743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Attribute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36502" y="411703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Entity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8713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5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86927"/>
            <a:ext cx="9144000" cy="23001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40330"/>
            <a:ext cx="29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Analysis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99542"/>
            <a:ext cx="48501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/>
              <a:t>차는 차의 이름으로 식별한다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각 차는 제조사 한 곳에 소속되어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제조사는 여러 차를 가지고 있다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제조사는 제조사 명</a:t>
            </a:r>
            <a:r>
              <a:rPr lang="en-US" altLang="ko-KR" sz="1200" dirty="0"/>
              <a:t>, </a:t>
            </a:r>
            <a:r>
              <a:rPr lang="ko-KR" altLang="en-US" sz="1200" dirty="0"/>
              <a:t>소속된 나라</a:t>
            </a:r>
            <a:r>
              <a:rPr lang="en-US" altLang="ko-KR" sz="1200" dirty="0"/>
              <a:t>, CEO, </a:t>
            </a:r>
            <a:r>
              <a:rPr lang="ko-KR" altLang="en-US" sz="1200" dirty="0"/>
              <a:t>설립 일의 정보를 가진다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제조사는 제조사 이름으로 식별한다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차량 별로 최소 한 개 이상의 이미지를 갖는다</a:t>
            </a:r>
            <a:r>
              <a:rPr lang="en-US" altLang="ko-KR" sz="1200" dirty="0"/>
              <a:t>.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/>
              <a:t>차량의 종류로는 경차</a:t>
            </a:r>
            <a:r>
              <a:rPr lang="en-US" altLang="ko-KR" sz="1200" dirty="0"/>
              <a:t>, </a:t>
            </a:r>
            <a:r>
              <a:rPr lang="ko-KR" altLang="en-US" sz="1200" dirty="0"/>
              <a:t>소형차</a:t>
            </a:r>
            <a:r>
              <a:rPr lang="en-US" altLang="ko-KR" sz="1200" dirty="0"/>
              <a:t>, </a:t>
            </a:r>
            <a:r>
              <a:rPr lang="ko-KR" altLang="en-US" sz="1200" dirty="0"/>
              <a:t>중형차</a:t>
            </a:r>
            <a:r>
              <a:rPr lang="en-US" altLang="ko-KR" sz="1200" dirty="0"/>
              <a:t>, SUV, </a:t>
            </a:r>
            <a:r>
              <a:rPr lang="ko-KR" altLang="en-US" sz="1200" dirty="0"/>
              <a:t>스포츠카</a:t>
            </a:r>
            <a:r>
              <a:rPr lang="en-US" altLang="ko-KR" sz="1200" dirty="0"/>
              <a:t>, </a:t>
            </a:r>
            <a:r>
              <a:rPr lang="ko-KR" altLang="en-US" sz="1200" dirty="0"/>
              <a:t>트럭으로 분류한다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18" y="2824036"/>
            <a:ext cx="3207145" cy="165566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37821" y="2680020"/>
            <a:ext cx="869533" cy="288032"/>
          </a:xfrm>
          <a:prstGeom prst="round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30598" y="2362016"/>
            <a:ext cx="606354" cy="288032"/>
          </a:xfrm>
          <a:prstGeom prst="roundRect">
            <a:avLst/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9512" y="4126906"/>
            <a:ext cx="648072" cy="288032"/>
          </a:xfrm>
          <a:prstGeom prst="roundRect">
            <a:avLst/>
          </a:prstGeom>
          <a:solidFill>
            <a:schemeClr val="accent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0964" y="4463168"/>
            <a:ext cx="646620" cy="288032"/>
          </a:xfrm>
          <a:prstGeom prst="roundRect">
            <a:avLst/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964" y="4797308"/>
            <a:ext cx="64662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84500" y="2669416"/>
            <a:ext cx="41123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67744" y="2680020"/>
            <a:ext cx="50405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20720" y="2688404"/>
            <a:ext cx="509878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9121" y="2688404"/>
            <a:ext cx="284654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89606" y="2711388"/>
            <a:ext cx="666369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05408" y="2711388"/>
            <a:ext cx="333184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83978" y="2362016"/>
            <a:ext cx="519870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43498" y="1563638"/>
            <a:ext cx="764312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7616" y="1572022"/>
            <a:ext cx="764312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966965" y="1560860"/>
            <a:ext cx="382156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545" y="1560860"/>
            <a:ext cx="508407" cy="288032"/>
          </a:xfrm>
          <a:prstGeom prst="roundRect">
            <a:avLst/>
          </a:prstGeom>
          <a:solidFill>
            <a:schemeClr val="accent3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38592" y="1059582"/>
            <a:ext cx="481480" cy="288032"/>
          </a:xfrm>
          <a:prstGeom prst="roundRect">
            <a:avLst/>
          </a:pr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27584" y="44631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Relationship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6502" y="478743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Attribute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36502" y="411703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= Entity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35722" y="3659873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3B3B"/>
                </a:solidFill>
                <a:latin typeface="-윤고딕350" pitchFamily="18" charset="-127"/>
                <a:ea typeface="-윤고딕350" pitchFamily="18" charset="-127"/>
                <a:cs typeface="Arial" pitchFamily="34" charset="0"/>
              </a:rPr>
              <a:t>Color means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3B3B"/>
              </a:solidFill>
              <a:latin typeface="-윤고딕350" pitchFamily="18" charset="-127"/>
              <a:ea typeface="-윤고딕35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5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829</Words>
  <Application>Microsoft Office PowerPoint</Application>
  <PresentationFormat>화면 슬라이드 쇼(16:9)</PresentationFormat>
  <Paragraphs>176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10X10</vt:lpstr>
      <vt:lpstr>Arial Unicode MS</vt:lpstr>
      <vt:lpstr>HY강M</vt:lpstr>
      <vt:lpstr>HY나무L</vt:lpstr>
      <vt:lpstr>HY산B</vt:lpstr>
      <vt:lpstr>굴림</vt:lpstr>
      <vt:lpstr>맑은 고딕</vt:lpstr>
      <vt:lpstr>-윤고딕320</vt:lpstr>
      <vt:lpstr>-윤고딕330</vt:lpstr>
      <vt:lpstr>-윤고딕350</vt:lpstr>
      <vt:lpstr>함초롬바탕</vt:lpstr>
      <vt:lpstr>Arial</vt:lpstr>
      <vt:lpstr>Verdana Pro Cond SemiBold</vt:lpstr>
      <vt:lpstr>Verdana Pro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hp</cp:lastModifiedBy>
  <cp:revision>115</cp:revision>
  <dcterms:created xsi:type="dcterms:W3CDTF">2015-10-18T06:52:16Z</dcterms:created>
  <dcterms:modified xsi:type="dcterms:W3CDTF">2018-07-17T11:42:13Z</dcterms:modified>
</cp:coreProperties>
</file>