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0" r:id="rId9"/>
    <p:sldId id="261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0"/>
    <p:restoredTop sz="94299"/>
  </p:normalViewPr>
  <p:slideViewPr>
    <p:cSldViewPr snapToGrid="0" snapToObjects="1">
      <p:cViewPr varScale="1">
        <p:scale>
          <a:sx n="84" d="100"/>
          <a:sy n="84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3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第</a:t>
            </a:r>
            <a:r>
              <a:rPr lang="en-US" altLang="zh-CN" dirty="0" smtClean="0"/>
              <a:t>1</a:t>
            </a:r>
            <a:r>
              <a:rPr dirty="0" smtClean="0"/>
              <a:t>章  </a:t>
            </a:r>
            <a:r>
              <a:rPr lang="zh-CN" altLang="en-US" dirty="0" smtClean="0"/>
              <a:t>机器学习基础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en-US" altLang="zh-CN" dirty="0" smtClean="0"/>
              <a:t>1988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11809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81100" y="562669"/>
            <a:ext cx="10464800" cy="1266131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一些基础的概念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0" y="2416842"/>
            <a:ext cx="13004800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lang="en-US" altLang="zh-CN" dirty="0" smtClean="0"/>
              <a:t>1.1</a:t>
            </a:r>
            <a:r>
              <a:rPr lang="zh-CN" altLang="en-US" dirty="0" smtClean="0"/>
              <a:t> 机器学习是什么？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zh-CN" altLang="en-US" dirty="0" smtClean="0"/>
              <a:t>把无序的数据准换成有用的信息。</a:t>
            </a:r>
            <a:endParaRPr lang="en-US" altLang="zh-CN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r>
              <a:rPr lang="en-US" altLang="zh-CN" dirty="0" smtClean="0"/>
              <a:t>1.2</a:t>
            </a:r>
            <a:r>
              <a:rPr lang="zh-CN" altLang="en-US" dirty="0" smtClean="0"/>
              <a:t> 机器学习的意义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zh-CN" altLang="en-US" dirty="0" smtClean="0"/>
              <a:t>我们可以利用计算机来彰显数据背后的真实含义。</a:t>
            </a:r>
            <a:endParaRPr lang="en-US" altLang="zh-CN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r>
              <a:rPr lang="en-US" altLang="zh-CN" dirty="0" smtClean="0"/>
              <a:t>1.3</a:t>
            </a:r>
            <a:r>
              <a:rPr lang="zh-CN" altLang="en-US" dirty="0" smtClean="0"/>
              <a:t> 目标变量：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zh-CN" altLang="en-US" dirty="0" smtClean="0"/>
              <a:t>* 目标变量是机器学习预测算法的测试结果。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zh-CN" altLang="en-US" dirty="0" smtClean="0"/>
              <a:t>（在分类算法中目标变量的类型通常侍标称型的，而在回归算法中通常是连续型的。）</a:t>
            </a:r>
            <a:endParaRPr lang="en-US" altLang="zh-CN" dirty="0" smtClean="0"/>
          </a:p>
          <a:p>
            <a:pPr algn="l">
              <a:defRPr sz="2500"/>
            </a:pPr>
            <a:endParaRPr lang="en-US" dirty="0"/>
          </a:p>
          <a:p>
            <a:pPr algn="l">
              <a:defRPr sz="2500"/>
            </a:pPr>
            <a:r>
              <a:rPr lang="en-US" altLang="zh-CN" dirty="0" smtClean="0"/>
              <a:t>1.4</a:t>
            </a:r>
            <a:r>
              <a:rPr lang="zh-CN" altLang="en-US" dirty="0" smtClean="0"/>
              <a:t> 机器学习的任务：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）机器学习的主要任务是分类。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zh-CN" altLang="en-US" dirty="0" smtClean="0"/>
              <a:t>* 分类：将实例数据划分到合适的分类中。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）机器学习的另一项任务是回归。</a:t>
            </a:r>
            <a:endParaRPr lang="en-US" altLang="zh-CN" dirty="0" smtClean="0"/>
          </a:p>
          <a:p>
            <a:pPr algn="l">
              <a:defRPr sz="2500"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zh-CN" altLang="en-US" dirty="0" smtClean="0"/>
              <a:t>*回归：主要用于预测数值型数据。</a:t>
            </a:r>
            <a:endParaRPr lang="en-US" dirty="0" smtClean="0"/>
          </a:p>
          <a:p>
            <a:pPr algn="l">
              <a:defRPr sz="25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两种机器学习的方式</a:t>
            </a:r>
            <a:endParaRPr kumimoji="1" lang="zh-CN" altLang="en-US" dirty="0"/>
          </a:p>
        </p:txBody>
      </p:sp>
      <p:sp>
        <p:nvSpPr>
          <p:cNvPr id="3" name="Shape 129"/>
          <p:cNvSpPr/>
          <p:nvPr/>
        </p:nvSpPr>
        <p:spPr>
          <a:xfrm>
            <a:off x="0" y="2561534"/>
            <a:ext cx="13004800" cy="818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en-US" altLang="zh-CN" sz="2500" dirty="0"/>
              <a:t>2</a:t>
            </a:r>
            <a:r>
              <a:rPr lang="en-US" altLang="zh-CN" sz="2500" dirty="0" smtClean="0"/>
              <a:t>.1</a:t>
            </a:r>
            <a:r>
              <a:rPr lang="zh-CN" altLang="en-US" sz="2500" dirty="0" smtClean="0"/>
              <a:t> 监督学习：</a:t>
            </a:r>
            <a:endParaRPr lang="en-US" altLang="zh-CN" sz="2500" dirty="0" smtClean="0"/>
          </a:p>
          <a:p>
            <a:pPr algn="l">
              <a:defRPr sz="2000"/>
            </a:pPr>
            <a:r>
              <a:rPr lang="en-US" altLang="zh-CN" sz="2500" dirty="0" smtClean="0"/>
              <a:t>	1</a:t>
            </a:r>
            <a:r>
              <a:rPr lang="zh-CN" altLang="en-US" sz="2500" dirty="0" smtClean="0"/>
              <a:t>）必须知道预测什么，即必须知道目标变量的分类信息。分类和回归属于监督学习。</a:t>
            </a:r>
            <a:endParaRPr lang="en-US" altLang="zh-CN" sz="2500" dirty="0" smtClean="0"/>
          </a:p>
          <a:p>
            <a:pPr algn="l">
              <a:defRPr sz="2000"/>
            </a:pPr>
            <a:endParaRPr lang="en-US" altLang="zh-CN" sz="2500" dirty="0"/>
          </a:p>
          <a:p>
            <a:pPr algn="l">
              <a:defRPr sz="2000"/>
            </a:pPr>
            <a:r>
              <a:rPr lang="en-US" altLang="zh-CN" sz="2500" dirty="0" smtClean="0"/>
              <a:t>	2</a:t>
            </a:r>
            <a:r>
              <a:rPr lang="zh-CN" altLang="en-US" sz="2500" dirty="0" smtClean="0"/>
              <a:t>）样本集：训练数据 </a:t>
            </a:r>
            <a:r>
              <a:rPr lang="en-US" altLang="zh-CN" sz="2500" dirty="0" smtClean="0"/>
              <a:t>+</a:t>
            </a:r>
            <a:r>
              <a:rPr lang="zh-CN" altLang="en-US" sz="2500" dirty="0" smtClean="0"/>
              <a:t> 测试数据</a:t>
            </a:r>
            <a:endParaRPr lang="en-US" altLang="zh-CN" sz="2500" dirty="0"/>
          </a:p>
          <a:p>
            <a:pPr algn="l">
              <a:defRPr sz="2000"/>
            </a:pPr>
            <a:r>
              <a:rPr lang="en-US" altLang="zh-CN" sz="2500" dirty="0" smtClean="0"/>
              <a:t>		</a:t>
            </a:r>
            <a:r>
              <a:rPr lang="zh-CN" altLang="en-US" sz="2500" dirty="0" smtClean="0"/>
              <a:t> * 训练样本 </a:t>
            </a:r>
            <a:r>
              <a:rPr lang="en-US" altLang="zh-CN" sz="2500" dirty="0" smtClean="0"/>
              <a:t>= </a:t>
            </a:r>
            <a:r>
              <a:rPr lang="zh-CN" altLang="en-US" sz="2500" dirty="0" smtClean="0"/>
              <a:t>特征 </a:t>
            </a:r>
            <a:r>
              <a:rPr lang="en-US" altLang="zh-CN" sz="2500" dirty="0" smtClean="0"/>
              <a:t>+ </a:t>
            </a:r>
            <a:r>
              <a:rPr lang="zh-CN" altLang="en-US" sz="2500" dirty="0" smtClean="0"/>
              <a:t>目标变量</a:t>
            </a:r>
            <a:endParaRPr lang="en-US" altLang="zh-CN" sz="2500" dirty="0" smtClean="0"/>
          </a:p>
          <a:p>
            <a:pPr algn="l">
              <a:defRPr sz="2000"/>
            </a:pPr>
            <a:r>
              <a:rPr lang="en-US" altLang="zh-CN" sz="2500" dirty="0"/>
              <a:t>	</a:t>
            </a:r>
            <a:r>
              <a:rPr lang="en-US" altLang="zh-CN" sz="2500" dirty="0" smtClean="0"/>
              <a:t>	</a:t>
            </a:r>
            <a:r>
              <a:rPr lang="zh-CN" altLang="en-US" sz="2500" dirty="0" smtClean="0"/>
              <a:t> * 训练样本集必须确定知道目标变量的值，以便</a:t>
            </a:r>
            <a:r>
              <a:rPr lang="zh-CN" altLang="en-US" sz="2500" dirty="0"/>
              <a:t>机器学习算法可以</a:t>
            </a:r>
            <a:r>
              <a:rPr lang="zh-CN" altLang="en-US" sz="2500" dirty="0" smtClean="0"/>
              <a:t>发现特征</a:t>
            </a:r>
            <a:r>
              <a:rPr lang="zh-CN" altLang="en-US" sz="2500" dirty="0"/>
              <a:t>和目标变量之间的关系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algn="l">
              <a:defRPr sz="2000"/>
            </a:pPr>
            <a:endParaRPr lang="en-US" altLang="zh-CN" sz="2500" dirty="0"/>
          </a:p>
          <a:p>
            <a:r>
              <a:rPr lang="en-US" altLang="zh-CN" sz="2500" dirty="0" smtClean="0"/>
              <a:t>	3</a:t>
            </a:r>
            <a:r>
              <a:rPr lang="zh-CN" altLang="en-US" sz="2500" dirty="0" smtClean="0"/>
              <a:t>）特征</a:t>
            </a:r>
            <a:r>
              <a:rPr lang="en-US" altLang="zh-CN" sz="2500" dirty="0"/>
              <a:t>(feature-</a:t>
            </a:r>
            <a:r>
              <a:rPr lang="zh-CN" altLang="en-US" sz="2500" dirty="0"/>
              <a:t>是否有缺失情况</a:t>
            </a:r>
            <a:r>
              <a:rPr lang="en-US" altLang="zh-CN" sz="2500" dirty="0"/>
              <a:t>) + </a:t>
            </a:r>
            <a:r>
              <a:rPr lang="zh-CN" altLang="en-US" sz="2500" dirty="0"/>
              <a:t>目标变量</a:t>
            </a:r>
            <a:r>
              <a:rPr lang="en-US" altLang="zh-CN" sz="2500" dirty="0"/>
              <a:t>(</a:t>
            </a:r>
            <a:r>
              <a:rPr lang="zh-CN" altLang="en-US" sz="2500" dirty="0"/>
              <a:t>分类</a:t>
            </a:r>
            <a:r>
              <a:rPr lang="en-US" altLang="zh-CN" sz="2500" dirty="0"/>
              <a:t>-</a:t>
            </a:r>
            <a:r>
              <a:rPr lang="zh-CN" altLang="en-US" sz="2500" dirty="0"/>
              <a:t>离散值</a:t>
            </a:r>
            <a:r>
              <a:rPr lang="en-US" altLang="zh-CN" sz="2500" dirty="0"/>
              <a:t>&lt;A/B/C</a:t>
            </a:r>
            <a:r>
              <a:rPr lang="zh-CN" altLang="en-US" sz="2500" dirty="0"/>
              <a:t>、 是</a:t>
            </a:r>
            <a:r>
              <a:rPr lang="en-US" altLang="zh-CN" sz="2500" dirty="0"/>
              <a:t>/</a:t>
            </a:r>
            <a:r>
              <a:rPr lang="zh-CN" altLang="en-US" sz="2500" dirty="0"/>
              <a:t>否</a:t>
            </a:r>
            <a:r>
              <a:rPr lang="en-US" altLang="zh-CN" sz="2500" dirty="0"/>
              <a:t>&gt;/</a:t>
            </a:r>
            <a:r>
              <a:rPr lang="zh-CN" altLang="en-US" sz="2500" dirty="0"/>
              <a:t>回归</a:t>
            </a:r>
            <a:r>
              <a:rPr lang="en-US" altLang="zh-CN" sz="2500" dirty="0"/>
              <a:t>-</a:t>
            </a:r>
            <a:r>
              <a:rPr lang="zh-CN" altLang="en-US" sz="2500" dirty="0"/>
              <a:t>连续值</a:t>
            </a:r>
            <a:r>
              <a:rPr lang="en-US" altLang="zh-CN" sz="2500" dirty="0"/>
              <a:t>&lt;0~100</a:t>
            </a:r>
            <a:r>
              <a:rPr lang="zh-CN" altLang="en-US" sz="2500" dirty="0"/>
              <a:t>、 </a:t>
            </a:r>
            <a:r>
              <a:rPr lang="en-US" altLang="zh-CN" sz="2500" dirty="0"/>
              <a:t>-999</a:t>
            </a:r>
            <a:r>
              <a:rPr lang="zh-CN" altLang="en-US" sz="2500" dirty="0"/>
              <a:t>～</a:t>
            </a:r>
            <a:r>
              <a:rPr lang="en-US" altLang="zh-CN" sz="2500" dirty="0"/>
              <a:t>999&gt;)</a:t>
            </a:r>
          </a:p>
          <a:p>
            <a:r>
              <a:rPr lang="en-US" altLang="zh-CN" sz="2500" dirty="0"/>
              <a:t>        </a:t>
            </a:r>
            <a:r>
              <a:rPr lang="zh-CN" altLang="en-US" sz="2500" dirty="0" smtClean="0"/>
              <a:t>* 特征</a:t>
            </a:r>
            <a:r>
              <a:rPr lang="zh-CN" altLang="en-US" sz="2500" dirty="0"/>
              <a:t>或者属性通常是训练样本集的列，它们是独立测量得到的结果，多个特征联系在一起共同组成一</a:t>
            </a:r>
            <a:r>
              <a:rPr lang="zh-CN" altLang="en-US" sz="2500" dirty="0" smtClean="0"/>
              <a:t>个训练</a:t>
            </a:r>
            <a:r>
              <a:rPr lang="zh-CN" altLang="en-US" sz="2500" dirty="0"/>
              <a:t>样本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endParaRPr lang="zh-CN" altLang="en-US" sz="2500" dirty="0"/>
          </a:p>
          <a:p>
            <a:pPr algn="l">
              <a:defRPr sz="2000"/>
            </a:pPr>
            <a:r>
              <a:rPr lang="en-US" altLang="zh-CN" sz="2500" dirty="0" smtClean="0"/>
              <a:t>	4</a:t>
            </a:r>
            <a:r>
              <a:rPr lang="zh-CN" altLang="en-US" sz="2500" dirty="0" smtClean="0"/>
              <a:t>）</a:t>
            </a:r>
            <a:r>
              <a:rPr lang="en-US" altLang="zh-CN" sz="2500" dirty="0" smtClean="0"/>
              <a:t>`</a:t>
            </a:r>
            <a:r>
              <a:rPr lang="zh-CN" altLang="en-US" sz="2500" dirty="0"/>
              <a:t>知识表示</a:t>
            </a:r>
            <a:r>
              <a:rPr lang="en-US" altLang="zh-CN" sz="2500" dirty="0"/>
              <a:t>`</a:t>
            </a:r>
            <a:r>
              <a:rPr lang="zh-CN" altLang="en-US" sz="2500" dirty="0"/>
              <a:t>：机器已经学会如何识别鸟类的</a:t>
            </a:r>
            <a:r>
              <a:rPr lang="zh-CN" altLang="en-US" sz="2500" dirty="0" smtClean="0"/>
              <a:t>过程</a:t>
            </a:r>
            <a:endParaRPr lang="en-US" altLang="zh-CN" sz="2500" dirty="0" smtClean="0"/>
          </a:p>
          <a:p>
            <a:pPr algn="l">
              <a:defRPr sz="2000"/>
            </a:pPr>
            <a:r>
              <a:rPr lang="en-US" altLang="zh-CN" sz="2500" dirty="0"/>
              <a:t>	</a:t>
            </a:r>
            <a:r>
              <a:rPr lang="en-US" altLang="zh-CN" sz="2500" dirty="0" smtClean="0"/>
              <a:t>	</a:t>
            </a:r>
            <a:r>
              <a:rPr lang="zh-CN" altLang="en-US" sz="2500" dirty="0" smtClean="0"/>
              <a:t>*</a:t>
            </a:r>
            <a:r>
              <a:rPr lang="zh-CN" altLang="en-US" sz="2500" dirty="0"/>
              <a:t> </a:t>
            </a:r>
            <a:r>
              <a:rPr lang="en-US" altLang="zh-CN" sz="2500" dirty="0" smtClean="0"/>
              <a:t>a.</a:t>
            </a:r>
            <a:r>
              <a:rPr lang="zh-CN" altLang="en-US" sz="2500" dirty="0" smtClean="0"/>
              <a:t> 可以</a:t>
            </a:r>
            <a:r>
              <a:rPr lang="zh-CN" altLang="en-US" sz="2500" dirty="0"/>
              <a:t>采用规则集的</a:t>
            </a:r>
            <a:r>
              <a:rPr lang="zh-CN" altLang="en-US" sz="2500" dirty="0" smtClean="0"/>
              <a:t>形式</a:t>
            </a:r>
            <a:endParaRPr lang="en-US" altLang="zh-CN" sz="2500" dirty="0"/>
          </a:p>
          <a:p>
            <a:pPr algn="l">
              <a:defRPr sz="2000"/>
            </a:pPr>
            <a:r>
              <a:rPr lang="en-US" altLang="zh-CN" sz="2500" dirty="0" smtClean="0"/>
              <a:t>		</a:t>
            </a:r>
            <a:r>
              <a:rPr lang="zh-CN" altLang="en-US" sz="2500" dirty="0" smtClean="0"/>
              <a:t>*</a:t>
            </a:r>
            <a:r>
              <a:rPr lang="zh-CN" altLang="en-US" sz="2500" dirty="0"/>
              <a:t> </a:t>
            </a:r>
            <a:r>
              <a:rPr lang="en-US" altLang="zh-CN" sz="2500" dirty="0"/>
              <a:t>b</a:t>
            </a:r>
            <a:r>
              <a:rPr lang="en-US" altLang="zh-CN" sz="2500" dirty="0" smtClean="0"/>
              <a:t>.</a:t>
            </a:r>
            <a:r>
              <a:rPr lang="zh-CN" altLang="en-US" sz="2500" dirty="0"/>
              <a:t>可以采用概率分布的</a:t>
            </a:r>
            <a:r>
              <a:rPr lang="zh-CN" altLang="en-US" sz="2500" dirty="0" smtClean="0"/>
              <a:t>形式</a:t>
            </a:r>
            <a:endParaRPr lang="en-US" altLang="zh-CN" sz="2500" dirty="0" smtClean="0"/>
          </a:p>
          <a:p>
            <a:pPr algn="l">
              <a:defRPr sz="2000"/>
            </a:pPr>
            <a:r>
              <a:rPr lang="en-US" altLang="zh-CN" sz="2500" dirty="0"/>
              <a:t>	</a:t>
            </a:r>
            <a:r>
              <a:rPr lang="en-US" altLang="zh-CN" sz="2500" dirty="0" smtClean="0"/>
              <a:t>	</a:t>
            </a:r>
            <a:r>
              <a:rPr lang="zh-CN" altLang="en-US" sz="2500" dirty="0" smtClean="0"/>
              <a:t>*</a:t>
            </a:r>
            <a:r>
              <a:rPr lang="zh-CN" altLang="en-US" sz="2500" dirty="0"/>
              <a:t> </a:t>
            </a:r>
            <a:r>
              <a:rPr lang="en-US" altLang="zh-CN" sz="2500" dirty="0"/>
              <a:t>c</a:t>
            </a:r>
            <a:r>
              <a:rPr lang="en-US" altLang="zh-CN" sz="2500" dirty="0" smtClean="0"/>
              <a:t>.</a:t>
            </a:r>
            <a:r>
              <a:rPr lang="zh-CN" altLang="en-US" sz="2500" dirty="0"/>
              <a:t>可以使训练样本集中的一个实例</a:t>
            </a:r>
          </a:p>
          <a:p>
            <a:pPr algn="l">
              <a:defRPr sz="2000"/>
            </a:pPr>
            <a:endParaRPr lang="en-US" altLang="zh-CN" sz="2500" dirty="0" smtClean="0"/>
          </a:p>
          <a:p>
            <a:pPr algn="l">
              <a:defRPr sz="2000"/>
            </a:pPr>
            <a:endParaRPr lang="zh-CN" altLang="en-US" sz="2500" dirty="0"/>
          </a:p>
          <a:p>
            <a:pPr algn="l">
              <a:defRPr sz="2000"/>
            </a:pPr>
            <a:endParaRPr lang="en-US" altLang="zh-CN" sz="2500" dirty="0" smtClean="0"/>
          </a:p>
          <a:p>
            <a:pPr algn="l">
              <a:defRPr sz="2000"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120269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2753894"/>
            <a:ext cx="12821920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500" dirty="0" smtClean="0"/>
              <a:t>2.2</a:t>
            </a:r>
            <a:r>
              <a:rPr lang="zh-CN" altLang="en-US" sz="2500" dirty="0" smtClean="0"/>
              <a:t> 非</a:t>
            </a:r>
            <a:r>
              <a:rPr lang="zh-CN" altLang="en-US" sz="2500" dirty="0"/>
              <a:t>监督</a:t>
            </a:r>
            <a:r>
              <a:rPr lang="zh-CN" altLang="en-US" sz="2500" dirty="0" smtClean="0"/>
              <a:t>学习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1)</a:t>
            </a:r>
            <a:r>
              <a:rPr lang="zh-CN" altLang="en-US" sz="2500" dirty="0"/>
              <a:t> 数据没有类别信息，也不会给定目</a:t>
            </a:r>
            <a:r>
              <a:rPr lang="zh-CN" altLang="en-US" sz="2500" dirty="0" smtClean="0"/>
              <a:t>标值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2)</a:t>
            </a:r>
            <a:r>
              <a:rPr lang="zh-CN" altLang="en-US" sz="2500" dirty="0"/>
              <a:t> 聚类：在无监督学习中，将数据集合分成由类似的对象组成的多个类的过程称为聚类</a:t>
            </a:r>
            <a:r>
              <a:rPr lang="zh-CN" altLang="en-US" sz="2500" dirty="0" smtClean="0"/>
              <a:t>；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3)</a:t>
            </a:r>
            <a:r>
              <a:rPr lang="zh-CN" altLang="en-US" sz="2500" dirty="0"/>
              <a:t> 密度估计：将寻找描述数据统计值的过程称之为密度估计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4)</a:t>
            </a:r>
            <a:r>
              <a:rPr lang="zh-CN" altLang="en-US" sz="2500" dirty="0"/>
              <a:t> 此外，无监督学习还可以减少数据特征的维度，以便我们可以使用二维或三维图形更加直观地展示数据信息。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97811" y="213894"/>
            <a:ext cx="10464800" cy="2540000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两种机器学习的方式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11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机器学习的训练过程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14764" y="7949439"/>
            <a:ext cx="1309249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lang="zh-CN" altLang="en-US" dirty="0" smtClean="0"/>
              <a:t>用测试数据训练算法，用训练数据验证算法的精度，当算法的进度符合要求的时，就可以将算法投入生产环境使用。</a:t>
            </a:r>
            <a:endParaRPr lang="en-US" altLang="zh-CN" dirty="0" smtClean="0"/>
          </a:p>
          <a:p>
            <a:pPr algn="l">
              <a:defRPr sz="2000"/>
            </a:pPr>
            <a:endParaRPr lang="en-US" dirty="0"/>
          </a:p>
          <a:p>
            <a:pPr algn="l">
              <a:defRPr sz="2000"/>
            </a:pPr>
            <a:endParaRPr lang="en-US" dirty="0" smtClean="0"/>
          </a:p>
          <a:p>
            <a:pPr algn="l">
              <a:defRPr sz="2000"/>
            </a:pPr>
            <a:r>
              <a:rPr lang="zh-CN" altLang="en-US" dirty="0" smtClean="0"/>
              <a:t>举例：用机器学习算法分辨鸟的所属的类型。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" y="2481864"/>
            <a:ext cx="12968420" cy="44723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239324" y="281873"/>
            <a:ext cx="12007050" cy="15038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选择算法需要考虑的两个问题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0" y="1796924"/>
            <a:ext cx="110185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altLang="zh-CN" sz="2500" dirty="0" smtClean="0"/>
              <a:t>	1</a:t>
            </a:r>
            <a:r>
              <a:rPr lang="zh-CN" altLang="en-US" sz="2500" dirty="0" smtClean="0"/>
              <a:t>）使用</a:t>
            </a:r>
            <a:r>
              <a:rPr lang="zh-CN" altLang="en-US" sz="2500" dirty="0"/>
              <a:t>机器学习算法的目的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algn="l"/>
            <a:r>
              <a:rPr lang="en-US" altLang="zh-CN" sz="2500" dirty="0"/>
              <a:t>	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）需要分析或收集的数据是什么</a:t>
            </a:r>
            <a:endParaRPr lang="zh-CN" altLang="en-US"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396"/>
            <a:ext cx="13004800" cy="68163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120" y="452120"/>
            <a:ext cx="10464800" cy="2540000"/>
          </a:xfrm>
        </p:spPr>
        <p:txBody>
          <a:bodyPr/>
          <a:lstStyle/>
          <a:p>
            <a:r>
              <a:rPr lang="zh-CN" altLang="en-US" dirty="0"/>
              <a:t>机器学习的主要任务及解决相应问题的</a:t>
            </a:r>
            <a:r>
              <a:rPr lang="zh-CN" altLang="en-US" dirty="0" smtClean="0"/>
              <a:t>算法</a:t>
            </a:r>
            <a:endParaRPr lang="zh-CN" altLang="en-US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3394710"/>
            <a:ext cx="12860624" cy="42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270000" y="191541"/>
            <a:ext cx="10464800" cy="213255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开发步骤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2131740"/>
            <a:ext cx="13004800" cy="6642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500" dirty="0"/>
              <a:t>开发的</a:t>
            </a:r>
            <a:r>
              <a:rPr lang="zh-CN" altLang="en-US" sz="2500" dirty="0" smtClean="0"/>
              <a:t>步骤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）收集数据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）准备</a:t>
            </a:r>
            <a:r>
              <a:rPr lang="zh-CN" altLang="en-US" sz="2500" dirty="0"/>
              <a:t>输入数据</a:t>
            </a:r>
          </a:p>
          <a:p>
            <a:pPr algn="l"/>
            <a:r>
              <a:rPr lang="zh-CN" altLang="en-US" sz="2500" dirty="0"/>
              <a:t>        * 注意数据的格式</a:t>
            </a:r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3</a:t>
            </a:r>
            <a:r>
              <a:rPr lang="zh-CN" altLang="en-US" sz="2500" dirty="0" smtClean="0"/>
              <a:t>）分析</a:t>
            </a:r>
            <a:r>
              <a:rPr lang="zh-CN" altLang="en-US" sz="2500" dirty="0"/>
              <a:t>输入数据</a:t>
            </a:r>
          </a:p>
          <a:p>
            <a:pPr algn="l"/>
            <a:r>
              <a:rPr lang="zh-CN" altLang="en-US" sz="2500" dirty="0"/>
              <a:t>        * 为了确保数据集中没有垃圾数据；如果是算法可以处理的数据格式或可信任</a:t>
            </a:r>
            <a:r>
              <a:rPr lang="zh-CN" altLang="en-US" sz="2500" dirty="0" smtClean="0"/>
              <a:t>的</a:t>
            </a:r>
            <a:endParaRPr lang="en-US" altLang="zh-CN" sz="2500" dirty="0"/>
          </a:p>
          <a:p>
            <a:pPr algn="l"/>
            <a:r>
              <a:rPr lang="en-US" altLang="zh-CN" sz="2500" dirty="0" smtClean="0"/>
              <a:t>		</a:t>
            </a:r>
            <a:r>
              <a:rPr lang="zh-CN" altLang="en-US" sz="2500" dirty="0" smtClean="0"/>
              <a:t>数据源</a:t>
            </a:r>
            <a:r>
              <a:rPr lang="zh-CN" altLang="en-US" sz="2500" dirty="0"/>
              <a:t>，则可以跳过该步骤；另外该步骤需要人工干预，会降低自动化系统的价值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4</a:t>
            </a:r>
            <a:r>
              <a:rPr lang="zh-CN" altLang="en-US" sz="2500" dirty="0" smtClean="0"/>
              <a:t>）训练</a:t>
            </a:r>
            <a:r>
              <a:rPr lang="zh-CN" altLang="en-US" sz="2500" dirty="0"/>
              <a:t>算法</a:t>
            </a:r>
          </a:p>
          <a:p>
            <a:pPr algn="l"/>
            <a:r>
              <a:rPr lang="zh-CN" altLang="en-US" sz="2500" dirty="0"/>
              <a:t>        * 如果使用无监督学习算法，由于不存在目标变量值，则可以跳过该</a:t>
            </a:r>
            <a:r>
              <a:rPr lang="zh-CN" altLang="en-US" sz="2500" dirty="0" smtClean="0"/>
              <a:t>步骤</a:t>
            </a:r>
            <a:endParaRPr lang="en-US" altLang="zh-CN" sz="2500" dirty="0" smtClean="0"/>
          </a:p>
          <a:p>
            <a:pPr algn="l"/>
            <a:endParaRPr lang="zh-CN" altLang="en-US" sz="2500" dirty="0"/>
          </a:p>
          <a:p>
            <a:pPr algn="l"/>
            <a:r>
              <a:rPr lang="zh-CN" altLang="en-US" sz="2500" dirty="0"/>
              <a:t>    </a:t>
            </a:r>
            <a:r>
              <a:rPr lang="en-US" altLang="zh-CN" sz="2500" dirty="0" smtClean="0"/>
              <a:t>5</a:t>
            </a:r>
            <a:r>
              <a:rPr lang="zh-CN" altLang="en-US" sz="2500" dirty="0" smtClean="0"/>
              <a:t>）测试</a:t>
            </a:r>
            <a:r>
              <a:rPr lang="zh-CN" altLang="en-US" sz="2500" dirty="0"/>
              <a:t>算法</a:t>
            </a:r>
          </a:p>
          <a:p>
            <a:pPr algn="l"/>
            <a:r>
              <a:rPr lang="zh-CN" altLang="en-US" sz="2500" dirty="0"/>
              <a:t>    </a:t>
            </a:r>
            <a:endParaRPr lang="en-US" altLang="zh-CN" sz="2500" dirty="0"/>
          </a:p>
          <a:p>
            <a:pPr algn="l"/>
            <a:r>
              <a:rPr lang="en-US" altLang="zh-CN" sz="2500" dirty="0" smtClean="0"/>
              <a:t>	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6</a:t>
            </a:r>
            <a:r>
              <a:rPr lang="zh-CN" altLang="en-US" sz="2500" dirty="0" smtClean="0"/>
              <a:t>）使用</a:t>
            </a:r>
            <a:r>
              <a:rPr lang="zh-CN" altLang="en-US" sz="2500" dirty="0"/>
              <a:t>算法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334839" y="12700"/>
            <a:ext cx="10335122" cy="164107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6.Python</a:t>
            </a:r>
            <a:r>
              <a:rPr lang="zh-CN" altLang="en-US" dirty="0" smtClean="0"/>
              <a:t>相关的库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591480" y="2551489"/>
            <a:ext cx="11078481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altLang="zh-CN" sz="2800" dirty="0"/>
              <a:t>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）科学函</a:t>
            </a:r>
            <a:r>
              <a:rPr lang="zh-CN" altLang="en-US" sz="2800" dirty="0"/>
              <a:t>数库：</a:t>
            </a:r>
            <a:r>
              <a:rPr lang="en-US" altLang="zh-CN" sz="2800" dirty="0" err="1"/>
              <a:t>SciPy</a:t>
            </a:r>
            <a:r>
              <a:rPr lang="zh-CN" altLang="en-US" sz="2800" dirty="0"/>
              <a:t>、</a:t>
            </a:r>
            <a:r>
              <a:rPr lang="en-US" altLang="zh-CN" sz="2800" dirty="0"/>
              <a:t>`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`(</a:t>
            </a:r>
            <a:r>
              <a:rPr lang="zh-CN" altLang="en-US" sz="2800" dirty="0"/>
              <a:t>底层语言：</a:t>
            </a:r>
            <a:r>
              <a:rPr lang="en-US" altLang="zh-CN" sz="2800" dirty="0"/>
              <a:t>C</a:t>
            </a:r>
            <a:r>
              <a:rPr lang="zh-CN" altLang="en-US" sz="2800" dirty="0"/>
              <a:t>和</a:t>
            </a:r>
            <a:r>
              <a:rPr lang="en-US" altLang="zh-CN" sz="2800" dirty="0"/>
              <a:t>Fortran</a:t>
            </a:r>
            <a:r>
              <a:rPr lang="en-US" altLang="zh-CN" sz="2800" dirty="0" smtClean="0"/>
              <a:t>)</a:t>
            </a:r>
          </a:p>
          <a:p>
            <a:pPr algn="l"/>
            <a:endParaRPr lang="en-US" altLang="zh-CN" sz="2800" dirty="0"/>
          </a:p>
          <a:p>
            <a:pPr algn="l"/>
            <a:r>
              <a:rPr lang="en-US" altLang="zh-CN" sz="2800" dirty="0"/>
              <a:t> 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 绘图工具库：</a:t>
            </a:r>
            <a:r>
              <a:rPr lang="en-US" altLang="zh-CN" sz="2800" dirty="0"/>
              <a:t>`</a:t>
            </a:r>
            <a:r>
              <a:rPr lang="en-US" altLang="zh-CN" sz="2800" dirty="0" err="1"/>
              <a:t>Matplotlib</a:t>
            </a:r>
            <a:r>
              <a:rPr lang="en-US" altLang="zh-CN" sz="2800" dirty="0"/>
              <a:t>`</a:t>
            </a:r>
            <a:endParaRPr lang="zh-CN" altLang="en-US" sz="2800" dirty="0"/>
          </a:p>
          <a:p>
            <a:pPr algn="l">
              <a:defRPr sz="2000"/>
            </a:pPr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132</Words>
  <Application>Microsoft Macintosh PowerPoint</Application>
  <PresentationFormat>自定义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Chalkduster</vt:lpstr>
      <vt:lpstr>Helvetica Neue</vt:lpstr>
      <vt:lpstr>Palatino</vt:lpstr>
      <vt:lpstr>Chalkboard</vt:lpstr>
      <vt:lpstr>第1章  机器学习基础</vt:lpstr>
      <vt:lpstr>1. 一些基础的概念</vt:lpstr>
      <vt:lpstr>2.两种机器学习的方式</vt:lpstr>
      <vt:lpstr>2.两种机器学习的方式</vt:lpstr>
      <vt:lpstr>3.机器学习的训练过程</vt:lpstr>
      <vt:lpstr>4.选择算法需要考虑的两个问题</vt:lpstr>
      <vt:lpstr>机器学习的主要任务及解决相应问题的算法</vt:lpstr>
      <vt:lpstr>5.开发步骤</vt:lpstr>
      <vt:lpstr>6.Python相关的库</vt:lpstr>
      <vt:lpstr>Thanks  God bless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cp:lastModifiedBy>Microsoft Office 用户</cp:lastModifiedBy>
  <cp:revision>19</cp:revision>
  <dcterms:modified xsi:type="dcterms:W3CDTF">2017-03-15T14:07:15Z</dcterms:modified>
</cp:coreProperties>
</file>