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 descr="pasted-image.tif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第11章 使用Apriori算法进行关联分析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179">
              <a:defRPr sz="4680"/>
            </a:lvl1pPr>
          </a:lstStyle>
          <a:p>
            <a:pPr/>
            <a:r>
              <a:t>第11章 使用Apriori算法进行关联分析</a:t>
            </a:r>
          </a:p>
        </p:txBody>
      </p:sp>
      <p:sp>
        <p:nvSpPr>
          <p:cNvPr id="121" name="author 片刻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片刻</a:t>
            </a:r>
          </a:p>
        </p:txBody>
      </p:sp>
      <p:sp>
        <p:nvSpPr>
          <p:cNvPr id="122" name="ApacheCN  你装逼的选择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11809">
              <a:defRPr b="1" sz="4960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现象"/>
          <p:cNvSpPr/>
          <p:nvPr>
            <p:ph type="title"/>
          </p:nvPr>
        </p:nvSpPr>
        <p:spPr>
          <a:xfrm>
            <a:off x="1914748" y="596900"/>
            <a:ext cx="9175304" cy="1397745"/>
          </a:xfrm>
          <a:prstGeom prst="rect">
            <a:avLst/>
          </a:prstGeom>
        </p:spPr>
        <p:txBody>
          <a:bodyPr/>
          <a:lstStyle/>
          <a:p>
            <a:pPr/>
            <a:r>
              <a:t>现象</a:t>
            </a:r>
          </a:p>
        </p:txBody>
      </p:sp>
      <p:sp>
        <p:nvSpPr>
          <p:cNvPr id="125" name="• 用户去超市、电商平台去买东西；我们常想：是否可以促进用户消费呢？…"/>
          <p:cNvSpPr/>
          <p:nvPr/>
        </p:nvSpPr>
        <p:spPr>
          <a:xfrm>
            <a:off x="505618" y="3093080"/>
            <a:ext cx="11993564" cy="293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lnSpc>
                <a:spcPts val="4100"/>
              </a:lnSpc>
              <a:tabLst>
                <a:tab pos="139700" algn="l"/>
                <a:tab pos="4572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用户去超市、电商平台去买东西；我们常想：是否可以促进用户消费呢？</a:t>
            </a:r>
          </a:p>
          <a:p>
            <a:pPr marL="914400" indent="-914400" algn="l">
              <a:lnSpc>
                <a:spcPts val="4100"/>
              </a:lnSpc>
              <a:tabLst>
                <a:tab pos="596900" algn="l"/>
                <a:tab pos="9144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目的：商店希望从客户身上获取尽可能多的利润。</a:t>
            </a:r>
          </a:p>
          <a:p>
            <a:pPr marL="914400" indent="-914400" algn="l">
              <a:lnSpc>
                <a:spcPts val="4100"/>
              </a:lnSpc>
              <a:tabLst>
                <a:tab pos="596900" algn="l"/>
                <a:tab pos="9144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忠诚度计划： 通过顾客的会员卡可获取已定的折扣，商店也可以了解客户购买的商品; 不买会员卡，商店也可以查用顾客一起购买的物品，找出商品之间的关系。</a:t>
            </a:r>
          </a:p>
          <a:p>
            <a:pPr marL="914400" indent="-914400" algn="l">
              <a:lnSpc>
                <a:spcPts val="4100"/>
              </a:lnSpc>
              <a:tabLst>
                <a:tab pos="596900" algn="l"/>
                <a:tab pos="9144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例如： 尿布和啤酒的故事</a:t>
            </a:r>
          </a:p>
          <a:p>
            <a:pPr marL="457200" indent="-457200" algn="l">
              <a:lnSpc>
                <a:spcPts val="4100"/>
              </a:lnSpc>
              <a:tabLst>
                <a:tab pos="139700" algn="l"/>
                <a:tab pos="4572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关联关系(association analysis) 或 关联规则学习(association rule learning)</a:t>
            </a:r>
          </a:p>
          <a:p>
            <a:pPr marL="914400" indent="-914400" algn="l">
              <a:lnSpc>
                <a:spcPts val="4100"/>
              </a:lnSpc>
              <a:tabLst>
                <a:tab pos="596900" algn="l"/>
                <a:tab pos="914400" algn="l"/>
              </a:tabLst>
              <a:defRPr sz="2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从大规模数据集中寻找物品间的隐含关系被称作关联关系。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关联分析"/>
          <p:cNvSpPr/>
          <p:nvPr>
            <p:ph type="title"/>
          </p:nvPr>
        </p:nvSpPr>
        <p:spPr>
          <a:xfrm>
            <a:off x="2729731" y="228600"/>
            <a:ext cx="7545338" cy="1344712"/>
          </a:xfrm>
          <a:prstGeom prst="rect">
            <a:avLst/>
          </a:prstGeom>
        </p:spPr>
        <p:txBody>
          <a:bodyPr/>
          <a:lstStyle>
            <a:lvl1pPr defTabSz="443484">
              <a:defRPr sz="6984"/>
            </a:lvl1pPr>
          </a:lstStyle>
          <a:p>
            <a:pPr/>
            <a:r>
              <a:t>关联分析</a:t>
            </a:r>
          </a:p>
        </p:txBody>
      </p:sp>
      <p:sp>
        <p:nvSpPr>
          <p:cNvPr id="128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29" name="• 关联分析：…"/>
          <p:cNvSpPr/>
          <p:nvPr/>
        </p:nvSpPr>
        <p:spPr>
          <a:xfrm>
            <a:off x="632618" y="1006034"/>
            <a:ext cx="11993564" cy="860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457200" algn="l">
              <a:lnSpc>
                <a:spcPts val="3600"/>
              </a:lnSpc>
              <a:tabLst>
                <a:tab pos="139700" algn="l"/>
                <a:tab pos="4572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关联分析：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概念：是一种在大规模数据集中寻找有趣关系的任务。</a:t>
            </a:r>
          </a:p>
          <a:p>
            <a:pPr marL="457200" indent="-457200" algn="l">
              <a:lnSpc>
                <a:spcPts val="3600"/>
              </a:lnSpc>
              <a:tabLst>
                <a:tab pos="139700" algn="l"/>
                <a:tab pos="4572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关联分析有2种形式：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1.频繁项集(frequent item sets): 经常出现在一块的物品集合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2.关联规则(association rules): 暗示两种物品之间可能存在很强的关系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总结：首先需要找到频繁项集，才能找到关联规则。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如下图：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457200" algn="l">
              <a:lnSpc>
                <a:spcPts val="3600"/>
              </a:lnSpc>
              <a:tabLst>
                <a:tab pos="139700" algn="l"/>
                <a:tab pos="4572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支持度(support)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数据集中包含该项集的记录所占的比例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例如上图中：{豆奶}的支持度=4/5， {豆奶，尿布}的支持度=3/5</a:t>
            </a:r>
          </a:p>
          <a:p>
            <a:pPr marL="457200" indent="-457200" algn="l">
              <a:lnSpc>
                <a:spcPts val="3600"/>
              </a:lnSpc>
              <a:tabLst>
                <a:tab pos="139700" algn="l"/>
                <a:tab pos="4572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置信度（confidence)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置信度({A}-&gt;{B}) = 支持度{A,B}/支持度{A}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例如上图中：{尿布，葡萄酒}的支持度=3/5， {尿布}的支持度=4/5， 所以 尿布-&gt;葡萄酒的可信度=3/4</a:t>
            </a:r>
          </a:p>
          <a:p>
            <a:pPr marL="914400" indent="-914400" algn="l">
              <a:lnSpc>
                <a:spcPts val="3600"/>
              </a:lnSpc>
              <a:tabLst>
                <a:tab pos="596900" algn="l"/>
                <a:tab pos="914400" algn="l"/>
              </a:tabLst>
              <a:defRPr sz="16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9" y="3364756"/>
            <a:ext cx="8445316" cy="388768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priori算法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Apriori算法</a:t>
            </a:r>
          </a:p>
        </p:txBody>
      </p:sp>
      <p:sp>
        <p:nvSpPr>
          <p:cNvPr id="133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34" name="• Apriori算法：…"/>
          <p:cNvSpPr/>
          <p:nvPr/>
        </p:nvSpPr>
        <p:spPr>
          <a:xfrm>
            <a:off x="0" y="1326877"/>
            <a:ext cx="13004801" cy="5618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Apriori算法：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优点：易编码实现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缺点：在大数据集上可能较慢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适用数据类型：数值型 或者 标称型数据。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Apriori流程步骤：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收集数据：使用任意方法。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准备数据：任何数据类型都可以，因为我们只保存集合。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分析数据：使用任意方法。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训练数据：使用Apriori算法来找到频繁项集。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测试算法：不需要测试过程。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使用算法：用于发现频繁项集以及物品之间的关联规则。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Apriori原理：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如果某个项集是频繁的，那么它的所有子集也是频繁的; 反之，一个项集是非频繁的，那么它的所有超集也是非频繁的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例如： 我们假设知道{2, 3}是非频繁项，那么{0, 2, 3}, {1, 2, 3}, {0, 1, 2, 3}都是非频繁项。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如下图：</a:t>
            </a:r>
          </a:p>
          <a:p>
            <a:pPr marL="457200" indent="-457200" algn="l">
              <a:lnSpc>
                <a:spcPts val="3300"/>
              </a:lnSpc>
              <a:tabLst>
                <a:tab pos="139700" algn="l"/>
                <a:tab pos="457200" algn="l"/>
              </a:tabLst>
              <a:defRPr sz="1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151" y="6213897"/>
            <a:ext cx="3905151" cy="342431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分级法： 频繁项集-&gt;关联规则"/>
          <p:cNvSpPr/>
          <p:nvPr>
            <p:ph type="ctrTitle"/>
          </p:nvPr>
        </p:nvSpPr>
        <p:spPr>
          <a:xfrm>
            <a:off x="1270000" y="168969"/>
            <a:ext cx="10464800" cy="1266131"/>
          </a:xfrm>
          <a:prstGeom prst="rect">
            <a:avLst/>
          </a:prstGeom>
        </p:spPr>
        <p:txBody>
          <a:bodyPr/>
          <a:lstStyle>
            <a:lvl1pPr defTabSz="379475">
              <a:defRPr sz="5976"/>
            </a:lvl1pPr>
          </a:lstStyle>
          <a:p>
            <a:pPr/>
            <a:r>
              <a:t>分级法： 频繁项集-&gt;关联规则</a:t>
            </a:r>
          </a:p>
        </p:txBody>
      </p:sp>
      <p:sp>
        <p:nvSpPr>
          <p:cNvPr id="138" name="• 分级法： 频繁项集-&gt;关联规则…"/>
          <p:cNvSpPr/>
          <p:nvPr/>
        </p:nvSpPr>
        <p:spPr>
          <a:xfrm>
            <a:off x="637032" y="1577272"/>
            <a:ext cx="11425937" cy="73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分级法： 频繁项集-&gt;关联规则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1.首先从一个频繁项集开始，接着创建一个规则列表，其中规则右部分只包含一个元素，然后对这个规则进行测试。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2.接下来合并所有剩余规则来创建一个新的规则列表，其中规则右部包含两个元素。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3.如下图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 最后： 每次增加频繁项集的大小，Apriori算法都会重新扫描整个数据集，是否有优化空间呢？ 下一章：FP-growth算法等着你的到来</a:t>
            </a:r>
          </a:p>
        </p:txBody>
      </p:sp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950" y="3371850"/>
            <a:ext cx="8216900" cy="44069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priori算法流程图"/>
          <p:cNvSpPr/>
          <p:nvPr>
            <p:ph type="title"/>
          </p:nvPr>
        </p:nvSpPr>
        <p:spPr>
          <a:xfrm>
            <a:off x="1270000" y="-138659"/>
            <a:ext cx="10464800" cy="2132559"/>
          </a:xfrm>
          <a:prstGeom prst="rect">
            <a:avLst/>
          </a:prstGeom>
        </p:spPr>
        <p:txBody>
          <a:bodyPr/>
          <a:lstStyle/>
          <a:p>
            <a:pPr/>
            <a:r>
              <a:t>Apriori算法流程图</a:t>
            </a:r>
          </a:p>
        </p:txBody>
      </p:sp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1809750"/>
            <a:ext cx="11442700" cy="76581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