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1pPr>
    <a:lvl2pPr marL="0" marR="0" indent="2286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2pPr>
    <a:lvl3pPr marL="0" marR="0" indent="4572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3pPr>
    <a:lvl4pPr marL="0" marR="0" indent="6858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4pPr>
    <a:lvl5pPr marL="0" marR="0" indent="9144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5pPr>
    <a:lvl6pPr marL="0" marR="0" indent="11430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6pPr>
    <a:lvl7pPr marL="0" marR="0" indent="13716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7pPr>
    <a:lvl8pPr marL="0" marR="0" indent="16002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8pPr>
    <a:lvl9pPr marL="0" marR="0" indent="18288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4B13F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882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78BC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54545">
              <a:alpha val="41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82A2F"/>
        </a:fontRef>
        <a:srgbClr val="282A2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D5C">
              <a:alpha val="82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B2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87B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254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7A8DB2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EDEDF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444C55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/>
          <p:nvPr>
            <p:ph type="title"/>
          </p:nvPr>
        </p:nvSpPr>
        <p:spPr>
          <a:xfrm>
            <a:off x="1270000" y="2616200"/>
            <a:ext cx="10464800" cy="2540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/>
          <p:nvPr>
            <p:ph type="body" sz="quarter" idx="1"/>
          </p:nvPr>
        </p:nvSpPr>
        <p:spPr>
          <a:xfrm>
            <a:off x="1270000" y="5207000"/>
            <a:ext cx="10464800" cy="166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270000" y="6362700"/>
            <a:ext cx="10464800" cy="5715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/>
          <p:nvPr>
            <p:ph type="body" sz="quarter" idx="14"/>
          </p:nvPr>
        </p:nvSpPr>
        <p:spPr>
          <a:xfrm>
            <a:off x="1270000" y="4489449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38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  <a:ln w="88900"/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181100" y="1160942"/>
            <a:ext cx="10642600" cy="55118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/>
          <p:nvPr>
            <p:ph type="title"/>
          </p:nvPr>
        </p:nvSpPr>
        <p:spPr>
          <a:xfrm>
            <a:off x="1181100" y="6794500"/>
            <a:ext cx="10642600" cy="15113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/>
          <p:nvPr>
            <p:ph type="body" sz="quarter" idx="1"/>
          </p:nvPr>
        </p:nvSpPr>
        <p:spPr>
          <a:xfrm>
            <a:off x="1181100" y="8382000"/>
            <a:ext cx="10642600" cy="939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/>
          <p:nvPr>
            <p:ph type="title"/>
          </p:nvPr>
        </p:nvSpPr>
        <p:spPr>
          <a:xfrm>
            <a:off x="1270000" y="3606800"/>
            <a:ext cx="10464800" cy="2540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7226300" y="1231900"/>
            <a:ext cx="4914900" cy="6997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/>
          <p:nvPr>
            <p:ph type="title"/>
          </p:nvPr>
        </p:nvSpPr>
        <p:spPr>
          <a:xfrm>
            <a:off x="609600" y="1155700"/>
            <a:ext cx="5994400" cy="3568700"/>
          </a:xfrm>
          <a:prstGeom prst="rect">
            <a:avLst/>
          </a:prstGeom>
        </p:spPr>
        <p:txBody>
          <a:bodyPr anchor="b"/>
          <a:lstStyle>
            <a:lvl1pPr>
              <a:defRPr sz="58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/>
          <p:nvPr>
            <p:ph type="body" sz="quarter" idx="1"/>
          </p:nvPr>
        </p:nvSpPr>
        <p:spPr>
          <a:xfrm>
            <a:off x="609600" y="4762500"/>
            <a:ext cx="5994400" cy="356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/>
          <p:nvPr>
            <p:ph type="body" idx="1"/>
          </p:nvPr>
        </p:nvSpPr>
        <p:spPr>
          <a:xfrm>
            <a:off x="1270000" y="2768600"/>
            <a:ext cx="10464800" cy="57404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972300" y="2984500"/>
            <a:ext cx="4747115" cy="6019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/>
          <p:nvPr>
            <p:ph type="body" sz="half" idx="1"/>
          </p:nvPr>
        </p:nvSpPr>
        <p:spPr>
          <a:xfrm>
            <a:off x="1270000" y="2946400"/>
            <a:ext cx="5270500" cy="6096000"/>
          </a:xfrm>
          <a:prstGeom prst="rect">
            <a:avLst/>
          </a:prstGeom>
        </p:spPr>
        <p:txBody>
          <a:bodyPr/>
          <a:lstStyle>
            <a:lvl1pPr marL="482600" indent="-482600">
              <a:spcBef>
                <a:spcPts val="3200"/>
              </a:spcBef>
              <a:buBlip>
                <a:blip r:embed="rId2"/>
              </a:buBlip>
              <a:defRPr sz="3200"/>
            </a:lvl1pPr>
            <a:lvl2pPr marL="965200" indent="-482600">
              <a:spcBef>
                <a:spcPts val="3200"/>
              </a:spcBef>
              <a:buBlip>
                <a:blip r:embed="rId2"/>
              </a:buBlip>
              <a:defRPr sz="3200"/>
            </a:lvl2pPr>
            <a:lvl3pPr marL="1447800" indent="-482600">
              <a:spcBef>
                <a:spcPts val="3200"/>
              </a:spcBef>
              <a:buBlip>
                <a:blip r:embed="rId2"/>
              </a:buBlip>
              <a:defRPr sz="3200"/>
            </a:lvl3pPr>
            <a:lvl4pPr marL="1930400" indent="-482600">
              <a:spcBef>
                <a:spcPts val="3200"/>
              </a:spcBef>
              <a:buBlip>
                <a:blip r:embed="rId2"/>
              </a:buBlip>
              <a:defRPr sz="3200"/>
            </a:lvl4pPr>
            <a:lvl5pPr marL="2413000" indent="-482600">
              <a:spcBef>
                <a:spcPts val="3200"/>
              </a:spcBef>
              <a:buBlip>
                <a:blip r:embed="rId2"/>
              </a:buBlip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/>
          <p:nvPr>
            <p:ph type="sldNum" sz="quarter" idx="2"/>
          </p:nvPr>
        </p:nvSpPr>
        <p:spPr>
          <a:xfrm>
            <a:off x="6256723" y="9194800"/>
            <a:ext cx="409839" cy="454169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7273168" y="5018682"/>
            <a:ext cx="4927601" cy="393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 rot="21600000">
            <a:off x="7269536" y="774699"/>
            <a:ext cx="4927601" cy="393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 rot="21600000">
            <a:off x="787399" y="774699"/>
            <a:ext cx="6159501" cy="8204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/>
          <p:nvPr>
            <p:ph type="body" idx="1"/>
          </p:nvPr>
        </p:nvSpPr>
        <p:spPr>
          <a:xfrm>
            <a:off x="1270000" y="1066800"/>
            <a:ext cx="10464800" cy="762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/>
          <p:nvPr>
            <p:ph type="title"/>
          </p:nvPr>
        </p:nvSpPr>
        <p:spPr>
          <a:xfrm>
            <a:off x="1270000" y="203200"/>
            <a:ext cx="10464800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" name="幻灯片编号"/>
          <p:cNvSpPr/>
          <p:nvPr>
            <p:ph type="sldNum" sz="quarter" idx="2"/>
          </p:nvPr>
        </p:nvSpPr>
        <p:spPr>
          <a:xfrm>
            <a:off x="6297011" y="9194800"/>
            <a:ext cx="409839" cy="4541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228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685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1143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1600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titleStyle>
    <p:bodyStyle>
      <a:lvl1pPr marL="571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1143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1714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2286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2857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3429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4000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4572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5143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228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685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1143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1600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tiff" descr="pasted-image.tiff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480343" y="748192"/>
            <a:ext cx="10044114" cy="5600701"/>
          </a:xfrm>
          <a:prstGeom prst="rect">
            <a:avLst/>
          </a:prstGeom>
        </p:spPr>
      </p:pic>
      <p:sp>
        <p:nvSpPr>
          <p:cNvPr id="120" name="第12章  使用FP-growth算法来高效发现频繁项集"/>
          <p:cNvSpPr/>
          <p:nvPr>
            <p:ph type="title"/>
          </p:nvPr>
        </p:nvSpPr>
        <p:spPr>
          <a:xfrm>
            <a:off x="272405" y="6794500"/>
            <a:ext cx="12459990" cy="1511300"/>
          </a:xfrm>
          <a:prstGeom prst="rect">
            <a:avLst/>
          </a:prstGeom>
        </p:spPr>
        <p:txBody>
          <a:bodyPr/>
          <a:lstStyle>
            <a:lvl1pPr defTabSz="265175">
              <a:defRPr sz="4176"/>
            </a:lvl1pPr>
          </a:lstStyle>
          <a:p>
            <a:pPr/>
            <a:r>
              <a:t>第12章  使用FP-growth算法来高效发现频繁项集</a:t>
            </a:r>
          </a:p>
        </p:txBody>
      </p:sp>
      <p:sp>
        <p:nvSpPr>
          <p:cNvPr id="121" name="author 片刻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author 片刻</a:t>
            </a:r>
          </a:p>
        </p:txBody>
      </p:sp>
      <p:sp>
        <p:nvSpPr>
          <p:cNvPr id="122" name="ApacheCN  你装逼的选择"/>
          <p:cNvSpPr/>
          <p:nvPr/>
        </p:nvSpPr>
        <p:spPr>
          <a:xfrm>
            <a:off x="7380413" y="2862742"/>
            <a:ext cx="3890083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defTabSz="511809">
              <a:defRPr b="1" sz="4960">
                <a:solidFill>
                  <a:srgbClr val="000000">
                    <a:alpha val="8491"/>
                  </a:srgbClr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 </a:t>
            </a:r>
            <a:r>
              <a:rPr sz="2480"/>
              <a:t>ApacheCN  你装逼的选择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发现频繁项集"/>
          <p:cNvSpPr/>
          <p:nvPr>
            <p:ph type="title"/>
          </p:nvPr>
        </p:nvSpPr>
        <p:spPr>
          <a:xfrm>
            <a:off x="1914748" y="914400"/>
            <a:ext cx="9175304" cy="1397745"/>
          </a:xfrm>
          <a:prstGeom prst="rect">
            <a:avLst/>
          </a:prstGeom>
        </p:spPr>
        <p:txBody>
          <a:bodyPr/>
          <a:lstStyle>
            <a:lvl1pPr>
              <a:lnSpc>
                <a:spcPts val="10000"/>
              </a:lnSpc>
              <a:spcBef>
                <a:spcPts val="1600"/>
              </a:spcBef>
              <a:defRPr sz="60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发现频繁项集</a:t>
            </a:r>
          </a:p>
        </p:txBody>
      </p:sp>
      <p:sp>
        <p:nvSpPr>
          <p:cNvPr id="125" name="基本过程…"/>
          <p:cNvSpPr/>
          <p:nvPr/>
        </p:nvSpPr>
        <p:spPr>
          <a:xfrm>
            <a:off x="2353844" y="3081498"/>
            <a:ext cx="8297112" cy="3209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ts val="5000"/>
              </a:lnSpc>
              <a:spcBef>
                <a:spcPts val="1400"/>
              </a:spcBef>
              <a:defRPr sz="24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基本过程</a:t>
            </a:r>
          </a:p>
          <a:p>
            <a:pPr marL="457200" indent="-457200" algn="l">
              <a:lnSpc>
                <a:spcPts val="4500"/>
              </a:lnSpc>
              <a:tabLst>
                <a:tab pos="139700" algn="l"/>
                <a:tab pos="457200" algn="l"/>
              </a:tabLst>
              <a:defRPr sz="24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	•	构建FP树</a:t>
            </a:r>
          </a:p>
          <a:p>
            <a:pPr marL="457200" indent="-457200" algn="l">
              <a:lnSpc>
                <a:spcPts val="4500"/>
              </a:lnSpc>
              <a:tabLst>
                <a:tab pos="139700" algn="l"/>
                <a:tab pos="457200" algn="l"/>
              </a:tabLst>
              <a:defRPr sz="24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	•	对原始数据集扫描两遍</a:t>
            </a:r>
          </a:p>
          <a:p>
            <a:pPr marL="914400" indent="-914400" algn="l">
              <a:lnSpc>
                <a:spcPts val="4500"/>
              </a:lnSpc>
              <a:tabLst>
                <a:tab pos="596900" algn="l"/>
                <a:tab pos="914400" algn="l"/>
              </a:tabLst>
              <a:defRPr sz="24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	◦	第一遍对所有元素项遍历，并记下出现次数。</a:t>
            </a:r>
          </a:p>
          <a:p>
            <a:pPr marL="914400" indent="-914400" algn="l">
              <a:lnSpc>
                <a:spcPts val="4500"/>
              </a:lnSpc>
              <a:tabLst>
                <a:tab pos="596900" algn="l"/>
                <a:tab pos="914400" algn="l"/>
              </a:tabLst>
              <a:defRPr sz="24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	◦	第二遍只扫描频繁元素。</a:t>
            </a:r>
          </a:p>
          <a:p>
            <a:pPr marL="457200" indent="-457200" algn="l">
              <a:lnSpc>
                <a:spcPts val="4500"/>
              </a:lnSpc>
              <a:tabLst>
                <a:tab pos="139700" algn="l"/>
                <a:tab pos="457200" algn="l"/>
              </a:tabLst>
              <a:defRPr sz="24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	•	从FP树种挖掘频繁项集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FP树介绍"/>
          <p:cNvSpPr/>
          <p:nvPr>
            <p:ph type="title"/>
          </p:nvPr>
        </p:nvSpPr>
        <p:spPr>
          <a:xfrm>
            <a:off x="2653704" y="279400"/>
            <a:ext cx="7697392" cy="1503809"/>
          </a:xfrm>
          <a:prstGeom prst="rect">
            <a:avLst/>
          </a:prstGeom>
        </p:spPr>
        <p:txBody>
          <a:bodyPr/>
          <a:lstStyle/>
          <a:p>
            <a:pPr/>
            <a:r>
              <a:t>FP树介绍</a:t>
            </a:r>
          </a:p>
        </p:txBody>
      </p:sp>
      <p:sp>
        <p:nvSpPr>
          <p:cNvPr id="128" name="文本"/>
          <p:cNvSpPr/>
          <p:nvPr/>
        </p:nvSpPr>
        <p:spPr>
          <a:xfrm>
            <a:off x="1629339" y="2999220"/>
            <a:ext cx="127001" cy="1037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666750" indent="-666750" algn="l">
              <a:buSzPct val="100000"/>
              <a:buChar char="*"/>
              <a:defRPr sz="2400"/>
            </a:pPr>
          </a:p>
        </p:txBody>
      </p:sp>
      <p:sp>
        <p:nvSpPr>
          <p:cNvPr id="129" name="FP树介绍…"/>
          <p:cNvSpPr/>
          <p:nvPr/>
        </p:nvSpPr>
        <p:spPr>
          <a:xfrm>
            <a:off x="699269" y="1327741"/>
            <a:ext cx="11993563" cy="5040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ts val="4300"/>
              </a:lnSpc>
              <a:spcBef>
                <a:spcPts val="1400"/>
              </a:spcBef>
              <a:defRPr sz="18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FP树介绍</a:t>
            </a:r>
          </a:p>
          <a:p>
            <a:pPr marL="457200" indent="-457200" algn="l">
              <a:lnSpc>
                <a:spcPts val="3800"/>
              </a:lnSpc>
              <a:tabLst>
                <a:tab pos="139700" algn="l"/>
                <a:tab pos="457200" algn="l"/>
              </a:tabLst>
              <a:defRPr sz="18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	•	FP-growth算法是将数据存储在一种称为FP树的紧凑的数据结构中，FP代表频繁模式（Frequent Pattem）每个项集以路径的方式存储在树中。</a:t>
            </a:r>
          </a:p>
          <a:p>
            <a:pPr marL="457200" indent="-457200" algn="l">
              <a:lnSpc>
                <a:spcPts val="3800"/>
              </a:lnSpc>
              <a:tabLst>
                <a:tab pos="139700" algn="l"/>
                <a:tab pos="457200" algn="l"/>
              </a:tabLst>
              <a:defRPr sz="18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	•	包含：项集【集合中的单个元素+出现次数+父节点】</a:t>
            </a:r>
          </a:p>
          <a:p>
            <a:pPr marL="457200" indent="-457200" algn="l">
              <a:lnSpc>
                <a:spcPts val="3800"/>
              </a:lnSpc>
              <a:tabLst>
                <a:tab pos="139700" algn="l"/>
                <a:tab pos="457200" algn="l"/>
              </a:tabLst>
              <a:defRPr sz="18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	•	与其他树结构相比</a:t>
            </a:r>
          </a:p>
          <a:p>
            <a:pPr marL="914400" indent="-914400" algn="l">
              <a:lnSpc>
                <a:spcPts val="3800"/>
              </a:lnSpc>
              <a:tabLst>
                <a:tab pos="596900" algn="l"/>
                <a:tab pos="914400" algn="l"/>
              </a:tabLst>
              <a:defRPr sz="18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	◦	它通过链接(link)来连接相似元素，被连起来的元素项可以看成一个链表。</a:t>
            </a:r>
          </a:p>
          <a:p>
            <a:pPr marL="914400" indent="-914400" algn="l">
              <a:lnSpc>
                <a:spcPts val="3800"/>
              </a:lnSpc>
              <a:tabLst>
                <a:tab pos="596900" algn="l"/>
                <a:tab pos="914400" algn="l"/>
              </a:tabLst>
              <a:defRPr sz="18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	◦	一个元素项可以出现多次</a:t>
            </a:r>
          </a:p>
          <a:p>
            <a:pPr marL="914400" indent="-914400" algn="l">
              <a:lnSpc>
                <a:spcPts val="3800"/>
              </a:lnSpc>
              <a:tabLst>
                <a:tab pos="596900" algn="l"/>
                <a:tab pos="914400" algn="l"/>
              </a:tabLst>
              <a:defRPr sz="18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	◦	相似项之间的链接即</a:t>
            </a:r>
            <a:r>
              <a:rPr>
                <a:solidFill>
                  <a:srgbClr val="D7BA7D"/>
                </a:solidFill>
                <a:latin typeface="Menlo"/>
                <a:ea typeface="Menlo"/>
                <a:cs typeface="Menlo"/>
                <a:sym typeface="Menlo"/>
              </a:rPr>
              <a:t>节点链接</a:t>
            </a:r>
            <a:r>
              <a:t>(node link), 用于快速发现相似项的位置。</a:t>
            </a:r>
          </a:p>
          <a:p>
            <a:pPr marL="457200" indent="-457200" algn="l">
              <a:lnSpc>
                <a:spcPts val="3800"/>
              </a:lnSpc>
              <a:tabLst>
                <a:tab pos="139700" algn="l"/>
                <a:tab pos="457200" algn="l"/>
              </a:tabLst>
              <a:defRPr sz="18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	•	这种算法虽然能更高效的发现频繁子项，但是却不能用于发现关联规则。</a:t>
            </a:r>
          </a:p>
          <a:p>
            <a:pPr algn="l">
              <a:lnSpc>
                <a:spcPts val="4300"/>
              </a:lnSpc>
              <a:spcBef>
                <a:spcPts val="1400"/>
              </a:spcBef>
              <a:defRPr sz="18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FP-growth算法 特点</a:t>
            </a:r>
          </a:p>
          <a:p>
            <a:pPr marL="457200" indent="-457200" algn="l">
              <a:lnSpc>
                <a:spcPts val="3800"/>
              </a:lnSpc>
              <a:tabLst>
                <a:tab pos="139700" algn="l"/>
                <a:tab pos="457200" algn="l"/>
              </a:tabLst>
              <a:defRPr sz="18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	•	优点： 一般要快于Apriori。(通常性能要好两个数量级以上)</a:t>
            </a:r>
          </a:p>
          <a:p>
            <a:pPr marL="457200" indent="-457200" algn="l">
              <a:lnSpc>
                <a:spcPts val="3800"/>
              </a:lnSpc>
              <a:tabLst>
                <a:tab pos="139700" algn="l"/>
                <a:tab pos="457200" algn="l"/>
              </a:tabLst>
              <a:defRPr sz="18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	•	缺点： 实现比较困难，在某些数据集上性能会下降。</a:t>
            </a:r>
          </a:p>
          <a:p>
            <a:pPr marL="457200" indent="-457200" algn="l">
              <a:lnSpc>
                <a:spcPts val="3800"/>
              </a:lnSpc>
              <a:tabLst>
                <a:tab pos="139700" algn="l"/>
                <a:tab pos="457200" algn="l"/>
              </a:tabLst>
              <a:defRPr sz="18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	•	适用数据类型：标称型数据(离散型数据)。</a:t>
            </a:r>
          </a:p>
        </p:txBody>
      </p:sp>
      <p:pic>
        <p:nvPicPr>
          <p:cNvPr id="130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75606" y="6159500"/>
            <a:ext cx="8253588" cy="3446553"/>
          </a:xfrm>
          <a:prstGeom prst="rect">
            <a:avLst/>
          </a:prstGeom>
          <a:ln w="889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FP-growth流程图"/>
          <p:cNvSpPr/>
          <p:nvPr>
            <p:ph type="title"/>
          </p:nvPr>
        </p:nvSpPr>
        <p:spPr>
          <a:xfrm>
            <a:off x="1270000" y="191541"/>
            <a:ext cx="10331450" cy="954039"/>
          </a:xfrm>
          <a:prstGeom prst="rect">
            <a:avLst/>
          </a:prstGeom>
        </p:spPr>
        <p:txBody>
          <a:bodyPr/>
          <a:lstStyle>
            <a:lvl1pPr defTabSz="306324">
              <a:defRPr sz="4824"/>
            </a:lvl1pPr>
          </a:lstStyle>
          <a:p>
            <a:pPr/>
            <a:r>
              <a:t>FP-growth流程图</a:t>
            </a:r>
          </a:p>
        </p:txBody>
      </p:sp>
      <p:pic>
        <p:nvPicPr>
          <p:cNvPr id="133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8116" y="1250408"/>
            <a:ext cx="10160034" cy="8268242"/>
          </a:xfrm>
          <a:prstGeom prst="rect">
            <a:avLst/>
          </a:prstGeom>
          <a:ln w="889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项目实战"/>
          <p:cNvSpPr/>
          <p:nvPr>
            <p:ph type="title"/>
          </p:nvPr>
        </p:nvSpPr>
        <p:spPr>
          <a:xfrm>
            <a:off x="2653704" y="279400"/>
            <a:ext cx="7697392" cy="1503809"/>
          </a:xfrm>
          <a:prstGeom prst="rect">
            <a:avLst/>
          </a:prstGeom>
        </p:spPr>
        <p:txBody>
          <a:bodyPr/>
          <a:lstStyle/>
          <a:p>
            <a:pPr/>
            <a:r>
              <a:t>项目实战</a:t>
            </a:r>
          </a:p>
        </p:txBody>
      </p:sp>
      <p:sp>
        <p:nvSpPr>
          <p:cNvPr id="136" name="文本"/>
          <p:cNvSpPr/>
          <p:nvPr/>
        </p:nvSpPr>
        <p:spPr>
          <a:xfrm>
            <a:off x="1629339" y="2999220"/>
            <a:ext cx="127001" cy="1037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666750" indent="-666750" algn="l">
              <a:buSzPct val="100000"/>
              <a:buChar char="*"/>
              <a:defRPr sz="2400"/>
            </a:pPr>
          </a:p>
        </p:txBody>
      </p:sp>
      <p:sp>
        <p:nvSpPr>
          <p:cNvPr id="137" name="项目实战…"/>
          <p:cNvSpPr/>
          <p:nvPr/>
        </p:nvSpPr>
        <p:spPr>
          <a:xfrm>
            <a:off x="1849462" y="2882810"/>
            <a:ext cx="9305876" cy="203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ts val="5000"/>
              </a:lnSpc>
              <a:spcBef>
                <a:spcPts val="1400"/>
              </a:spcBef>
              <a:defRPr sz="24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项目实战</a:t>
            </a:r>
          </a:p>
          <a:p>
            <a:pPr marL="457200" indent="-457200" algn="l">
              <a:lnSpc>
                <a:spcPts val="4500"/>
              </a:lnSpc>
              <a:tabLst>
                <a:tab pos="139700" algn="l"/>
                <a:tab pos="457200" algn="l"/>
              </a:tabLst>
              <a:defRPr sz="24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	•	1.从Twitter文本流中挖掘常用词。</a:t>
            </a:r>
          </a:p>
          <a:p>
            <a:pPr marL="457200" indent="-457200" algn="l">
              <a:lnSpc>
                <a:spcPts val="4500"/>
              </a:lnSpc>
              <a:tabLst>
                <a:tab pos="139700" algn="l"/>
                <a:tab pos="457200" algn="l"/>
              </a:tabLst>
              <a:defRPr sz="2400">
                <a:solidFill>
                  <a:srgbClr val="DDDDD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	•	2.从网民页面浏览行为中挖掘常见模式。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jpe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jpeg"/></Relationships>

</file>

<file path=ppt/theme/theme1.xml><?xml version="1.0" encoding="utf-8"?>
<a:theme xmlns:a="http://schemas.openxmlformats.org/drawingml/2006/main" xmlns:r="http://schemas.openxmlformats.org/officeDocument/2006/relationships" name="Chalkboard">
  <a:themeElements>
    <a:clrScheme name="Chalkboard">
      <a:dk1>
        <a:srgbClr val="BC00FF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63500" dist="0" dir="162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63500" dist="25400" dir="270000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halkboard">
  <a:themeElements>
    <a:clrScheme name="Chalkboard">
      <a:dk1>
        <a:srgbClr val="000000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63500" dist="0" dir="162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63500" dist="25400" dir="270000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