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  <p:sldId id="266" r:id="rId9"/>
    <p:sldId id="265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38"/>
    <p:restoredTop sz="94227"/>
  </p:normalViewPr>
  <p:slideViewPr>
    <p:cSldViewPr snapToGrid="0" snapToObjects="1">
      <p:cViewPr varScale="1">
        <p:scale>
          <a:sx n="107" d="100"/>
          <a:sy n="107" d="100"/>
        </p:scale>
        <p:origin x="4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3977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占位符 118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80343" y="748192"/>
            <a:ext cx="10044114" cy="5600701"/>
          </a:xfrm>
          <a:prstGeom prst="rect">
            <a:avLst/>
          </a:prstGeom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第</a:t>
            </a:r>
            <a:r>
              <a:rPr lang="en-US" altLang="zh-CN" dirty="0" smtClean="0"/>
              <a:t>14</a:t>
            </a:r>
            <a:r>
              <a:rPr dirty="0" smtClean="0"/>
              <a:t>章 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SVD</a:t>
            </a:r>
            <a:r>
              <a:rPr lang="zh-CN" altLang="en-US" dirty="0" smtClean="0"/>
              <a:t>简化数据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author </a:t>
            </a:r>
            <a:r>
              <a:rPr lang="zh-CN" altLang="en-US" dirty="0" smtClean="0"/>
              <a:t>山上有棵树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7380413" y="2862742"/>
            <a:ext cx="389008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11809">
              <a:defRPr sz="4960" b="1">
                <a:solidFill>
                  <a:srgbClr val="000000">
                    <a:alpha val="8491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sz="2480"/>
              <a:t>ApacheCN  你装逼的选择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ctrTitle"/>
          </p:nvPr>
        </p:nvSpPr>
        <p:spPr>
          <a:xfrm>
            <a:off x="1181100" y="562669"/>
            <a:ext cx="10464800" cy="1266131"/>
          </a:xfrm>
          <a:prstGeom prst="rect">
            <a:avLst/>
          </a:prstGeom>
        </p:spPr>
        <p:txBody>
          <a:bodyPr/>
          <a:lstStyle>
            <a:lvl1pPr defTabSz="416052">
              <a:defRPr sz="6552"/>
            </a:lvl1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 章节内容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411480" y="2378905"/>
            <a:ext cx="11234420" cy="3072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dirty="0"/>
              <a:t>章节内容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algn="l"/>
            <a:r>
              <a:rPr lang="zh-CN" altLang="en-US" dirty="0"/>
              <a:t>* </a:t>
            </a:r>
            <a:r>
              <a:rPr lang="en-US" altLang="zh-CN" dirty="0"/>
              <a:t>SVD</a:t>
            </a:r>
            <a:r>
              <a:rPr lang="zh-CN" altLang="en-US" dirty="0"/>
              <a:t>矩阵分解</a:t>
            </a:r>
          </a:p>
          <a:p>
            <a:pPr algn="l"/>
            <a:r>
              <a:rPr lang="zh-CN" altLang="en-US" dirty="0"/>
              <a:t>* 推荐引擎</a:t>
            </a:r>
          </a:p>
          <a:p>
            <a:pPr algn="l"/>
            <a:r>
              <a:rPr lang="zh-CN" altLang="en-US" dirty="0"/>
              <a:t>* 利用</a:t>
            </a:r>
            <a:r>
              <a:rPr lang="en-US" altLang="zh-CN" dirty="0"/>
              <a:t>SVD</a:t>
            </a:r>
            <a:r>
              <a:rPr lang="zh-CN" altLang="en-US" dirty="0"/>
              <a:t>提示推荐引擎的性能</a:t>
            </a:r>
          </a:p>
          <a:p>
            <a:pPr algn="l">
              <a:defRPr sz="250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7811" y="0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2.SVD</a:t>
            </a:r>
            <a:r>
              <a:rPr kumimoji="1" lang="zh-CN" altLang="en-US" dirty="0" smtClean="0"/>
              <a:t>运用</a:t>
            </a:r>
            <a:endParaRPr kumimoji="1" lang="zh-CN" altLang="en-US" dirty="0"/>
          </a:p>
        </p:txBody>
      </p:sp>
      <p:sp>
        <p:nvSpPr>
          <p:cNvPr id="3" name="Shape 129"/>
          <p:cNvSpPr/>
          <p:nvPr/>
        </p:nvSpPr>
        <p:spPr>
          <a:xfrm>
            <a:off x="215299" y="1798286"/>
            <a:ext cx="12429824" cy="5288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en-US" altLang="zh-CN" sz="2500" dirty="0" smtClean="0"/>
              <a:t>2.1</a:t>
            </a:r>
            <a:r>
              <a:rPr lang="zh-CN" altLang="en-US" sz="2500" dirty="0" smtClean="0"/>
              <a:t> 什么是</a:t>
            </a:r>
            <a:r>
              <a:rPr lang="en-US" altLang="zh-CN" sz="2500" dirty="0" smtClean="0"/>
              <a:t>SVD</a:t>
            </a:r>
            <a:r>
              <a:rPr lang="zh-CN" altLang="en-US" sz="2500" dirty="0" smtClean="0"/>
              <a:t>？</a:t>
            </a:r>
            <a:endParaRPr lang="en-US" altLang="zh-CN" sz="2500" dirty="0" smtClean="0"/>
          </a:p>
          <a:p>
            <a:pPr algn="l">
              <a:defRPr sz="2000"/>
            </a:pPr>
            <a:r>
              <a:rPr lang="zh-CN" altLang="en-US" sz="2500" dirty="0" smtClean="0"/>
              <a:t>奇异值分解</a:t>
            </a:r>
            <a:r>
              <a:rPr lang="en-US" altLang="zh-CN" sz="2500" dirty="0" smtClean="0"/>
              <a:t>(SVD)</a:t>
            </a:r>
            <a:r>
              <a:rPr lang="zh-CN" altLang="en-US" sz="2800" dirty="0" smtClean="0"/>
              <a:t>：提取特征信息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可以</a:t>
            </a:r>
            <a:r>
              <a:rPr lang="zh-CN" altLang="en-US" sz="2800" dirty="0"/>
              <a:t>把</a:t>
            </a:r>
            <a:r>
              <a:rPr lang="en-US" altLang="zh-CN" sz="2800" dirty="0"/>
              <a:t>SVD</a:t>
            </a:r>
            <a:r>
              <a:rPr lang="zh-CN" altLang="en-US" sz="2800" dirty="0"/>
              <a:t>看成是从噪声数据中抽取相关特征。</a:t>
            </a:r>
          </a:p>
          <a:p>
            <a:pPr algn="l">
              <a:defRPr sz="2000"/>
            </a:pPr>
            <a:endParaRPr lang="en-US" altLang="zh-CN" sz="2500" dirty="0" smtClean="0"/>
          </a:p>
          <a:p>
            <a:pPr algn="l">
              <a:defRPr sz="2000"/>
            </a:pPr>
            <a:r>
              <a:rPr lang="en-US" altLang="zh-CN" sz="2500" dirty="0" smtClean="0"/>
              <a:t>2.2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SVD</a:t>
            </a:r>
            <a:r>
              <a:rPr lang="zh-CN" altLang="en-US" sz="2500" dirty="0" smtClean="0"/>
              <a:t>的优缺点</a:t>
            </a:r>
            <a:endParaRPr lang="en-US" altLang="zh-CN" sz="2500" dirty="0" smtClean="0"/>
          </a:p>
          <a:p>
            <a:pPr algn="l"/>
            <a:r>
              <a:rPr lang="zh-CN" altLang="en-US" sz="2800" dirty="0"/>
              <a:t>优点：简化数据，去除噪声，提高算法的结果。</a:t>
            </a:r>
          </a:p>
          <a:p>
            <a:pPr algn="l"/>
            <a:r>
              <a:rPr lang="zh-CN" altLang="en-US" sz="2800" dirty="0"/>
              <a:t>缺点：数据的转换可能难以理解。</a:t>
            </a:r>
          </a:p>
          <a:p>
            <a:pPr algn="l"/>
            <a:r>
              <a:rPr lang="zh-CN" altLang="en-US" sz="2800" dirty="0"/>
              <a:t>使用的数据类型：数值型数据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/>
            <a:endParaRPr lang="en-US" altLang="zh-CN" sz="2500" dirty="0" smtClean="0"/>
          </a:p>
          <a:p>
            <a:pPr algn="l"/>
            <a:r>
              <a:rPr lang="en-US" altLang="zh-CN" sz="2400" dirty="0" smtClean="0"/>
              <a:t>2.3</a:t>
            </a:r>
            <a:r>
              <a:rPr lang="zh-CN" altLang="en-US" sz="2400" dirty="0" smtClean="0"/>
              <a:t> 隐性</a:t>
            </a:r>
            <a:r>
              <a:rPr lang="zh-CN" altLang="en-US" sz="2400" dirty="0"/>
              <a:t>语义索引：矩阵 </a:t>
            </a:r>
            <a:r>
              <a:rPr lang="en-US" altLang="zh-CN" sz="2400" dirty="0"/>
              <a:t>= </a:t>
            </a:r>
            <a:r>
              <a:rPr lang="zh-CN" altLang="en-US" sz="2400" dirty="0"/>
              <a:t>文档 </a:t>
            </a:r>
            <a:r>
              <a:rPr lang="en-US" altLang="zh-CN" sz="2400" dirty="0"/>
              <a:t>+ </a:t>
            </a:r>
            <a:r>
              <a:rPr lang="zh-CN" altLang="en-US" sz="2400" dirty="0"/>
              <a:t>词语</a:t>
            </a:r>
          </a:p>
          <a:p>
            <a:pPr algn="l"/>
            <a:r>
              <a:rPr lang="zh-CN" altLang="en-US" sz="2400" dirty="0"/>
              <a:t>是最早的</a:t>
            </a:r>
            <a:r>
              <a:rPr lang="en-US" altLang="zh-CN" sz="2400" dirty="0"/>
              <a:t>SVD</a:t>
            </a:r>
            <a:r>
              <a:rPr lang="zh-CN" altLang="en-US" sz="2400" dirty="0"/>
              <a:t>应用之一。我们称利用</a:t>
            </a:r>
            <a:r>
              <a:rPr lang="en-US" altLang="zh-CN" sz="2400" dirty="0"/>
              <a:t>SVD</a:t>
            </a:r>
            <a:r>
              <a:rPr lang="zh-CN" altLang="en-US" sz="2400" dirty="0"/>
              <a:t>的方法为隐性语义索引（</a:t>
            </a:r>
            <a:r>
              <a:rPr lang="en-US" altLang="zh-CN" sz="2400" dirty="0"/>
              <a:t>LSI</a:t>
            </a:r>
            <a:r>
              <a:rPr lang="zh-CN" altLang="en-US" sz="2400" dirty="0"/>
              <a:t>）或隐性语义分析（</a:t>
            </a:r>
            <a:r>
              <a:rPr lang="en-US" altLang="zh-CN" sz="2400" dirty="0"/>
              <a:t>LSA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。</a:t>
            </a:r>
            <a:endParaRPr lang="en-US" altLang="zh-CN" sz="2500" dirty="0" smtClean="0"/>
          </a:p>
          <a:p>
            <a:pPr algn="l">
              <a:defRPr sz="2000"/>
            </a:pPr>
            <a:endParaRPr sz="2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6379526"/>
            <a:ext cx="7818120" cy="32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69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895038"/>
            <a:ext cx="12877800" cy="7858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400" dirty="0" smtClean="0"/>
              <a:t>3.1 SVD</a:t>
            </a:r>
            <a:r>
              <a:rPr lang="zh-CN" altLang="en-US" sz="2400" dirty="0" smtClean="0"/>
              <a:t>矩阵分解</a:t>
            </a:r>
            <a:endParaRPr lang="zh-CN" altLang="en-US" sz="2400" dirty="0"/>
          </a:p>
          <a:p>
            <a:pPr algn="l"/>
            <a:r>
              <a:rPr lang="en-US" altLang="zh-CN" sz="2400" dirty="0" smtClean="0"/>
              <a:t>	SVD </a:t>
            </a:r>
            <a:r>
              <a:rPr lang="zh-CN" altLang="en-US" sz="2400" dirty="0"/>
              <a:t>是矩阵分解的一种类型，而矩阵分解是将数据矩阵分解为多个独立部分的过程。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 smtClean="0"/>
              <a:t>矩阵</a:t>
            </a:r>
            <a:r>
              <a:rPr lang="zh-CN" altLang="en-US" sz="2400" dirty="0"/>
              <a:t>分解可以将原始矩阵表示成新的易于处理的形式，这种新形式时两个或多个矩阵的乘积。（类似代数中的因数分解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 smtClean="0"/>
              <a:t>举例</a:t>
            </a:r>
            <a:r>
              <a:rPr lang="zh-CN" altLang="en-US" sz="2400" dirty="0"/>
              <a:t>：如何将</a:t>
            </a:r>
            <a:r>
              <a:rPr lang="en-US" altLang="zh-CN" sz="2400" dirty="0"/>
              <a:t>12</a:t>
            </a:r>
            <a:r>
              <a:rPr lang="zh-CN" altLang="en-US" sz="2400" dirty="0"/>
              <a:t>分解成两个数的乘积？（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12</a:t>
            </a:r>
            <a:r>
              <a:rPr lang="zh-CN" altLang="en-US" sz="2400" dirty="0"/>
              <a:t>）、（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6</a:t>
            </a:r>
            <a:r>
              <a:rPr lang="zh-CN" altLang="en-US" sz="2400" dirty="0"/>
              <a:t>）、（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）都是合理的答案。</a:t>
            </a:r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SVD </a:t>
            </a:r>
            <a:r>
              <a:rPr lang="zh-CN" altLang="en-US" sz="2400" dirty="0"/>
              <a:t>时矩阵最常见的分解技术。</a:t>
            </a:r>
          </a:p>
          <a:p>
            <a:pPr algn="l"/>
            <a:r>
              <a:rPr lang="en-US" altLang="zh-CN" sz="2400" dirty="0"/>
              <a:t>SVD</a:t>
            </a:r>
            <a:r>
              <a:rPr lang="zh-CN" altLang="en-US" sz="2400" dirty="0"/>
              <a:t>将原始的数据集矩阵</a:t>
            </a:r>
            <a:r>
              <a:rPr lang="en-US" altLang="zh-CN" sz="2400" dirty="0"/>
              <a:t>Data</a:t>
            </a:r>
            <a:r>
              <a:rPr lang="zh-CN" altLang="en-US" sz="2400" dirty="0"/>
              <a:t>分解成三个矩阵</a:t>
            </a:r>
            <a:r>
              <a:rPr lang="en-US" altLang="zh-CN" sz="2400" dirty="0"/>
              <a:t>U</a:t>
            </a:r>
            <a:r>
              <a:rPr lang="zh-CN" altLang="en-US" sz="2400" dirty="0"/>
              <a:t>、∑、</a:t>
            </a:r>
            <a:r>
              <a:rPr lang="en-US" altLang="zh-CN" sz="2400" dirty="0" smtClean="0"/>
              <a:t>V</a:t>
            </a:r>
            <a:r>
              <a:rPr lang="en-US" altLang="zh-CN" sz="2400" baseline="30000" dirty="0"/>
              <a:t>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举例</a:t>
            </a:r>
            <a:r>
              <a:rPr lang="zh-CN" altLang="en-US" sz="2400" dirty="0"/>
              <a:t>：如果原始矩阵</a:t>
            </a:r>
            <a:r>
              <a:rPr lang="en-US" altLang="zh-CN" sz="2400" dirty="0"/>
              <a:t>Data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zh-CN" altLang="en-US" sz="2400" dirty="0"/>
              <a:t>行</a:t>
            </a:r>
            <a:r>
              <a:rPr lang="en-US" altLang="zh-CN" sz="2400" dirty="0"/>
              <a:t>n</a:t>
            </a:r>
            <a:r>
              <a:rPr lang="zh-CN" altLang="en-US" sz="2400" dirty="0"/>
              <a:t>列，那么</a:t>
            </a:r>
            <a:r>
              <a:rPr lang="en-US" altLang="zh-CN" sz="2400" dirty="0"/>
              <a:t>U</a:t>
            </a:r>
            <a:r>
              <a:rPr lang="zh-CN" altLang="en-US" sz="2400" dirty="0"/>
              <a:t>、∑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V</a:t>
            </a:r>
            <a:r>
              <a:rPr lang="en-US" altLang="zh-CN" sz="2400" baseline="30000" dirty="0"/>
              <a:t>T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就分别是</a:t>
            </a:r>
            <a:r>
              <a:rPr lang="en-US" altLang="zh-CN" sz="2400" dirty="0"/>
              <a:t>m</a:t>
            </a:r>
            <a:r>
              <a:rPr lang="zh-CN" altLang="en-US" sz="2400" dirty="0"/>
              <a:t>行</a:t>
            </a:r>
            <a:r>
              <a:rPr lang="en-US" altLang="zh-CN" sz="2400" dirty="0"/>
              <a:t>m</a:t>
            </a:r>
            <a:r>
              <a:rPr lang="zh-CN" altLang="en-US" sz="2400" dirty="0"/>
              <a:t>列、</a:t>
            </a:r>
            <a:r>
              <a:rPr lang="en-US" altLang="zh-CN" sz="2400" dirty="0"/>
              <a:t>m</a:t>
            </a:r>
            <a:r>
              <a:rPr lang="zh-CN" altLang="en-US" sz="2400" dirty="0"/>
              <a:t>行</a:t>
            </a:r>
            <a:r>
              <a:rPr lang="en-US" altLang="zh-CN" sz="2400" dirty="0"/>
              <a:t>n</a:t>
            </a:r>
            <a:r>
              <a:rPr lang="zh-CN" altLang="en-US" sz="2400" dirty="0"/>
              <a:t>列和</a:t>
            </a:r>
            <a:r>
              <a:rPr lang="en-US" altLang="zh-CN" sz="2400" dirty="0"/>
              <a:t>n</a:t>
            </a:r>
            <a:r>
              <a:rPr lang="zh-CN" altLang="en-US" sz="2400" dirty="0"/>
              <a:t>行</a:t>
            </a:r>
            <a:r>
              <a:rPr lang="en-US" altLang="zh-CN" sz="2400" dirty="0"/>
              <a:t>n</a:t>
            </a:r>
            <a:r>
              <a:rPr lang="zh-CN" altLang="en-US" sz="2400" dirty="0"/>
              <a:t>列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 smtClean="0"/>
              <a:t>上述</a:t>
            </a:r>
            <a:r>
              <a:rPr lang="zh-CN" altLang="en-US" sz="2400" dirty="0"/>
              <a:t>分解中会构建出一个矩阵∑，该矩阵只有对角元素，其他元素均为</a:t>
            </a:r>
            <a:r>
              <a:rPr lang="en-US" altLang="zh-CN" sz="2400" dirty="0"/>
              <a:t>0</a:t>
            </a:r>
            <a:r>
              <a:rPr lang="zh-CN" altLang="en-US" sz="2400" dirty="0"/>
              <a:t>。另一个惯例就是，∑的对角元素是从大到小排列的。这些对角元素称为奇异值，它们对应原始矩阵</a:t>
            </a:r>
            <a:r>
              <a:rPr lang="en-US" altLang="zh-CN" sz="2400" dirty="0"/>
              <a:t>Data</a:t>
            </a:r>
            <a:r>
              <a:rPr lang="zh-CN" altLang="en-US" sz="2400" dirty="0"/>
              <a:t>的奇异值。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 smtClean="0"/>
              <a:t>奇异值</a:t>
            </a:r>
            <a:r>
              <a:rPr lang="zh-CN" altLang="en-US" sz="2400" dirty="0"/>
              <a:t>与特征值</a:t>
            </a:r>
            <a:r>
              <a:rPr lang="zh-CN" altLang="en-US" sz="2400" dirty="0" smtClean="0"/>
              <a:t>是有关系</a:t>
            </a:r>
            <a:r>
              <a:rPr lang="zh-CN" altLang="en-US" sz="2400" dirty="0"/>
              <a:t>的。这里的奇异值就是矩阵 </a:t>
            </a:r>
            <a:r>
              <a:rPr lang="en-US" altLang="zh-CN" sz="2400" dirty="0"/>
              <a:t>Data * </a:t>
            </a:r>
            <a:r>
              <a:rPr lang="en-US" altLang="zh-CN" sz="2400" dirty="0" err="1" smtClean="0"/>
              <a:t>Date</a:t>
            </a:r>
            <a:r>
              <a:rPr lang="en-US" altLang="zh-CN" sz="2400" baseline="30000" dirty="0" err="1" smtClean="0"/>
              <a:t>T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特征值的平方根。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个普遍的事实：在某个奇异值的数目（</a:t>
            </a:r>
            <a:r>
              <a:rPr lang="en-US" altLang="zh-CN" sz="2400" dirty="0"/>
              <a:t>r </a:t>
            </a:r>
            <a:r>
              <a:rPr lang="zh-CN" altLang="en-US" sz="2400" dirty="0"/>
              <a:t>个）之后，其他的奇异值都置为</a:t>
            </a:r>
            <a:r>
              <a:rPr lang="en-US" altLang="zh-CN" sz="2400" dirty="0"/>
              <a:t>0</a:t>
            </a:r>
            <a:r>
              <a:rPr lang="zh-CN" altLang="en-US" sz="2400" dirty="0"/>
              <a:t>。这意味着数据集中仅有</a:t>
            </a:r>
            <a:r>
              <a:rPr lang="en-US" altLang="zh-CN" sz="2400" dirty="0"/>
              <a:t>r</a:t>
            </a:r>
            <a:r>
              <a:rPr lang="zh-CN" altLang="en-US" sz="2400" dirty="0"/>
              <a:t>个重要特征，而其余特征则都是噪声或冗余特征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 smtClean="0"/>
              <a:t>3.2</a:t>
            </a:r>
            <a:r>
              <a:rPr lang="zh-CN" altLang="en-US" sz="2400" dirty="0" smtClean="0"/>
              <a:t> 用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实现</a:t>
            </a:r>
            <a:r>
              <a:rPr lang="en-US" altLang="zh-CN" sz="2400" dirty="0" smtClean="0"/>
              <a:t>SVD</a:t>
            </a:r>
            <a:r>
              <a:rPr lang="zh-CN" altLang="en-US" sz="2400" dirty="0" smtClean="0"/>
              <a:t>（见代码）</a:t>
            </a:r>
            <a:endParaRPr lang="zh-CN" altLang="en-US" sz="24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06500" y="-212826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3.SVD</a:t>
            </a:r>
            <a:r>
              <a:rPr kumimoji="1" lang="zh-CN" altLang="en-US" dirty="0"/>
              <a:t>矩阵分解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40" y="5725160"/>
            <a:ext cx="3634740" cy="5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11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254564" y="0"/>
            <a:ext cx="12007050" cy="150380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推荐引擎</a:t>
            </a:r>
            <a:endParaRPr dirty="0"/>
          </a:p>
        </p:txBody>
      </p:sp>
      <p:sp>
        <p:nvSpPr>
          <p:cNvPr id="132" name="Shape 132"/>
          <p:cNvSpPr/>
          <p:nvPr/>
        </p:nvSpPr>
        <p:spPr>
          <a:xfrm>
            <a:off x="0" y="1344612"/>
            <a:ext cx="12893040" cy="748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altLang="zh-CN" sz="2400" dirty="0" smtClean="0"/>
              <a:t>4.1</a:t>
            </a:r>
            <a:r>
              <a:rPr lang="zh-CN" altLang="en-US" sz="2400" dirty="0" smtClean="0"/>
              <a:t> 基于协同过滤的推荐引擎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/>
              <a:t>协同过滤：是通过将用户和其他用户的数据进行对比来实现推荐的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 smtClean="0"/>
              <a:t>当</a:t>
            </a:r>
            <a:r>
              <a:rPr lang="zh-CN" altLang="en-US" sz="2400" dirty="0"/>
              <a:t>知道了两个用户或两个物品之间的相似度，我们就可以利用已有的数据来预测未知用户的喜好。</a:t>
            </a:r>
          </a:p>
          <a:p>
            <a:pPr algn="l"/>
            <a:endParaRPr lang="en-US" altLang="zh-CN" sz="2400" dirty="0" smtClean="0"/>
          </a:p>
          <a:p>
            <a:pPr algn="l"/>
            <a:r>
              <a:rPr lang="en-US" altLang="zh-CN" sz="2400" dirty="0" smtClean="0"/>
              <a:t>4.2</a:t>
            </a:r>
            <a:r>
              <a:rPr lang="zh-CN" altLang="en-US" sz="2400" dirty="0" smtClean="0"/>
              <a:t> 相似度计算</a:t>
            </a:r>
            <a:endParaRPr lang="en-US" altLang="zh-CN" sz="2400" dirty="0" smtClean="0"/>
          </a:p>
          <a:p>
            <a:pPr algn="l"/>
            <a:r>
              <a:rPr lang="en-US" altLang="zh-CN" sz="2400" dirty="0"/>
              <a:t>	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）欧氏距离：</a:t>
            </a:r>
            <a:r>
              <a:rPr lang="zh-CN" altLang="en-US" sz="2400" dirty="0"/>
              <a:t>指在</a:t>
            </a:r>
            <a:r>
              <a:rPr lang="en-US" altLang="zh-CN" sz="2400" dirty="0"/>
              <a:t>m</a:t>
            </a:r>
            <a:r>
              <a:rPr lang="zh-CN" altLang="en-US" sz="2400" dirty="0"/>
              <a:t>维空间中两个点之间的真实距离，或者向量的自然长度（即改点到原点的距离）。二维或三维中的欧氏距离就是两点之间的实际距离。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/>
              <a:t> </a:t>
            </a:r>
            <a:r>
              <a:rPr lang="en-US" altLang="zh-CN" sz="2400" dirty="0"/>
              <a:t>a. </a:t>
            </a:r>
            <a:r>
              <a:rPr lang="zh-CN" altLang="en-US" sz="2400" dirty="0"/>
              <a:t>二维平面上两点</a:t>
            </a:r>
            <a:r>
              <a:rPr lang="en-US" altLang="zh-CN" sz="2400" dirty="0"/>
              <a:t>a(x1,y1)</a:t>
            </a:r>
            <a:r>
              <a:rPr lang="zh-CN" altLang="en-US" sz="2400" dirty="0"/>
              <a:t>与</a:t>
            </a:r>
            <a:r>
              <a:rPr lang="en-US" altLang="zh-CN" sz="2400" dirty="0"/>
              <a:t>b(x2,y2)</a:t>
            </a:r>
            <a:r>
              <a:rPr lang="zh-CN" altLang="en-US" sz="2400" dirty="0"/>
              <a:t>间的欧氏距离：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b</a:t>
            </a:r>
            <a:r>
              <a:rPr lang="en-US" altLang="zh-CN" sz="2400" dirty="0"/>
              <a:t>. </a:t>
            </a:r>
            <a:r>
              <a:rPr lang="zh-CN" altLang="en-US" sz="2400" dirty="0"/>
              <a:t>三维空间两点</a:t>
            </a:r>
            <a:r>
              <a:rPr lang="en-US" altLang="zh-CN" sz="2400" dirty="0"/>
              <a:t>a(x1,y1,z1)</a:t>
            </a:r>
            <a:r>
              <a:rPr lang="zh-CN" altLang="en-US" sz="2400" dirty="0"/>
              <a:t>与</a:t>
            </a:r>
            <a:r>
              <a:rPr lang="en-US" altLang="zh-CN" sz="2400" dirty="0"/>
              <a:t>b(x2,y2,z2)</a:t>
            </a:r>
            <a:r>
              <a:rPr lang="zh-CN" altLang="en-US" sz="2400" dirty="0"/>
              <a:t>间的欧氏距离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c</a:t>
            </a:r>
            <a:r>
              <a:rPr lang="en-US" altLang="zh-CN" sz="2400" dirty="0"/>
              <a:t>. </a:t>
            </a:r>
            <a:r>
              <a:rPr lang="zh-CN" altLang="en-US" sz="2400" dirty="0"/>
              <a:t>两个</a:t>
            </a:r>
            <a:r>
              <a:rPr lang="en-US" altLang="zh-CN" sz="2400" dirty="0"/>
              <a:t>n</a:t>
            </a:r>
            <a:r>
              <a:rPr lang="zh-CN" altLang="en-US" sz="2400" dirty="0"/>
              <a:t>维向量</a:t>
            </a:r>
            <a:r>
              <a:rPr lang="en-US" altLang="zh-CN" sz="2400" dirty="0"/>
              <a:t>a(x11,x12,…,x1n)</a:t>
            </a:r>
            <a:r>
              <a:rPr lang="zh-CN" altLang="en-US" sz="2400" dirty="0"/>
              <a:t>与 </a:t>
            </a:r>
            <a:r>
              <a:rPr lang="en-US" altLang="zh-CN" sz="2400" dirty="0"/>
              <a:t>b(x21,x22,…,x2n)</a:t>
            </a:r>
            <a:r>
              <a:rPr lang="zh-CN" altLang="en-US" sz="2400" dirty="0"/>
              <a:t>间的欧氏距离：</a:t>
            </a:r>
          </a:p>
          <a:p>
            <a:pPr algn="l"/>
            <a:endParaRPr lang="en-US" altLang="zh-CN" sz="2400" dirty="0" smtClean="0"/>
          </a:p>
          <a:p>
            <a:pPr algn="l"/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</a:p>
          <a:p>
            <a:pPr algn="l"/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 smtClean="0"/>
              <a:t>相</a:t>
            </a:r>
            <a:r>
              <a:rPr lang="zh-CN" altLang="en-US" sz="2400" dirty="0"/>
              <a:t>似度</a:t>
            </a:r>
            <a:r>
              <a:rPr lang="en-US" altLang="zh-CN" sz="2400" dirty="0"/>
              <a:t>= 1/(1+</a:t>
            </a:r>
            <a:r>
              <a:rPr lang="zh-CN" altLang="en-US" sz="2400" dirty="0"/>
              <a:t>距离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，物品</a:t>
            </a:r>
            <a:r>
              <a:rPr lang="zh-CN" altLang="en-US" sz="2400" dirty="0"/>
              <a:t>对越相似，它们的相似度值就越</a:t>
            </a:r>
            <a:r>
              <a:rPr lang="zh-CN" altLang="en-US" sz="2400" dirty="0" smtClean="0"/>
              <a:t>大（距离越小越相似）。</a:t>
            </a:r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r>
              <a:rPr lang="en-US" altLang="zh-CN" sz="2400" dirty="0" smtClean="0"/>
              <a:t>	2</a:t>
            </a:r>
            <a:r>
              <a:rPr lang="zh-CN" altLang="en-US" sz="2400" dirty="0"/>
              <a:t>）皮尔逊相关系数：度量的是两个向量之间的相似度。</a:t>
            </a:r>
          </a:p>
          <a:p>
            <a:pPr algn="l"/>
            <a:r>
              <a:rPr lang="en-US" altLang="zh-CN" sz="2400" dirty="0" smtClean="0"/>
              <a:t>		</a:t>
            </a:r>
            <a:r>
              <a:rPr lang="zh-CN" altLang="en-US" sz="2400" dirty="0" smtClean="0"/>
              <a:t>相对</a:t>
            </a:r>
            <a:r>
              <a:rPr lang="zh-CN" altLang="en-US" sz="2400" dirty="0"/>
              <a:t>欧氏距离的优势：它对用户评级的量级并不敏感。</a:t>
            </a:r>
          </a:p>
          <a:p>
            <a:pPr algn="l"/>
            <a:r>
              <a:rPr lang="en-US" altLang="zh-CN" sz="2400" dirty="0" smtClean="0"/>
              <a:t>		</a:t>
            </a:r>
            <a:r>
              <a:rPr lang="zh-CN" altLang="en-US" sz="2400" dirty="0" smtClean="0"/>
              <a:t>皮尔逊</a:t>
            </a:r>
            <a:r>
              <a:rPr lang="zh-CN" altLang="en-US" sz="2400" dirty="0"/>
              <a:t>相关系数的取值范围从 </a:t>
            </a:r>
            <a:r>
              <a:rPr lang="en-US" altLang="zh-CN" sz="2400" dirty="0"/>
              <a:t>-1 </a:t>
            </a:r>
            <a:r>
              <a:rPr lang="zh-CN" altLang="en-US" sz="2400" dirty="0"/>
              <a:t>到 </a:t>
            </a:r>
            <a:r>
              <a:rPr lang="en-US" altLang="zh-CN" sz="2400" dirty="0"/>
              <a:t>+1</a:t>
            </a:r>
            <a:r>
              <a:rPr lang="zh-CN" altLang="en-US" sz="2400" dirty="0"/>
              <a:t>，通过函数</a:t>
            </a:r>
            <a:r>
              <a:rPr lang="en-US" altLang="zh-CN" sz="2400" dirty="0"/>
              <a:t>0.5 + 0.5*</a:t>
            </a:r>
            <a:r>
              <a:rPr lang="en-US" altLang="zh-CN" sz="2400" dirty="0" err="1"/>
              <a:t>corrcoef</a:t>
            </a:r>
            <a:r>
              <a:rPr lang="en-US" altLang="zh-CN" sz="2400" dirty="0"/>
              <a:t>()</a:t>
            </a:r>
            <a:r>
              <a:rPr lang="zh-CN" altLang="en-US" sz="2400" dirty="0"/>
              <a:t>这个函数计算，把值归一化到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/>
              <a:t>1</a:t>
            </a:r>
            <a:r>
              <a:rPr lang="zh-CN" altLang="en-US" sz="2400" dirty="0"/>
              <a:t>之间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060" y="4234180"/>
            <a:ext cx="3073400" cy="431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260" y="4650740"/>
            <a:ext cx="4254500" cy="4445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510" y="5538749"/>
            <a:ext cx="2552700" cy="977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305" y="5538749"/>
            <a:ext cx="3873500" cy="977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1239520" y="-204699"/>
            <a:ext cx="10464800" cy="213255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推荐引擎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1235564"/>
            <a:ext cx="13004800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400" dirty="0" smtClean="0"/>
              <a:t>	3</a:t>
            </a:r>
            <a:r>
              <a:rPr lang="zh-CN" altLang="en-US" sz="2400" dirty="0"/>
              <a:t>）余弦相似度：计算的是两个向量夹角的余弦值。</a:t>
            </a:r>
          </a:p>
          <a:p>
            <a:pPr algn="l"/>
            <a:r>
              <a:rPr lang="en-US" altLang="zh-CN" sz="2400" dirty="0" smtClean="0"/>
              <a:t>		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夹角为</a:t>
            </a:r>
            <a:r>
              <a:rPr lang="en-US" altLang="zh-CN" sz="2400" dirty="0"/>
              <a:t>90</a:t>
            </a:r>
            <a:r>
              <a:rPr lang="zh-CN" altLang="en-US" sz="2400" dirty="0"/>
              <a:t>度，则相似度为</a:t>
            </a:r>
            <a:r>
              <a:rPr lang="en-US" altLang="zh-CN" sz="2400" dirty="0"/>
              <a:t>0</a:t>
            </a:r>
            <a:r>
              <a:rPr lang="zh-CN" altLang="en-US" sz="2400" dirty="0"/>
              <a:t>；如果两个向量的方向相同，则相似度为</a:t>
            </a:r>
            <a:r>
              <a:rPr lang="en-US" altLang="zh-CN" sz="2400" dirty="0"/>
              <a:t>1.0</a:t>
            </a:r>
            <a:r>
              <a:rPr lang="zh-CN" altLang="en-US" sz="2400" dirty="0"/>
              <a:t>。</a:t>
            </a:r>
          </a:p>
          <a:p>
            <a:pPr algn="l"/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余弦相</a:t>
            </a:r>
            <a:r>
              <a:rPr lang="zh-CN" altLang="en-US" sz="2400" dirty="0"/>
              <a:t>似度的取值范围也在</a:t>
            </a:r>
            <a:r>
              <a:rPr lang="en-US" altLang="zh-CN" sz="2400" dirty="0"/>
              <a:t>-1</a:t>
            </a:r>
            <a:r>
              <a:rPr lang="zh-CN" altLang="en-US" sz="2400" dirty="0"/>
              <a:t>到</a:t>
            </a:r>
            <a:r>
              <a:rPr lang="en-US" altLang="zh-CN" sz="2400" dirty="0"/>
              <a:t>+1</a:t>
            </a:r>
            <a:r>
              <a:rPr lang="zh-CN" altLang="en-US" sz="2400" dirty="0"/>
              <a:t>之间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 smtClean="0"/>
              <a:t>4.3 </a:t>
            </a:r>
            <a:r>
              <a:rPr lang="zh-CN" altLang="en-US" sz="2400" dirty="0"/>
              <a:t>基于物品的相似度和基于用户的相似度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 smtClean="0"/>
              <a:t>物品</a:t>
            </a:r>
            <a:r>
              <a:rPr lang="zh-CN" altLang="en-US" sz="2400" dirty="0"/>
              <a:t>比较多则</a:t>
            </a:r>
            <a:r>
              <a:rPr lang="zh-CN" altLang="en-US" sz="2400" dirty="0" smtClean="0"/>
              <a:t>选择</a:t>
            </a:r>
            <a:r>
              <a:rPr lang="zh-CN" altLang="en-US" sz="2400" dirty="0" smtClean="0"/>
              <a:t>用</a:t>
            </a:r>
            <a:r>
              <a:rPr lang="zh-CN" altLang="en-US" sz="2400" dirty="0" smtClean="0"/>
              <a:t>户相</a:t>
            </a:r>
            <a:r>
              <a:rPr lang="zh-CN" altLang="en-US" sz="2400" dirty="0"/>
              <a:t>似度，用户比较多则</a:t>
            </a:r>
            <a:r>
              <a:rPr lang="zh-CN" altLang="en-US" sz="2400" dirty="0" smtClean="0"/>
              <a:t>选择</a:t>
            </a:r>
            <a:r>
              <a:rPr lang="zh-CN" altLang="en-US" sz="2400" dirty="0" smtClean="0"/>
              <a:t>物品</a:t>
            </a:r>
            <a:r>
              <a:rPr lang="zh-CN" altLang="en-US" sz="2400" dirty="0" smtClean="0"/>
              <a:t>相</a:t>
            </a:r>
            <a:r>
              <a:rPr lang="zh-CN" altLang="en-US" sz="2400" dirty="0"/>
              <a:t>似度。</a:t>
            </a:r>
          </a:p>
          <a:p>
            <a:pPr algn="l"/>
            <a:r>
              <a:rPr lang="en-US" altLang="zh-CN" sz="2400" dirty="0" smtClean="0"/>
              <a:t>	1</a:t>
            </a:r>
            <a:r>
              <a:rPr lang="zh-CN" altLang="en-US" sz="2400" dirty="0" smtClean="0"/>
              <a:t>）基于</a:t>
            </a:r>
            <a:r>
              <a:rPr lang="zh-CN" altLang="en-US" sz="2400" dirty="0"/>
              <a:t>物品的相似度：计算物品之间的距离的方法。</a:t>
            </a:r>
          </a:p>
          <a:p>
            <a:pPr algn="l"/>
            <a:r>
              <a:rPr lang="en-US" altLang="zh-CN" sz="2400" dirty="0" smtClean="0"/>
              <a:t>		</a:t>
            </a:r>
            <a:r>
              <a:rPr lang="zh-CN" altLang="en-US" sz="2400" dirty="0" smtClean="0"/>
              <a:t>基于</a:t>
            </a:r>
            <a:r>
              <a:rPr lang="zh-CN" altLang="en-US" sz="2400" dirty="0"/>
              <a:t>物品相似度计算的时间会随物品数量的增加而增加。</a:t>
            </a:r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r>
              <a:rPr lang="en-US" altLang="zh-CN" sz="2400" dirty="0" smtClean="0"/>
              <a:t>	2</a:t>
            </a:r>
            <a:r>
              <a:rPr lang="zh-CN" altLang="en-US" sz="2400" dirty="0" smtClean="0"/>
              <a:t>）基于</a:t>
            </a:r>
            <a:r>
              <a:rPr lang="zh-CN" altLang="en-US" sz="2400" dirty="0"/>
              <a:t>用户的相似度：计算用户距离的方法。</a:t>
            </a:r>
          </a:p>
          <a:p>
            <a:pPr algn="l"/>
            <a:r>
              <a:rPr lang="en-US" altLang="zh-CN" sz="2400" dirty="0" smtClean="0"/>
              <a:t>		</a:t>
            </a:r>
            <a:r>
              <a:rPr lang="zh-CN" altLang="en-US" sz="2400" dirty="0" smtClean="0"/>
              <a:t>基于</a:t>
            </a:r>
            <a:r>
              <a:rPr lang="zh-CN" altLang="en-US" sz="2400" dirty="0"/>
              <a:t>用户的相似度计算的时间则会随着用户数量的增加而增加。</a:t>
            </a:r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 smtClean="0"/>
              <a:t>4.4 </a:t>
            </a:r>
            <a:r>
              <a:rPr lang="zh-CN" altLang="en-US" sz="2400" dirty="0"/>
              <a:t>推荐引擎的评价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 smtClean="0"/>
              <a:t>最小</a:t>
            </a:r>
            <a:r>
              <a:rPr lang="zh-CN" altLang="en-US" sz="2400" dirty="0"/>
              <a:t>均方根误差</a:t>
            </a:r>
            <a:r>
              <a:rPr lang="en-US" altLang="zh-CN" sz="2400" dirty="0"/>
              <a:t>(RMSE)</a:t>
            </a:r>
            <a:r>
              <a:rPr lang="zh-CN" altLang="en-US" sz="2400" dirty="0"/>
              <a:t>：推荐引擎评价的指标，先计算均方误差然后取其平方根。</a:t>
            </a:r>
          </a:p>
          <a:p>
            <a:pPr algn="l"/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26" y="2412945"/>
            <a:ext cx="6632404" cy="14519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30" y="5378162"/>
            <a:ext cx="4137223" cy="13617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402" y="7543050"/>
            <a:ext cx="4908783" cy="14202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334839" y="12700"/>
            <a:ext cx="10335122" cy="164107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 示例（看代码）</a:t>
            </a:r>
            <a:endParaRPr dirty="0"/>
          </a:p>
        </p:txBody>
      </p:sp>
      <p:sp>
        <p:nvSpPr>
          <p:cNvPr id="138" name="Shape 138"/>
          <p:cNvSpPr/>
          <p:nvPr/>
        </p:nvSpPr>
        <p:spPr>
          <a:xfrm>
            <a:off x="121920" y="1653779"/>
            <a:ext cx="12882880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altLang="zh-CN" sz="2400" dirty="0"/>
              <a:t>5.1 </a:t>
            </a:r>
            <a:r>
              <a:rPr lang="zh-CN" altLang="en-US" sz="2400" dirty="0"/>
              <a:t>推荐未尝过的菜肴</a:t>
            </a:r>
          </a:p>
          <a:p>
            <a:pPr algn="l"/>
            <a:r>
              <a:rPr lang="en-US" altLang="zh-CN" sz="2400" dirty="0" smtClean="0"/>
              <a:t>	1</a:t>
            </a:r>
            <a:r>
              <a:rPr lang="zh-CN" altLang="en-US" sz="2400" dirty="0"/>
              <a:t>）寻找用户没有评级的菜肴，即在用户</a:t>
            </a:r>
            <a:r>
              <a:rPr lang="en-US" altLang="zh-CN" sz="2400" dirty="0"/>
              <a:t>-</a:t>
            </a:r>
            <a:r>
              <a:rPr lang="zh-CN" altLang="en-US" sz="2400" dirty="0"/>
              <a:t>物品矩阵中的</a:t>
            </a:r>
            <a:r>
              <a:rPr lang="en-US" altLang="zh-CN" sz="2400" dirty="0"/>
              <a:t>0</a:t>
            </a:r>
            <a:r>
              <a:rPr lang="zh-CN" altLang="en-US" sz="2400" dirty="0"/>
              <a:t>值；</a:t>
            </a:r>
          </a:p>
          <a:p>
            <a:pPr algn="l"/>
            <a:r>
              <a:rPr lang="en-US" altLang="zh-CN" sz="2400" dirty="0" smtClean="0"/>
              <a:t>	2</a:t>
            </a:r>
            <a:r>
              <a:rPr lang="zh-CN" altLang="en-US" sz="2400" dirty="0"/>
              <a:t>）在用户没有评级的所有物品中，对每个物品预计一个可能的评级分数。这就是说，我们认为用户可能会对物品的打分（这个就是相似度计算的初衷）</a:t>
            </a:r>
          </a:p>
          <a:p>
            <a:pPr algn="l"/>
            <a:r>
              <a:rPr lang="en-US" altLang="zh-CN" sz="2400" dirty="0" smtClean="0"/>
              <a:t>	3</a:t>
            </a:r>
            <a:r>
              <a:rPr lang="zh-CN" altLang="en-US" sz="2400" dirty="0"/>
              <a:t>）对这些物品的评分从高到低进行排序，返回前</a:t>
            </a:r>
            <a:r>
              <a:rPr lang="en-US" altLang="zh-CN" sz="2400" dirty="0"/>
              <a:t>N</a:t>
            </a:r>
            <a:r>
              <a:rPr lang="zh-CN" altLang="en-US" sz="2400" dirty="0"/>
              <a:t>个物品。</a:t>
            </a:r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5.2 </a:t>
            </a:r>
            <a:r>
              <a:rPr lang="zh-CN" altLang="en-US" sz="2400" dirty="0"/>
              <a:t>利用</a:t>
            </a:r>
            <a:r>
              <a:rPr lang="en-US" altLang="zh-CN" sz="2400" dirty="0"/>
              <a:t>SVD</a:t>
            </a:r>
            <a:r>
              <a:rPr lang="zh-CN" altLang="en-US" sz="2400" dirty="0"/>
              <a:t>提高推荐效果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 smtClean="0"/>
              <a:t>将</a:t>
            </a:r>
            <a:r>
              <a:rPr lang="zh-CN" altLang="en-US" sz="2400" dirty="0"/>
              <a:t>矩阵</a:t>
            </a:r>
            <a:r>
              <a:rPr lang="zh-CN" altLang="en-US" sz="2400" dirty="0" smtClean="0"/>
              <a:t>降维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/>
              <a:t>降维（</a:t>
            </a:r>
            <a:r>
              <a:rPr lang="en-US" altLang="zh-CN" sz="2400" dirty="0"/>
              <a:t>dimensionality reduction</a:t>
            </a:r>
            <a:r>
              <a:rPr lang="zh-CN" altLang="en-US" sz="2400" dirty="0"/>
              <a:t>）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样本数据的特征维度很大，会使得难以分析和理解。我们可以通过降维技术减少维度。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zh-CN" altLang="en-US" sz="2400" dirty="0" smtClean="0"/>
              <a:t>降维</a:t>
            </a:r>
            <a:r>
              <a:rPr lang="zh-CN" altLang="en-US" sz="2400" dirty="0"/>
              <a:t>技术并不是将影响少的特征去掉，而是将样本数据集转换成一个低维度的数据集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5.3 </a:t>
            </a:r>
            <a:r>
              <a:rPr lang="zh-CN" altLang="en-US" sz="2400" dirty="0"/>
              <a:t>构建推荐引擎面临的挑战</a:t>
            </a:r>
          </a:p>
          <a:p>
            <a:pPr algn="l"/>
            <a:r>
              <a:rPr lang="en-US" altLang="zh-CN" sz="2400" dirty="0" smtClean="0"/>
              <a:t>	1</a:t>
            </a:r>
            <a:r>
              <a:rPr lang="zh-CN" altLang="en-US" sz="2400" dirty="0"/>
              <a:t>）在大规模的数据集上，</a:t>
            </a:r>
            <a:r>
              <a:rPr lang="en-US" altLang="zh-CN" sz="2400" dirty="0"/>
              <a:t>SVD</a:t>
            </a:r>
            <a:r>
              <a:rPr lang="zh-CN" altLang="en-US" sz="2400" dirty="0"/>
              <a:t>分解会降低程序的速度</a:t>
            </a:r>
          </a:p>
          <a:p>
            <a:pPr algn="l"/>
            <a:r>
              <a:rPr lang="en-US" altLang="zh-CN" sz="2400" dirty="0" smtClean="0"/>
              <a:t>	2</a:t>
            </a:r>
            <a:r>
              <a:rPr lang="zh-CN" altLang="en-US" sz="2400" dirty="0"/>
              <a:t>）存在其他很多规模扩展性的挑战性问题，比如矩阵的表示方法和计算相似度得分消耗资源。</a:t>
            </a:r>
          </a:p>
          <a:p>
            <a:pPr algn="l"/>
            <a:r>
              <a:rPr lang="en-US" altLang="zh-CN" sz="2400" dirty="0" smtClean="0"/>
              <a:t>	3</a:t>
            </a:r>
            <a:r>
              <a:rPr lang="zh-CN" altLang="en-US" sz="2400" dirty="0"/>
              <a:t>）如何在缺乏数据时给出好的推荐（冷启动问题，解决方案就是将推荐看成是搜索问题）</a:t>
            </a:r>
          </a:p>
          <a:p>
            <a:pPr algn="l">
              <a:defRPr sz="2000"/>
            </a:pPr>
            <a:endParaRPr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287338" y="297707"/>
            <a:ext cx="10335122" cy="16410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流程说明</a:t>
            </a:r>
            <a:endParaRPr dirty="0"/>
          </a:p>
        </p:txBody>
      </p:sp>
      <p:sp>
        <p:nvSpPr>
          <p:cNvPr id="138" name="Shape 138"/>
          <p:cNvSpPr/>
          <p:nvPr/>
        </p:nvSpPr>
        <p:spPr>
          <a:xfrm>
            <a:off x="121920" y="4793100"/>
            <a:ext cx="128828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endParaRPr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149" y="2089135"/>
            <a:ext cx="5651500" cy="203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132" y="4271485"/>
            <a:ext cx="12014507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前提： 用户明显多于物品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/>
              <a:t>目标： 假设我们求第二个用户</a:t>
            </a:r>
            <a:r>
              <a:rPr lang="en-US" altLang="zh-CN" sz="2400" dirty="0" smtClean="0"/>
              <a:t>[4, 0, 0, 1, 1]</a:t>
            </a:r>
            <a:r>
              <a:rPr lang="zh-CN" altLang="en-US" sz="2400" dirty="0" smtClean="0"/>
              <a:t>，其中对没有打分的物品进行预测</a:t>
            </a:r>
            <a:endParaRPr lang="en-US" altLang="zh-CN" sz="2400" dirty="0" smtClean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流程： 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 找到该用户，去除为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的列 </a:t>
            </a:r>
            <a:r>
              <a:rPr lang="en-US" altLang="zh-CN" sz="2400" dirty="0" smtClean="0"/>
              <a:t>[1, 2]</a:t>
            </a:r>
            <a:r>
              <a:rPr lang="zh-CN" altLang="en-US" sz="2400" dirty="0" smtClean="0"/>
              <a:t>， 并进行循环遍历。</a:t>
            </a:r>
            <a:endParaRPr lang="en-US" altLang="zh-CN" sz="2400" dirty="0" smtClean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  2.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例如从该用户为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0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的第</a:t>
            </a:r>
            <a:r>
              <a:rPr lang="en-US" altLang="zh-CN" sz="2400" dirty="0" smtClean="0"/>
              <a:t>1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列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(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开始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)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， 计算非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0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列</a:t>
            </a:r>
            <a:r>
              <a:rPr lang="en-US" altLang="zh-CN" sz="2400" dirty="0" smtClean="0"/>
              <a:t>[0, 3, 4] </a:t>
            </a:r>
            <a:r>
              <a:rPr lang="zh-CN" altLang="en-US" sz="2400" dirty="0" smtClean="0"/>
              <a:t>的列向量和为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列的列向量的相似度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例如：欧氏距离相似度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algn="l"/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   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3.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</a:t>
            </a:r>
            <a:r>
              <a:rPr lang="zh-CN" altLang="en-US" sz="2400" dirty="0" smtClean="0"/>
              <a:t>预测打分</a:t>
            </a:r>
            <a:r>
              <a:rPr lang="en-US" altLang="zh-CN" sz="2400" dirty="0"/>
              <a:t>=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sum(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各列的相似度*该用户该列的打分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)/sum(</a:t>
            </a:r>
            <a:r>
              <a:rPr lang="zh-CN" altLang="en-US" sz="2400" dirty="0"/>
              <a:t>各列的相似度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)</a:t>
            </a:r>
          </a:p>
          <a:p>
            <a:pPr algn="l"/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76808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720" y="2595880"/>
            <a:ext cx="10510520" cy="3911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God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313</Words>
  <Application>Microsoft Macintosh PowerPoint</Application>
  <PresentationFormat>自定义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Chalkduster</vt:lpstr>
      <vt:lpstr>Helvetica Neue</vt:lpstr>
      <vt:lpstr>Palatino</vt:lpstr>
      <vt:lpstr>Chalkboard</vt:lpstr>
      <vt:lpstr>第14章  利用SVD简化数据</vt:lpstr>
      <vt:lpstr>1. 章节内容</vt:lpstr>
      <vt:lpstr>2.SVD运用</vt:lpstr>
      <vt:lpstr>3.SVD矩阵分解</vt:lpstr>
      <vt:lpstr>4. 推荐引擎</vt:lpstr>
      <vt:lpstr>4. 推荐引擎</vt:lpstr>
      <vt:lpstr>5. 示例（看代码）</vt:lpstr>
      <vt:lpstr>流程说明</vt:lpstr>
      <vt:lpstr>Thanks  God bless you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机器学习基础</dc:title>
  <cp:lastModifiedBy>user00300</cp:lastModifiedBy>
  <cp:revision>59</cp:revision>
  <dcterms:modified xsi:type="dcterms:W3CDTF">2017-04-06T14:31:22Z</dcterms:modified>
</cp:coreProperties>
</file>