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71" r:id="rId5"/>
    <p:sldId id="262" r:id="rId6"/>
    <p:sldId id="266" r:id="rId7"/>
    <p:sldId id="277" r:id="rId8"/>
    <p:sldId id="278" r:id="rId9"/>
    <p:sldId id="268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/>
    <p:restoredTop sz="94286"/>
  </p:normalViewPr>
  <p:slideViewPr>
    <p:cSldViewPr snapToGrid="0" snapToObjects="1">
      <p:cViewPr>
        <p:scale>
          <a:sx n="63" d="100"/>
          <a:sy n="63" d="100"/>
        </p:scale>
        <p:origin x="1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 hasCustomPrompt="1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 hasCustomPrompt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6256723" y="9194800"/>
            <a:ext cx="409839" cy="454169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297011" y="9194800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片占位符 118"/>
          <p:cNvPicPr>
            <a:picLocks noGrp="1"/>
          </p:cNvPicPr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1480343" y="748192"/>
            <a:ext cx="10044114" cy="5600701"/>
          </a:xfrm>
          <a:prstGeom prst="rect">
            <a:avLst/>
          </a:prstGeom>
        </p:spPr>
      </p:pic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sz="6000" dirty="0" smtClean="0"/>
              <a:t>第</a:t>
            </a:r>
            <a:r>
              <a:rPr lang="en-US" sz="6000" dirty="0" smtClean="0"/>
              <a:t>15</a:t>
            </a:r>
            <a:r>
              <a:rPr sz="6000" dirty="0" smtClean="0"/>
              <a:t>章  </a:t>
            </a:r>
            <a:r>
              <a:rPr lang="zh-CN" sz="6000" dirty="0" smtClean="0"/>
              <a:t>大数据与</a:t>
            </a:r>
            <a:r>
              <a:rPr lang="en-US" altLang="zh-CN" sz="6000" dirty="0" smtClean="0"/>
              <a:t>MapReduce</a:t>
            </a:r>
            <a:endParaRPr lang="en-US" altLang="zh-CN" sz="6000" dirty="0" smtClean="0"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author </a:t>
            </a:r>
            <a:r>
              <a:rPr lang="zh-CN" dirty="0"/>
              <a:t>小瑶</a:t>
            </a:r>
            <a:endParaRPr lang="zh-CN" dirty="0"/>
          </a:p>
        </p:txBody>
      </p:sp>
      <p:sp>
        <p:nvSpPr>
          <p:cNvPr id="122" name="Shape 122"/>
          <p:cNvSpPr/>
          <p:nvPr/>
        </p:nvSpPr>
        <p:spPr>
          <a:xfrm>
            <a:off x="7380413" y="2862742"/>
            <a:ext cx="3890083" cy="939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defTabSz="511175">
              <a:defRPr sz="4960" b="1">
                <a:solidFill>
                  <a:srgbClr val="000000">
                    <a:alpha val="8491"/>
                  </a:srgbClr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</a:t>
            </a:r>
            <a:r>
              <a:rPr sz="2480"/>
              <a:t>ApacheCN  你装逼的选择</a:t>
            </a:r>
            <a:endParaRPr sz="248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ctrTitle"/>
          </p:nvPr>
        </p:nvSpPr>
        <p:spPr>
          <a:xfrm>
            <a:off x="1181100" y="562669"/>
            <a:ext cx="10464800" cy="126613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15925">
              <a:defRPr sz="6550"/>
            </a:lvl1pPr>
          </a:lstStyle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MapReduce</a:t>
            </a:r>
            <a:endParaRPr lang="en-US" altLang="zh-CN" dirty="0" smtClean="0"/>
          </a:p>
        </p:txBody>
      </p:sp>
      <p:sp>
        <p:nvSpPr>
          <p:cNvPr id="126" name="Shape 126"/>
          <p:cNvSpPr/>
          <p:nvPr/>
        </p:nvSpPr>
        <p:spPr>
          <a:xfrm>
            <a:off x="0" y="2689992"/>
            <a:ext cx="13004800" cy="571182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en-US" altLang="zh-CN" sz="3600" dirty="0" smtClean="0"/>
              <a:t>	MapReduce</a:t>
            </a:r>
            <a:r>
              <a:rPr lang="zh-CN" altLang="en-US" sz="3600" dirty="0" smtClean="0"/>
              <a:t>是一个分布式计算框架，可以将单个计算作业分配给多台计算机执行。</a:t>
            </a:r>
            <a:endParaRPr lang="zh-CN" altLang="en-US" sz="3600" dirty="0" smtClean="0"/>
          </a:p>
          <a:p>
            <a:pPr algn="l">
              <a:defRPr sz="2500"/>
            </a:pPr>
            <a:r>
              <a:rPr lang="en-US" altLang="zh-CN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MR</a:t>
            </a:r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的工作流程是：单个作业被分成很多的小份，输入数据也被切片分发到集群中的每个节点，各个节点只在本地数据上做运算，对应的运算代码成为</a:t>
            </a:r>
            <a:r>
              <a:rPr lang="en-US" altLang="zh-CN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mapper</a:t>
            </a:r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。每个</a:t>
            </a:r>
            <a:r>
              <a:rPr lang="en-US" altLang="zh-CN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mapper</a:t>
            </a:r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的输出通过某种方式组合（一般还会做排序）。排序后的结果再被分成小份分发到各个节点进行下一步处理工作。第二步的处理阶段被称为</a:t>
            </a:r>
            <a:r>
              <a:rPr lang="en-US" altLang="zh-CN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reduce</a:t>
            </a:r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阶段，对应的运行代码被称为 </a:t>
            </a:r>
            <a:r>
              <a:rPr lang="en-US" altLang="zh-CN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reducer </a:t>
            </a:r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。</a:t>
            </a:r>
            <a:r>
              <a:rPr lang="en-US" altLang="zh-CN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reducer</a:t>
            </a:r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的输出就是程序的最终执行结果。</a:t>
            </a:r>
            <a:endParaRPr lang="zh-CN" altLang="en-US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l">
              <a:defRPr sz="2500"/>
            </a:pPr>
            <a:endParaRPr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ctrTitle"/>
          </p:nvPr>
        </p:nvSpPr>
        <p:spPr>
          <a:xfrm>
            <a:off x="1181100" y="562669"/>
            <a:ext cx="10464800" cy="126613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15925">
              <a:defRPr sz="6550"/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MapReduce</a:t>
            </a:r>
            <a:endParaRPr lang="en-US" altLang="zh-CN" dirty="0" smtClean="0"/>
          </a:p>
        </p:txBody>
      </p:sp>
      <p:sp>
        <p:nvSpPr>
          <p:cNvPr id="126" name="Shape 126"/>
          <p:cNvSpPr/>
          <p:nvPr/>
        </p:nvSpPr>
        <p:spPr>
          <a:xfrm>
            <a:off x="5831205" y="2203450"/>
            <a:ext cx="7173595" cy="66852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要点：</a:t>
            </a:r>
            <a:endParaRPr lang="zh-CN" altLang="en-US" sz="3600" dirty="0" smtClean="0"/>
          </a:p>
          <a:p>
            <a:pPr algn="l">
              <a:defRPr sz="2500"/>
            </a:pPr>
            <a:r>
              <a:rPr lang="en-US" altLang="zh-CN" sz="3600" dirty="0" smtClean="0"/>
              <a:t>1</a:t>
            </a:r>
            <a:r>
              <a:rPr lang="zh-CN" altLang="en-US" sz="3600" dirty="0" smtClean="0"/>
              <a:t>、主节点控制</a:t>
            </a:r>
            <a:r>
              <a:rPr lang="en-US" altLang="zh-CN" sz="3600" dirty="0" smtClean="0"/>
              <a:t>mr</a:t>
            </a:r>
            <a:r>
              <a:rPr lang="zh-CN" altLang="en-US" sz="3600" dirty="0" smtClean="0"/>
              <a:t>的作业流程</a:t>
            </a:r>
            <a:endParaRPr lang="zh-CN" altLang="en-US" sz="3600" dirty="0" smtClean="0"/>
          </a:p>
          <a:p>
            <a:pPr algn="l">
              <a:defRPr sz="2500"/>
            </a:pPr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mr</a:t>
            </a:r>
            <a:r>
              <a:rPr lang="zh-CN" altLang="en-US" sz="3600" dirty="0" smtClean="0"/>
              <a:t>的作业可以分为</a:t>
            </a:r>
            <a:r>
              <a:rPr lang="en-US" altLang="zh-CN" sz="3600" dirty="0" smtClean="0"/>
              <a:t>map</a:t>
            </a:r>
            <a:r>
              <a:rPr lang="zh-CN" altLang="en-US" sz="3600" dirty="0" smtClean="0"/>
              <a:t>任务和</a:t>
            </a:r>
            <a:r>
              <a:rPr lang="en-US" altLang="zh-CN" sz="3600" dirty="0" smtClean="0"/>
              <a:t>reduce</a:t>
            </a:r>
            <a:r>
              <a:rPr lang="zh-CN" altLang="en-US" sz="3600" dirty="0" smtClean="0"/>
              <a:t>任务</a:t>
            </a:r>
            <a:endParaRPr lang="zh-CN" altLang="en-US" sz="3600" dirty="0" smtClean="0"/>
          </a:p>
          <a:p>
            <a:pPr algn="l">
              <a:defRPr sz="2500"/>
            </a:pPr>
            <a:r>
              <a:rPr lang="en-US" altLang="zh-CN" sz="3600" dirty="0" smtClean="0"/>
              <a:t>3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map</a:t>
            </a:r>
            <a:r>
              <a:rPr lang="zh-CN" altLang="en-US" sz="3600" dirty="0" smtClean="0"/>
              <a:t>任务之间不做数据交流，</a:t>
            </a:r>
            <a:r>
              <a:rPr lang="en-US" altLang="zh-CN" sz="3600" dirty="0" smtClean="0"/>
              <a:t>reduce</a:t>
            </a:r>
            <a:r>
              <a:rPr lang="zh-CN" altLang="en-US" sz="3600" dirty="0" smtClean="0"/>
              <a:t>任务也一样</a:t>
            </a:r>
            <a:endParaRPr lang="zh-CN" altLang="en-US" sz="3600" dirty="0" smtClean="0"/>
          </a:p>
          <a:p>
            <a:pPr algn="l">
              <a:defRPr sz="2500"/>
            </a:pPr>
            <a:r>
              <a:rPr lang="en-US" altLang="zh-CN" sz="3600" dirty="0" smtClean="0"/>
              <a:t>4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map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reduce</a:t>
            </a:r>
            <a:r>
              <a:rPr lang="zh-CN" altLang="en-US" sz="3600" dirty="0" smtClean="0"/>
              <a:t>阶段中间，有一个</a:t>
            </a:r>
            <a:r>
              <a:rPr lang="en-US" altLang="zh-CN" sz="3600" dirty="0" smtClean="0"/>
              <a:t>sort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combine</a:t>
            </a:r>
            <a:r>
              <a:rPr lang="zh-CN" altLang="en-US" sz="3600" dirty="0" smtClean="0"/>
              <a:t>阶段（</a:t>
            </a:r>
            <a:r>
              <a:rPr lang="en-US" altLang="zh-CN" sz="3600" dirty="0" smtClean="0"/>
              <a:t>shuffle</a:t>
            </a:r>
            <a:r>
              <a:rPr lang="zh-CN" altLang="en-US" sz="3600" dirty="0" smtClean="0"/>
              <a:t>）</a:t>
            </a:r>
            <a:endParaRPr lang="zh-CN" altLang="en-US" sz="3600" dirty="0" smtClean="0"/>
          </a:p>
          <a:p>
            <a:pPr algn="l">
              <a:defRPr sz="2500"/>
            </a:pPr>
            <a:r>
              <a:rPr lang="en-US" altLang="zh-CN" sz="3600" dirty="0" smtClean="0"/>
              <a:t>5</a:t>
            </a:r>
            <a:r>
              <a:rPr lang="zh-CN" altLang="en-US" sz="3600" dirty="0" smtClean="0"/>
              <a:t>、数据在不同机器上有备份，以防某个机器宕机</a:t>
            </a:r>
            <a:endParaRPr lang="zh-CN" altLang="en-US" sz="3600" dirty="0" smtClean="0"/>
          </a:p>
          <a:p>
            <a:pPr algn="l">
              <a:defRPr sz="2500"/>
            </a:pPr>
            <a:r>
              <a:rPr lang="en-US" altLang="zh-CN" sz="3600" dirty="0" smtClean="0"/>
              <a:t>6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mapper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reducer</a:t>
            </a:r>
            <a:r>
              <a:rPr lang="zh-CN" altLang="en-US" sz="3600" dirty="0" smtClean="0"/>
              <a:t>传输的数据形式为</a:t>
            </a:r>
            <a:r>
              <a:rPr lang="en-US" altLang="zh-CN" sz="3600" dirty="0" smtClean="0"/>
              <a:t>key/value</a:t>
            </a:r>
            <a:r>
              <a:rPr lang="zh-CN" altLang="en-US" sz="3600" dirty="0" smtClean="0"/>
              <a:t>对</a:t>
            </a:r>
            <a:endParaRPr sz="3600" dirty="0"/>
          </a:p>
        </p:txBody>
      </p:sp>
      <p:pic>
        <p:nvPicPr>
          <p:cNvPr id="3" name="图片 2" descr="file0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2881630"/>
            <a:ext cx="4578350" cy="44462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7811" y="213894"/>
            <a:ext cx="10464800" cy="2540000"/>
          </a:xfrm>
        </p:spPr>
        <p:txBody>
          <a:bodyPr/>
          <a:lstStyle/>
          <a:p>
            <a:r>
              <a:rPr kumimoji="1" lang="en-US" altLang="zh-CN" dirty="0" smtClean="0"/>
              <a:t>2.</a:t>
            </a:r>
            <a:r>
              <a:rPr lang="en-US" altLang="zh-CN" dirty="0"/>
              <a:t> Hadoop</a:t>
            </a:r>
            <a:r>
              <a:rPr lang="zh-CN" altLang="en-US" dirty="0"/>
              <a:t>流</a:t>
            </a:r>
            <a:endParaRPr kumimoji="1" lang="zh-CN" altLang="en-US" dirty="0"/>
          </a:p>
        </p:txBody>
      </p:sp>
      <p:sp>
        <p:nvSpPr>
          <p:cNvPr id="3" name="Shape 129"/>
          <p:cNvSpPr/>
          <p:nvPr/>
        </p:nvSpPr>
        <p:spPr>
          <a:xfrm>
            <a:off x="536575" y="3714115"/>
            <a:ext cx="11932285" cy="5088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altLang="zh-CN" sz="3200" dirty="0"/>
              <a:t>	Hadoop </a:t>
            </a:r>
            <a:r>
              <a:rPr lang="zh-CN" altLang="zh-CN" sz="3200" dirty="0"/>
              <a:t>是一个开源项目，为运行 </a:t>
            </a:r>
            <a:r>
              <a:rPr lang="en-US" altLang="zh-CN" sz="3200" dirty="0"/>
              <a:t>MapReduce </a:t>
            </a:r>
            <a:r>
              <a:rPr lang="zh-CN" altLang="en-US" sz="3200" dirty="0"/>
              <a:t>作业提供了分布式计算，</a:t>
            </a:r>
            <a:r>
              <a:rPr lang="en-US" altLang="zh-CN" sz="3200" dirty="0"/>
              <a:t>Hadoop </a:t>
            </a:r>
            <a:r>
              <a:rPr lang="zh-CN" altLang="en-US" sz="3200" dirty="0"/>
              <a:t>自带分布式文件系统。</a:t>
            </a:r>
            <a:endParaRPr lang="zh-CN" altLang="en-US" sz="3200" dirty="0"/>
          </a:p>
          <a:p>
            <a:pPr algn="l"/>
            <a:endParaRPr lang="zh-CN" altLang="en-US" sz="3200" dirty="0"/>
          </a:p>
          <a:p>
            <a:pPr algn="l"/>
            <a:r>
              <a:rPr lang="en-US" altLang="zh-CN" sz="3200" dirty="0"/>
              <a:t>	Hadoop </a:t>
            </a:r>
            <a:r>
              <a:rPr lang="zh-CN" altLang="en-US" sz="3200" dirty="0"/>
              <a:t>流很像 </a:t>
            </a:r>
            <a:r>
              <a:rPr lang="en-US" altLang="zh-CN" sz="3200" dirty="0"/>
              <a:t>Linux </a:t>
            </a:r>
            <a:r>
              <a:rPr lang="zh-CN" altLang="en-US" sz="3200" dirty="0"/>
              <a:t>系统中的管道（管道使用符号 </a:t>
            </a:r>
            <a:r>
              <a:rPr lang="en-US" altLang="zh-CN" sz="3200" dirty="0"/>
              <a:t>| </a:t>
            </a:r>
            <a:r>
              <a:rPr lang="zh-CN" altLang="en-US" sz="3200" dirty="0"/>
              <a:t>，可以将一个命令的输出作为另一个命令的输入）。如果用 </a:t>
            </a:r>
            <a:r>
              <a:rPr lang="en-US" altLang="zh-CN" sz="3200" dirty="0"/>
              <a:t>mapper.py </a:t>
            </a:r>
            <a:r>
              <a:rPr lang="zh-CN" altLang="en-US" sz="3200" dirty="0"/>
              <a:t>调用 </a:t>
            </a:r>
            <a:r>
              <a:rPr lang="en-US" altLang="zh-CN" sz="3200" dirty="0"/>
              <a:t>mapper </a:t>
            </a:r>
            <a:r>
              <a:rPr lang="zh-CN" altLang="en-US" sz="3200" dirty="0"/>
              <a:t>，用 </a:t>
            </a:r>
            <a:r>
              <a:rPr lang="en-US" altLang="zh-CN" sz="3200" dirty="0"/>
              <a:t>reducer.py </a:t>
            </a:r>
            <a:r>
              <a:rPr lang="zh-CN" altLang="en-US" sz="3200" dirty="0"/>
              <a:t>调用 </a:t>
            </a:r>
            <a:r>
              <a:rPr lang="en-US" altLang="zh-CN" sz="3200" dirty="0"/>
              <a:t>reducer </a:t>
            </a:r>
            <a:r>
              <a:rPr lang="zh-CN" altLang="en-US" sz="3200" dirty="0"/>
              <a:t>，那么 </a:t>
            </a:r>
            <a:r>
              <a:rPr lang="en-US" altLang="zh-CN" sz="3200" dirty="0"/>
              <a:t>Hadoop </a:t>
            </a:r>
            <a:r>
              <a:rPr lang="zh-CN" altLang="en-US" sz="3200" dirty="0"/>
              <a:t>流就可以像 </a:t>
            </a:r>
            <a:r>
              <a:rPr lang="en-US" altLang="zh-CN" sz="3200" dirty="0"/>
              <a:t>Linux </a:t>
            </a:r>
            <a:r>
              <a:rPr lang="zh-CN" altLang="en-US" sz="3200" dirty="0"/>
              <a:t>命令一样执行，例如：</a:t>
            </a:r>
            <a:endParaRPr lang="zh-CN" altLang="en-US" sz="3200" dirty="0"/>
          </a:p>
          <a:p>
            <a:pPr algn="l"/>
            <a:endParaRPr lang="zh-CN" altLang="en-US" sz="3200" dirty="0"/>
          </a:p>
          <a:p>
            <a:pPr algn="l"/>
            <a:r>
              <a:rPr lang="en-US" altLang="zh-CN" sz="3200" dirty="0"/>
              <a:t>cat inputFile.txt | python mapper.py | sort | python reducer.py &gt; outputFile.txt</a:t>
            </a:r>
            <a:endParaRPr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7440" y="365760"/>
            <a:ext cx="10464800" cy="2540000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3. </a:t>
            </a:r>
            <a:r>
              <a:rPr lang="en-US" sz="6000" dirty="0"/>
              <a:t>MapReduce</a:t>
            </a:r>
            <a:r>
              <a:rPr lang="zh-CN" altLang="en-US" sz="6000" dirty="0"/>
              <a:t>上的机器学习</a:t>
            </a:r>
            <a:endParaRPr kumimoji="1" lang="zh-CN" altLang="en-US" sz="6000" dirty="0"/>
          </a:p>
        </p:txBody>
      </p:sp>
      <p:sp>
        <p:nvSpPr>
          <p:cNvPr id="4" name="文本框 3"/>
          <p:cNvSpPr txBox="1"/>
          <p:nvPr/>
        </p:nvSpPr>
        <p:spPr>
          <a:xfrm>
            <a:off x="391160" y="2760532"/>
            <a:ext cx="12390120" cy="6064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3200" dirty="0" smtClean="0"/>
              <a:t>1. </a:t>
            </a:r>
            <a:r>
              <a:rPr lang="zh-CN" altLang="en-US" sz="3200" dirty="0" smtClean="0"/>
              <a:t>简单贝叶斯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它属于为数不多的可以很自然地使用</a:t>
            </a:r>
            <a:r>
              <a:rPr lang="en-US" altLang="zh-CN" sz="3200" dirty="0" smtClean="0"/>
              <a:t>MapReduce</a:t>
            </a:r>
            <a:r>
              <a:rPr lang="zh-CN" altLang="en-US" sz="3200" dirty="0" smtClean="0"/>
              <a:t>的算法。在</a:t>
            </a:r>
            <a:r>
              <a:rPr lang="en-US" altLang="zh-CN" sz="3200" dirty="0" smtClean="0"/>
              <a:t>MapReduce</a:t>
            </a:r>
            <a:r>
              <a:rPr lang="zh-CN" altLang="en-US" sz="3200" dirty="0" smtClean="0"/>
              <a:t>中计算加法非常容易，而简单贝叶斯正需要统计在某个类别下某特征的概率。因此可以将每个指定类别下的计算作业交由单个的</a:t>
            </a:r>
            <a:r>
              <a:rPr lang="en-US" altLang="zh-CN" sz="3200" dirty="0" smtClean="0"/>
              <a:t>mapper</a:t>
            </a:r>
            <a:r>
              <a:rPr lang="zh-CN" altLang="en-US" sz="3200" dirty="0" smtClean="0"/>
              <a:t>处理，然后使用</a:t>
            </a:r>
            <a:r>
              <a:rPr lang="en-US" altLang="zh-CN" sz="3200" dirty="0" smtClean="0"/>
              <a:t>reducer</a:t>
            </a:r>
            <a:r>
              <a:rPr lang="zh-CN" altLang="en-US" sz="3200" dirty="0" smtClean="0"/>
              <a:t>将结果加和。</a:t>
            </a:r>
            <a:endParaRPr lang="zh-CN" altLang="en-US" sz="3200" dirty="0" smtClean="0"/>
          </a:p>
          <a:p>
            <a:pPr algn="l"/>
            <a:r>
              <a:rPr lang="en-US" altLang="zh-CN" sz="3200" dirty="0" smtClean="0"/>
              <a:t>2. k-</a:t>
            </a:r>
            <a:r>
              <a:rPr lang="zh-CN" altLang="en-US" sz="3200" dirty="0" smtClean="0"/>
              <a:t>近邻算法（</a:t>
            </a:r>
            <a:r>
              <a:rPr lang="en-US" altLang="zh-CN" sz="3200" dirty="0" smtClean="0"/>
              <a:t>kNN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该算法首先试图在数据集上找到相似向量，即使数据集很小，这个步骤也将花费大量的时间。在海量数据下，它将极大地影响日常商业周期的运转。一个提速的办法是构建树来存储数据，利用树形结构来缩小搜索范围。该方法在特征数小于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的情况下效果很好。高维数据下（如文本、图像和视频）流行的近邻查找方法是局部敏感哈希算法。</a:t>
            </a:r>
            <a:endParaRPr lang="zh-CN" altLang="en-US" sz="3200" dirty="0" smtClean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halkduster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7440" y="365760"/>
            <a:ext cx="10464800" cy="2540000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3. </a:t>
            </a:r>
            <a:r>
              <a:rPr lang="en-US" sz="6000" dirty="0"/>
              <a:t>MapReduce</a:t>
            </a:r>
            <a:r>
              <a:rPr lang="zh-CN" altLang="en-US" sz="6000" dirty="0"/>
              <a:t>上的机器学习</a:t>
            </a:r>
            <a:endParaRPr kumimoji="1" lang="zh-CN" altLang="en-US" sz="6000" dirty="0"/>
          </a:p>
        </p:txBody>
      </p:sp>
      <p:sp>
        <p:nvSpPr>
          <p:cNvPr id="4" name="文本框 3"/>
          <p:cNvSpPr txBox="1"/>
          <p:nvPr/>
        </p:nvSpPr>
        <p:spPr>
          <a:xfrm>
            <a:off x="391160" y="2760532"/>
            <a:ext cx="12390120" cy="6064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3200" dirty="0" smtClean="0"/>
              <a:t>3. </a:t>
            </a:r>
            <a:r>
              <a:rPr lang="zh-CN" altLang="en-US" sz="3200" dirty="0" smtClean="0"/>
              <a:t>支持向量机（</a:t>
            </a:r>
            <a:r>
              <a:rPr lang="en-US" altLang="zh-CN" sz="3200" dirty="0" smtClean="0"/>
              <a:t>SVM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第</a:t>
            </a:r>
            <a:r>
              <a:rPr lang="en-US" altLang="zh-CN" sz="3200" dirty="0" smtClean="0"/>
              <a:t>6</a:t>
            </a:r>
            <a:r>
              <a:rPr lang="zh-CN" altLang="en-US" sz="3200" dirty="0" smtClean="0"/>
              <a:t>章使用的</a:t>
            </a:r>
            <a:r>
              <a:rPr lang="en-US" altLang="zh-CN" sz="3200" dirty="0" smtClean="0"/>
              <a:t>Platt SMO</a:t>
            </a:r>
            <a:r>
              <a:rPr lang="zh-CN" altLang="en-US" sz="3200" dirty="0" smtClean="0"/>
              <a:t>算法在</a:t>
            </a:r>
            <a:r>
              <a:rPr lang="en-US" altLang="zh-CN" sz="3200" dirty="0" smtClean="0"/>
              <a:t>MapReduce</a:t>
            </a:r>
            <a:r>
              <a:rPr lang="zh-CN" altLang="en-US" sz="3200" dirty="0" smtClean="0"/>
              <a:t>框架下难以实现。但有一些其他</a:t>
            </a:r>
            <a:r>
              <a:rPr lang="en-US" altLang="zh-CN" sz="3200" dirty="0" smtClean="0"/>
              <a:t>SVM</a:t>
            </a:r>
            <a:r>
              <a:rPr lang="zh-CN" altLang="en-US" sz="3200" dirty="0" smtClean="0"/>
              <a:t>的实现使用随机梯度下降算法求解，如</a:t>
            </a:r>
            <a:r>
              <a:rPr lang="en-US" altLang="zh-CN" sz="3200" dirty="0" smtClean="0"/>
              <a:t>Pegasos</a:t>
            </a:r>
            <a:r>
              <a:rPr lang="zh-CN" altLang="en-US" sz="3200" dirty="0" smtClean="0"/>
              <a:t>算法。另外，还有一个近似的</a:t>
            </a:r>
            <a:r>
              <a:rPr lang="en-US" altLang="zh-CN" sz="3200" dirty="0" smtClean="0"/>
              <a:t>SVM</a:t>
            </a:r>
            <a:r>
              <a:rPr lang="zh-CN" altLang="en-US" sz="3200" dirty="0" smtClean="0"/>
              <a:t>算法叫做最邻近支持向量机（</a:t>
            </a:r>
            <a:r>
              <a:rPr lang="en-US" altLang="zh-CN" sz="3200" dirty="0" smtClean="0"/>
              <a:t>Proximal SVM</a:t>
            </a:r>
            <a:r>
              <a:rPr lang="zh-CN" altLang="en-US" sz="3200" dirty="0" smtClean="0"/>
              <a:t>），求解更快并且易于在</a:t>
            </a:r>
            <a:r>
              <a:rPr lang="en-US" altLang="zh-CN" sz="3200" dirty="0" smtClean="0"/>
              <a:t>MapReduce</a:t>
            </a:r>
            <a:r>
              <a:rPr lang="zh-CN" altLang="en-US" sz="3200" dirty="0" smtClean="0"/>
              <a:t>框架下实现。</a:t>
            </a:r>
            <a:endParaRPr lang="zh-CN" altLang="en-US" sz="3200" dirty="0" smtClean="0"/>
          </a:p>
          <a:p>
            <a:pPr algn="l"/>
            <a:r>
              <a:rPr lang="en-US" altLang="zh-CN" sz="3200" dirty="0" smtClean="0"/>
              <a:t>4. </a:t>
            </a:r>
            <a:r>
              <a:rPr lang="zh-CN" altLang="en-US" sz="3200" dirty="0" smtClean="0"/>
              <a:t>奇异值分解</a:t>
            </a:r>
            <a:r>
              <a:rPr lang="en-US" altLang="zh-CN" sz="3200" dirty="0" smtClean="0"/>
              <a:t>——Lanczos</a:t>
            </a:r>
            <a:r>
              <a:rPr lang="zh-CN" altLang="en-US" sz="3200" dirty="0" smtClean="0"/>
              <a:t>算法是一个有效的求解近似特征值的算法。该算法可以应用在一系列</a:t>
            </a:r>
            <a:r>
              <a:rPr lang="en-US" altLang="zh-CN" sz="3200" dirty="0" smtClean="0"/>
              <a:t>MapReduce</a:t>
            </a:r>
            <a:r>
              <a:rPr lang="zh-CN" altLang="en-US" sz="3200" dirty="0" smtClean="0"/>
              <a:t>作业上，从而有效地找到大矩阵的奇异值。另外，该算法还可以应用于主成分分析。</a:t>
            </a:r>
            <a:endParaRPr lang="zh-CN" altLang="en-US" sz="3200" dirty="0" smtClean="0"/>
          </a:p>
          <a:p>
            <a:pPr algn="l"/>
            <a:r>
              <a:rPr lang="en-US" altLang="zh-CN" sz="3200" dirty="0" smtClean="0"/>
              <a:t>5. K-</a:t>
            </a:r>
            <a:r>
              <a:rPr lang="zh-CN" altLang="en-US" sz="3200" dirty="0" smtClean="0"/>
              <a:t>均值聚类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一个流行的分布式聚类方法叫做</a:t>
            </a:r>
            <a:r>
              <a:rPr lang="en-US" altLang="zh-CN" sz="3200" dirty="0" smtClean="0"/>
              <a:t>canopy</a:t>
            </a:r>
            <a:r>
              <a:rPr lang="zh-CN" altLang="en-US" sz="3200" dirty="0" smtClean="0"/>
              <a:t>聚类，可以先调用</a:t>
            </a:r>
            <a:r>
              <a:rPr lang="en-US" altLang="zh-CN" sz="3200" dirty="0" smtClean="0"/>
              <a:t>canopy</a:t>
            </a:r>
            <a:r>
              <a:rPr lang="zh-CN" altLang="en-US" sz="3200" dirty="0" smtClean="0"/>
              <a:t>聚类法取得初始的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个簇，然后再运行</a:t>
            </a:r>
            <a:r>
              <a:rPr lang="en-US" altLang="zh-CN" sz="3200" dirty="0" smtClean="0"/>
              <a:t>K-</a:t>
            </a:r>
            <a:r>
              <a:rPr lang="zh-CN" altLang="en-US" sz="3200" dirty="0" smtClean="0"/>
              <a:t>均值聚类方法。</a:t>
            </a:r>
            <a:endParaRPr lang="zh-CN" altLang="en-US" sz="3200" dirty="0" smtClean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halkduster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197811" y="213894"/>
            <a:ext cx="10464800" cy="2540000"/>
          </a:xfrm>
        </p:spPr>
        <p:txBody>
          <a:bodyPr>
            <a:normAutofit/>
          </a:bodyPr>
          <a:lstStyle/>
          <a:p>
            <a:r>
              <a:rPr kumimoji="1" lang="en-US" altLang="zh-CN" sz="5400" dirty="0" smtClean="0"/>
              <a:t>4.</a:t>
            </a:r>
            <a:r>
              <a:rPr lang="en-US" altLang="zh-CN" sz="5400" dirty="0" smtClean="0"/>
              <a:t> </a:t>
            </a:r>
            <a:r>
              <a:rPr lang="zh-CN" altLang="en-US" sz="5400" dirty="0" smtClean="0"/>
              <a:t>在</a:t>
            </a:r>
            <a:r>
              <a:rPr lang="en-US" altLang="zh-CN" sz="5400" dirty="0" smtClean="0"/>
              <a:t>Python</a:t>
            </a:r>
            <a:r>
              <a:rPr lang="zh-CN" altLang="en-US" sz="5400" dirty="0" smtClean="0"/>
              <a:t>中使用</a:t>
            </a:r>
            <a:r>
              <a:rPr lang="en-US" altLang="zh-CN" sz="5400" dirty="0" smtClean="0"/>
              <a:t>mrjob</a:t>
            </a:r>
            <a:r>
              <a:rPr lang="zh-CN" altLang="en-US" sz="5400" dirty="0" smtClean="0"/>
              <a:t>来自动化</a:t>
            </a:r>
            <a:r>
              <a:rPr lang="en-US" altLang="zh-CN" sz="5400" dirty="0" smtClean="0"/>
              <a:t>MapReduce</a:t>
            </a:r>
            <a:endParaRPr kumimoji="1" lang="en-US" altLang="zh-CN" sz="5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668499" y="3192459"/>
            <a:ext cx="9522154" cy="62604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indent="-742950" algn="l">
              <a:buAutoNum type="arabicPeriod"/>
            </a:pPr>
            <a:r>
              <a:rPr lang="zh-CN" altLang="en-US" sz="3600" dirty="0"/>
              <a:t>为了使用</a:t>
            </a:r>
            <a:r>
              <a:rPr lang="en-US" altLang="zh-CN" sz="3600" dirty="0"/>
              <a:t>mrjob</a:t>
            </a:r>
            <a:r>
              <a:rPr lang="zh-CN" altLang="en-US" sz="3600" dirty="0"/>
              <a:t>库，需要创建一个新的</a:t>
            </a:r>
            <a:r>
              <a:rPr lang="en-US" altLang="zh-CN" sz="3600" dirty="0"/>
              <a:t>MRjob</a:t>
            </a:r>
            <a:r>
              <a:rPr lang="zh-CN" altLang="en-US" sz="3600" dirty="0"/>
              <a:t>继承类。</a:t>
            </a:r>
            <a:endParaRPr lang="zh-CN" altLang="en-US" sz="3600" dirty="0"/>
          </a:p>
          <a:p>
            <a:pPr marL="742950" indent="-742950" algn="l">
              <a:buAutoNum type="arabicPeriod"/>
            </a:pPr>
            <a:r>
              <a:rPr lang="zh-CN" altLang="en-US" sz="3600" dirty="0"/>
              <a:t>代码中的</a:t>
            </a:r>
            <a:r>
              <a:rPr lang="en-US" altLang="zh-CN" sz="3600" dirty="0"/>
              <a:t>mapper </a:t>
            </a:r>
            <a:r>
              <a:rPr lang="zh-CN" altLang="en-US" sz="3600" dirty="0"/>
              <a:t>和 </a:t>
            </a:r>
            <a:r>
              <a:rPr lang="en-US" altLang="zh-CN" sz="3600" dirty="0"/>
              <a:t>reducer </a:t>
            </a:r>
            <a:r>
              <a:rPr lang="zh-CN" altLang="en-US" sz="3600" dirty="0"/>
              <a:t>都是该类的方法，此外还有一个叫做</a:t>
            </a:r>
            <a:r>
              <a:rPr lang="en-US" altLang="zh-CN" sz="3600" dirty="0"/>
              <a:t>steps()</a:t>
            </a:r>
            <a:r>
              <a:rPr lang="zh-CN" altLang="en-US" sz="3600" dirty="0"/>
              <a:t>的方法定义了执行的步骤。执行顺序不必完全遵从与</a:t>
            </a:r>
            <a:r>
              <a:rPr lang="en-US" altLang="zh-CN" sz="3600" dirty="0"/>
              <a:t>map-reduce</a:t>
            </a:r>
            <a:r>
              <a:rPr lang="zh-CN" altLang="en-US" sz="3600" dirty="0"/>
              <a:t>的模式，也可以是</a:t>
            </a:r>
            <a:r>
              <a:rPr lang="en-US" altLang="zh-CN" sz="3600" dirty="0"/>
              <a:t>map-reduce-reduce-reduce</a:t>
            </a:r>
            <a:r>
              <a:rPr lang="zh-CN" altLang="en-US" sz="3600" dirty="0"/>
              <a:t>或者</a:t>
            </a:r>
            <a:r>
              <a:rPr lang="en-US" altLang="zh-CN" sz="3600" dirty="0"/>
              <a:t>map-reduce-map-reduce-map-reduce</a:t>
            </a:r>
            <a:r>
              <a:rPr lang="zh-CN" altLang="en-US" sz="3600" dirty="0"/>
              <a:t>。在</a:t>
            </a:r>
            <a:r>
              <a:rPr lang="en-US" altLang="zh-CN" sz="3600" dirty="0"/>
              <a:t>steps()</a:t>
            </a:r>
            <a:r>
              <a:rPr lang="zh-CN" altLang="en-US" sz="3600" dirty="0"/>
              <a:t>方法中，需要为</a:t>
            </a:r>
            <a:r>
              <a:rPr lang="en-US" altLang="zh-CN" sz="3600" dirty="0"/>
              <a:t>mrjob</a:t>
            </a:r>
            <a:r>
              <a:rPr lang="zh-CN" altLang="en-US" sz="3600" dirty="0"/>
              <a:t>指定</a:t>
            </a:r>
            <a:r>
              <a:rPr lang="en-US" altLang="zh-CN" sz="3600" dirty="0"/>
              <a:t>mapper</a:t>
            </a:r>
            <a:r>
              <a:rPr lang="zh-CN" altLang="en-US" sz="3600" dirty="0"/>
              <a:t>和</a:t>
            </a:r>
            <a:r>
              <a:rPr lang="en-US" altLang="zh-CN" sz="3600" dirty="0"/>
              <a:t>reduce</a:t>
            </a:r>
            <a:r>
              <a:rPr lang="zh-CN" altLang="en-US" sz="3600" dirty="0"/>
              <a:t>的名称。如果未给出，它将默认调用</a:t>
            </a:r>
            <a:r>
              <a:rPr lang="en-US" altLang="zh-CN" sz="3600" dirty="0"/>
              <a:t>mapper</a:t>
            </a:r>
            <a:r>
              <a:rPr lang="zh-CN" altLang="en-US" sz="3600" dirty="0"/>
              <a:t>和</a:t>
            </a:r>
            <a:r>
              <a:rPr lang="en-US" altLang="zh-CN" sz="3600" dirty="0"/>
              <a:t>reducer</a:t>
            </a:r>
            <a:r>
              <a:rPr lang="zh-CN" altLang="en-US" sz="3600" dirty="0"/>
              <a:t>方法。</a:t>
            </a:r>
            <a:endParaRPr lang="zh-CN" altLang="en-US" sz="36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913331" y="3363494"/>
            <a:ext cx="10464800" cy="2540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1pPr>
            <a:lvl2pPr marL="0" marR="0" indent="228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2pPr>
            <a:lvl3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3pPr>
            <a:lvl4pPr marL="0" marR="0" indent="685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4pPr>
            <a:lvl5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5pPr>
            <a:lvl6pPr marL="0" marR="0" indent="11430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6pPr>
            <a:lvl7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7pPr>
            <a:lvl8pPr marL="0" marR="0" indent="1600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hangingPunct="1"/>
            <a:r>
              <a:rPr kumimoji="1" lang="en-US" altLang="zh-CN" dirty="0" smtClean="0"/>
              <a:t>5.</a:t>
            </a:r>
            <a:r>
              <a:rPr lang="en-US" altLang="zh-CN" dirty="0" smtClean="0"/>
              <a:t> Coding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 </a:t>
            </a:r>
            <a:endParaRPr kumimoji="1" lang="zh-CN" altLang="en-US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5720" y="2595880"/>
            <a:ext cx="10510520" cy="39116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Thanks</a:t>
            </a:r>
            <a:br>
              <a:rPr kumimoji="1" lang="en-US" altLang="zh-CN" dirty="0" smtClean="0"/>
            </a:br>
            <a:br>
              <a:rPr kumimoji="1" lang="en-US" altLang="zh-CN" dirty="0" smtClean="0"/>
            </a:br>
            <a:r>
              <a:rPr kumimoji="1" lang="en-US" altLang="zh-CN" dirty="0" smtClean="0"/>
              <a:t>God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endParaRPr kumimoji="1" lang="zh-CN" altLang="en-US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1716</Words>
  <Application>WPS 演示</Application>
  <PresentationFormat>自定义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Chalkduster</vt:lpstr>
      <vt:lpstr>Helvetica Neue</vt:lpstr>
      <vt:lpstr>Palatino</vt:lpstr>
      <vt:lpstr>Chalkduster</vt:lpstr>
      <vt:lpstr>Segoe Print</vt:lpstr>
      <vt:lpstr>Chalkduster</vt:lpstr>
      <vt:lpstr>Palatino Linotype</vt:lpstr>
      <vt:lpstr>微软雅黑</vt:lpstr>
      <vt:lpstr>Chalkboard</vt:lpstr>
      <vt:lpstr>第15章  大数据与MapReduce</vt:lpstr>
      <vt:lpstr>1. MapReduce</vt:lpstr>
      <vt:lpstr>1.1 MapReduce</vt:lpstr>
      <vt:lpstr>2. Hadoop流</vt:lpstr>
      <vt:lpstr>3. k-近临算法步骤</vt:lpstr>
      <vt:lpstr>3. MapReduce上的机器学习</vt:lpstr>
      <vt:lpstr>5. k-近临算法总结</vt:lpstr>
      <vt:lpstr>PowerPoint 演示文稿</vt:lpstr>
      <vt:lpstr>Thanks  God bless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机器学习基础</dc:title>
  <dc:creator/>
  <cp:lastModifiedBy>Administrator</cp:lastModifiedBy>
  <cp:revision>40</cp:revision>
  <dcterms:created xsi:type="dcterms:W3CDTF">2017-04-06T13:17:00Z</dcterms:created>
  <dcterms:modified xsi:type="dcterms:W3CDTF">2017-04-07T16:50:52Z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