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66" r:id="rId5"/>
    <p:sldId id="268" r:id="rId6"/>
    <p:sldId id="267" r:id="rId7"/>
    <p:sldId id="265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1pPr>
    <a:lvl2pPr marL="0" marR="0" indent="228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2pPr>
    <a:lvl3pPr marL="0" marR="0" indent="457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3pPr>
    <a:lvl4pPr marL="0" marR="0" indent="685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4pPr>
    <a:lvl5pPr marL="0" marR="0" indent="9144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5pPr>
    <a:lvl6pPr marL="0" marR="0" indent="11430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6pPr>
    <a:lvl7pPr marL="0" marR="0" indent="1371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7pPr>
    <a:lvl8pPr marL="0" marR="0" indent="1600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8pPr>
    <a:lvl9pPr marL="0" marR="0" indent="1828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23"/>
    <p:restoredTop sz="94183"/>
  </p:normalViewPr>
  <p:slideViewPr>
    <p:cSldViewPr snapToGrid="0" snapToObjects="1">
      <p:cViewPr>
        <p:scale>
          <a:sx n="63" d="100"/>
          <a:sy n="63" d="100"/>
        </p:scale>
        <p:origin x="3632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139772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2616200"/>
            <a:ext cx="10464800" cy="2540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207000"/>
            <a:ext cx="10464800" cy="166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715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489449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  <a:ln w="88900"/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181100" y="1160942"/>
            <a:ext cx="10642600" cy="5511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181100" y="6794500"/>
            <a:ext cx="10642600" cy="15113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181100" y="8382000"/>
            <a:ext cx="10642600" cy="93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606800"/>
            <a:ext cx="10464800" cy="2540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7226300" y="1231900"/>
            <a:ext cx="4914900" cy="6997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09600" y="1155700"/>
            <a:ext cx="5994400" cy="3568700"/>
          </a:xfrm>
          <a:prstGeom prst="rect">
            <a:avLst/>
          </a:prstGeom>
        </p:spPr>
        <p:txBody>
          <a:bodyPr anchor="b"/>
          <a:lstStyle>
            <a:lvl1pPr>
              <a:defRPr sz="58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609600" y="4762500"/>
            <a:ext cx="59944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4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972300" y="2984500"/>
            <a:ext cx="4747115" cy="601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270000" y="2946400"/>
            <a:ext cx="5270500" cy="6096000"/>
          </a:xfrm>
          <a:prstGeom prst="rect">
            <a:avLst/>
          </a:prstGeom>
        </p:spPr>
        <p:txBody>
          <a:bodyPr/>
          <a:lstStyle>
            <a:lvl1pPr marL="482600" indent="-482600">
              <a:spcBef>
                <a:spcPts val="3200"/>
              </a:spcBef>
              <a:buBlip>
                <a:blip r:embed="rId2"/>
              </a:buBlip>
              <a:defRPr sz="3200"/>
            </a:lvl1pPr>
            <a:lvl2pPr marL="965200" indent="-482600">
              <a:spcBef>
                <a:spcPts val="3200"/>
              </a:spcBef>
              <a:buBlip>
                <a:blip r:embed="rId2"/>
              </a:buBlip>
              <a:defRPr sz="3200"/>
            </a:lvl2pPr>
            <a:lvl3pPr marL="1447800" indent="-482600">
              <a:spcBef>
                <a:spcPts val="3200"/>
              </a:spcBef>
              <a:buBlip>
                <a:blip r:embed="rId2"/>
              </a:buBlip>
              <a:defRPr sz="3200"/>
            </a:lvl3pPr>
            <a:lvl4pPr marL="1930400" indent="-482600">
              <a:spcBef>
                <a:spcPts val="3200"/>
              </a:spcBef>
              <a:buBlip>
                <a:blip r:embed="rId2"/>
              </a:buBlip>
              <a:defRPr sz="3200"/>
            </a:lvl4pPr>
            <a:lvl5pPr marL="2413000" indent="-482600">
              <a:spcBef>
                <a:spcPts val="3200"/>
              </a:spcBef>
              <a:buBlip>
                <a:blip r:embed="rId2"/>
              </a:buBlip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6256723" y="9194800"/>
            <a:ext cx="409839" cy="454169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7273168" y="5018682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 rot="21600000">
            <a:off x="7269536" y="774699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 rot="21600000">
            <a:off x="787399" y="774699"/>
            <a:ext cx="6159501" cy="820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270000" y="1066800"/>
            <a:ext cx="10464800" cy="762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297011" y="9194800"/>
            <a:ext cx="409839" cy="4541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titleStyle>
    <p:bodyStyle>
      <a:lvl1pPr marL="571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1143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1714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2286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2857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3429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4000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4572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5143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图片占位符 118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480343" y="748192"/>
            <a:ext cx="10044114" cy="5600701"/>
          </a:xfrm>
          <a:prstGeom prst="rect">
            <a:avLst/>
          </a:prstGeom>
        </p:spPr>
      </p:pic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第</a:t>
            </a:r>
            <a:r>
              <a:rPr lang="en-US" altLang="zh-CN" dirty="0"/>
              <a:t>4</a:t>
            </a:r>
            <a:r>
              <a:rPr dirty="0" smtClean="0"/>
              <a:t>章  </a:t>
            </a:r>
            <a:r>
              <a:rPr lang="zh-CN" altLang="en-US" dirty="0" smtClean="0"/>
              <a:t>朴素贝叶斯</a:t>
            </a:r>
            <a:endParaRPr dirty="0"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author </a:t>
            </a:r>
            <a:r>
              <a:rPr lang="zh-CN" altLang="en-US" dirty="0" smtClean="0"/>
              <a:t>羊三</a:t>
            </a:r>
            <a:endParaRPr dirty="0"/>
          </a:p>
        </p:txBody>
      </p:sp>
      <p:sp>
        <p:nvSpPr>
          <p:cNvPr id="122" name="Shape 122"/>
          <p:cNvSpPr/>
          <p:nvPr/>
        </p:nvSpPr>
        <p:spPr>
          <a:xfrm>
            <a:off x="7380413" y="2862742"/>
            <a:ext cx="3890083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defTabSz="511809">
              <a:defRPr sz="4960" b="1">
                <a:solidFill>
                  <a:srgbClr val="000000">
                    <a:alpha val="8491"/>
                  </a:srgbClr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</a:t>
            </a:r>
            <a:r>
              <a:rPr sz="2480"/>
              <a:t>ApacheCN  你装逼的选择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ctrTitle"/>
          </p:nvPr>
        </p:nvSpPr>
        <p:spPr>
          <a:xfrm>
            <a:off x="1181100" y="562669"/>
            <a:ext cx="10464800" cy="1266131"/>
          </a:xfrm>
          <a:prstGeom prst="rect">
            <a:avLst/>
          </a:prstGeom>
        </p:spPr>
        <p:txBody>
          <a:bodyPr/>
          <a:lstStyle>
            <a:lvl1pPr defTabSz="416052">
              <a:defRPr sz="6552"/>
            </a:lvl1pPr>
          </a:lstStyle>
          <a:p>
            <a:r>
              <a:rPr lang="en-US" altLang="zh-CN" dirty="0" smtClean="0"/>
              <a:t>1.</a:t>
            </a:r>
            <a:r>
              <a:rPr lang="zh-CN" altLang="en-US" dirty="0" smtClean="0"/>
              <a:t> 朴素贝叶斯原理</a:t>
            </a:r>
            <a:endParaRPr dirty="0"/>
          </a:p>
        </p:txBody>
      </p:sp>
      <p:sp>
        <p:nvSpPr>
          <p:cNvPr id="126" name="Shape 126"/>
          <p:cNvSpPr/>
          <p:nvPr/>
        </p:nvSpPr>
        <p:spPr>
          <a:xfrm>
            <a:off x="1181100" y="3213366"/>
            <a:ext cx="11620500" cy="2795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514350" indent="-514350" algn="l">
              <a:buAutoNum type="arabicPeriod"/>
            </a:pPr>
            <a:r>
              <a:rPr lang="en-US" altLang="zh-CN" sz="3500" dirty="0" smtClean="0"/>
              <a:t>P(C|F1F2</a:t>
            </a:r>
            <a:r>
              <a:rPr lang="en-US" altLang="zh-CN" sz="3500" dirty="0"/>
              <a:t>...</a:t>
            </a:r>
            <a:r>
              <a:rPr lang="en-US" altLang="zh-CN" sz="3500" dirty="0" err="1"/>
              <a:t>Fn</a:t>
            </a:r>
            <a:r>
              <a:rPr lang="en-US" altLang="zh-CN" sz="3500" dirty="0"/>
              <a:t>) </a:t>
            </a:r>
            <a:r>
              <a:rPr lang="en-US" altLang="zh-CN" sz="3500" dirty="0" smtClean="0"/>
              <a:t>= 				P(F1F2</a:t>
            </a:r>
            <a:r>
              <a:rPr lang="en-US" altLang="zh-CN" sz="3500" dirty="0"/>
              <a:t>...</a:t>
            </a:r>
            <a:r>
              <a:rPr lang="en-US" altLang="zh-CN" sz="3500" dirty="0" err="1"/>
              <a:t>Fn|C</a:t>
            </a:r>
            <a:r>
              <a:rPr lang="en-US" altLang="zh-CN" sz="3500" dirty="0"/>
              <a:t>)P(C</a:t>
            </a:r>
            <a:r>
              <a:rPr lang="en-US" altLang="zh-CN" sz="3500" dirty="0" smtClean="0"/>
              <a:t>)/P(F1F2</a:t>
            </a:r>
            <a:r>
              <a:rPr lang="en-US" altLang="zh-CN" sz="3500" dirty="0"/>
              <a:t>...</a:t>
            </a:r>
            <a:r>
              <a:rPr lang="en-US" altLang="zh-CN" sz="3500" dirty="0" err="1"/>
              <a:t>Fn</a:t>
            </a:r>
            <a:r>
              <a:rPr lang="en-US" altLang="zh-CN" sz="3500" dirty="0"/>
              <a:t>)</a:t>
            </a:r>
          </a:p>
          <a:p>
            <a:pPr algn="l"/>
            <a:endParaRPr lang="en-US" altLang="zh-CN" sz="3500" dirty="0" smtClean="0"/>
          </a:p>
          <a:p>
            <a:pPr algn="l"/>
            <a:r>
              <a:rPr lang="en-US" altLang="zh-CN" sz="3500" dirty="0" smtClean="0"/>
              <a:t>2. </a:t>
            </a:r>
            <a:r>
              <a:rPr lang="zh-CN" altLang="en-US" sz="3500" dirty="0" smtClean="0"/>
              <a:t>由于</a:t>
            </a:r>
            <a:r>
              <a:rPr lang="zh-CN" altLang="en-US" sz="3500" dirty="0"/>
              <a:t>对于所有类别，</a:t>
            </a:r>
            <a:r>
              <a:rPr lang="en-US" altLang="zh-CN" sz="3500" dirty="0"/>
              <a:t>P(F1F2...</a:t>
            </a:r>
            <a:r>
              <a:rPr lang="en-US" altLang="zh-CN" sz="3500" dirty="0" err="1"/>
              <a:t>Fn</a:t>
            </a:r>
            <a:r>
              <a:rPr lang="en-US" altLang="zh-CN" sz="3500" dirty="0"/>
              <a:t>)</a:t>
            </a:r>
            <a:r>
              <a:rPr lang="zh-CN" altLang="en-US" sz="3500" dirty="0"/>
              <a:t>都是相同的，比较</a:t>
            </a:r>
            <a:r>
              <a:rPr lang="en-US" altLang="zh-CN" sz="3500" dirty="0"/>
              <a:t>P(C|F1F2...</a:t>
            </a:r>
            <a:r>
              <a:rPr lang="en-US" altLang="zh-CN" sz="3500" dirty="0" err="1"/>
              <a:t>Fn</a:t>
            </a:r>
            <a:r>
              <a:rPr lang="en-US" altLang="zh-CN" sz="3500" dirty="0"/>
              <a:t>)</a:t>
            </a:r>
            <a:r>
              <a:rPr lang="zh-CN" altLang="en-US" sz="3500" dirty="0"/>
              <a:t>只用比较</a:t>
            </a:r>
            <a:r>
              <a:rPr lang="en-US" altLang="zh-CN" sz="3500" dirty="0"/>
              <a:t>P(F1F2...</a:t>
            </a:r>
            <a:r>
              <a:rPr lang="en-US" altLang="zh-CN" sz="3500" dirty="0" err="1"/>
              <a:t>Fn|C</a:t>
            </a:r>
            <a:r>
              <a:rPr lang="en-US" altLang="zh-CN" sz="3500" dirty="0"/>
              <a:t>)P(C)</a:t>
            </a:r>
            <a:r>
              <a:rPr lang="zh-CN" altLang="en-US" sz="3500" dirty="0"/>
              <a:t>就好</a:t>
            </a:r>
            <a:r>
              <a:rPr lang="zh-CN" altLang="en-US" sz="3500" dirty="0" smtClean="0"/>
              <a:t>了</a:t>
            </a:r>
            <a:r>
              <a:rPr lang="en-US" altLang="zh-CN" sz="3500" dirty="0" smtClean="0"/>
              <a:t>  </a:t>
            </a:r>
            <a:endParaRPr lang="zh-CN" altLang="en-US" sz="35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7811" y="213894"/>
            <a:ext cx="10464800" cy="2540000"/>
          </a:xfrm>
        </p:spPr>
        <p:txBody>
          <a:bodyPr/>
          <a:lstStyle/>
          <a:p>
            <a:r>
              <a:rPr kumimoji="1" lang="en-US" altLang="zh-CN" dirty="0" smtClean="0"/>
              <a:t>2. </a:t>
            </a:r>
            <a:r>
              <a:rPr lang="zh-CN" altLang="en-US" dirty="0" smtClean="0"/>
              <a:t>朴素</a:t>
            </a:r>
            <a:r>
              <a:rPr lang="zh-CN" altLang="en-US" dirty="0"/>
              <a:t>贝叶斯特点</a:t>
            </a:r>
            <a:endParaRPr kumimoji="1" lang="zh-CN" altLang="en-US" dirty="0"/>
          </a:p>
        </p:txBody>
      </p:sp>
      <p:sp>
        <p:nvSpPr>
          <p:cNvPr id="3" name="Shape 129"/>
          <p:cNvSpPr/>
          <p:nvPr/>
        </p:nvSpPr>
        <p:spPr>
          <a:xfrm>
            <a:off x="1788160" y="2840364"/>
            <a:ext cx="9692640" cy="567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en-US" altLang="zh-CN" sz="3200" dirty="0" smtClean="0"/>
              <a:t>1. </a:t>
            </a:r>
            <a:r>
              <a:rPr lang="zh-CN" altLang="en-US" sz="3200" dirty="0" smtClean="0"/>
              <a:t>优点：</a:t>
            </a:r>
            <a:r>
              <a:rPr lang="zh-CN" altLang="en-US" sz="3200" dirty="0"/>
              <a:t>在数据较少的情况下仍然有效，可以处理多类别问题</a:t>
            </a:r>
            <a:endParaRPr lang="en-US" altLang="zh-CN" sz="3200" dirty="0" smtClean="0"/>
          </a:p>
          <a:p>
            <a:pPr algn="l"/>
            <a:endParaRPr lang="en-US" altLang="zh-CN" sz="3200" dirty="0" smtClean="0"/>
          </a:p>
          <a:p>
            <a:pPr algn="l"/>
            <a:r>
              <a:rPr lang="en-US" altLang="zh-CN" sz="3200" dirty="0" smtClean="0"/>
              <a:t>2. </a:t>
            </a:r>
            <a:r>
              <a:rPr lang="zh-CN" altLang="en-US" sz="3200" dirty="0" smtClean="0"/>
              <a:t>缺点：</a:t>
            </a:r>
            <a:r>
              <a:rPr lang="zh-CN" altLang="en-US" sz="3200" dirty="0"/>
              <a:t>对于输入数据的准备方式较为敏感</a:t>
            </a:r>
          </a:p>
          <a:p>
            <a:r>
              <a:rPr lang="zh-CN" altLang="en-US" sz="3200" dirty="0"/>
              <a:t/>
            </a:r>
            <a:br>
              <a:rPr lang="zh-CN" altLang="en-US" sz="3200" dirty="0"/>
            </a:br>
            <a:endParaRPr lang="en-US" altLang="zh-CN" sz="3200" dirty="0" smtClean="0"/>
          </a:p>
          <a:p>
            <a:pPr algn="l"/>
            <a:r>
              <a:rPr lang="en-US" altLang="zh-CN" sz="3200" dirty="0" smtClean="0"/>
              <a:t>3. </a:t>
            </a:r>
            <a:r>
              <a:rPr lang="zh-CN" altLang="en-US" sz="3200" dirty="0" smtClean="0"/>
              <a:t>适用</a:t>
            </a:r>
            <a:r>
              <a:rPr lang="zh-CN" altLang="en-US" sz="3200" dirty="0"/>
              <a:t>数据范围</a:t>
            </a:r>
            <a:r>
              <a:rPr lang="zh-CN" altLang="en-US" sz="3200" dirty="0" smtClean="0"/>
              <a:t>：</a:t>
            </a:r>
            <a:r>
              <a:rPr lang="zh-CN" altLang="en-US" sz="3200" dirty="0"/>
              <a:t>标称型数据</a:t>
            </a:r>
          </a:p>
          <a:p>
            <a:pPr algn="l">
              <a:defRPr sz="2000"/>
            </a:pPr>
            <a:endParaRPr lang="en-US" altLang="zh-CN" sz="3200" dirty="0" smtClean="0"/>
          </a:p>
          <a:p>
            <a:pPr algn="l">
              <a:defRPr sz="2000"/>
            </a:pPr>
            <a:endParaRPr lang="zh-CN" altLang="en-US" sz="3200" dirty="0"/>
          </a:p>
          <a:p>
            <a:pPr algn="l">
              <a:defRPr sz="2000"/>
            </a:pPr>
            <a:endParaRPr lang="en-US" altLang="zh-CN" sz="3200" dirty="0" smtClean="0"/>
          </a:p>
          <a:p>
            <a:pPr algn="l">
              <a:defRPr sz="20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1202699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7440" y="365760"/>
            <a:ext cx="10464800" cy="2540000"/>
          </a:xfrm>
        </p:spPr>
        <p:txBody>
          <a:bodyPr/>
          <a:lstStyle/>
          <a:p>
            <a:r>
              <a:rPr kumimoji="1" lang="en-US" altLang="zh-CN" dirty="0" smtClean="0"/>
              <a:t>3. </a:t>
            </a:r>
            <a:r>
              <a:rPr lang="zh-CN" altLang="en-US" dirty="0" smtClean="0"/>
              <a:t>朴素</a:t>
            </a:r>
            <a:r>
              <a:rPr lang="zh-CN" altLang="en-US" dirty="0"/>
              <a:t>贝叶斯</a:t>
            </a:r>
            <a:r>
              <a:rPr kumimoji="1" lang="zh-CN" altLang="en-US" dirty="0" smtClean="0"/>
              <a:t>步骤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1160" y="3694646"/>
            <a:ext cx="12390120" cy="41960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3200" dirty="0" smtClean="0"/>
              <a:t>1. </a:t>
            </a:r>
            <a:r>
              <a:rPr lang="zh-CN" altLang="en-US" sz="3200" dirty="0" smtClean="0"/>
              <a:t>收集</a:t>
            </a:r>
            <a:r>
              <a:rPr lang="zh-CN" altLang="en-US" sz="3200" dirty="0"/>
              <a:t>数据：可以使用任何方法</a:t>
            </a:r>
          </a:p>
          <a:p>
            <a:pPr algn="l"/>
            <a:r>
              <a:rPr lang="en-US" altLang="zh-CN" sz="3200" dirty="0" smtClean="0"/>
              <a:t>2. </a:t>
            </a:r>
            <a:r>
              <a:rPr lang="zh-CN" altLang="en-US" sz="3200" dirty="0" smtClean="0"/>
              <a:t>准备</a:t>
            </a:r>
            <a:r>
              <a:rPr lang="zh-CN" altLang="en-US" sz="3200" dirty="0"/>
              <a:t>数据：需要数值型或者布尔型数据</a:t>
            </a:r>
          </a:p>
          <a:p>
            <a:pPr algn="l"/>
            <a:r>
              <a:rPr lang="en-US" altLang="zh-CN" sz="3200" dirty="0" smtClean="0"/>
              <a:t>3. </a:t>
            </a:r>
            <a:r>
              <a:rPr lang="zh-CN" altLang="en-US" sz="3200" dirty="0" smtClean="0"/>
              <a:t>分析</a:t>
            </a:r>
            <a:r>
              <a:rPr lang="zh-CN" altLang="en-US" sz="3200" dirty="0"/>
              <a:t>数据：有大量特征时，绘制特征作用不大，此时使用直方图效果更好。</a:t>
            </a:r>
          </a:p>
          <a:p>
            <a:pPr algn="l"/>
            <a:r>
              <a:rPr lang="en-US" altLang="zh-CN" sz="3200" dirty="0" smtClean="0"/>
              <a:t>4. </a:t>
            </a:r>
            <a:r>
              <a:rPr lang="zh-CN" altLang="en-US" sz="3200" dirty="0" smtClean="0"/>
              <a:t>训练</a:t>
            </a:r>
            <a:r>
              <a:rPr lang="zh-CN" altLang="en-US" sz="3200" dirty="0"/>
              <a:t>算法：计算不同的独立特征的条件概率</a:t>
            </a:r>
          </a:p>
          <a:p>
            <a:pPr algn="l"/>
            <a:r>
              <a:rPr lang="en-US" altLang="zh-CN" sz="3200" dirty="0" smtClean="0"/>
              <a:t>5. </a:t>
            </a:r>
            <a:r>
              <a:rPr lang="zh-CN" altLang="en-US" sz="3200" dirty="0" smtClean="0"/>
              <a:t>测试</a:t>
            </a:r>
            <a:r>
              <a:rPr lang="zh-CN" altLang="en-US" sz="3200" dirty="0"/>
              <a:t>算法：计算错误率</a:t>
            </a:r>
          </a:p>
          <a:p>
            <a:pPr algn="l"/>
            <a:r>
              <a:rPr lang="en-US" altLang="zh-CN" sz="3200" dirty="0" smtClean="0"/>
              <a:t>6. </a:t>
            </a:r>
            <a:r>
              <a:rPr lang="zh-CN" altLang="en-US" sz="3200" dirty="0" smtClean="0"/>
              <a:t>使用</a:t>
            </a:r>
            <a:r>
              <a:rPr lang="zh-CN" altLang="en-US" sz="3200" dirty="0"/>
              <a:t>算法：文本分类等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602306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913331" y="3363494"/>
            <a:ext cx="104648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halkduster"/>
              </a:defRPr>
            </a:lvl1pPr>
            <a:lvl2pPr marL="0" marR="0" indent="2286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halkduster"/>
              </a:defRPr>
            </a:lvl2pPr>
            <a:lvl3pPr marL="0" marR="0" indent="4572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halkduster"/>
              </a:defRPr>
            </a:lvl3pPr>
            <a:lvl4pPr marL="0" marR="0" indent="6858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halkduster"/>
              </a:defRPr>
            </a:lvl4pPr>
            <a:lvl5pPr marL="0" marR="0" indent="9144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halkduster"/>
              </a:defRPr>
            </a:lvl5pPr>
            <a:lvl6pPr marL="0" marR="0" indent="11430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halkduster"/>
              </a:defRPr>
            </a:lvl6pPr>
            <a:lvl7pPr marL="0" marR="0" indent="13716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halkduster"/>
              </a:defRPr>
            </a:lvl7pPr>
            <a:lvl8pPr marL="0" marR="0" indent="16002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halkduster"/>
              </a:defRPr>
            </a:lvl8pPr>
            <a:lvl9pPr marL="0" marR="0" indent="18288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halkduster"/>
              </a:defRPr>
            </a:lvl9pPr>
          </a:lstStyle>
          <a:p>
            <a:pPr hangingPunct="1"/>
            <a:r>
              <a:rPr kumimoji="1" lang="en-US" altLang="zh-CN" dirty="0"/>
              <a:t>4</a:t>
            </a:r>
            <a:r>
              <a:rPr kumimoji="1" lang="en-US" altLang="zh-CN" dirty="0" smtClean="0"/>
              <a:t>.</a:t>
            </a:r>
            <a:r>
              <a:rPr lang="en-US" altLang="zh-CN" dirty="0" smtClean="0"/>
              <a:t> Coding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43660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197811" y="213894"/>
            <a:ext cx="10464800" cy="2540000"/>
          </a:xfrm>
        </p:spPr>
        <p:txBody>
          <a:bodyPr/>
          <a:lstStyle/>
          <a:p>
            <a:r>
              <a:rPr kumimoji="1" lang="en-US" altLang="zh-CN" dirty="0" smtClean="0"/>
              <a:t>5. </a:t>
            </a:r>
            <a:r>
              <a:rPr lang="zh-CN" altLang="en-US" dirty="0" smtClean="0"/>
              <a:t>朴素贝叶斯优化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31214" y="3200591"/>
            <a:ext cx="12087506" cy="49500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14350" indent="-514350" algn="l">
              <a:buAutoNum type="arabicPeriod"/>
            </a:pPr>
            <a:r>
              <a:rPr lang="zh-CN" altLang="en-US" sz="3500" dirty="0" smtClean="0"/>
              <a:t>为了</a:t>
            </a:r>
            <a:r>
              <a:rPr lang="zh-CN" altLang="en-US" sz="3500" dirty="0"/>
              <a:t>避免一个概率为</a:t>
            </a:r>
            <a:r>
              <a:rPr lang="en-US" altLang="zh-CN" sz="3500" dirty="0"/>
              <a:t>0</a:t>
            </a:r>
            <a:r>
              <a:rPr lang="zh-CN" altLang="en-US" sz="3500" dirty="0"/>
              <a:t>导致</a:t>
            </a:r>
            <a:r>
              <a:rPr lang="en-US" altLang="zh-CN" sz="3500" dirty="0"/>
              <a:t>P(F1|C)*P(F2|C)....P(</a:t>
            </a:r>
            <a:r>
              <a:rPr lang="en-US" altLang="zh-CN" sz="3500" dirty="0" err="1"/>
              <a:t>Fn|C</a:t>
            </a:r>
            <a:r>
              <a:rPr lang="en-US" altLang="zh-CN" sz="3500" dirty="0"/>
              <a:t>)</a:t>
            </a:r>
            <a:r>
              <a:rPr lang="zh-CN" altLang="en-US" sz="3500" dirty="0"/>
              <a:t>整个为</a:t>
            </a:r>
            <a:r>
              <a:rPr lang="en-US" altLang="zh-CN" sz="3500" dirty="0"/>
              <a:t>0</a:t>
            </a:r>
            <a:r>
              <a:rPr lang="zh-CN" altLang="en-US" sz="3500" dirty="0"/>
              <a:t>，所以优化为将所有词的出现数都初始化为</a:t>
            </a:r>
            <a:r>
              <a:rPr lang="en-US" altLang="zh-CN" sz="3500" dirty="0"/>
              <a:t>1</a:t>
            </a:r>
            <a:r>
              <a:rPr lang="zh-CN" altLang="en-US" sz="3500" dirty="0"/>
              <a:t>，并将分母初始化为</a:t>
            </a:r>
            <a:r>
              <a:rPr lang="en-US" altLang="zh-CN" sz="3500" dirty="0"/>
              <a:t>2</a:t>
            </a:r>
            <a:r>
              <a:rPr lang="en-US" altLang="zh-CN" sz="3500" dirty="0" smtClean="0"/>
              <a:t>.</a:t>
            </a:r>
          </a:p>
          <a:p>
            <a:pPr marL="514350" indent="-514350" algn="l">
              <a:buAutoNum type="arabicPeriod"/>
            </a:pPr>
            <a:endParaRPr lang="en-US" altLang="zh-CN" sz="3500" dirty="0"/>
          </a:p>
          <a:p>
            <a:pPr algn="l"/>
            <a:r>
              <a:rPr lang="en-US" altLang="zh-CN" sz="3500" dirty="0" smtClean="0"/>
              <a:t>2. </a:t>
            </a:r>
            <a:r>
              <a:rPr lang="zh-CN" altLang="en-US" sz="3500" dirty="0" smtClean="0"/>
              <a:t>由于</a:t>
            </a:r>
            <a:r>
              <a:rPr lang="zh-CN" altLang="en-US" sz="3500" dirty="0"/>
              <a:t>大部分因子比较小，乘积之后得到的数不易比较，程序误差较大。所以取对数后可将乘法转化为加法：</a:t>
            </a:r>
            <a:r>
              <a:rPr lang="en-US" altLang="zh-CN" sz="3500" dirty="0"/>
              <a:t>P(F1|C)*P(F2|C)....P(</a:t>
            </a:r>
            <a:r>
              <a:rPr lang="en-US" altLang="zh-CN" sz="3500" dirty="0" err="1"/>
              <a:t>Fn|C</a:t>
            </a:r>
            <a:r>
              <a:rPr lang="en-US" altLang="zh-CN" sz="3500" dirty="0"/>
              <a:t>)P(C) -&gt; log(P(F1|C))+log(P(F2|C))+....+log(P(</a:t>
            </a:r>
            <a:r>
              <a:rPr lang="en-US" altLang="zh-CN" sz="3500" dirty="0" err="1"/>
              <a:t>Fn|C</a:t>
            </a:r>
            <a:r>
              <a:rPr lang="en-US" altLang="zh-CN" sz="3500" dirty="0"/>
              <a:t>))+log(P(C))</a:t>
            </a:r>
          </a:p>
        </p:txBody>
      </p:sp>
    </p:spTree>
    <p:extLst>
      <p:ext uri="{BB962C8B-B14F-4D97-AF65-F5344CB8AC3E}">
        <p14:creationId xmlns:p14="http://schemas.microsoft.com/office/powerpoint/2010/main" val="12016559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5720" y="2595880"/>
            <a:ext cx="10510520" cy="39116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Thanks</a:t>
            </a:r>
            <a:br>
              <a:rPr kumimoji="1" lang="en-US" altLang="zh-CN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God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91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">
  <a:themeElements>
    <a:clrScheme name="Chalkboard">
      <a:dk1>
        <a:srgbClr val="BC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63500" dir="162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63500" dist="25400" dir="2700000" rotWithShape="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63500" dir="162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63500" dist="25400" dir="2700000" rotWithShape="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224</Words>
  <Application>Microsoft Macintosh PowerPoint</Application>
  <PresentationFormat>自定义</PresentationFormat>
  <Paragraphs>28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Chalkduster</vt:lpstr>
      <vt:lpstr>Helvetica Neue</vt:lpstr>
      <vt:lpstr>Palatino</vt:lpstr>
      <vt:lpstr>Chalkboard</vt:lpstr>
      <vt:lpstr>第4章  朴素贝叶斯</vt:lpstr>
      <vt:lpstr>1. 朴素贝叶斯原理</vt:lpstr>
      <vt:lpstr>2. 朴素贝叶斯特点</vt:lpstr>
      <vt:lpstr>3. 朴素贝叶斯步骤</vt:lpstr>
      <vt:lpstr>PowerPoint 演示文稿</vt:lpstr>
      <vt:lpstr>5. 朴素贝叶斯优化</vt:lpstr>
      <vt:lpstr>Thanks  God bless you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机器学习基础</dc:title>
  <cp:lastModifiedBy>user00300</cp:lastModifiedBy>
  <cp:revision>27</cp:revision>
  <dcterms:modified xsi:type="dcterms:W3CDTF">2017-03-18T11:33:31Z</dcterms:modified>
</cp:coreProperties>
</file>