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6" r:id="rId5"/>
    <p:sldId id="269" r:id="rId6"/>
    <p:sldId id="268" r:id="rId7"/>
    <p:sldId id="267" r:id="rId8"/>
    <p:sldId id="270" r:id="rId9"/>
    <p:sldId id="271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286"/>
  </p:normalViewPr>
  <p:slideViewPr>
    <p:cSldViewPr snapToGrid="0" snapToObjects="1">
      <p:cViewPr>
        <p:scale>
          <a:sx n="63" d="100"/>
          <a:sy n="63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3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f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占位符 11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第</a:t>
            </a:r>
            <a:r>
              <a:rPr lang="en-US" altLang="zh-CN" dirty="0" smtClean="0"/>
              <a:t>5</a:t>
            </a:r>
            <a:r>
              <a:rPr dirty="0" smtClean="0"/>
              <a:t>章 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author </a:t>
            </a:r>
            <a:r>
              <a:rPr lang="zh-CN" altLang="en-US" dirty="0" smtClean="0"/>
              <a:t>羊三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11809">
              <a:defRPr sz="4960" b="1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595880"/>
            <a:ext cx="10510520" cy="3911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God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/>
          <a:lstStyle>
            <a:lvl1pPr defTabSz="416052">
              <a:defRPr sz="6552"/>
            </a:lvl1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 什么是回归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1567180" y="2156984"/>
            <a:ext cx="1162050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500" dirty="0" smtClean="0"/>
              <a:t>用一条线对数据进行拟合，这个过程叫做回归</a:t>
            </a:r>
            <a:endParaRPr lang="en-US" altLang="zh-CN" sz="35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35" y="3126369"/>
            <a:ext cx="7542530" cy="60212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2. </a:t>
            </a:r>
            <a:r>
              <a:rPr lang="en-US" altLang="zh-CN" sz="6000" dirty="0" smtClean="0"/>
              <a:t>Logistic</a:t>
            </a:r>
            <a:r>
              <a:rPr lang="zh-CN" altLang="en-US" sz="6000" dirty="0" smtClean="0"/>
              <a:t>回归与</a:t>
            </a:r>
            <a:r>
              <a:rPr lang="en-US" altLang="zh-CN" sz="6000" dirty="0" smtClean="0"/>
              <a:t>Sigmoid</a:t>
            </a:r>
            <a:r>
              <a:rPr lang="zh-CN" altLang="en-US" sz="6000" dirty="0" smtClean="0"/>
              <a:t>函数</a:t>
            </a:r>
            <a:endParaRPr kumimoji="1" lang="zh-CN" altLang="en-US" sz="6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71" y="2753894"/>
            <a:ext cx="5831840" cy="5831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36" y="6658316"/>
            <a:ext cx="2095500" cy="736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8052" y="4276826"/>
            <a:ext cx="620201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000" dirty="0" smtClean="0"/>
              <a:t>1. Logistic</a:t>
            </a:r>
            <a:r>
              <a:rPr lang="zh-CN" altLang="en-US" sz="3000" dirty="0" smtClean="0"/>
              <a:t>回归与一般回归的关系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98052" y="5372296"/>
            <a:ext cx="560730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000" dirty="0" smtClean="0"/>
              <a:t>3. </a:t>
            </a:r>
            <a:r>
              <a:rPr lang="zh-CN" altLang="en-US" sz="3000" dirty="0" smtClean="0"/>
              <a:t>为什么要引入</a:t>
            </a:r>
            <a:r>
              <a:rPr lang="en-US" altLang="zh-CN" sz="3200" dirty="0" smtClean="0"/>
              <a:t>Sigmoid</a:t>
            </a:r>
            <a:r>
              <a:rPr lang="zh-CN" altLang="en-US" sz="3200" dirty="0" smtClean="0"/>
              <a:t>函数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98052" y="4856472"/>
            <a:ext cx="404277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000" dirty="0" smtClean="0"/>
              <a:t>2. </a:t>
            </a:r>
            <a:r>
              <a:rPr lang="en-US" altLang="zh-CN" sz="2800" dirty="0" smtClean="0"/>
              <a:t>Sigmoid</a:t>
            </a:r>
            <a:r>
              <a:rPr lang="zh-CN" altLang="en-US" sz="2800" dirty="0" smtClean="0"/>
              <a:t>函数的特点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36" y="7711439"/>
            <a:ext cx="603885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9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365760"/>
            <a:ext cx="10464800" cy="25400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3. </a:t>
            </a:r>
            <a:r>
              <a:rPr lang="zh-CN" altLang="en-US" sz="6000" dirty="0" smtClean="0"/>
              <a:t>最佳回归细数与梯度上升</a:t>
            </a:r>
            <a:endParaRPr kumimoji="1"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931941" y="2905760"/>
            <a:ext cx="1148357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000" dirty="0" smtClean="0"/>
              <a:t>思想</a:t>
            </a:r>
            <a:r>
              <a:rPr lang="en-US" altLang="zh-CN" sz="3000" dirty="0" smtClean="0"/>
              <a:t>: </a:t>
            </a:r>
            <a:r>
              <a:rPr lang="zh-CN" altLang="en-US" sz="3000" dirty="0" smtClean="0"/>
              <a:t>要</a:t>
            </a:r>
            <a:r>
              <a:rPr lang="zh-CN" altLang="en-US" sz="3000" dirty="0"/>
              <a:t>找到某函数的最大值，最好的方法是沿着该函数的梯度方向探寻。如果梯度记为▽，则函数 </a:t>
            </a:r>
            <a:r>
              <a:rPr lang="en-US" altLang="zh-CN" sz="3000" dirty="0"/>
              <a:t>f(x, y) </a:t>
            </a:r>
            <a:r>
              <a:rPr lang="zh-CN" altLang="en-US" sz="3000" dirty="0"/>
              <a:t>的梯度由下表示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30" y="3931682"/>
            <a:ext cx="6604000" cy="236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4746" y="6471682"/>
            <a:ext cx="330699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梯度上升迭代公式</a:t>
            </a:r>
            <a:r>
              <a:rPr kumimoji="0" lang="en-US" altLang="zh-CN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: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20" y="7266841"/>
            <a:ext cx="3911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64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280" y="477520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4.Logistic</a:t>
            </a:r>
            <a:r>
              <a:rPr kumimoji="1" lang="zh-CN" altLang="en-US" dirty="0" smtClean="0"/>
              <a:t>回归的过程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0674" y="2797196"/>
            <a:ext cx="11626012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000" dirty="0"/>
              <a:t>收集数据：采用任意方法收集数据</a:t>
            </a:r>
          </a:p>
          <a:p>
            <a:pPr algn="l"/>
            <a:r>
              <a:rPr lang="zh-CN" altLang="en-US" sz="3000" dirty="0"/>
              <a:t>准备数据：由于需要进行距离运算，因此要求数据类型为数值型，另外，结构化数据格式最佳</a:t>
            </a:r>
          </a:p>
          <a:p>
            <a:pPr algn="l"/>
            <a:r>
              <a:rPr lang="zh-CN" altLang="en-US" sz="3000" dirty="0"/>
              <a:t>分析数据：采用任意方法对数据进行分析</a:t>
            </a:r>
          </a:p>
          <a:p>
            <a:pPr algn="l"/>
            <a:r>
              <a:rPr lang="zh-CN" altLang="en-US" sz="3000" dirty="0"/>
              <a:t>训练算法：大部分时间将用于训练，训练的目的是为了找到最佳的分类回归系数</a:t>
            </a:r>
          </a:p>
          <a:p>
            <a:pPr algn="l"/>
            <a:r>
              <a:rPr lang="zh-CN" altLang="en-US" sz="3000" dirty="0"/>
              <a:t>测试算法：一旦训练步骤完成，分类将会很快</a:t>
            </a:r>
          </a:p>
          <a:p>
            <a:pPr algn="l"/>
            <a:r>
              <a:rPr lang="zh-CN" altLang="en-US" sz="3000" dirty="0"/>
              <a:t>使用算法：首先，我们需要输入一些数据，并将其转化为对应的结构化数值；接着，基于训练好的回归系数就可以对这些数值进行简单的回归计算，判定他们属于哪个类别；最后，我们就可以在输出的类别上做一些其他的分析工作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150019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13331" y="3363494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1pPr>
            <a:lvl2pPr marL="0" marR="0" indent="228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2pPr>
            <a:lvl3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3pPr>
            <a:lvl4pPr marL="0" marR="0" indent="685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4pPr>
            <a:lvl5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5pPr>
            <a:lvl6pPr marL="0" marR="0" indent="11430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6pPr>
            <a:lvl7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7pPr>
            <a:lvl8pPr marL="0" marR="0" indent="1600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hangingPunct="1"/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lang="en-US" altLang="zh-CN" dirty="0" smtClean="0"/>
              <a:t> Coding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3660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5. </a:t>
            </a:r>
            <a:r>
              <a:rPr lang="zh-CN" altLang="en-US" dirty="0" smtClean="0"/>
              <a:t>随机梯度上升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1214" y="2465801"/>
            <a:ext cx="12087506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dirty="0" smtClean="0"/>
              <a:t>1. </a:t>
            </a:r>
            <a:r>
              <a:rPr lang="zh-CN" altLang="en-US" sz="3000" dirty="0" smtClean="0"/>
              <a:t>梯度上升的缺点</a:t>
            </a:r>
            <a:r>
              <a:rPr lang="en-US" altLang="zh-CN" sz="3000" dirty="0" smtClean="0"/>
              <a:t>:</a:t>
            </a:r>
          </a:p>
          <a:p>
            <a:pPr marL="514350" lvl="0" indent="-514350" algn="l" defTabSz="914400" hangingPunct="1"/>
            <a:r>
              <a:rPr lang="en-US" altLang="zh-CN" sz="3000" dirty="0" smtClean="0"/>
              <a:t>       </a:t>
            </a:r>
            <a:r>
              <a:rPr lang="zh-CN" altLang="en-US" sz="3000" dirty="0" smtClean="0"/>
              <a:t>在</a:t>
            </a:r>
            <a:r>
              <a:rPr lang="zh-CN" altLang="en-US" sz="3000" dirty="0"/>
              <a:t>每次更新回归系数时都需要遍历整个数据集，该方法</a:t>
            </a:r>
            <a:r>
              <a:rPr lang="zh-CN" altLang="en-US" sz="3000" dirty="0" smtClean="0"/>
              <a:t>在处理</a:t>
            </a:r>
            <a:r>
              <a:rPr lang="en-US" altLang="zh-CN" sz="3000" dirty="0"/>
              <a:t>100</a:t>
            </a:r>
            <a:r>
              <a:rPr lang="zh-CN" altLang="en-US" sz="3000" dirty="0"/>
              <a:t>个左右的数据集时尚可，如果有十亿样本和成千上万的特征，该方法的复杂度就太高了。</a:t>
            </a:r>
            <a:endParaRPr lang="en-US" altLang="zh-CN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31214" y="4991325"/>
            <a:ext cx="1208750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2.</a:t>
            </a:r>
            <a:r>
              <a: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随机梯度上升</a:t>
            </a:r>
            <a:r>
              <a:rPr kumimoji="0" lang="en-US" altLang="zh-CN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Chalkduster"/>
              </a:rPr>
              <a:t>:</a:t>
            </a:r>
          </a:p>
          <a:p>
            <a:pPr algn="l"/>
            <a:r>
              <a:rPr lang="en-US" altLang="zh-CN" sz="3000" dirty="0" smtClean="0"/>
              <a:t>       </a:t>
            </a:r>
            <a:r>
              <a:rPr lang="zh-CN" altLang="en-US" sz="3000" dirty="0" smtClean="0">
                <a:solidFill>
                  <a:schemeClr val="accent2">
                    <a:lumMod val="75000"/>
                  </a:schemeClr>
                </a:solidFill>
              </a:rPr>
              <a:t>一</a:t>
            </a:r>
            <a:r>
              <a:rPr lang="zh-CN" altLang="en-US" sz="3000" dirty="0">
                <a:solidFill>
                  <a:schemeClr val="accent2">
                    <a:lumMod val="75000"/>
                  </a:schemeClr>
                </a:solidFill>
              </a:rPr>
              <a:t>次仅使用一个样本点来更新回归系数</a:t>
            </a:r>
            <a:r>
              <a:rPr lang="zh-CN" altLang="en-US" sz="3000" dirty="0"/>
              <a:t>，该方法称为随机梯度上升算法。由于可以在新样本到来时，对分类器进行增量式更新，因而随机梯度上升算法是一个在线学习算法。与「在线学习相对应」，一次处理所有的数据被称作是批处理。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201655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320" y="213360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随机梯度上升的优化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5565" y="3165456"/>
            <a:ext cx="12574309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marR="0" indent="-5143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调整步长</a:t>
            </a:r>
            <a:r>
              <a:rPr kumimoji="0" lang="en-US" altLang="zh-CN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alpha</a:t>
            </a:r>
            <a:r>
              <a: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，使得</a:t>
            </a:r>
            <a:r>
              <a:rPr kumimoji="0" lang="en-US" altLang="zh-CN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alpha</a:t>
            </a:r>
            <a:r>
              <a: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随着迭代次数不断减小，但不会减少到</a:t>
            </a:r>
            <a:r>
              <a:rPr kumimoji="0" lang="en-US" altLang="zh-CN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0</a:t>
            </a:r>
          </a:p>
          <a:p>
            <a:pPr marL="514350" marR="0" indent="-5143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zh-CN" sz="3000" dirty="0"/>
          </a:p>
          <a:p>
            <a:pPr marL="514350" marR="0" indent="-5143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3000" dirty="0" smtClean="0"/>
              <a:t>随机选取样本更新回归系数，减少周期性的波动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1831691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6480" y="254000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病马预测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30922" y="2517567"/>
            <a:ext cx="6008055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14350" marR="0" indent="-5143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考虑问题，如何处理数据缺失值</a:t>
            </a:r>
            <a:endParaRPr kumimoji="0" lang="en-US" altLang="zh-CN" sz="3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  <a:p>
            <a:pPr marL="514350" marR="0" indent="-5143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zh-CN" sz="3000"/>
          </a:p>
          <a:p>
            <a:pPr marL="514350" marR="0" indent="-5143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8208290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431</Words>
  <Application>Microsoft Macintosh PowerPoint</Application>
  <PresentationFormat>自定义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Chalkduster</vt:lpstr>
      <vt:lpstr>Helvetica Neue</vt:lpstr>
      <vt:lpstr>Palatino</vt:lpstr>
      <vt:lpstr>Chalkboard</vt:lpstr>
      <vt:lpstr>第5章  logistic回归</vt:lpstr>
      <vt:lpstr>1. 什么是回归</vt:lpstr>
      <vt:lpstr>2. Logistic回归与Sigmoid函数</vt:lpstr>
      <vt:lpstr>3. 最佳回归细数与梯度上升</vt:lpstr>
      <vt:lpstr>4.Logistic回归的过程</vt:lpstr>
      <vt:lpstr>PowerPoint 演示文稿</vt:lpstr>
      <vt:lpstr>5. 随机梯度上升</vt:lpstr>
      <vt:lpstr>6.随机梯度上升的优化</vt:lpstr>
      <vt:lpstr>7.病马预测</vt:lpstr>
      <vt:lpstr>Thanks  God bless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机器学习基础</dc:title>
  <cp:lastModifiedBy>徐鑫</cp:lastModifiedBy>
  <cp:revision>31</cp:revision>
  <dcterms:modified xsi:type="dcterms:W3CDTF">2017-03-25T05:59:56Z</dcterms:modified>
</cp:coreProperties>
</file>