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489449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xfrm>
            <a:off x="6256723" y="9194800"/>
            <a:ext cx="409839" cy="454169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97011" y="9194800"/>
            <a:ext cx="409839" cy="4541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480343" y="748192"/>
            <a:ext cx="10044114" cy="5600701"/>
          </a:xfrm>
          <a:prstGeom prst="rect">
            <a:avLst/>
          </a:prstGeom>
        </p:spPr>
      </p:pic>
      <p:sp>
        <p:nvSpPr>
          <p:cNvPr id="120" name="Shape 120"/>
          <p:cNvSpPr/>
          <p:nvPr>
            <p:ph type="title"/>
          </p:nvPr>
        </p:nvSpPr>
        <p:spPr>
          <a:xfrm>
            <a:off x="921246" y="6742211"/>
            <a:ext cx="11162309" cy="1628578"/>
          </a:xfrm>
          <a:prstGeom prst="rect">
            <a:avLst/>
          </a:prstGeom>
        </p:spPr>
        <p:txBody>
          <a:bodyPr/>
          <a:lstStyle>
            <a:lvl1pPr defTabSz="306324">
              <a:defRPr sz="4824"/>
            </a:lvl1pPr>
          </a:lstStyle>
          <a:p>
            <a:pPr/>
            <a:r>
              <a:t>第7章  利用AdaBoost元算法提高分类</a:t>
            </a:r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author 片刻</a:t>
            </a:r>
          </a:p>
        </p:txBody>
      </p:sp>
      <p:sp>
        <p:nvSpPr>
          <p:cNvPr id="122" name="Shape 122"/>
          <p:cNvSpPr/>
          <p:nvPr/>
        </p:nvSpPr>
        <p:spPr>
          <a:xfrm>
            <a:off x="7380413" y="2862742"/>
            <a:ext cx="3890083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511809">
              <a:defRPr b="1" sz="4960">
                <a:solidFill>
                  <a:srgbClr val="000000">
                    <a:alpha val="8491"/>
                  </a:srgbClr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</a:t>
            </a:r>
            <a:r>
              <a:rPr sz="2480"/>
              <a:t>ApacheCN  你装逼的选择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ctrTitle"/>
          </p:nvPr>
        </p:nvSpPr>
        <p:spPr>
          <a:xfrm>
            <a:off x="1181100" y="562669"/>
            <a:ext cx="10464800" cy="1266131"/>
          </a:xfrm>
          <a:prstGeom prst="rect">
            <a:avLst/>
          </a:prstGeom>
        </p:spPr>
        <p:txBody>
          <a:bodyPr/>
          <a:lstStyle>
            <a:lvl1pPr defTabSz="416052">
              <a:defRPr sz="6552"/>
            </a:lvl1pPr>
          </a:lstStyle>
          <a:p>
            <a:pPr/>
            <a:r>
              <a:t>集成方法</a:t>
            </a:r>
          </a:p>
        </p:txBody>
      </p:sp>
      <p:sp>
        <p:nvSpPr>
          <p:cNvPr id="125" name="Shape 125"/>
          <p:cNvSpPr/>
          <p:nvPr/>
        </p:nvSpPr>
        <p:spPr>
          <a:xfrm>
            <a:off x="1650066" y="1932895"/>
            <a:ext cx="8995348" cy="1785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/>
            </a:pPr>
            <a:r>
              <a:t>集成方法：  1. 投票选举   2. 再学习  </a:t>
            </a:r>
          </a:p>
          <a:p>
            <a:pPr algn="l">
              <a:defRPr sz="1800"/>
            </a:pPr>
            <a:r>
              <a:t>可以百度查询一下：随即森林的原理&lt;讲完了AdaBoost后，我觉得自学难度应该不大&gt;</a:t>
            </a:r>
          </a:p>
          <a:p>
            <a:pPr algn="l">
              <a:defRPr sz="1800"/>
            </a:pPr>
            <a:r>
              <a:t>    那随机森林具体如何构建呢？</a:t>
            </a:r>
          </a:p>
          <a:p>
            <a:pPr algn="l">
              <a:defRPr sz="1800"/>
            </a:pPr>
            <a:r>
              <a:t>    有两个方面：数据的随机性选取，以及待选特征的随机选取。</a:t>
            </a:r>
          </a:p>
        </p:txBody>
      </p:sp>
      <p:pic>
        <p:nvPicPr>
          <p:cNvPr id="12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3822104"/>
            <a:ext cx="12052300" cy="5105401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1410227" y="1445874"/>
            <a:ext cx="10184346" cy="4982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/>
            </a:pPr>
            <a:r>
              <a:t>AdaBoost(adaptive boosting: 自适应boosting)</a:t>
            </a:r>
          </a:p>
          <a:p>
            <a:pPr algn="l">
              <a:defRPr sz="2000"/>
            </a:pPr>
            <a:r>
              <a:t>  * 能否使用弱分类器和多个实例来构建一个强分类器？ 这是一个非常有趣的理论问题。</a:t>
            </a:r>
          </a:p>
          <a:p>
            <a:pPr algn="l">
              <a:defRPr sz="2000"/>
            </a:pPr>
            <a:r>
              <a:t>  * 优点：泛化错误率低，易编码，可以应用在大部分分类器上，无参数调节。</a:t>
            </a:r>
          </a:p>
          <a:p>
            <a:pPr algn="l">
              <a:defRPr sz="2000"/>
            </a:pPr>
            <a:r>
              <a:t>  * 缺点：对离群点敏感。</a:t>
            </a:r>
          </a:p>
          <a:p>
            <a:pPr algn="l">
              <a:defRPr sz="2000"/>
            </a:pPr>
            <a:r>
              <a:t>  * 适用数据类型：数值型和标称型数据。</a:t>
            </a:r>
          </a:p>
          <a:p>
            <a:pPr algn="l">
              <a:defRPr sz="2000"/>
            </a:pPr>
            <a:r>
              <a:t>AdaBoost的一般流程</a:t>
            </a:r>
          </a:p>
          <a:p>
            <a:pPr algn="l">
              <a:defRPr sz="2000"/>
            </a:pPr>
            <a:r>
              <a:t>  * 训练算法： 基于错误，提升分类器&lt;作为弱分类器，简单分类器效果更好&gt;</a:t>
            </a:r>
          </a:p>
          <a:p>
            <a:pPr algn="l">
              <a:defRPr sz="2000"/>
            </a:pPr>
            <a:r>
              <a:t>  * 基于单层决策树构建弱分类器</a:t>
            </a:r>
          </a:p>
          <a:p>
            <a:pPr algn="l">
              <a:defRPr sz="2000"/>
            </a:pPr>
            <a:r>
              <a:t>    * 单层决策树(decision stump, 也称决策树桩)是一种简单的决策树。</a:t>
            </a:r>
          </a:p>
          <a:p>
            <a:pPr algn="l">
              <a:defRPr sz="2000"/>
            </a:pPr>
            <a:r>
              <a:t>  * 过拟合(overfitting, 也称为过学习)</a:t>
            </a:r>
          </a:p>
          <a:p>
            <a:pPr algn="l">
              <a:defRPr sz="2000"/>
            </a:pPr>
            <a:r>
              <a:t>    * 发现测试错误率在达到一个最小值之后有开始上升，这种现象称为过拟合。</a:t>
            </a:r>
          </a:p>
        </p:txBody>
      </p:sp>
      <p:sp>
        <p:nvSpPr>
          <p:cNvPr id="129" name="Shape 129"/>
          <p:cNvSpPr/>
          <p:nvPr>
            <p:ph type="title"/>
          </p:nvPr>
        </p:nvSpPr>
        <p:spPr>
          <a:xfrm>
            <a:off x="1181100" y="257869"/>
            <a:ext cx="10464800" cy="1266131"/>
          </a:xfrm>
          <a:prstGeom prst="rect">
            <a:avLst/>
          </a:prstGeom>
        </p:spPr>
        <p:txBody>
          <a:bodyPr anchor="b"/>
          <a:lstStyle>
            <a:lvl1pPr defTabSz="416052">
              <a:defRPr sz="6552"/>
            </a:lvl1pPr>
          </a:lstStyle>
          <a:p>
            <a:pPr/>
            <a:r>
              <a:t>AdaBoost介绍</a:t>
            </a:r>
          </a:p>
        </p:txBody>
      </p:sp>
      <p:pic>
        <p:nvPicPr>
          <p:cNvPr id="13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350" y="6102350"/>
            <a:ext cx="10782300" cy="3340100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1181100" y="562669"/>
            <a:ext cx="10464800" cy="1266131"/>
          </a:xfrm>
          <a:prstGeom prst="rect">
            <a:avLst/>
          </a:prstGeom>
        </p:spPr>
        <p:txBody>
          <a:bodyPr anchor="b"/>
          <a:lstStyle>
            <a:lvl1pPr defTabSz="416052">
              <a:defRPr sz="6552"/>
            </a:lvl1pPr>
          </a:lstStyle>
          <a:p>
            <a:pPr/>
            <a:r>
              <a:t>AdaBoost算法示意图</a:t>
            </a:r>
          </a:p>
        </p:txBody>
      </p:sp>
      <p:pic>
        <p:nvPicPr>
          <p:cNvPr id="13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3350" y="2070100"/>
            <a:ext cx="10198100" cy="6908800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1088" y="12700"/>
            <a:ext cx="10042624" cy="4445096"/>
          </a:xfrm>
          <a:prstGeom prst="rect">
            <a:avLst/>
          </a:prstGeom>
          <a:ln w="88900">
            <a:miter lim="400000"/>
          </a:ln>
        </p:spPr>
      </p:pic>
      <p:pic>
        <p:nvPicPr>
          <p:cNvPr id="13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1088" y="6159500"/>
            <a:ext cx="10042624" cy="3587495"/>
          </a:xfrm>
          <a:prstGeom prst="rect">
            <a:avLst/>
          </a:prstGeom>
          <a:ln w="889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2986948" y="4435877"/>
            <a:ext cx="7684792" cy="16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600"/>
            </a:pPr>
            <a:r>
              <a:t>发现：</a:t>
            </a:r>
          </a:p>
          <a:p>
            <a:pPr algn="l">
              <a:defRPr sz="1600"/>
            </a:pPr>
            <a:r>
              <a:t>alpha目的主要是计算每一个分类器实例的权重(组合就是分类结果)</a:t>
            </a:r>
          </a:p>
          <a:p>
            <a:pPr algn="l">
              <a:defRPr sz="1600"/>
            </a:pPr>
            <a:r>
              <a:t>  分类的权重值：最大的值，为alpha的加和，最小值为-最大值</a:t>
            </a:r>
          </a:p>
          <a:p>
            <a:pPr algn="l">
              <a:defRPr sz="1600"/>
            </a:pPr>
            <a:r>
              <a:t>D的目的是为了计算错误概率： weightedError = D.T*errArr，求最佳分类器</a:t>
            </a:r>
          </a:p>
          <a:p>
            <a:pPr algn="l">
              <a:defRPr sz="1600"/>
            </a:pPr>
            <a:r>
              <a:t>  特征的权重值：如果一个值误判的几率越小，那么D的特征权重越少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2653704" y="279400"/>
            <a:ext cx="7697392" cy="1503809"/>
          </a:xfrm>
          <a:prstGeom prst="rect">
            <a:avLst/>
          </a:prstGeom>
        </p:spPr>
        <p:txBody>
          <a:bodyPr/>
          <a:lstStyle/>
          <a:p>
            <a:pPr/>
            <a:r>
              <a:t>非均衡分类问题</a:t>
            </a:r>
          </a:p>
        </p:txBody>
      </p:sp>
      <p:sp>
        <p:nvSpPr>
          <p:cNvPr id="140" name="Shape 140"/>
          <p:cNvSpPr/>
          <p:nvPr/>
        </p:nvSpPr>
        <p:spPr>
          <a:xfrm>
            <a:off x="1647989" y="1869838"/>
            <a:ext cx="9224287" cy="4312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/>
            </a:pPr>
          </a:p>
          <a:p>
            <a:pPr algn="l">
              <a:defRPr sz="2400"/>
            </a:pPr>
            <a:r>
              <a:t>概念：</a:t>
            </a:r>
          </a:p>
          <a:p>
            <a:pPr algn="l">
              <a:defRPr sz="2400"/>
            </a:pPr>
            <a:r>
              <a:t>* 在分类器训练时，正例数目和反例数目不相等（相差很大）</a:t>
            </a:r>
          </a:p>
          <a:p>
            <a:pPr algn="l">
              <a:defRPr sz="2400"/>
            </a:pPr>
            <a:r>
              <a:t>现象：</a:t>
            </a:r>
          </a:p>
          <a:p>
            <a:pPr algn="l">
              <a:defRPr sz="2400"/>
            </a:pPr>
            <a:r>
              <a:t>* 1. 判断马是否能继续生存(不可误杀)</a:t>
            </a:r>
          </a:p>
          <a:p>
            <a:pPr marL="381000" indent="-381000" algn="l">
              <a:buSzPct val="100000"/>
              <a:buChar char="*"/>
              <a:defRPr sz="2400"/>
            </a:pPr>
            <a:r>
              <a:t>2. 过滤垃圾邮件(不可漏判)</a:t>
            </a:r>
          </a:p>
          <a:p>
            <a:pPr marL="381000" indent="-381000" algn="l">
              <a:buSzPct val="100000"/>
              <a:buChar char="*"/>
              <a:defRPr sz="2400"/>
            </a:pPr>
            <a:r>
              <a:t>3. 不能放过传染病的人</a:t>
            </a:r>
          </a:p>
          <a:p>
            <a:pPr marL="381000" indent="-381000" algn="l">
              <a:buSzPct val="100000"/>
              <a:buChar char="*"/>
              <a:defRPr sz="2400"/>
            </a:pPr>
            <a:r>
              <a:t>4. 不能随便认为别人犯罪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xfrm>
            <a:off x="2653704" y="279400"/>
            <a:ext cx="7697392" cy="1503809"/>
          </a:xfrm>
          <a:prstGeom prst="rect">
            <a:avLst/>
          </a:prstGeom>
        </p:spPr>
        <p:txBody>
          <a:bodyPr/>
          <a:lstStyle>
            <a:lvl1pPr defTabSz="269747">
              <a:defRPr sz="4248"/>
            </a:lvl1pPr>
          </a:lstStyle>
          <a:p>
            <a:pPr/>
            <a:r>
              <a:t>非均衡分类问题_ROC评估方法</a:t>
            </a:r>
          </a:p>
        </p:txBody>
      </p:sp>
      <p:sp>
        <p:nvSpPr>
          <p:cNvPr id="143" name="Shape 143"/>
          <p:cNvSpPr/>
          <p:nvPr/>
        </p:nvSpPr>
        <p:spPr>
          <a:xfrm>
            <a:off x="60489" y="1592794"/>
            <a:ext cx="12883822" cy="2986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/>
            </a:pPr>
          </a:p>
          <a:p>
            <a:pPr algn="l">
              <a:defRPr sz="2400"/>
            </a:pPr>
            <a:r>
              <a:t>ROC曲线: 最佳的分类器应该尽可能地处于左上角</a:t>
            </a:r>
          </a:p>
          <a:p>
            <a:pPr algn="l">
              <a:defRPr sz="2400"/>
            </a:pPr>
            <a:r>
              <a:t>* 对不同的ROC曲线进行比较的一个指标是曲线下的面积(Area Unser the Curve, AUC).</a:t>
            </a:r>
          </a:p>
          <a:p>
            <a:pPr algn="l">
              <a:defRPr sz="2400"/>
            </a:pPr>
            <a:r>
              <a:t>* AUC给出的是分类器的平均性能值，当然它并不能完全代替对整条曲线的观察。</a:t>
            </a:r>
          </a:p>
          <a:p>
            <a:pPr algn="l">
              <a:defRPr sz="2400"/>
            </a:pPr>
            <a:r>
              <a:t>* 一个完美分类器的AUC为1，而随机猜测的AUC则为0.5。</a:t>
            </a:r>
          </a:p>
        </p:txBody>
      </p:sp>
      <p:pic>
        <p:nvPicPr>
          <p:cNvPr id="14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908" y="4168784"/>
            <a:ext cx="7802027" cy="5557486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1270000" y="191541"/>
            <a:ext cx="10464800" cy="2132559"/>
          </a:xfrm>
          <a:prstGeom prst="rect">
            <a:avLst/>
          </a:prstGeom>
        </p:spPr>
        <p:txBody>
          <a:bodyPr/>
          <a:lstStyle>
            <a:lvl1pPr defTabSz="443484">
              <a:defRPr sz="6984"/>
            </a:lvl1pPr>
          </a:lstStyle>
          <a:p>
            <a:pPr/>
            <a:r>
              <a:t>非均衡分类问题_代价函数</a:t>
            </a:r>
          </a:p>
        </p:txBody>
      </p:sp>
      <p:pic>
        <p:nvPicPr>
          <p:cNvPr id="14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2200" y="3356788"/>
            <a:ext cx="10007600" cy="3784601"/>
          </a:xfrm>
          <a:prstGeom prst="rect">
            <a:avLst/>
          </a:prstGeom>
          <a:ln w="889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1327697" y="2463464"/>
            <a:ext cx="9253586" cy="584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基于代价函数的分类器决策控制：TP*(-5)+FN*1+FP*50+TN*0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1270000" y="191541"/>
            <a:ext cx="10464800" cy="2132559"/>
          </a:xfrm>
          <a:prstGeom prst="rect">
            <a:avLst/>
          </a:prstGeom>
        </p:spPr>
        <p:txBody>
          <a:bodyPr/>
          <a:lstStyle/>
          <a:p>
            <a:pPr/>
            <a:r>
              <a:t>非均衡分类问题_抽样</a:t>
            </a:r>
          </a:p>
        </p:txBody>
      </p:sp>
      <p:sp>
        <p:nvSpPr>
          <p:cNvPr id="151" name="Shape 151"/>
          <p:cNvSpPr/>
          <p:nvPr/>
        </p:nvSpPr>
        <p:spPr>
          <a:xfrm>
            <a:off x="1761588" y="3093751"/>
            <a:ext cx="8135424" cy="1559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欠抽样(undersampling)或者过抽样(oversampling)</a:t>
            </a:r>
          </a:p>
          <a:p>
            <a:pPr algn="l">
              <a:defRPr sz="2400"/>
            </a:pPr>
            <a:r>
              <a:t>* 欠抽样: 意味着删除样例</a:t>
            </a:r>
          </a:p>
          <a:p>
            <a:pPr algn="l">
              <a:defRPr sz="2400"/>
            </a:pPr>
            <a:r>
              <a:t>* 过抽样: 意味着复制样例(重复使用)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