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6" r:id="rId5"/>
    <p:sldId id="271" r:id="rId6"/>
    <p:sldId id="268" r:id="rId7"/>
    <p:sldId id="267" r:id="rId8"/>
    <p:sldId id="275" r:id="rId9"/>
    <p:sldId id="277" r:id="rId10"/>
    <p:sldId id="278" r:id="rId11"/>
    <p:sldId id="279" r:id="rId12"/>
    <p:sldId id="280" r:id="rId13"/>
    <p:sldId id="265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5"/>
    <p:restoredTop sz="94201"/>
  </p:normalViewPr>
  <p:slideViewPr>
    <p:cSldViewPr snapToGrid="0" snapToObjects="1">
      <p:cViewPr>
        <p:scale>
          <a:sx n="63" d="100"/>
          <a:sy n="63" d="100"/>
        </p:scale>
        <p:origin x="4344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 hasCustomPrompt="1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 hasCustomPrompt="1"/>
          </p:nvPr>
        </p:nvSpPr>
        <p:spPr>
          <a:xfrm>
            <a:off x="1270000" y="4489449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 hasCustomPrompt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 hasCustomPrompt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 hasCustomPrompt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6256723" y="9194800"/>
            <a:ext cx="409839" cy="454169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297011" y="9194800"/>
            <a:ext cx="409839" cy="4541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图片占位符 118"/>
          <p:cNvPicPr>
            <a:picLocks noGrp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1480343" y="748192"/>
            <a:ext cx="10044114" cy="5600701"/>
          </a:xfrm>
          <a:prstGeom prst="rect">
            <a:avLst/>
          </a:prstGeom>
        </p:spPr>
      </p:pic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437515" y="6794500"/>
            <a:ext cx="12129135" cy="15113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smtClean="0"/>
              <a:t>第</a:t>
            </a:r>
            <a:r>
              <a:rPr lang="en-US" dirty="0" smtClean="0"/>
              <a:t>8</a:t>
            </a:r>
            <a:r>
              <a:rPr dirty="0" smtClean="0"/>
              <a:t>章  </a:t>
            </a:r>
            <a:r>
              <a:rPr lang="zh-CN" dirty="0" smtClean="0"/>
              <a:t>预测数值型数据：回归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author </a:t>
            </a:r>
            <a:r>
              <a:rPr lang="zh-CN" dirty="0"/>
              <a:t>小瑶</a:t>
            </a:r>
          </a:p>
        </p:txBody>
      </p:sp>
      <p:sp>
        <p:nvSpPr>
          <p:cNvPr id="122" name="Shape 122"/>
          <p:cNvSpPr/>
          <p:nvPr/>
        </p:nvSpPr>
        <p:spPr>
          <a:xfrm>
            <a:off x="7380413" y="2862742"/>
            <a:ext cx="3890083" cy="939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 defTabSz="511175">
              <a:defRPr sz="4960" b="1">
                <a:solidFill>
                  <a:srgbClr val="000000">
                    <a:alpha val="8491"/>
                  </a:srgbClr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</a:t>
            </a:r>
            <a:r>
              <a:rPr sz="2480"/>
              <a:t>ApacheCN  你装逼的选择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7440" y="365760"/>
            <a:ext cx="10464800" cy="2540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8. </a:t>
            </a:r>
            <a:r>
              <a:rPr kumimoji="1" lang="zh-CN" altLang="zh-CN" dirty="0" smtClean="0"/>
              <a:t>缩减系数来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理解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数据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1160" y="3303457"/>
            <a:ext cx="12390120" cy="4978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如果数据的特征比样本点还多，那么就不可以使用线性回归和之前的方法来做预测了。因为在计算     的时候会出错。特征比样本点多（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n &gt; m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），就是说输入数据的矩阵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x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不是满秩矩阵。非满秩矩阵在求逆时会出现问题。有以下两种缩减方法：</a:t>
            </a:r>
          </a:p>
          <a:p>
            <a:pPr algn="l"/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Chalkduster"/>
            </a:endParaRPr>
          </a:p>
          <a:p>
            <a:pPr algn="l"/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1.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岭回归（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ridge regression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）</a:t>
            </a:r>
          </a:p>
          <a:p>
            <a:pPr algn="l"/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2.lasso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020" y="4020185"/>
            <a:ext cx="838200" cy="4953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7440" y="365760"/>
            <a:ext cx="10464800" cy="2540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8.1 </a:t>
            </a:r>
            <a:r>
              <a:rPr kumimoji="1" lang="zh-CN" altLang="en-US" dirty="0" smtClean="0"/>
              <a:t>岭回归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1160" y="3539360"/>
            <a:ext cx="12390120" cy="45065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岭回归就是在矩阵   上加一个λ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I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从而使得矩阵非奇异，进而对        求逆。其中的矩阵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I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是一个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m * m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的单位矩阵。这种情况下，回归系数的计算公式将变成：</a:t>
            </a:r>
          </a:p>
          <a:p>
            <a:pPr algn="l"/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Chalkduster"/>
            </a:endParaRPr>
          </a:p>
          <a:p>
            <a:pPr algn="l"/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这里引入 λ 来限制所有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w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之和，通过引入该惩罚项，能够减少不重要的参数，这个技术在统计学中也叫作缩减。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Chalkduster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55" y="3539360"/>
            <a:ext cx="457200" cy="361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4082985"/>
            <a:ext cx="1243330" cy="426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815" y="5418194"/>
            <a:ext cx="2656840" cy="457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7440" y="365760"/>
            <a:ext cx="10464800" cy="2540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8.2 </a:t>
            </a:r>
            <a:r>
              <a:rPr kumimoji="1" lang="zh-CN" altLang="en-US" dirty="0" smtClean="0"/>
              <a:t>前向逐步回归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1160" y="2175697"/>
            <a:ext cx="12390120" cy="7233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前向逐步回归算法属于一种贪心算法，即每一步都尽可能减少误差。一开始，所有的权重都设置为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1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，然后每一步所做的决策是对某个权重增加或减少一个很小的值。</a:t>
            </a:r>
          </a:p>
          <a:p>
            <a:pPr algn="l"/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数据标准化，使其分布满足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0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均值和单位方差</a:t>
            </a:r>
          </a:p>
          <a:p>
            <a:pPr algn="l"/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在每轮迭代过程中：</a:t>
            </a:r>
          </a:p>
          <a:p>
            <a:pPr algn="l"/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	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设置当前最小误差 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lowestError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为正无穷</a:t>
            </a:r>
          </a:p>
          <a:p>
            <a:pPr algn="l"/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	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对每个特征：</a:t>
            </a:r>
          </a:p>
          <a:p>
            <a:pPr algn="l"/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		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增大或缩小：</a:t>
            </a:r>
          </a:p>
          <a:p>
            <a:pPr algn="l"/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			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改变一个系数得到一个新的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w</a:t>
            </a:r>
          </a:p>
          <a:p>
            <a:pPr algn="l"/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			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计算新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w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下的误差</a:t>
            </a:r>
          </a:p>
          <a:p>
            <a:pPr algn="l"/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			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如果误差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Error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小于当前最小误差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lowestError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：设置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Wbest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等于当前的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w</a:t>
            </a:r>
          </a:p>
          <a:p>
            <a:pPr algn="l"/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		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将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w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设置为新的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Wbest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5720" y="2595880"/>
            <a:ext cx="10510520" cy="39116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Thanks</a:t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God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ctrTitle"/>
          </p:nvPr>
        </p:nvSpPr>
        <p:spPr>
          <a:xfrm>
            <a:off x="1181100" y="562669"/>
            <a:ext cx="10464800" cy="1266131"/>
          </a:xfrm>
          <a:prstGeom prst="rect">
            <a:avLst/>
          </a:prstGeom>
        </p:spPr>
        <p:txBody>
          <a:bodyPr>
            <a:normAutofit/>
          </a:bodyPr>
          <a:lstStyle>
            <a:lvl1pPr defTabSz="415925">
              <a:defRPr sz="6550"/>
            </a:lvl1pPr>
          </a:lstStyle>
          <a:p>
            <a:r>
              <a:rPr lang="en-US" altLang="zh-CN" dirty="0" smtClean="0"/>
              <a:t>1.</a:t>
            </a:r>
            <a:r>
              <a:rPr lang="zh-CN" altLang="en-US" dirty="0" smtClean="0"/>
              <a:t> 回归的简介</a:t>
            </a:r>
            <a:endParaRPr dirty="0"/>
          </a:p>
        </p:txBody>
      </p:sp>
      <p:sp>
        <p:nvSpPr>
          <p:cNvPr id="126" name="Shape 126"/>
          <p:cNvSpPr/>
          <p:nvPr/>
        </p:nvSpPr>
        <p:spPr>
          <a:xfrm>
            <a:off x="0" y="2141352"/>
            <a:ext cx="13004800" cy="68091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lang="en-US" altLang="zh-CN" sz="3600" dirty="0" smtClean="0"/>
              <a:t> </a:t>
            </a:r>
            <a:r>
              <a:rPr lang="zh-CN" altLang="en-US" sz="3600" dirty="0" smtClean="0"/>
              <a:t>回归的目的是预测数值型的目标值。最直接的办法就是根据输入写出一个目标值的计算公式。</a:t>
            </a:r>
          </a:p>
          <a:p>
            <a:pPr algn="l">
              <a:defRPr sz="2500"/>
            </a:pPr>
            <a:r>
              <a:rPr lang="zh-CN" altLang="en-US" sz="3600" dirty="0" smtClean="0"/>
              <a:t>比如：</a:t>
            </a:r>
            <a:r>
              <a:rPr lang="en-US" altLang="zh-CN" sz="3600" dirty="0" smtClean="0"/>
              <a:t>y = ax1 + bx2 ,</a:t>
            </a:r>
            <a:r>
              <a:rPr lang="zh-CN" altLang="en-US" sz="3600" dirty="0" smtClean="0"/>
              <a:t>这就是所谓的回归方程，其中的常数</a:t>
            </a:r>
            <a:r>
              <a:rPr lang="en-US" altLang="zh-CN" sz="3600" dirty="0" smtClean="0"/>
              <a:t>a,b</a:t>
            </a:r>
            <a:r>
              <a:rPr lang="zh-CN" altLang="en-US" sz="3600" dirty="0" smtClean="0"/>
              <a:t>称作回归系数，求这些回归系数的过程就是回归。可以知道，一旦有了这些回归系数，再给定输入，做预测就容易了。</a:t>
            </a:r>
          </a:p>
          <a:p>
            <a:pPr algn="l">
              <a:defRPr sz="2500"/>
            </a:pPr>
            <a:r>
              <a:rPr lang="zh-CN" altLang="en-US" sz="3600" dirty="0" smtClean="0"/>
              <a:t>  回归一般指线性回归，下面介绍的回归和线性回归代表同一个意思。</a:t>
            </a:r>
          </a:p>
          <a:p>
            <a:pPr algn="l">
              <a:defRPr sz="2500"/>
            </a:pPr>
            <a:r>
              <a:rPr lang="zh-CN" altLang="en-US" sz="3600" dirty="0" smtClean="0"/>
              <a:t> 下面我会介绍到几种线性回归，大体分为四种：</a:t>
            </a:r>
          </a:p>
          <a:p>
            <a:pPr algn="l">
              <a:defRPr sz="2500"/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）线性回归</a:t>
            </a:r>
          </a:p>
          <a:p>
            <a:pPr algn="l">
              <a:defRPr sz="2500"/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）局部加权线性回归</a:t>
            </a:r>
          </a:p>
          <a:p>
            <a:pPr algn="l">
              <a:defRPr sz="2500"/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）岭回归</a:t>
            </a:r>
          </a:p>
          <a:p>
            <a:pPr algn="l">
              <a:defRPr sz="2500"/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）逐步线性回归</a:t>
            </a:r>
            <a:endParaRPr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7811" y="213894"/>
            <a:ext cx="10464800" cy="2540000"/>
          </a:xfrm>
        </p:spPr>
        <p:txBody>
          <a:bodyPr/>
          <a:lstStyle/>
          <a:p>
            <a:r>
              <a:rPr kumimoji="1" lang="en-US" altLang="zh-CN" dirty="0" smtClean="0"/>
              <a:t>2.</a:t>
            </a:r>
            <a:r>
              <a:rPr lang="en-US" altLang="zh-CN" dirty="0"/>
              <a:t> </a:t>
            </a:r>
            <a:r>
              <a:rPr lang="zh-CN" altLang="en-US" dirty="0"/>
              <a:t>回归的</a:t>
            </a:r>
            <a:r>
              <a:rPr lang="zh-CN" altLang="en-US" dirty="0" smtClean="0"/>
              <a:t>特点</a:t>
            </a:r>
            <a:endParaRPr kumimoji="1" lang="zh-CN" altLang="en-US" dirty="0"/>
          </a:p>
        </p:txBody>
      </p:sp>
      <p:sp>
        <p:nvSpPr>
          <p:cNvPr id="3" name="Shape 129"/>
          <p:cNvSpPr/>
          <p:nvPr/>
        </p:nvSpPr>
        <p:spPr>
          <a:xfrm>
            <a:off x="1788160" y="3431677"/>
            <a:ext cx="9692640" cy="449072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zh-CN" altLang="en-US" sz="3200" dirty="0"/>
              <a:t>优点：结果易于理解，计算上不复杂</a:t>
            </a:r>
            <a:endParaRPr lang="en-US" altLang="zh-CN" sz="3200" dirty="0" smtClean="0"/>
          </a:p>
          <a:p>
            <a:pPr algn="l"/>
            <a:endParaRPr lang="en-US" altLang="zh-CN" sz="3200" dirty="0" smtClean="0"/>
          </a:p>
          <a:p>
            <a:pPr algn="l"/>
            <a:r>
              <a:rPr lang="zh-CN" altLang="en-US" sz="3200" dirty="0" smtClean="0"/>
              <a:t>缺点</a:t>
            </a:r>
            <a:r>
              <a:rPr lang="zh-CN" altLang="en-US" sz="3200" dirty="0"/>
              <a:t>：对非线性的数据拟合不好</a:t>
            </a:r>
          </a:p>
          <a:p>
            <a:pPr algn="l"/>
            <a:endParaRPr lang="en-US" altLang="zh-CN" sz="3200" dirty="0" smtClean="0"/>
          </a:p>
          <a:p>
            <a:pPr algn="l"/>
            <a:r>
              <a:rPr lang="zh-CN" altLang="en-US" sz="3200" dirty="0" smtClean="0"/>
              <a:t>适用</a:t>
            </a:r>
            <a:r>
              <a:rPr lang="zh-CN" altLang="en-US" sz="3200" dirty="0"/>
              <a:t>数据范围：数值型和标称型数据</a:t>
            </a:r>
          </a:p>
          <a:p>
            <a:pPr algn="l">
              <a:defRPr sz="2000"/>
            </a:pPr>
            <a:endParaRPr lang="en-US" altLang="zh-CN" sz="3200" dirty="0" smtClean="0"/>
          </a:p>
          <a:p>
            <a:pPr algn="l">
              <a:defRPr sz="2000"/>
            </a:pPr>
            <a:endParaRPr lang="zh-CN" altLang="en-US" sz="3200" dirty="0"/>
          </a:p>
          <a:p>
            <a:pPr algn="l">
              <a:defRPr sz="2000"/>
            </a:pPr>
            <a:endParaRPr lang="en-US" altLang="zh-CN" sz="3200" dirty="0" smtClean="0"/>
          </a:p>
          <a:p>
            <a:pPr algn="l">
              <a:defRPr sz="2000"/>
            </a:pPr>
            <a:endParaRPr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7440" y="365760"/>
            <a:ext cx="10464800" cy="2540000"/>
          </a:xfrm>
        </p:spPr>
        <p:txBody>
          <a:bodyPr/>
          <a:lstStyle/>
          <a:p>
            <a:r>
              <a:rPr kumimoji="1" lang="en-US" altLang="zh-CN" dirty="0" smtClean="0"/>
              <a:t>3. </a:t>
            </a:r>
            <a:r>
              <a:rPr kumimoji="1" lang="zh-CN" altLang="en-US" dirty="0" smtClean="0"/>
              <a:t>回归的一般方法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1160" y="2760532"/>
            <a:ext cx="12390120" cy="6064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3200" dirty="0" smtClean="0"/>
              <a:t>1. </a:t>
            </a:r>
            <a:r>
              <a:rPr lang="zh-CN" altLang="en-US" sz="3200" dirty="0" smtClean="0"/>
              <a:t>收集数据：采用任意方法收集数据</a:t>
            </a:r>
            <a:endParaRPr lang="zh-CN" altLang="en-US" sz="3200" dirty="0"/>
          </a:p>
          <a:p>
            <a:pPr algn="l"/>
            <a:r>
              <a:rPr lang="en-US" altLang="zh-CN" sz="3200" dirty="0" smtClean="0"/>
              <a:t>2. </a:t>
            </a:r>
            <a:r>
              <a:rPr lang="zh-CN" altLang="en-US" sz="3200" dirty="0" smtClean="0"/>
              <a:t>准备</a:t>
            </a:r>
            <a:r>
              <a:rPr lang="zh-CN" altLang="en-US" sz="3200" dirty="0"/>
              <a:t>数据：回归需要数值型数据，标称型数据将被转换成二值型数据。</a:t>
            </a:r>
          </a:p>
          <a:p>
            <a:pPr algn="l"/>
            <a:r>
              <a:rPr lang="en-US" altLang="zh-CN" sz="3200" dirty="0" smtClean="0"/>
              <a:t>3. </a:t>
            </a:r>
            <a:r>
              <a:rPr lang="zh-CN" altLang="en-US" sz="3200" dirty="0" smtClean="0"/>
              <a:t>分析</a:t>
            </a:r>
            <a:r>
              <a:rPr lang="zh-CN" altLang="en-US" sz="3200" dirty="0"/>
              <a:t>数据：绘出数据的可视化二维图将有助于对数据做出理解和分析，在采用缩减法求得新回归系数之后，可以将新拟合线绘在图上作为对比。</a:t>
            </a:r>
          </a:p>
          <a:p>
            <a:pPr algn="l"/>
            <a:r>
              <a:rPr lang="en-US" altLang="zh-CN" sz="3200" dirty="0" smtClean="0"/>
              <a:t>4. 训练算法：</a:t>
            </a:r>
            <a:r>
              <a:rPr lang="zh-CN" altLang="en-US" sz="3200" dirty="0" smtClean="0"/>
              <a:t>找到回归系数。</a:t>
            </a:r>
          </a:p>
          <a:p>
            <a:pPr algn="l"/>
            <a:r>
              <a:rPr lang="en-US" altLang="zh-CN" sz="3200" dirty="0" smtClean="0"/>
              <a:t>5. </a:t>
            </a:r>
            <a:r>
              <a:rPr lang="zh-CN" altLang="en-US" sz="3200" dirty="0" smtClean="0"/>
              <a:t>测试算法</a:t>
            </a:r>
            <a:r>
              <a:rPr lang="zh-CN" altLang="en-US" sz="3200" dirty="0"/>
              <a:t>：使用 </a:t>
            </a:r>
            <a:r>
              <a:rPr lang="en-US" altLang="zh-CN" sz="3200" dirty="0"/>
              <a:t>R ^2 </a:t>
            </a:r>
            <a:r>
              <a:rPr lang="zh-CN" altLang="en-US" sz="3200" dirty="0"/>
              <a:t>或者预测值和数据的拟合度，来分析模型的效果。</a:t>
            </a:r>
          </a:p>
          <a:p>
            <a:pPr algn="l"/>
            <a:r>
              <a:rPr lang="en-US" altLang="zh-CN" sz="3200" dirty="0" smtClean="0"/>
              <a:t>6. </a:t>
            </a:r>
            <a:r>
              <a:rPr lang="zh-CN" altLang="en-US" sz="3200" dirty="0" smtClean="0"/>
              <a:t>使用</a:t>
            </a:r>
            <a:r>
              <a:rPr lang="zh-CN" altLang="en-US" sz="3200" dirty="0"/>
              <a:t>算法：使用回归，可以在给定输入的时候预测出一个数值，这是对分类方法的提升，因为这样可以预测连续型数据而不仅仅是离散的类别标签。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Chalkduster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5430" y="-347532"/>
            <a:ext cx="10464800" cy="2540000"/>
          </a:xfrm>
        </p:spPr>
        <p:txBody>
          <a:bodyPr/>
          <a:lstStyle/>
          <a:p>
            <a:r>
              <a:rPr kumimoji="1" lang="en-US" altLang="zh-CN" dirty="0" smtClean="0"/>
              <a:t>4. </a:t>
            </a:r>
            <a:r>
              <a:rPr kumimoji="1" lang="zh-CN" altLang="en-US" dirty="0" smtClean="0"/>
              <a:t>如何求得回归方程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7340" y="1804222"/>
            <a:ext cx="12390120" cy="70396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1.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输入数据存放在矩阵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X 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中，而回归系数存放在向量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w 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中。</a:t>
            </a:r>
          </a:p>
          <a:p>
            <a:pPr algn="l"/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2.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对于给定的数据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X1 ,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预测结果将会通过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Y1 = X1 ^T 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·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w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给出。</a:t>
            </a:r>
          </a:p>
          <a:p>
            <a:pPr algn="l"/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3.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找出使误差最小的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w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，误差指预测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y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值和真实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y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值之间的差值，我们使用平方误差。</a:t>
            </a:r>
          </a:p>
          <a:p>
            <a:pPr algn="l"/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4.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平方误差可以写做：</a:t>
            </a:r>
          </a:p>
          <a:p>
            <a:pPr algn="l"/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5.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用矩阵表示还可以写做            ，如果对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w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求导，得到        ，令其等于零，解出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w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如下：             ，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w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上方的小标记表示，这是当前可以估计出的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w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的最优解。</a:t>
            </a:r>
          </a:p>
          <a:p>
            <a:pPr algn="l"/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6.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上述公式中包含    ，也就是需要对矩阵求逆，因此这个方程只在逆矩阵存在的时候使用。矩阵的逆可能不存在，因此必须要在代码中对此作出判断。下面是我计算求导结果的时候的步骤。</a:t>
            </a:r>
          </a:p>
          <a:p>
            <a:pPr algn="l"/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Chalkduster"/>
            </a:endParaRPr>
          </a:p>
          <a:p>
            <a:pPr algn="l"/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Chalkduster"/>
            </a:endParaRPr>
          </a:p>
          <a:p>
            <a:pPr algn="l"/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Chalkduster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015" y="3629977"/>
            <a:ext cx="1895475" cy="838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455" y="4655026"/>
            <a:ext cx="1857375" cy="409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7" y="5109714"/>
            <a:ext cx="11144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835" y="5129717"/>
            <a:ext cx="2266950" cy="533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9180" y="6131243"/>
            <a:ext cx="628650" cy="371475"/>
          </a:xfrm>
          <a:prstGeom prst="rect">
            <a:avLst/>
          </a:prstGeom>
        </p:spPr>
      </p:pic>
      <p:pic>
        <p:nvPicPr>
          <p:cNvPr id="9" name="图片 8" descr="D66C4C945BE44814126B8F1947D5D61C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230" y="7479030"/>
            <a:ext cx="3216275" cy="22745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913331" y="3363494"/>
            <a:ext cx="10464800" cy="2540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fontScale="975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1pPr>
            <a:lvl2pPr marL="0" marR="0" indent="228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2pPr>
            <a:lvl3pPr marL="0" marR="0" indent="457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3pPr>
            <a:lvl4pPr marL="0" marR="0" indent="685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4pPr>
            <a:lvl5pPr marL="0" marR="0" indent="9144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5pPr>
            <a:lvl6pPr marL="0" marR="0" indent="11430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6pPr>
            <a:lvl7pPr marL="0" marR="0" indent="1371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7pPr>
            <a:lvl8pPr marL="0" marR="0" indent="1600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8pPr>
            <a:lvl9pPr marL="0" marR="0" indent="1828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9pPr>
          </a:lstStyle>
          <a:p>
            <a:pPr hangingPunct="1"/>
            <a:r>
              <a:rPr kumimoji="1" lang="en-US" altLang="zh-CN" dirty="0" smtClean="0"/>
              <a:t>5.</a:t>
            </a:r>
            <a:r>
              <a:rPr lang="en-US" altLang="zh-CN" dirty="0" smtClean="0"/>
              <a:t> standRegress</a:t>
            </a:r>
          </a:p>
          <a:p>
            <a:pPr hangingPunct="1"/>
            <a:r>
              <a:rPr lang="en-US" altLang="zh-CN" dirty="0" smtClean="0"/>
              <a:t>Coding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 </a:t>
            </a:r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197176" y="0"/>
            <a:ext cx="10464800" cy="2540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6.</a:t>
            </a:r>
            <a:r>
              <a:rPr lang="en-US" altLang="zh-CN" dirty="0" smtClean="0"/>
              <a:t> </a:t>
            </a:r>
            <a:r>
              <a:rPr lang="zh-CN" altLang="zh-CN" dirty="0" smtClean="0"/>
              <a:t>局部加权线性回归（</a:t>
            </a:r>
            <a:r>
              <a:rPr lang="en-US" altLang="zh-CN" dirty="0" smtClean="0"/>
              <a:t>LWLR</a:t>
            </a:r>
            <a:r>
              <a:rPr lang="zh-CN" altLang="zh-CN" dirty="0" smtClean="0"/>
              <a:t>）</a:t>
            </a:r>
            <a:endParaRPr kumimoji="1" lang="zh-CN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668499" y="2436174"/>
            <a:ext cx="9522154" cy="6809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indent="-742950" algn="l">
              <a:buAutoNum type="arabicPeriod"/>
            </a:pPr>
            <a:r>
              <a:rPr lang="zh-CN" altLang="en-US" sz="3600" dirty="0"/>
              <a:t>局部加权线性回归（</a:t>
            </a:r>
            <a:r>
              <a:rPr lang="en-US" altLang="zh-CN" sz="3600" dirty="0"/>
              <a:t>Locally Weighted Linear Regression</a:t>
            </a:r>
            <a:r>
              <a:rPr lang="zh-CN" altLang="en-US" sz="3600" dirty="0"/>
              <a:t>），给预测点附近的每个点赋予一定的权重，然后再基于这个子集上基于最小均方差来进行普通的回归。</a:t>
            </a:r>
          </a:p>
          <a:p>
            <a:pPr marL="742950" indent="-742950" algn="l">
              <a:buFontTx/>
              <a:buAutoNum type="arabicPeriod"/>
            </a:pPr>
            <a:r>
              <a:rPr lang="zh-CN" altLang="en-US" sz="3600" dirty="0"/>
              <a:t>与</a:t>
            </a:r>
            <a:r>
              <a:rPr lang="en-US" altLang="zh-CN" sz="3600" dirty="0"/>
              <a:t>kNN</a:t>
            </a:r>
            <a:r>
              <a:rPr lang="zh-CN" altLang="en-US" sz="3600" dirty="0"/>
              <a:t>一样，这种算法每次预测均需要事先选取出对应的数据子集。回归系数为：           ，其中的</a:t>
            </a:r>
            <a:r>
              <a:rPr lang="en-US" altLang="zh-CN" sz="3600" dirty="0"/>
              <a:t>w</a:t>
            </a:r>
            <a:r>
              <a:rPr lang="zh-CN" altLang="en-US" sz="3600" dirty="0"/>
              <a:t>是一个矩阵，用来给每个数据赋予权重。</a:t>
            </a:r>
          </a:p>
          <a:p>
            <a:pPr marL="742950" indent="-742950" algn="l">
              <a:buFontTx/>
              <a:buAutoNum type="arabicPeriod"/>
            </a:pPr>
            <a:r>
              <a:rPr lang="en-US" altLang="zh-CN" sz="3600" dirty="0"/>
              <a:t>LWLR</a:t>
            </a:r>
            <a:r>
              <a:rPr lang="zh-CN" altLang="en-US" sz="3600" dirty="0"/>
              <a:t>使用</a:t>
            </a:r>
            <a:r>
              <a:rPr lang="en-US" altLang="zh-CN" sz="3600" dirty="0"/>
              <a:t>“</a:t>
            </a:r>
            <a:r>
              <a:rPr lang="zh-CN" altLang="en-US" sz="3600" dirty="0"/>
              <a:t>核</a:t>
            </a:r>
            <a:r>
              <a:rPr lang="en-US" altLang="zh-CN" sz="3600" dirty="0"/>
              <a:t>”</a:t>
            </a:r>
            <a:r>
              <a:rPr lang="zh-CN" altLang="en-US" sz="3600" dirty="0"/>
              <a:t>来对附近的点赋予更高的权重。核的类型可以自由选择，最常用的是高斯核，高斯核权重如下：</a:t>
            </a:r>
          </a:p>
          <a:p>
            <a:pPr marL="742950" indent="-742950" algn="l">
              <a:buAutoNum type="arabicPeriod"/>
            </a:pP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695" y="6087110"/>
            <a:ext cx="2495550" cy="571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275" y="8293735"/>
            <a:ext cx="2694940" cy="11620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40080" y="249555"/>
            <a:ext cx="12086590" cy="11157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400" dirty="0"/>
              <a:t>4.与线性回归的区别显然是在第一步中多了一个权值w(i)</a:t>
            </a:r>
            <a:r>
              <a:rPr lang="zh-CN" altLang="en-US" sz="2400" dirty="0"/>
              <a:t>。在线性回归中，给定某个值，预测其对应的输出时，是通盘考虑所有的训练数据集。与其使用所有的点，可能还不如使用要预测的值的局部的几个训练数据点好。这是局部加权回归的思想，那要如何实现只考虑，或者更准确的说主要考虑局部的训练数据呢？这就是w(i)的任务了。下面是</a:t>
            </a:r>
            <a:r>
              <a:rPr lang="en-US" altLang="zh-CN" sz="2400" dirty="0"/>
              <a:t>w(i)</a:t>
            </a:r>
            <a:r>
              <a:rPr lang="zh-CN" altLang="en-US" sz="2400" dirty="0"/>
              <a:t>的一种数学定义：                       ，</a:t>
            </a:r>
            <a:r>
              <a:rPr lang="en-US" altLang="zh-CN" sz="2400" dirty="0"/>
              <a:t>x</a:t>
            </a:r>
            <a:r>
              <a:rPr lang="zh-CN" altLang="en-US" sz="2400" dirty="0"/>
              <a:t>是要预测的值，</a:t>
            </a:r>
            <a:r>
              <a:rPr lang="en-US" altLang="zh-CN" sz="2400" dirty="0"/>
              <a:t>x(i)</a:t>
            </a:r>
            <a:r>
              <a:rPr lang="zh-CN" altLang="en-US" sz="2400" dirty="0"/>
              <a:t>是第</a:t>
            </a:r>
            <a:r>
              <a:rPr lang="en-US" altLang="zh-CN" sz="2400" dirty="0"/>
              <a:t>i</a:t>
            </a:r>
            <a:r>
              <a:rPr lang="zh-CN" altLang="en-US" sz="2400" dirty="0"/>
              <a:t>个训练数据。分母中的符号，</a:t>
            </a:r>
            <a:r>
              <a:rPr lang="en-US" altLang="zh-CN" sz="2400" dirty="0"/>
              <a:t>k</a:t>
            </a:r>
            <a:r>
              <a:rPr lang="zh-CN" altLang="en-US" sz="2400" dirty="0"/>
              <a:t>，控制着训练点随着距离查询点</a:t>
            </a:r>
            <a:r>
              <a:rPr lang="en-US" altLang="zh-CN" sz="2400" dirty="0"/>
              <a:t>x</a:t>
            </a:r>
            <a:r>
              <a:rPr lang="zh-CN" altLang="en-US" sz="2400" dirty="0"/>
              <a:t>衰减的速率。越大，衰减的越慢，反之则越快。从公式中可以看到，随着</a:t>
            </a:r>
            <a:r>
              <a:rPr lang="en-US" altLang="zh-CN" sz="2400" dirty="0"/>
              <a:t>x(i)</a:t>
            </a:r>
            <a:r>
              <a:rPr lang="zh-CN" altLang="en-US" sz="2400" dirty="0"/>
              <a:t>里</a:t>
            </a:r>
            <a:r>
              <a:rPr lang="en-US" altLang="zh-CN" sz="2400" dirty="0"/>
              <a:t>x</a:t>
            </a:r>
            <a:r>
              <a:rPr lang="zh-CN" altLang="en-US" sz="2400" dirty="0"/>
              <a:t>越远，权值</a:t>
            </a:r>
            <a:r>
              <a:rPr lang="en-US" altLang="zh-CN" sz="2400" dirty="0"/>
              <a:t>w(i)</a:t>
            </a:r>
            <a:r>
              <a:rPr lang="zh-CN" altLang="en-US" sz="2400" dirty="0"/>
              <a:t>越小。</a:t>
            </a:r>
          </a:p>
          <a:p>
            <a:pPr algn="l"/>
            <a:r>
              <a:rPr lang="en-US" altLang="zh-CN" sz="2400" dirty="0"/>
              <a:t>5.</a:t>
            </a:r>
            <a:r>
              <a:rPr lang="zh-CN" altLang="en-US" sz="2400" dirty="0"/>
              <a:t>在预测</a:t>
            </a:r>
            <a:r>
              <a:rPr lang="en-US" altLang="zh-CN" sz="2400" dirty="0"/>
              <a:t>x</a:t>
            </a:r>
            <a:r>
              <a:rPr lang="zh-CN" altLang="en-US" sz="2400" dirty="0"/>
              <a:t>对应的输出时，我们采用的仍然是线性回归的方式，只是不像初始的线性回归，局部加权线性回归是在</a:t>
            </a:r>
            <a:r>
              <a:rPr lang="en-US" altLang="zh-CN" sz="2400" dirty="0"/>
              <a:t>“</a:t>
            </a:r>
            <a:r>
              <a:rPr lang="zh-CN" altLang="en-US" sz="2400" dirty="0"/>
              <a:t>局部</a:t>
            </a:r>
            <a:r>
              <a:rPr lang="en-US" altLang="zh-CN" sz="2400" dirty="0"/>
              <a:t>”</a:t>
            </a:r>
            <a:r>
              <a:rPr lang="zh-CN" altLang="en-US" sz="2400" dirty="0"/>
              <a:t>采用线性回归。下图可以看得更加清楚：</a:t>
            </a:r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  </a:t>
            </a:r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                                           </a:t>
            </a:r>
            <a:r>
              <a:rPr lang="en-US" altLang="zh-CN" sz="2400" dirty="0"/>
              <a:t> </a:t>
            </a: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>
                <a:sym typeface="+mn-ea"/>
              </a:rPr>
              <a:t>假如给定x=10,要预测对应的y值，如果又线性拟合的方法的会，拟合得到的是图中的绿线，那么对应的点将在该直线上，但如果是局部加权，也就是只考虑（主要）两条虚线之间，也就是圆圈之内的四个点来线性拟合，那么得到的是那条红线，对应的点在这条红线上相对的y值就是预测值，从直观上来看就可以认为这种预测会更准确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marL="742950" indent="-742950" algn="l">
              <a:buAutoNum type="arabicPeriod"/>
            </a:pP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807" y="1561783"/>
            <a:ext cx="1735455" cy="748030"/>
          </a:xfrm>
          <a:prstGeom prst="rect">
            <a:avLst/>
          </a:prstGeom>
        </p:spPr>
      </p:pic>
      <p:pic>
        <p:nvPicPr>
          <p:cNvPr id="8" name="图片 7" descr="201311171921118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90" y="3622040"/>
            <a:ext cx="5334635" cy="400113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5720" y="2595880"/>
            <a:ext cx="10510520" cy="39116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7.LWLR</a:t>
            </a:r>
            <a:br>
              <a:rPr kumimoji="1" lang="en-US" altLang="zh-CN" dirty="0"/>
            </a:br>
            <a:r>
              <a:rPr kumimoji="1" lang="en-US" altLang="zh-CN" dirty="0"/>
              <a:t>Coding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1221</Words>
  <Application>Microsoft Macintosh PowerPoint</Application>
  <PresentationFormat>自定义</PresentationFormat>
  <Paragraphs>81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Chalkduster</vt:lpstr>
      <vt:lpstr>Helvetica Neue</vt:lpstr>
      <vt:lpstr>Palatino</vt:lpstr>
      <vt:lpstr>Chalkboard</vt:lpstr>
      <vt:lpstr>第8章  预测数值型数据：回归</vt:lpstr>
      <vt:lpstr>1. 回归的简介</vt:lpstr>
      <vt:lpstr>2. 回归的特点</vt:lpstr>
      <vt:lpstr>3. 回归的一般方法</vt:lpstr>
      <vt:lpstr>4. 如何求得回归方程</vt:lpstr>
      <vt:lpstr>PowerPoint 演示文稿</vt:lpstr>
      <vt:lpstr>6. 局部加权线性回归（LWLR）</vt:lpstr>
      <vt:lpstr>PowerPoint 演示文稿</vt:lpstr>
      <vt:lpstr>7.LWLR Coding Time</vt:lpstr>
      <vt:lpstr>8. 缩减系数来“理解”数据</vt:lpstr>
      <vt:lpstr>8.1 岭回归</vt:lpstr>
      <vt:lpstr>8.2 前向逐步回归</vt:lpstr>
      <vt:lpstr>Thanks  God bless you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机器学习基础</dc:title>
  <dc:creator/>
  <cp:lastModifiedBy>user00300</cp:lastModifiedBy>
  <cp:revision>89</cp:revision>
  <dcterms:created xsi:type="dcterms:W3CDTF">2017-03-22T13:55:00Z</dcterms:created>
  <dcterms:modified xsi:type="dcterms:W3CDTF">2017-03-25T11:34:46Z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