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1pPr>
    <a:lvl2pPr marL="0" marR="0" indent="228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2pPr>
    <a:lvl3pPr marL="0" marR="0" indent="457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3pPr>
    <a:lvl4pPr marL="0" marR="0" indent="685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4pPr>
    <a:lvl5pPr marL="0" marR="0" indent="9144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5pPr>
    <a:lvl6pPr marL="0" marR="0" indent="11430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6pPr>
    <a:lvl7pPr marL="0" marR="0" indent="13716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7pPr>
    <a:lvl8pPr marL="0" marR="0" indent="16002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8pPr>
    <a:lvl9pPr marL="0" marR="0" indent="1828800" algn="ctr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Chalkduste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879BBB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4B13F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882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8BC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25400" cap="flat">
              <a:solidFill>
                <a:srgbClr val="FFFFFF">
                  <a:alpha val="75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54545">
              <a:alpha val="41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82A2F"/>
        </a:fontRef>
        <a:srgbClr val="282A2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75000"/>
                </a:srgb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D5C">
              <a:alpha val="82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B2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9487B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254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7A8DB2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DEDF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444C55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33373B">
              <a:alpha val="5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FFFFFF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/>
          <p:nvPr>
            <p:ph type="title"/>
          </p:nvPr>
        </p:nvSpPr>
        <p:spPr>
          <a:xfrm>
            <a:off x="1270000" y="2616200"/>
            <a:ext cx="10464800" cy="2540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/>
          <p:nvPr>
            <p:ph type="body" sz="quarter" idx="1"/>
          </p:nvPr>
        </p:nvSpPr>
        <p:spPr>
          <a:xfrm>
            <a:off x="1270000" y="5207000"/>
            <a:ext cx="10464800" cy="166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5715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/>
          <p:nvPr>
            <p:ph type="body" sz="quarter" idx="14"/>
          </p:nvPr>
        </p:nvSpPr>
        <p:spPr>
          <a:xfrm>
            <a:off x="1270000" y="4489449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  <a:ln w="88900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181100" y="1160942"/>
            <a:ext cx="10642600" cy="5511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/>
          <p:nvPr>
            <p:ph type="title"/>
          </p:nvPr>
        </p:nvSpPr>
        <p:spPr>
          <a:xfrm>
            <a:off x="1181100" y="6794500"/>
            <a:ext cx="10642600" cy="15113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/>
          <p:nvPr>
            <p:ph type="body" sz="quarter" idx="1"/>
          </p:nvPr>
        </p:nvSpPr>
        <p:spPr>
          <a:xfrm>
            <a:off x="1181100" y="8382000"/>
            <a:ext cx="10642600" cy="939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/>
          <p:nvPr>
            <p:ph type="title"/>
          </p:nvPr>
        </p:nvSpPr>
        <p:spPr>
          <a:xfrm>
            <a:off x="1270000" y="3606800"/>
            <a:ext cx="10464800" cy="2540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7226300" y="1231900"/>
            <a:ext cx="4914900" cy="6997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/>
          <p:nvPr>
            <p:ph type="title"/>
          </p:nvPr>
        </p:nvSpPr>
        <p:spPr>
          <a:xfrm>
            <a:off x="609600" y="1155700"/>
            <a:ext cx="5994400" cy="3568700"/>
          </a:xfrm>
          <a:prstGeom prst="rect">
            <a:avLst/>
          </a:prstGeom>
        </p:spPr>
        <p:txBody>
          <a:bodyPr anchor="b"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/>
          <p:nvPr>
            <p:ph type="body" sz="quarter" idx="1"/>
          </p:nvPr>
        </p:nvSpPr>
        <p:spPr>
          <a:xfrm>
            <a:off x="609600" y="4762500"/>
            <a:ext cx="5994400" cy="356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/>
          <p:nvPr>
            <p:ph type="body" idx="1"/>
          </p:nvPr>
        </p:nvSpPr>
        <p:spPr>
          <a:xfrm>
            <a:off x="1270000" y="2768600"/>
            <a:ext cx="10464800" cy="574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972300" y="2984500"/>
            <a:ext cx="4747115" cy="601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/>
          <p:nvPr>
            <p:ph type="body" sz="half" idx="1"/>
          </p:nvPr>
        </p:nvSpPr>
        <p:spPr>
          <a:xfrm>
            <a:off x="1270000" y="2946400"/>
            <a:ext cx="5270500" cy="6096000"/>
          </a:xfrm>
          <a:prstGeom prst="rect">
            <a:avLst/>
          </a:prstGeom>
        </p:spPr>
        <p:txBody>
          <a:bodyPr/>
          <a:lstStyle>
            <a:lvl1pPr marL="482600" indent="-482600">
              <a:spcBef>
                <a:spcPts val="3200"/>
              </a:spcBef>
              <a:buBlip>
                <a:blip r:embed="rId2"/>
              </a:buBlip>
              <a:defRPr sz="3200"/>
            </a:lvl1pPr>
            <a:lvl2pPr marL="965200" indent="-482600">
              <a:spcBef>
                <a:spcPts val="3200"/>
              </a:spcBef>
              <a:buBlip>
                <a:blip r:embed="rId2"/>
              </a:buBlip>
              <a:defRPr sz="3200"/>
            </a:lvl2pPr>
            <a:lvl3pPr marL="1447800" indent="-482600">
              <a:spcBef>
                <a:spcPts val="3200"/>
              </a:spcBef>
              <a:buBlip>
                <a:blip r:embed="rId2"/>
              </a:buBlip>
              <a:defRPr sz="3200"/>
            </a:lvl3pPr>
            <a:lvl4pPr marL="1930400" indent="-482600">
              <a:spcBef>
                <a:spcPts val="3200"/>
              </a:spcBef>
              <a:buBlip>
                <a:blip r:embed="rId2"/>
              </a:buBlip>
              <a:defRPr sz="3200"/>
            </a:lvl4pPr>
            <a:lvl5pPr marL="2413000" indent="-482600">
              <a:spcBef>
                <a:spcPts val="32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/>
          <p:nvPr>
            <p:ph type="sldNum" sz="quarter" idx="2"/>
          </p:nvPr>
        </p:nvSpPr>
        <p:spPr>
          <a:xfrm>
            <a:off x="6256723" y="9194800"/>
            <a:ext cx="409839" cy="454169"/>
          </a:xfrm>
          <a:prstGeom prst="rect">
            <a:avLst/>
          </a:prstGeom>
        </p:spPr>
        <p:txBody>
          <a:bodyPr/>
          <a:lstStyle>
            <a:lvl1pPr algn="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7273168" y="5018682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 rot="21600000">
            <a:off x="7269536" y="774699"/>
            <a:ext cx="4927601" cy="393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sz="half" idx="15"/>
          </p:nvPr>
        </p:nvSpPr>
        <p:spPr>
          <a:xfrm rot="21600000">
            <a:off x="787399" y="774699"/>
            <a:ext cx="6159501" cy="820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/>
          <p:nvPr>
            <p:ph type="body" idx="1"/>
          </p:nvPr>
        </p:nvSpPr>
        <p:spPr>
          <a:xfrm>
            <a:off x="1270000" y="1066800"/>
            <a:ext cx="10464800" cy="762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/>
          <p:nvPr>
            <p:ph type="title"/>
          </p:nvPr>
        </p:nvSpPr>
        <p:spPr>
          <a:xfrm>
            <a:off x="1270000" y="203200"/>
            <a:ext cx="10464800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幻灯片编号"/>
          <p:cNvSpPr/>
          <p:nvPr>
            <p:ph type="sldNum" sz="quarter" idx="2"/>
          </p:nvPr>
        </p:nvSpPr>
        <p:spPr>
          <a:xfrm>
            <a:off x="6297011" y="9194800"/>
            <a:ext cx="409839" cy="4541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titleStyle>
    <p:bodyStyle>
      <a:lvl1pPr marL="571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1pPr>
      <a:lvl2pPr marL="1143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2pPr>
      <a:lvl3pPr marL="1714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3pPr>
      <a:lvl4pPr marL="2286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4pPr>
      <a:lvl5pPr marL="2857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5pPr>
      <a:lvl6pPr marL="3429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6pPr>
      <a:lvl7pPr marL="4000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7pPr>
      <a:lvl8pPr marL="45720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8pPr>
      <a:lvl9pPr marL="5143500" marR="0" indent="-571500" algn="l" defTabSz="457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43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halkduster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1pPr>
      <a:lvl2pPr marL="0" marR="0" indent="228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2pPr>
      <a:lvl3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3pPr>
      <a:lvl4pPr marL="0" marR="0" indent="685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4pPr>
      <a:lvl5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5pPr>
      <a:lvl6pPr marL="0" marR="0" indent="1143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6pPr>
      <a:lvl7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7pPr>
      <a:lvl8pPr marL="0" marR="0" indent="1600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halkduste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tiff" descr="pasted-image.tiff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80343" y="748192"/>
            <a:ext cx="10044114" cy="5600701"/>
          </a:xfrm>
          <a:prstGeom prst="rect">
            <a:avLst/>
          </a:prstGeom>
        </p:spPr>
      </p:pic>
      <p:sp>
        <p:nvSpPr>
          <p:cNvPr id="120" name="第9章  树回归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第9章  树回归</a:t>
            </a:r>
          </a:p>
        </p:txBody>
      </p:sp>
      <p:sp>
        <p:nvSpPr>
          <p:cNvPr id="121" name="author 片刻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author 片刻</a:t>
            </a:r>
          </a:p>
        </p:txBody>
      </p:sp>
      <p:sp>
        <p:nvSpPr>
          <p:cNvPr id="122" name="ApacheCN  你装逼的选择"/>
          <p:cNvSpPr/>
          <p:nvPr/>
        </p:nvSpPr>
        <p:spPr>
          <a:xfrm>
            <a:off x="7380413" y="2862742"/>
            <a:ext cx="389008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defTabSz="511809">
              <a:defRPr b="1" sz="4960">
                <a:solidFill>
                  <a:srgbClr val="000000">
                    <a:alpha val="8491"/>
                  </a:srgbClr>
                </a:solidFill>
                <a:latin typeface="Palatino"/>
                <a:ea typeface="Palatino"/>
                <a:cs typeface="Palatino"/>
                <a:sym typeface="Palatino"/>
              </a:defRPr>
            </a:pPr>
            <a:r>
              <a:t> </a:t>
            </a:r>
            <a:r>
              <a:rPr sz="2480"/>
              <a:t>ApacheCN  你装逼的选择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树回归"/>
          <p:cNvSpPr/>
          <p:nvPr>
            <p:ph type="title"/>
          </p:nvPr>
        </p:nvSpPr>
        <p:spPr>
          <a:xfrm>
            <a:off x="1914748" y="215900"/>
            <a:ext cx="9175304" cy="1397745"/>
          </a:xfrm>
          <a:prstGeom prst="rect">
            <a:avLst/>
          </a:prstGeom>
        </p:spPr>
        <p:txBody>
          <a:bodyPr/>
          <a:lstStyle/>
          <a:p>
            <a:pPr/>
            <a:r>
              <a:t>树回归</a:t>
            </a:r>
          </a:p>
        </p:txBody>
      </p:sp>
      <p:sp>
        <p:nvSpPr>
          <p:cNvPr id="125" name="树回归是什么？…"/>
          <p:cNvSpPr/>
          <p:nvPr/>
        </p:nvSpPr>
        <p:spPr>
          <a:xfrm>
            <a:off x="1016822" y="2742864"/>
            <a:ext cx="10971156" cy="3988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17500" indent="-317500" algn="l">
              <a:buSzPct val="100000"/>
              <a:buChar char="*"/>
              <a:defRPr sz="2400"/>
            </a:pPr>
            <a:r>
              <a:t>树回归是什么？</a:t>
            </a:r>
          </a:p>
          <a:p>
            <a:pPr lvl="1" marL="889000" indent="-317500" algn="l">
              <a:buSzPct val="100000"/>
              <a:buChar char="*"/>
              <a:defRPr sz="2400"/>
            </a:pPr>
            <a:r>
              <a:t>表示用树来处理回归问题</a:t>
            </a:r>
          </a:p>
          <a:p>
            <a:pPr marL="317500" indent="-317500" algn="l">
              <a:buSzPct val="100000"/>
              <a:buChar char="*"/>
              <a:defRPr sz="2400"/>
            </a:pPr>
            <a:r>
              <a:t>树回归需要解决的问题：</a:t>
            </a:r>
          </a:p>
          <a:p>
            <a:pPr lvl="1" marL="889000" indent="-317500" algn="l">
              <a:buSzPct val="100000"/>
              <a:buChar char="*"/>
              <a:defRPr sz="2400"/>
            </a:pPr>
            <a:r>
              <a:t>现象：很多时候实际生活中很多问题都是非线性的问题，不可能使用全局线性模型来拟合</a:t>
            </a:r>
          </a:p>
          <a:p>
            <a:pPr lvl="1" marL="889000" indent="-317500" algn="l">
              <a:buSzPct val="100000"/>
              <a:buChar char="*"/>
              <a:defRPr sz="2400"/>
            </a:pPr>
            <a:r>
              <a:t>例如：分析骑自行车和人的智商之间的关系。</a:t>
            </a:r>
          </a:p>
          <a:p>
            <a:pPr marL="317500" indent="-317500" algn="l">
              <a:buSzPct val="100000"/>
              <a:buChar char="*"/>
              <a:defRPr sz="2400"/>
            </a:pPr>
            <a:r>
              <a:t>目前主流的解决方案</a:t>
            </a:r>
          </a:p>
          <a:p>
            <a:pPr lvl="1" marL="889000" indent="-317500" algn="l">
              <a:buSzPct val="100000"/>
              <a:buChar char="*"/>
              <a:defRPr sz="2400"/>
            </a:pPr>
            <a:r>
              <a:t>比较著名而且使用广泛的就是： 分类回归树，也称CART树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ART树"/>
          <p:cNvSpPr/>
          <p:nvPr>
            <p:ph type="title"/>
          </p:nvPr>
        </p:nvSpPr>
        <p:spPr>
          <a:xfrm>
            <a:off x="2653704" y="279400"/>
            <a:ext cx="7697392" cy="1503809"/>
          </a:xfrm>
          <a:prstGeom prst="rect">
            <a:avLst/>
          </a:prstGeom>
        </p:spPr>
        <p:txBody>
          <a:bodyPr/>
          <a:lstStyle/>
          <a:p>
            <a:pPr/>
            <a:r>
              <a:t>CART树</a:t>
            </a:r>
          </a:p>
        </p:txBody>
      </p:sp>
      <p:sp>
        <p:nvSpPr>
          <p:cNvPr id="128" name="文本"/>
          <p:cNvSpPr/>
          <p:nvPr/>
        </p:nvSpPr>
        <p:spPr>
          <a:xfrm>
            <a:off x="1629339" y="2999220"/>
            <a:ext cx="127001" cy="103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66750" indent="-666750" algn="l">
              <a:buSzPct val="100000"/>
              <a:buChar char="*"/>
              <a:defRPr sz="2400"/>
            </a:pPr>
          </a:p>
        </p:txBody>
      </p:sp>
      <p:sp>
        <p:nvSpPr>
          <p:cNvPr id="129" name="CART树…"/>
          <p:cNvSpPr/>
          <p:nvPr/>
        </p:nvSpPr>
        <p:spPr>
          <a:xfrm>
            <a:off x="648469" y="1422982"/>
            <a:ext cx="11993563" cy="8101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81000" indent="-381000" algn="l">
              <a:buSzPct val="100000"/>
              <a:buChar char="*"/>
              <a:defRPr sz="2400"/>
            </a:pPr>
            <a:r>
              <a:t>CART树</a:t>
            </a:r>
          </a:p>
          <a:p>
            <a:pPr lvl="1" marL="952500" indent="-381000" algn="l">
              <a:buSzPct val="100000"/>
              <a:buChar char="*"/>
              <a:defRPr sz="2400"/>
            </a:pPr>
            <a:r>
              <a:t>分类回归树(Classification and Regression Tree，CART)是一种典型的决策树算法。</a:t>
            </a:r>
          </a:p>
          <a:p>
            <a:pPr lvl="1" marL="952500" indent="-381000" algn="l">
              <a:buSzPct val="100000"/>
              <a:buChar char="*"/>
              <a:defRPr sz="2400"/>
            </a:pPr>
            <a:r>
              <a:t>CART算法不仅可以应用于分类问题，而且可以用于回归问题</a:t>
            </a:r>
          </a:p>
          <a:p>
            <a:pPr lvl="1" marL="952500" indent="-381000" algn="l">
              <a:buSzPct val="100000"/>
              <a:buChar char="*"/>
              <a:defRPr sz="2400"/>
            </a:pPr>
            <a:r>
              <a:t>讲解：CART算法构建的回归树并介绍其中的树剪枝技术(该技术主要的目的是防止树的过拟合)</a:t>
            </a:r>
          </a:p>
          <a:p>
            <a:pPr marL="666750" indent="-666750" algn="l">
              <a:buSzPct val="100000"/>
              <a:buChar char="*"/>
              <a:defRPr sz="2400"/>
            </a:pPr>
            <a:r>
              <a:t>树回归的构建</a:t>
            </a:r>
          </a:p>
          <a:p>
            <a:pPr lvl="1" marL="1238250" indent="-666750" algn="l">
              <a:buSzPct val="100000"/>
              <a:buChar char="*"/>
              <a:defRPr sz="2400"/>
            </a:pPr>
            <a:r>
              <a:t>优点：可以对复杂和非线性的数据建模。</a:t>
            </a:r>
          </a:p>
          <a:p>
            <a:pPr lvl="1" marL="1238250" indent="-666750" algn="l">
              <a:buSzPct val="100000"/>
              <a:buChar char="*"/>
              <a:defRPr sz="2400"/>
            </a:pPr>
            <a:r>
              <a:t>缺点：结果不易理解。</a:t>
            </a:r>
          </a:p>
          <a:p>
            <a:pPr lvl="1" marL="1238250" indent="-666750" algn="l">
              <a:buSzPct val="100000"/>
              <a:buChar char="*"/>
              <a:defRPr sz="2400"/>
            </a:pPr>
            <a:r>
              <a:t>适用数据类型：数值型和标称型数据。</a:t>
            </a:r>
          </a:p>
          <a:p>
            <a:pPr marL="666750" indent="-666750" algn="l">
              <a:buSzPct val="100000"/>
              <a:buChar char="*"/>
              <a:defRPr sz="2400"/>
            </a:pPr>
            <a:r>
              <a:t>树的一般方法</a:t>
            </a:r>
          </a:p>
          <a:p>
            <a:pPr lvl="1" marL="1238250" indent="-666750" algn="l">
              <a:buSzPct val="100000"/>
              <a:buChar char="*"/>
              <a:defRPr sz="2400"/>
            </a:pPr>
            <a:r>
              <a:t>收集数据：任何方法</a:t>
            </a:r>
          </a:p>
          <a:p>
            <a:pPr lvl="1" marL="1238250" indent="-666750" algn="l">
              <a:buSzPct val="100000"/>
              <a:buChar char="*"/>
              <a:defRPr sz="2400"/>
            </a:pPr>
            <a:r>
              <a:t>准备数据：需要数值型的数据，标称型的数据应该映射成二值型数据。</a:t>
            </a:r>
          </a:p>
          <a:p>
            <a:pPr lvl="1" marL="1238250" indent="-666750" algn="l">
              <a:buSzPct val="100000"/>
              <a:buChar char="*"/>
              <a:defRPr sz="2400"/>
            </a:pPr>
            <a:r>
              <a:t>分析数据：会出数据的二维可视化显示结果，以字典方式生成树。</a:t>
            </a:r>
          </a:p>
          <a:p>
            <a:pPr lvl="1" marL="1238250" indent="-666750" algn="l">
              <a:buSzPct val="100000"/>
              <a:buChar char="*"/>
              <a:defRPr sz="2400"/>
            </a:pPr>
            <a:r>
              <a:t>训练算法：大部分时间都花费在子节点树模型的构建上。</a:t>
            </a:r>
          </a:p>
          <a:p>
            <a:pPr lvl="1" marL="1238250" indent="-666750" algn="l">
              <a:buSzPct val="100000"/>
              <a:buChar char="*"/>
              <a:defRPr sz="2400"/>
            </a:pPr>
            <a:r>
              <a:t>测试算法：使用测试数据上R2值来分析模型的效果。</a:t>
            </a:r>
          </a:p>
          <a:p>
            <a:pPr lvl="1" marL="1238250" indent="-666750" algn="l">
              <a:buSzPct val="100000"/>
              <a:buChar char="*"/>
              <a:defRPr sz="2400"/>
            </a:pPr>
            <a:r>
              <a:t>使用算法：使用训练出的树做预测，预测结果还可以用来做很多事情。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树剪枝"/>
          <p:cNvSpPr/>
          <p:nvPr>
            <p:ph type="title"/>
          </p:nvPr>
        </p:nvSpPr>
        <p:spPr>
          <a:xfrm>
            <a:off x="2653704" y="279400"/>
            <a:ext cx="7697392" cy="1503809"/>
          </a:xfrm>
          <a:prstGeom prst="rect">
            <a:avLst/>
          </a:prstGeom>
        </p:spPr>
        <p:txBody>
          <a:bodyPr/>
          <a:lstStyle/>
          <a:p>
            <a:pPr/>
            <a:r>
              <a:t>树剪枝</a:t>
            </a:r>
          </a:p>
        </p:txBody>
      </p:sp>
      <p:sp>
        <p:nvSpPr>
          <p:cNvPr id="132" name="文本"/>
          <p:cNvSpPr/>
          <p:nvPr/>
        </p:nvSpPr>
        <p:spPr>
          <a:xfrm>
            <a:off x="1629339" y="2999220"/>
            <a:ext cx="127001" cy="103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66750" indent="-666750" algn="l">
              <a:buSzPct val="100000"/>
              <a:buChar char="*"/>
              <a:defRPr sz="2400"/>
            </a:pPr>
          </a:p>
        </p:txBody>
      </p:sp>
      <p:sp>
        <p:nvSpPr>
          <p:cNvPr id="133" name="如果一棵树的节点过多，那么该模型就“过拟合”；那么如何避免呢？…"/>
          <p:cNvSpPr/>
          <p:nvPr/>
        </p:nvSpPr>
        <p:spPr>
          <a:xfrm>
            <a:off x="623069" y="2718717"/>
            <a:ext cx="11993563" cy="3427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/>
            </a:pPr>
            <a:r>
              <a:t>如果一棵树的节点过多，那么该模型就“过拟合”；那么如何避免呢？</a:t>
            </a:r>
          </a:p>
          <a:p>
            <a:pPr algn="l">
              <a:defRPr sz="2400"/>
            </a:pPr>
            <a:r>
              <a:t>剪枝(prunning): 通过降低决策树的复杂度来避免过拟合的过程。</a:t>
            </a:r>
          </a:p>
          <a:p>
            <a:pPr algn="l">
              <a:defRPr sz="2400"/>
            </a:pPr>
          </a:p>
          <a:p>
            <a:pPr marL="575733" indent="-575733" algn="l">
              <a:buSzPct val="100000"/>
              <a:buAutoNum type="arabicPeriod" startAt="1"/>
              <a:defRPr sz="2400"/>
            </a:pPr>
            <a:r>
              <a:t>预剪枝(preprunning)</a:t>
            </a:r>
          </a:p>
          <a:p>
            <a:pPr lvl="1" marL="1439333" indent="-575733" algn="l">
              <a:buSzPct val="100000"/>
              <a:buAutoNum type="arabicPeriod" startAt="1"/>
              <a:defRPr sz="2400"/>
            </a:pPr>
            <a:r>
              <a:t>实现在模型训练的时候，进行约束的情况。(例如：节点数、误差数)</a:t>
            </a:r>
          </a:p>
          <a:p>
            <a:pPr marL="575733" indent="-575733" algn="l">
              <a:buSzPct val="100000"/>
              <a:buAutoNum type="arabicPeriod" startAt="1"/>
              <a:defRPr sz="2400"/>
            </a:pPr>
            <a:r>
              <a:t>后剪枝(postprunning)</a:t>
            </a:r>
          </a:p>
          <a:p>
            <a:pPr lvl="1" marL="1439333" indent="-575733" algn="l">
              <a:buSzPct val="100000"/>
              <a:buAutoNum type="arabicPeriod" startAt="1"/>
              <a:defRPr sz="2400"/>
            </a:pPr>
            <a:r>
              <a:t>使用测试集和训练集，对过多的节点，进行合并从而降低误差。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回归树"/>
          <p:cNvSpPr/>
          <p:nvPr>
            <p:ph type="ctrTitle"/>
          </p:nvPr>
        </p:nvSpPr>
        <p:spPr>
          <a:xfrm>
            <a:off x="1181100" y="99733"/>
            <a:ext cx="10464800" cy="1266132"/>
          </a:xfrm>
          <a:prstGeom prst="rect">
            <a:avLst/>
          </a:prstGeom>
        </p:spPr>
        <p:txBody>
          <a:bodyPr/>
          <a:lstStyle>
            <a:lvl1pPr defTabSz="416052">
              <a:defRPr sz="6552"/>
            </a:lvl1pPr>
          </a:lstStyle>
          <a:p>
            <a:pPr/>
            <a:r>
              <a:t>回归树</a:t>
            </a:r>
          </a:p>
        </p:txBody>
      </p:sp>
      <p:sp>
        <p:nvSpPr>
          <p:cNvPr id="136" name="回归树：通过计算平均距离"/>
          <p:cNvSpPr/>
          <p:nvPr/>
        </p:nvSpPr>
        <p:spPr>
          <a:xfrm>
            <a:off x="1137419" y="8636000"/>
            <a:ext cx="1072996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回归树：通过计算平均距离</a:t>
            </a:r>
          </a:p>
        </p:txBody>
      </p:sp>
      <p:pic>
        <p:nvPicPr>
          <p:cNvPr id="137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8500" y="1689100"/>
            <a:ext cx="6350000" cy="63754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模型树"/>
          <p:cNvSpPr/>
          <p:nvPr>
            <p:ph type="ctrTitle"/>
          </p:nvPr>
        </p:nvSpPr>
        <p:spPr>
          <a:xfrm>
            <a:off x="1270000" y="168969"/>
            <a:ext cx="10464800" cy="1266131"/>
          </a:xfrm>
          <a:prstGeom prst="rect">
            <a:avLst/>
          </a:prstGeom>
        </p:spPr>
        <p:txBody>
          <a:bodyPr/>
          <a:lstStyle>
            <a:lvl1pPr defTabSz="416052">
              <a:defRPr sz="6552"/>
            </a:lvl1pPr>
          </a:lstStyle>
          <a:p>
            <a:pPr/>
            <a:r>
              <a:t>模型树</a:t>
            </a:r>
          </a:p>
        </p:txBody>
      </p:sp>
      <p:sp>
        <p:nvSpPr>
          <p:cNvPr id="140" name="模型树：通过计算回归系数"/>
          <p:cNvSpPr/>
          <p:nvPr/>
        </p:nvSpPr>
        <p:spPr>
          <a:xfrm>
            <a:off x="1137419" y="8636000"/>
            <a:ext cx="1072996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模型树：通过计算回归系数</a:t>
            </a:r>
          </a:p>
        </p:txBody>
      </p:sp>
      <p:pic>
        <p:nvPicPr>
          <p:cNvPr id="141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27400" y="1689100"/>
            <a:ext cx="6350000" cy="63754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树回归流程图"/>
          <p:cNvSpPr/>
          <p:nvPr>
            <p:ph type="title"/>
          </p:nvPr>
        </p:nvSpPr>
        <p:spPr>
          <a:xfrm>
            <a:off x="1270000" y="178841"/>
            <a:ext cx="10464800" cy="2132559"/>
          </a:xfrm>
          <a:prstGeom prst="rect">
            <a:avLst/>
          </a:prstGeom>
        </p:spPr>
        <p:txBody>
          <a:bodyPr/>
          <a:lstStyle>
            <a:lvl1pPr>
              <a:defRPr sz="7300"/>
            </a:lvl1pPr>
          </a:lstStyle>
          <a:p>
            <a:pPr/>
            <a:r>
              <a:t>树回归流程图</a:t>
            </a:r>
          </a:p>
        </p:txBody>
      </p:sp>
      <p:pic>
        <p:nvPicPr>
          <p:cNvPr id="144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0" y="2070100"/>
            <a:ext cx="9194800" cy="7061200"/>
          </a:xfrm>
          <a:prstGeom prst="rect">
            <a:avLst/>
          </a:prstGeom>
          <a:ln w="889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线条" descr="线条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5559924" y="4832350"/>
            <a:ext cx="1884952" cy="88900"/>
          </a:xfrm>
          <a:prstGeom prst="rect">
            <a:avLst/>
          </a:prstGeom>
        </p:spPr>
      </p:pic>
      <p:pic>
        <p:nvPicPr>
          <p:cNvPr id="148" name="线条" descr="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20261">
            <a:off x="7315279" y="4604518"/>
            <a:ext cx="2699783" cy="88901"/>
          </a:xfrm>
          <a:prstGeom prst="rect">
            <a:avLst/>
          </a:prstGeom>
        </p:spPr>
      </p:pic>
      <p:pic>
        <p:nvPicPr>
          <p:cNvPr id="150" name="线条" descr="线条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3337424" y="6470650"/>
            <a:ext cx="1884952" cy="88900"/>
          </a:xfrm>
          <a:prstGeom prst="rect">
            <a:avLst/>
          </a:prstGeom>
        </p:spPr>
      </p:pic>
      <p:pic>
        <p:nvPicPr>
          <p:cNvPr id="152" name="线条" descr="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20262">
            <a:off x="5473779" y="6470649"/>
            <a:ext cx="2699782" cy="88901"/>
          </a:xfrm>
          <a:prstGeom prst="rect">
            <a:avLst/>
          </a:prstGeom>
        </p:spPr>
      </p:pic>
      <p:pic>
        <p:nvPicPr>
          <p:cNvPr id="154" name="线条" descr="线条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8900000">
            <a:off x="1737224" y="8134350"/>
            <a:ext cx="1884952" cy="88900"/>
          </a:xfrm>
          <a:prstGeom prst="rect">
            <a:avLst/>
          </a:prstGeom>
        </p:spPr>
      </p:pic>
      <p:pic>
        <p:nvPicPr>
          <p:cNvPr id="156" name="线条" descr="线条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20262">
            <a:off x="3898979" y="8134349"/>
            <a:ext cx="2699782" cy="88901"/>
          </a:xfrm>
          <a:prstGeom prst="rect">
            <a:avLst/>
          </a:prstGeom>
        </p:spPr>
      </p:pic>
      <p:sp>
        <p:nvSpPr>
          <p:cNvPr id="158" name="（a-mean）^2+(b-mean)^2+ … +(c-mean)^2"/>
          <p:cNvSpPr/>
          <p:nvPr/>
        </p:nvSpPr>
        <p:spPr>
          <a:xfrm>
            <a:off x="-276751" y="1454149"/>
            <a:ext cx="13277910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（a-mean）^2+(b-mean)^2+ … +(c-mean)^2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BC00FF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">
  <a:themeElements>
    <a:clrScheme name="Chalkboard">
      <a:dk1>
        <a:srgbClr val="000000"/>
      </a:dk1>
      <a:lt1>
        <a:srgbClr val="FFFFFF"/>
      </a:lt1>
      <a:dk2>
        <a:srgbClr val="51504D"/>
      </a:dk2>
      <a:lt2>
        <a:srgbClr val="CBC8C2"/>
      </a:lt2>
      <a:accent1>
        <a:srgbClr val="71B0E2"/>
      </a:accent1>
      <a:accent2>
        <a:srgbClr val="A8E685"/>
      </a:accent2>
      <a:accent3>
        <a:srgbClr val="FFE181"/>
      </a:accent3>
      <a:accent4>
        <a:srgbClr val="F2A057"/>
      </a:accent4>
      <a:accent5>
        <a:srgbClr val="FF7777"/>
      </a:accent5>
      <a:accent6>
        <a:srgbClr val="D4ABEF"/>
      </a:accent6>
      <a:hlink>
        <a:srgbClr val="0000FF"/>
      </a:hlink>
      <a:folHlink>
        <a:srgbClr val="FF00FF"/>
      </a:folHlink>
    </a:clrScheme>
    <a:fontScheme name="Chalkboard">
      <a:majorFont>
        <a:latin typeface="Chalkduster"/>
        <a:ea typeface="Chalkduster"/>
        <a:cs typeface="Chalkduster"/>
      </a:majorFont>
      <a:minorFont>
        <a:latin typeface="Chalkduster"/>
        <a:ea typeface="Chalkduster"/>
        <a:cs typeface="Chalkduster"/>
      </a:minorFont>
    </a:fontScheme>
    <a:fmtScheme name="Chalkbo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63500" dist="0" dir="162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63500" dist="0" dir="162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63500" dist="25400" dir="2700000">
                <a:srgbClr val="000000">
                  <a:alpha val="70000"/>
                </a:srgbClr>
              </a:outerShdw>
            </a:effectLst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>
          <a:noFill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Chalkduste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