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70" r:id="rId9"/>
    <p:sldId id="269" r:id="rId10"/>
    <p:sldId id="271" r:id="rId11"/>
    <p:sldId id="272" r:id="rId12"/>
    <p:sldId id="274" r:id="rId13"/>
    <p:sldId id="273" r:id="rId14"/>
    <p:sldId id="263" r:id="rId15"/>
    <p:sldId id="261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2E0D"/>
    <a:srgbClr val="E24449"/>
    <a:srgbClr val="404040"/>
    <a:srgbClr val="F25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1985" autoAdjust="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9D1E8-8881-45F0-A7AC-18C71FD94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8D022D-71B3-4A44-9CF7-BFD2259C4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325C5-88A4-4A84-9276-242D986B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57D4-8CBF-473A-B653-CB1015B81B14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3877D-4D65-4D7E-9EB5-45FA5C7F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D6A87-1A0E-40AA-B4C1-536A5070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D063-6B5B-4628-AC5C-91B8DFAF6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2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519E-F4D1-4FB7-895E-A623B2F4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B75C82-25C9-4C2D-8D46-C94B79D84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833E5-48D3-4572-B1CA-8F9CAED4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57D4-8CBF-473A-B653-CB1015B81B14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6079F-2B1C-47D7-9F4D-6A711D2A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41D3F-D47E-4A73-A572-DBBEF607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D063-6B5B-4628-AC5C-91B8DFAF6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27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AA45A4-77A1-4903-B717-A59742143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DE8143-46AC-4DB8-A33C-2A8427B11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CEF76-CE7A-4CAE-A980-FB4C96D8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57D4-8CBF-473A-B653-CB1015B81B14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018D8-A7C7-4F7E-BAA8-E2D98F86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7D717-BCF7-4176-8A0B-425B0734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D063-6B5B-4628-AC5C-91B8DFAF6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9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52931-4F82-4FF5-B081-FA1D97C2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85B43-2F1C-4F4F-86A1-DFFB32C86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3056F-2286-4ECF-B3E3-7593A3F9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57D4-8CBF-473A-B653-CB1015B81B14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F7B0A-4DFE-4C48-91CA-76AB3A78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6658B-EDF0-4862-A769-699E441D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D063-6B5B-4628-AC5C-91B8DFAF6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F7641-B873-4921-ACDD-D7A9B97D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9D41B-3FA4-48B4-A142-0F9CAAA1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6FC71-100A-406B-B312-C7D4F566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57D4-8CBF-473A-B653-CB1015B81B14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FC5C8-8DDB-4F84-8955-866ABC21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A4150-47D7-4D2C-91D8-37170431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D063-6B5B-4628-AC5C-91B8DFAF6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7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C0A51-E6DC-4AC6-AC61-C00C8FC2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D72BC-DACF-40CF-94E8-A839B9FF1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963596-F412-4423-94CF-D86174394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8255D-6629-4363-B284-44B1CEB7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57D4-8CBF-473A-B653-CB1015B81B14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5357D-BC4D-4EAC-AEAF-D5349EF7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C0E7E-A16C-4D63-8225-78154D47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D063-6B5B-4628-AC5C-91B8DFAF6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2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9E367-C1BA-4B9E-B113-4CEBFE9F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D06C5-AFF9-4C9D-879C-A37392318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1F2F25-87B8-40AF-AF7C-FC2AC06E3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F23964-3AAA-4C1C-B7CF-861C68CF6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4CD0CA-4498-45AB-8CED-6E2C9798F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DF69F4-D548-42D8-B602-99EE0D45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57D4-8CBF-473A-B653-CB1015B81B14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E2EBF1-8CBF-45CE-A99F-724BF0B4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B6F78A-738F-4587-B15D-003D8927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D063-6B5B-4628-AC5C-91B8DFAF6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7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43EBF-4618-4462-BF72-DACB107C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D17C54-313C-4DF5-B73F-BAE9F44B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57D4-8CBF-473A-B653-CB1015B81B14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58C70D-90CC-4CF5-B88F-C24D99ED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1E0EB3-AFF4-49BA-85B2-68E73892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D063-6B5B-4628-AC5C-91B8DFAF6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9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D5744B-7802-4ECE-928C-677F6E23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57D4-8CBF-473A-B653-CB1015B81B14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C74500-C0DF-4784-86FD-C26AEAFB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71202-3F27-4693-96AE-7363EA00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D063-6B5B-4628-AC5C-91B8DFAF6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8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1BD66-025B-4007-96A1-26D9EFCF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B85EE-C518-4793-9523-C3D44E13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E4679-C870-4995-BD28-65DEA8494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0BF661-92A1-4F29-8E94-28C0618B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57D4-8CBF-473A-B653-CB1015B81B14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959108-807D-4D4E-A8AE-227EEE5A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CE398-DD9B-490A-8801-ECDA00F3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D063-6B5B-4628-AC5C-91B8DFAF6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03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FCACF-CF08-481D-8F2F-F4834D2F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D3121-F8B6-4B44-AC92-66D361B4D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80C899-B71B-4563-81BF-681043340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FBD94-50F4-4CC7-ACE1-5C4AF0ED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57D4-8CBF-473A-B653-CB1015B81B14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D4C07-9F0D-4102-97A1-2A80429C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2F751-47FE-414A-843F-0435BC9B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D063-6B5B-4628-AC5C-91B8DFAF6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76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FD080A-8AA4-4E93-995B-BCEBC06C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6C241-FC73-488E-A86E-0969E8971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DF1FD-7FFD-4B15-94F9-28DAD9024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57D4-8CBF-473A-B653-CB1015B81B14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91468-AC3C-4AF3-ACE2-DD57BE548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FBF0C-86D8-4E36-8581-E6609C825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CD063-6B5B-4628-AC5C-91B8DFAF6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6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1714E022-EEED-4FD3-8BA6-4F066A075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651275" y="1517911"/>
            <a:ext cx="1920726" cy="336127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B342CB0-18E9-4732-A30D-FB48E91B9728}"/>
              </a:ext>
            </a:extLst>
          </p:cNvPr>
          <p:cNvSpPr txBox="1"/>
          <p:nvPr/>
        </p:nvSpPr>
        <p:spPr>
          <a:xfrm>
            <a:off x="4571999" y="1483995"/>
            <a:ext cx="353377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E24449"/>
                </a:solidFill>
                <a:latin typeface="Trebuchet MS" panose="020B0603020202020204" pitchFamily="34" charset="0"/>
                <a:ea typeface="나눔바른고딕 UltraLight" panose="020B0603020101020101" pitchFamily="50" charset="-127"/>
              </a:rPr>
              <a:t>Seoul </a:t>
            </a:r>
          </a:p>
          <a:p>
            <a:r>
              <a:rPr lang="en-US" altLang="ko-KR" sz="2800" b="1" dirty="0" err="1">
                <a:solidFill>
                  <a:srgbClr val="E24449"/>
                </a:solidFill>
                <a:latin typeface="Trebuchet MS" panose="020B0603020202020204" pitchFamily="34" charset="0"/>
                <a:ea typeface="나눔바른고딕 UltraLight" panose="020B0603020101020101" pitchFamily="50" charset="-127"/>
              </a:rPr>
              <a:t>BUS_Information</a:t>
            </a:r>
            <a:endParaRPr lang="en-US" altLang="ko-KR" sz="2800" b="1" dirty="0">
              <a:solidFill>
                <a:srgbClr val="E24449"/>
              </a:solidFill>
              <a:latin typeface="Trebuchet MS" panose="020B0603020202020204" pitchFamily="34" charset="0"/>
              <a:ea typeface="나눔바른고딕 UltraLight" panose="020B0603020101020101" pitchFamily="50" charset="-127"/>
            </a:endParaRPr>
          </a:p>
          <a:p>
            <a:r>
              <a:rPr lang="en-US" altLang="ko-KR" sz="2800" b="1" dirty="0">
                <a:solidFill>
                  <a:srgbClr val="E24449"/>
                </a:solidFill>
                <a:latin typeface="Trebuchet MS" panose="020B0603020202020204" pitchFamily="34" charset="0"/>
                <a:ea typeface="나눔바른고딕 UltraLight" panose="020B0603020101020101" pitchFamily="50" charset="-127"/>
              </a:rPr>
              <a:t>System</a:t>
            </a:r>
            <a:r>
              <a:rPr lang="en-US" altLang="ko-KR" sz="2000" b="1" dirty="0">
                <a:solidFill>
                  <a:srgbClr val="E24449"/>
                </a:solidFill>
                <a:latin typeface="Trebuchet MS" panose="020B0603020202020204" pitchFamily="34" charset="0"/>
                <a:ea typeface="나눔바른고딕 UltraLight" panose="020B0603020101020101" pitchFamily="50" charset="-127"/>
              </a:rPr>
              <a:t> 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바른고딕 UltraLight" panose="020B0603020101020101" pitchFamily="50" charset="-127"/>
              </a:rPr>
              <a:t>Using IOT Device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바른고딕 UltraLight" panose="020B0603020101020101" pitchFamily="50" charset="-127"/>
              </a:rPr>
              <a:t> </a:t>
            </a:r>
            <a:endParaRPr lang="en-US" altLang="ko-KR" sz="2400" b="1" dirty="0">
              <a:solidFill>
                <a:srgbClr val="E24449"/>
              </a:solidFill>
              <a:latin typeface="Trebuchet MS" panose="020B0603020202020204" pitchFamily="34" charset="0"/>
              <a:ea typeface="나눔바른고딕 UltraLight" panose="020B0603020101020101" pitchFamily="50" charset="-127"/>
            </a:endParaRPr>
          </a:p>
          <a:p>
            <a:r>
              <a:rPr lang="en-US" altLang="ko-KR" sz="2800" dirty="0">
                <a:latin typeface="Trebuchet MS" panose="020B0603020202020204" pitchFamily="34" charset="0"/>
                <a:ea typeface="나눔바른고딕 UltraLight" panose="020B0603020101020101" pitchFamily="50" charset="-127"/>
              </a:rPr>
              <a:t>&amp; </a:t>
            </a:r>
            <a:r>
              <a:rPr lang="en-US" altLang="ko-KR" sz="2800" b="1" dirty="0">
                <a:latin typeface="Trebuchet MS" panose="020B0603020202020204" pitchFamily="34" charset="0"/>
                <a:ea typeface="나눔바른고딕 UltraLight" panose="020B0603020101020101" pitchFamily="50" charset="-127"/>
              </a:rPr>
              <a:t>Big-Data </a:t>
            </a:r>
          </a:p>
          <a:p>
            <a:r>
              <a:rPr lang="en-US" altLang="ko-KR" sz="2000" b="1" dirty="0">
                <a:latin typeface="Trebuchet MS" panose="020B0603020202020204" pitchFamily="34" charset="0"/>
                <a:ea typeface="나눔바른고딕 UltraLight" panose="020B0603020101020101" pitchFamily="50" charset="-127"/>
              </a:rPr>
              <a:t>Decision-Making System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바른고딕 UltraLight" panose="020B0603020101020101" pitchFamily="50" charset="-127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5C4C3353-9B86-4D43-BBC5-0A73775085CB}"/>
              </a:ext>
            </a:extLst>
          </p:cNvPr>
          <p:cNvSpPr/>
          <p:nvPr/>
        </p:nvSpPr>
        <p:spPr>
          <a:xfrm>
            <a:off x="4571999" y="4124980"/>
            <a:ext cx="58864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장비를 활용한 서울시 통합버스서비스 및 빅데이터 의사결정 시스템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-Made by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 이번에 내려요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FCF3D8E9-D563-4C19-8CE1-1ED3E411D5F6}"/>
              </a:ext>
            </a:extLst>
          </p:cNvPr>
          <p:cNvSpPr/>
          <p:nvPr/>
        </p:nvSpPr>
        <p:spPr>
          <a:xfrm>
            <a:off x="-67598" y="4812031"/>
            <a:ext cx="5553997" cy="45719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58417612-3D27-4D53-8314-362AEB37D2DB}"/>
              </a:ext>
            </a:extLst>
          </p:cNvPr>
          <p:cNvSpPr/>
          <p:nvPr/>
        </p:nvSpPr>
        <p:spPr>
          <a:xfrm>
            <a:off x="4572000" y="4812031"/>
            <a:ext cx="7620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Group 1">
            <a:extLst>
              <a:ext uri="{FF2B5EF4-FFF2-40B4-BE49-F238E27FC236}">
                <a16:creationId xmlns:a16="http://schemas.microsoft.com/office/drawing/2014/main" id="{025CF413-F17C-4E6C-9466-EED4F2A8C660}"/>
              </a:ext>
            </a:extLst>
          </p:cNvPr>
          <p:cNvGrpSpPr/>
          <p:nvPr/>
        </p:nvGrpSpPr>
        <p:grpSpPr>
          <a:xfrm>
            <a:off x="1783595" y="2929427"/>
            <a:ext cx="841555" cy="1903588"/>
            <a:chOff x="1783595" y="2929427"/>
            <a:chExt cx="841555" cy="1903588"/>
          </a:xfrm>
        </p:grpSpPr>
        <p:grpSp>
          <p:nvGrpSpPr>
            <p:cNvPr id="30" name="Group 12">
              <a:extLst>
                <a:ext uri="{FF2B5EF4-FFF2-40B4-BE49-F238E27FC236}">
                  <a16:creationId xmlns:a16="http://schemas.microsoft.com/office/drawing/2014/main" id="{B06EF3BF-5676-4BB8-B889-5B3852A1F085}"/>
                </a:ext>
              </a:extLst>
            </p:cNvPr>
            <p:cNvGrpSpPr/>
            <p:nvPr/>
          </p:nvGrpSpPr>
          <p:grpSpPr>
            <a:xfrm>
              <a:off x="1783595" y="2929427"/>
              <a:ext cx="841555" cy="1903588"/>
              <a:chOff x="1783595" y="2929427"/>
              <a:chExt cx="841555" cy="1903588"/>
            </a:xfrm>
          </p:grpSpPr>
          <p:sp>
            <p:nvSpPr>
              <p:cNvPr id="32" name="Rectangle 7">
                <a:extLst>
                  <a:ext uri="{FF2B5EF4-FFF2-40B4-BE49-F238E27FC236}">
                    <a16:creationId xmlns:a16="http://schemas.microsoft.com/office/drawing/2014/main" id="{D4BA52B5-521E-4635-8819-B0EFF3C6372E}"/>
                  </a:ext>
                </a:extLst>
              </p:cNvPr>
              <p:cNvSpPr/>
              <p:nvPr/>
            </p:nvSpPr>
            <p:spPr>
              <a:xfrm>
                <a:off x="2190344" y="3575709"/>
                <a:ext cx="28059" cy="1257306"/>
              </a:xfrm>
              <a:prstGeom prst="rect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CCAB0041-B480-47DF-87ED-9D4EFA3B0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3595" y="2929427"/>
                <a:ext cx="841555" cy="842962"/>
              </a:xfrm>
              <a:prstGeom prst="rect">
                <a:avLst/>
              </a:prstGeom>
            </p:spPr>
          </p:pic>
        </p:grpSp>
        <p:pic>
          <p:nvPicPr>
            <p:cNvPr id="31" name="Picture 13">
              <a:extLst>
                <a:ext uri="{FF2B5EF4-FFF2-40B4-BE49-F238E27FC236}">
                  <a16:creationId xmlns:a16="http://schemas.microsoft.com/office/drawing/2014/main" id="{814D9D00-DDA1-4583-8D0F-12D29823A0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5" t="6527" r="7639" b="18195"/>
            <a:stretch/>
          </p:blipFill>
          <p:spPr>
            <a:xfrm>
              <a:off x="2044682" y="3227133"/>
              <a:ext cx="309342" cy="276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393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 tmFilter="0,0; .5, 1; 1, 1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 tmFilter="0,0; .5, 1; 1, 1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 tmFilter="0,0; .5, 1; 1, 1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 tmFilter="0,0; .5, 1; 1, 1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 tmFilter="0,0; .5, 1; 1, 1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D1437-B009-42B9-B8E9-849EFDBBF361}"/>
              </a:ext>
            </a:extLst>
          </p:cNvPr>
          <p:cNvSpPr/>
          <p:nvPr/>
        </p:nvSpPr>
        <p:spPr>
          <a:xfrm>
            <a:off x="1331884" y="0"/>
            <a:ext cx="10860116" cy="843558"/>
          </a:xfrm>
          <a:prstGeom prst="rect">
            <a:avLst/>
          </a:prstGeom>
          <a:gradFill flip="none" rotWithShape="1">
            <a:gsLst>
              <a:gs pos="0">
                <a:srgbClr val="9D9999">
                  <a:tint val="66000"/>
                  <a:satMod val="160000"/>
                </a:srgbClr>
              </a:gs>
              <a:gs pos="50000">
                <a:srgbClr val="9D9999">
                  <a:tint val="44500"/>
                  <a:satMod val="160000"/>
                </a:srgbClr>
              </a:gs>
              <a:gs pos="100000">
                <a:srgbClr val="9D99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8970E0F-0C26-4561-9F4B-F876E05E8341}"/>
              </a:ext>
            </a:extLst>
          </p:cNvPr>
          <p:cNvGrpSpPr/>
          <p:nvPr/>
        </p:nvGrpSpPr>
        <p:grpSpPr>
          <a:xfrm>
            <a:off x="2541491" y="267494"/>
            <a:ext cx="4124076" cy="400110"/>
            <a:chOff x="2325467" y="267494"/>
            <a:chExt cx="2966613" cy="400110"/>
          </a:xfrm>
        </p:grpSpPr>
        <p:sp>
          <p:nvSpPr>
            <p:cNvPr id="14" name="slide1_shape2">
              <a:extLst>
                <a:ext uri="{FF2B5EF4-FFF2-40B4-BE49-F238E27FC236}">
                  <a16:creationId xmlns:a16="http://schemas.microsoft.com/office/drawing/2014/main" id="{74B562E4-90A8-4787-89C7-58005F8021C1}"/>
                </a:ext>
              </a:extLst>
            </p:cNvPr>
            <p:cNvSpPr/>
            <p:nvPr/>
          </p:nvSpPr>
          <p:spPr>
            <a:xfrm>
              <a:off x="2771800" y="267494"/>
              <a:ext cx="25202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000" b="1" dirty="0" smtClean="0">
                  <a:solidFill>
                    <a:srgbClr val="535353"/>
                  </a:solidFill>
                  <a:latin typeface="산돌고딕 M" panose="02030504000101010101" pitchFamily="18" charset="-127"/>
                  <a:ea typeface="산돌고딕 M" panose="02030504000101010101" pitchFamily="18" charset="-127"/>
                </a:rPr>
                <a:t>Web Server</a:t>
              </a:r>
              <a:endParaRPr altLang="ko-KR" sz="2000" b="1" dirty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A93F49-F8E9-48C7-9700-157AFECCF8F1}"/>
                </a:ext>
              </a:extLst>
            </p:cNvPr>
            <p:cNvSpPr/>
            <p:nvPr/>
          </p:nvSpPr>
          <p:spPr>
            <a:xfrm>
              <a:off x="2325467" y="267494"/>
              <a:ext cx="2585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spc="-150" dirty="0">
                  <a:solidFill>
                    <a:srgbClr val="535353"/>
                  </a:solidFill>
                  <a:latin typeface="Helvetica75" panose="020B0800000000000000" pitchFamily="34" charset="0"/>
                  <a:ea typeface="산돌고딕 M" panose="02030504000101010101" pitchFamily="18" charset="-127"/>
                </a:rPr>
                <a:t>3.</a:t>
              </a:r>
              <a:endParaRPr lang="ko-KR" altLang="en-US" sz="2000" spc="-150" dirty="0">
                <a:solidFill>
                  <a:srgbClr val="535353"/>
                </a:solidFill>
                <a:latin typeface="Helvetica75" panose="020B0800000000000000" pitchFamily="34" charset="0"/>
                <a:ea typeface="산돌고딕 M" panose="02030504000101010101" pitchFamily="18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A315D7-CD9F-4667-848E-F0B516339BE3}"/>
              </a:ext>
            </a:extLst>
          </p:cNvPr>
          <p:cNvCxnSpPr>
            <a:cxnSpLocks/>
          </p:cNvCxnSpPr>
          <p:nvPr/>
        </p:nvCxnSpPr>
        <p:spPr>
          <a:xfrm>
            <a:off x="611560" y="144910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BADFD0-BC20-4EC1-A84F-D3B372E8891B}"/>
              </a:ext>
            </a:extLst>
          </p:cNvPr>
          <p:cNvCxnSpPr>
            <a:cxnSpLocks/>
          </p:cNvCxnSpPr>
          <p:nvPr/>
        </p:nvCxnSpPr>
        <p:spPr>
          <a:xfrm>
            <a:off x="-6059" y="483518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7">
            <a:extLst>
              <a:ext uri="{FF2B5EF4-FFF2-40B4-BE49-F238E27FC236}">
                <a16:creationId xmlns:a16="http://schemas.microsoft.com/office/drawing/2014/main" id="{FB60A348-5AEC-40F1-9B8B-C44E2346A406}"/>
              </a:ext>
            </a:extLst>
          </p:cNvPr>
          <p:cNvSpPr/>
          <p:nvPr/>
        </p:nvSpPr>
        <p:spPr>
          <a:xfrm>
            <a:off x="1" y="0"/>
            <a:ext cx="133164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79B2438-75B1-4152-8638-372A4FCE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61" y="146995"/>
            <a:ext cx="1889093" cy="45348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5B6A14-A594-4A99-BA69-BC8C0D5FBDD2}"/>
              </a:ext>
            </a:extLst>
          </p:cNvPr>
          <p:cNvSpPr txBox="1"/>
          <p:nvPr/>
        </p:nvSpPr>
        <p:spPr>
          <a:xfrm>
            <a:off x="36000" y="2587823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0C040C-28A2-49EE-8BB2-25F7E56FB79B}"/>
              </a:ext>
            </a:extLst>
          </p:cNvPr>
          <p:cNvSpPr txBox="1"/>
          <p:nvPr/>
        </p:nvSpPr>
        <p:spPr>
          <a:xfrm>
            <a:off x="36000" y="528785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BDC48-F2AD-4965-B712-EBDEAB6E424B}"/>
              </a:ext>
            </a:extLst>
          </p:cNvPr>
          <p:cNvSpPr txBox="1"/>
          <p:nvPr/>
        </p:nvSpPr>
        <p:spPr>
          <a:xfrm>
            <a:off x="36000" y="1215033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 Idea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EAB063-0F4A-4D3B-BFA3-7933DE1447BA}"/>
              </a:ext>
            </a:extLst>
          </p:cNvPr>
          <p:cNvSpPr txBox="1"/>
          <p:nvPr/>
        </p:nvSpPr>
        <p:spPr>
          <a:xfrm>
            <a:off x="36000" y="38887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589" y="1872024"/>
            <a:ext cx="8293183" cy="3769322"/>
          </a:xfrm>
          <a:prstGeom prst="rect">
            <a:avLst/>
          </a:prstGeom>
        </p:spPr>
      </p:pic>
      <p:sp>
        <p:nvSpPr>
          <p:cNvPr id="23" name="slide1_shape2">
            <a:extLst>
              <a:ext uri="{FF2B5EF4-FFF2-40B4-BE49-F238E27FC236}">
                <a16:creationId xmlns:a16="http://schemas.microsoft.com/office/drawing/2014/main" id="{74B562E4-90A8-4787-89C7-58005F8021C1}"/>
              </a:ext>
            </a:extLst>
          </p:cNvPr>
          <p:cNvSpPr/>
          <p:nvPr/>
        </p:nvSpPr>
        <p:spPr>
          <a:xfrm>
            <a:off x="1599913" y="1000453"/>
            <a:ext cx="3503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rPr>
              <a:t>Admin Web View </a:t>
            </a:r>
            <a:r>
              <a:rPr lang="en-US" altLang="ko-KR" sz="2000" b="1" dirty="0">
                <a:solidFill>
                  <a:srgbClr val="FF0000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rPr>
              <a:t>for </a:t>
            </a:r>
            <a:r>
              <a:rPr lang="en-US" altLang="ko-KR" sz="2000" b="1" dirty="0" smtClean="0">
                <a:solidFill>
                  <a:srgbClr val="FF0000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rPr>
              <a:t>PC</a:t>
            </a:r>
            <a:endParaRPr lang="en-US" altLang="ko-KR" sz="2000" b="1" dirty="0" smtClean="0">
              <a:solidFill>
                <a:srgbClr val="535353"/>
              </a:solidFill>
              <a:latin typeface="산돌고딕 M" panose="02030504000101010101" pitchFamily="18" charset="-127"/>
              <a:ea typeface="산돌고딕 M" panose="02030504000101010101" pitchFamily="18" charset="-127"/>
            </a:endParaRPr>
          </a:p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rPr>
              <a:t>Detail </a:t>
            </a:r>
            <a:r>
              <a:rPr lang="en-US" altLang="ko-KR" sz="2000" b="1" dirty="0" smtClean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rPr>
              <a:t>Description</a:t>
            </a:r>
            <a:endParaRPr altLang="ko-KR" sz="2000" b="1" dirty="0">
              <a:solidFill>
                <a:srgbClr val="535353"/>
              </a:solidFill>
              <a:latin typeface="산돌고딕 M" panose="02030504000101010101" pitchFamily="18" charset="-127"/>
              <a:ea typeface="산돌고딕 M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1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D1437-B009-42B9-B8E9-849EFDBBF361}"/>
              </a:ext>
            </a:extLst>
          </p:cNvPr>
          <p:cNvSpPr/>
          <p:nvPr/>
        </p:nvSpPr>
        <p:spPr>
          <a:xfrm>
            <a:off x="1331884" y="0"/>
            <a:ext cx="10860116" cy="843558"/>
          </a:xfrm>
          <a:prstGeom prst="rect">
            <a:avLst/>
          </a:prstGeom>
          <a:gradFill flip="none" rotWithShape="1">
            <a:gsLst>
              <a:gs pos="0">
                <a:srgbClr val="9D9999">
                  <a:tint val="66000"/>
                  <a:satMod val="160000"/>
                </a:srgbClr>
              </a:gs>
              <a:gs pos="50000">
                <a:srgbClr val="9D9999">
                  <a:tint val="44500"/>
                  <a:satMod val="160000"/>
                </a:srgbClr>
              </a:gs>
              <a:gs pos="100000">
                <a:srgbClr val="9D99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8970E0F-0C26-4561-9F4B-F876E05E8341}"/>
              </a:ext>
            </a:extLst>
          </p:cNvPr>
          <p:cNvGrpSpPr/>
          <p:nvPr/>
        </p:nvGrpSpPr>
        <p:grpSpPr>
          <a:xfrm>
            <a:off x="2541491" y="267494"/>
            <a:ext cx="4124076" cy="400110"/>
            <a:chOff x="2325467" y="267494"/>
            <a:chExt cx="2966613" cy="400110"/>
          </a:xfrm>
        </p:grpSpPr>
        <p:sp>
          <p:nvSpPr>
            <p:cNvPr id="14" name="slide1_shape2">
              <a:extLst>
                <a:ext uri="{FF2B5EF4-FFF2-40B4-BE49-F238E27FC236}">
                  <a16:creationId xmlns:a16="http://schemas.microsoft.com/office/drawing/2014/main" id="{74B562E4-90A8-4787-89C7-58005F8021C1}"/>
                </a:ext>
              </a:extLst>
            </p:cNvPr>
            <p:cNvSpPr/>
            <p:nvPr/>
          </p:nvSpPr>
          <p:spPr>
            <a:xfrm>
              <a:off x="2771800" y="267494"/>
              <a:ext cx="25202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000" b="1" dirty="0" smtClean="0">
                  <a:solidFill>
                    <a:srgbClr val="535353"/>
                  </a:solidFill>
                  <a:latin typeface="산돌고딕 M" panose="02030504000101010101" pitchFamily="18" charset="-127"/>
                  <a:ea typeface="산돌고딕 M" panose="02030504000101010101" pitchFamily="18" charset="-127"/>
                </a:rPr>
                <a:t>Web Server</a:t>
              </a:r>
              <a:endParaRPr altLang="ko-KR" sz="2000" b="1" dirty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A93F49-F8E9-48C7-9700-157AFECCF8F1}"/>
                </a:ext>
              </a:extLst>
            </p:cNvPr>
            <p:cNvSpPr/>
            <p:nvPr/>
          </p:nvSpPr>
          <p:spPr>
            <a:xfrm>
              <a:off x="2325467" y="267494"/>
              <a:ext cx="2585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spc="-150" dirty="0">
                  <a:solidFill>
                    <a:srgbClr val="535353"/>
                  </a:solidFill>
                  <a:latin typeface="Helvetica75" panose="020B0800000000000000" pitchFamily="34" charset="0"/>
                  <a:ea typeface="산돌고딕 M" panose="02030504000101010101" pitchFamily="18" charset="-127"/>
                </a:rPr>
                <a:t>3.</a:t>
              </a:r>
              <a:endParaRPr lang="ko-KR" altLang="en-US" sz="2000" spc="-150" dirty="0">
                <a:solidFill>
                  <a:srgbClr val="535353"/>
                </a:solidFill>
                <a:latin typeface="Helvetica75" panose="020B0800000000000000" pitchFamily="34" charset="0"/>
                <a:ea typeface="산돌고딕 M" panose="02030504000101010101" pitchFamily="18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A315D7-CD9F-4667-848E-F0B516339BE3}"/>
              </a:ext>
            </a:extLst>
          </p:cNvPr>
          <p:cNvCxnSpPr>
            <a:cxnSpLocks/>
          </p:cNvCxnSpPr>
          <p:nvPr/>
        </p:nvCxnSpPr>
        <p:spPr>
          <a:xfrm>
            <a:off x="611560" y="144910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BADFD0-BC20-4EC1-A84F-D3B372E8891B}"/>
              </a:ext>
            </a:extLst>
          </p:cNvPr>
          <p:cNvCxnSpPr>
            <a:cxnSpLocks/>
          </p:cNvCxnSpPr>
          <p:nvPr/>
        </p:nvCxnSpPr>
        <p:spPr>
          <a:xfrm>
            <a:off x="-6059" y="483518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7">
            <a:extLst>
              <a:ext uri="{FF2B5EF4-FFF2-40B4-BE49-F238E27FC236}">
                <a16:creationId xmlns:a16="http://schemas.microsoft.com/office/drawing/2014/main" id="{FB60A348-5AEC-40F1-9B8B-C44E2346A406}"/>
              </a:ext>
            </a:extLst>
          </p:cNvPr>
          <p:cNvSpPr/>
          <p:nvPr/>
        </p:nvSpPr>
        <p:spPr>
          <a:xfrm>
            <a:off x="1" y="0"/>
            <a:ext cx="133164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79B2438-75B1-4152-8638-372A4FCE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61" y="146995"/>
            <a:ext cx="1889093" cy="45348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5B6A14-A594-4A99-BA69-BC8C0D5FBDD2}"/>
              </a:ext>
            </a:extLst>
          </p:cNvPr>
          <p:cNvSpPr txBox="1"/>
          <p:nvPr/>
        </p:nvSpPr>
        <p:spPr>
          <a:xfrm>
            <a:off x="36000" y="2587823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0C040C-28A2-49EE-8BB2-25F7E56FB79B}"/>
              </a:ext>
            </a:extLst>
          </p:cNvPr>
          <p:cNvSpPr txBox="1"/>
          <p:nvPr/>
        </p:nvSpPr>
        <p:spPr>
          <a:xfrm>
            <a:off x="36000" y="528785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BDC48-F2AD-4965-B712-EBDEAB6E424B}"/>
              </a:ext>
            </a:extLst>
          </p:cNvPr>
          <p:cNvSpPr txBox="1"/>
          <p:nvPr/>
        </p:nvSpPr>
        <p:spPr>
          <a:xfrm>
            <a:off x="36000" y="1215033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 Idea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EAB063-0F4A-4D3B-BFA3-7933DE1447BA}"/>
              </a:ext>
            </a:extLst>
          </p:cNvPr>
          <p:cNvSpPr txBox="1"/>
          <p:nvPr/>
        </p:nvSpPr>
        <p:spPr>
          <a:xfrm>
            <a:off x="36000" y="38887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589" y="1872024"/>
            <a:ext cx="8293183" cy="3769322"/>
          </a:xfrm>
          <a:prstGeom prst="rect">
            <a:avLst/>
          </a:prstGeom>
        </p:spPr>
      </p:pic>
      <p:pic>
        <p:nvPicPr>
          <p:cNvPr id="21" name="Picture 4" descr="gauge chart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896" y="5097354"/>
            <a:ext cx="2241393" cy="138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gauge chart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671" y="5097353"/>
            <a:ext cx="2241393" cy="138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984514" y="2286187"/>
            <a:ext cx="5575285" cy="2387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3" name="타원 22"/>
          <p:cNvSpPr/>
          <p:nvPr/>
        </p:nvSpPr>
        <p:spPr>
          <a:xfrm>
            <a:off x="2796932" y="1982066"/>
            <a:ext cx="486893" cy="486893"/>
          </a:xfrm>
          <a:prstGeom prst="ellipse">
            <a:avLst/>
          </a:prstGeom>
          <a:solidFill>
            <a:srgbClr val="E244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161967" y="1170842"/>
            <a:ext cx="3050817" cy="970871"/>
          </a:xfrm>
          <a:prstGeom prst="rect">
            <a:avLst/>
          </a:prstGeom>
          <a:solidFill>
            <a:srgbClr val="E24449"/>
          </a:solidFill>
          <a:ln>
            <a:solidFill>
              <a:srgbClr val="E24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운행 중인 버스 실시간 </a:t>
            </a:r>
            <a:r>
              <a:rPr lang="ko-KR" altLang="en-US" sz="1400" dirty="0" err="1" smtClean="0"/>
              <a:t>트래킹</a:t>
            </a:r>
            <a:endParaRPr lang="en-US" altLang="ko-KR" sz="1400" dirty="0"/>
          </a:p>
          <a:p>
            <a:pPr algn="ctr"/>
            <a:r>
              <a:rPr lang="en-US" altLang="ko-KR" sz="1200" dirty="0" smtClean="0"/>
              <a:t>Google  Map API</a:t>
            </a:r>
          </a:p>
          <a:p>
            <a:pPr algn="ctr"/>
            <a:r>
              <a:rPr lang="en-US" altLang="ko-KR" sz="1200" dirty="0" err="1" smtClean="0"/>
              <a:t>PubNub</a:t>
            </a:r>
            <a:r>
              <a:rPr lang="en-US" altLang="ko-KR" sz="1200" dirty="0" smtClean="0"/>
              <a:t> Tracking API</a:t>
            </a:r>
          </a:p>
          <a:p>
            <a:pPr algn="ctr"/>
            <a:r>
              <a:rPr lang="en-US" altLang="ko-KR" sz="1200" dirty="0" err="1"/>
              <a:t>Async</a:t>
            </a:r>
            <a:r>
              <a:rPr lang="en-US" altLang="ko-KR" sz="1200" dirty="0"/>
              <a:t> Communication(Ajax) </a:t>
            </a:r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092" y="638879"/>
            <a:ext cx="533451" cy="53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UBNUB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75" y="429229"/>
            <a:ext cx="2425323" cy="104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타원 25"/>
          <p:cNvSpPr/>
          <p:nvPr/>
        </p:nvSpPr>
        <p:spPr>
          <a:xfrm>
            <a:off x="2641759" y="4800962"/>
            <a:ext cx="486893" cy="486893"/>
          </a:xfrm>
          <a:prstGeom prst="ellipse">
            <a:avLst/>
          </a:prstGeom>
          <a:solidFill>
            <a:srgbClr val="E244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971998" y="5073351"/>
            <a:ext cx="5632877" cy="1548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7855" y="5119070"/>
            <a:ext cx="2105025" cy="13335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0854" y="5119070"/>
            <a:ext cx="2105025" cy="13335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3896" y="5099220"/>
            <a:ext cx="2105025" cy="1333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7076" y="5343010"/>
            <a:ext cx="778564" cy="1134856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742551" y="2278393"/>
            <a:ext cx="1350803" cy="2395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1" name="타원 30"/>
          <p:cNvSpPr/>
          <p:nvPr/>
        </p:nvSpPr>
        <p:spPr>
          <a:xfrm>
            <a:off x="8563590" y="1980587"/>
            <a:ext cx="486893" cy="486893"/>
          </a:xfrm>
          <a:prstGeom prst="ellipse">
            <a:avLst/>
          </a:prstGeom>
          <a:solidFill>
            <a:srgbClr val="E244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928625" y="1389235"/>
            <a:ext cx="3050817" cy="750999"/>
          </a:xfrm>
          <a:prstGeom prst="rect">
            <a:avLst/>
          </a:prstGeom>
          <a:solidFill>
            <a:srgbClr val="E24449"/>
          </a:solidFill>
          <a:ln>
            <a:solidFill>
              <a:srgbClr val="E24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운행 중인 버스 실시간 메시지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고객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2971998" y="4241420"/>
            <a:ext cx="3050817" cy="750999"/>
          </a:xfrm>
          <a:prstGeom prst="rect">
            <a:avLst/>
          </a:prstGeom>
          <a:solidFill>
            <a:srgbClr val="E24449"/>
          </a:solidFill>
          <a:ln>
            <a:solidFill>
              <a:srgbClr val="E24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운행 중인 버스 실시간 온 습도 측정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Interactive Chart</a:t>
            </a:r>
          </a:p>
          <a:p>
            <a:pPr algn="ctr"/>
            <a:r>
              <a:rPr lang="en-US" altLang="ko-KR" sz="1200" dirty="0" err="1" smtClean="0"/>
              <a:t>Async</a:t>
            </a:r>
            <a:r>
              <a:rPr lang="en-US" altLang="ko-KR" sz="1200" dirty="0" smtClean="0"/>
              <a:t> Communication(Ajax)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6276" y="5556495"/>
            <a:ext cx="748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25</a:t>
            </a:r>
            <a:endParaRPr lang="ko-KR" alt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6933128" y="5550675"/>
            <a:ext cx="748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31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596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D1437-B009-42B9-B8E9-849EFDBBF361}"/>
              </a:ext>
            </a:extLst>
          </p:cNvPr>
          <p:cNvSpPr/>
          <p:nvPr/>
        </p:nvSpPr>
        <p:spPr>
          <a:xfrm>
            <a:off x="1331884" y="0"/>
            <a:ext cx="10860116" cy="843558"/>
          </a:xfrm>
          <a:prstGeom prst="rect">
            <a:avLst/>
          </a:prstGeom>
          <a:gradFill flip="none" rotWithShape="1">
            <a:gsLst>
              <a:gs pos="0">
                <a:srgbClr val="9D9999">
                  <a:tint val="66000"/>
                  <a:satMod val="160000"/>
                </a:srgbClr>
              </a:gs>
              <a:gs pos="50000">
                <a:srgbClr val="9D9999">
                  <a:tint val="44500"/>
                  <a:satMod val="160000"/>
                </a:srgbClr>
              </a:gs>
              <a:gs pos="100000">
                <a:srgbClr val="9D99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8970E0F-0C26-4561-9F4B-F876E05E8341}"/>
              </a:ext>
            </a:extLst>
          </p:cNvPr>
          <p:cNvGrpSpPr/>
          <p:nvPr/>
        </p:nvGrpSpPr>
        <p:grpSpPr>
          <a:xfrm>
            <a:off x="2541491" y="267494"/>
            <a:ext cx="4124076" cy="400110"/>
            <a:chOff x="2325467" y="267494"/>
            <a:chExt cx="2966613" cy="400110"/>
          </a:xfrm>
        </p:grpSpPr>
        <p:sp>
          <p:nvSpPr>
            <p:cNvPr id="14" name="slide1_shape2">
              <a:extLst>
                <a:ext uri="{FF2B5EF4-FFF2-40B4-BE49-F238E27FC236}">
                  <a16:creationId xmlns:a16="http://schemas.microsoft.com/office/drawing/2014/main" id="{74B562E4-90A8-4787-89C7-58005F8021C1}"/>
                </a:ext>
              </a:extLst>
            </p:cNvPr>
            <p:cNvSpPr/>
            <p:nvPr/>
          </p:nvSpPr>
          <p:spPr>
            <a:xfrm>
              <a:off x="2771800" y="267494"/>
              <a:ext cx="25202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000" b="1" dirty="0" smtClean="0">
                  <a:solidFill>
                    <a:srgbClr val="535353"/>
                  </a:solidFill>
                  <a:latin typeface="산돌고딕 M" panose="02030504000101010101" pitchFamily="18" charset="-127"/>
                  <a:ea typeface="산돌고딕 M" panose="02030504000101010101" pitchFamily="18" charset="-127"/>
                </a:rPr>
                <a:t>Web Server</a:t>
              </a:r>
              <a:endParaRPr altLang="ko-KR" sz="2000" b="1" dirty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A93F49-F8E9-48C7-9700-157AFECCF8F1}"/>
                </a:ext>
              </a:extLst>
            </p:cNvPr>
            <p:cNvSpPr/>
            <p:nvPr/>
          </p:nvSpPr>
          <p:spPr>
            <a:xfrm>
              <a:off x="2325467" y="267494"/>
              <a:ext cx="2585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spc="-150" dirty="0">
                  <a:solidFill>
                    <a:srgbClr val="535353"/>
                  </a:solidFill>
                  <a:latin typeface="Helvetica75" panose="020B0800000000000000" pitchFamily="34" charset="0"/>
                  <a:ea typeface="산돌고딕 M" panose="02030504000101010101" pitchFamily="18" charset="-127"/>
                </a:rPr>
                <a:t>3.</a:t>
              </a:r>
              <a:endParaRPr lang="ko-KR" altLang="en-US" sz="2000" spc="-150" dirty="0">
                <a:solidFill>
                  <a:srgbClr val="535353"/>
                </a:solidFill>
                <a:latin typeface="Helvetica75" panose="020B0800000000000000" pitchFamily="34" charset="0"/>
                <a:ea typeface="산돌고딕 M" panose="02030504000101010101" pitchFamily="18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A315D7-CD9F-4667-848E-F0B516339BE3}"/>
              </a:ext>
            </a:extLst>
          </p:cNvPr>
          <p:cNvCxnSpPr>
            <a:cxnSpLocks/>
          </p:cNvCxnSpPr>
          <p:nvPr/>
        </p:nvCxnSpPr>
        <p:spPr>
          <a:xfrm>
            <a:off x="611560" y="144910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BADFD0-BC20-4EC1-A84F-D3B372E8891B}"/>
              </a:ext>
            </a:extLst>
          </p:cNvPr>
          <p:cNvCxnSpPr>
            <a:cxnSpLocks/>
          </p:cNvCxnSpPr>
          <p:nvPr/>
        </p:nvCxnSpPr>
        <p:spPr>
          <a:xfrm>
            <a:off x="-6059" y="483518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7">
            <a:extLst>
              <a:ext uri="{FF2B5EF4-FFF2-40B4-BE49-F238E27FC236}">
                <a16:creationId xmlns:a16="http://schemas.microsoft.com/office/drawing/2014/main" id="{FB60A348-5AEC-40F1-9B8B-C44E2346A406}"/>
              </a:ext>
            </a:extLst>
          </p:cNvPr>
          <p:cNvSpPr/>
          <p:nvPr/>
        </p:nvSpPr>
        <p:spPr>
          <a:xfrm>
            <a:off x="1" y="0"/>
            <a:ext cx="133164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79B2438-75B1-4152-8638-372A4FCE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61" y="146995"/>
            <a:ext cx="1889093" cy="45348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5B6A14-A594-4A99-BA69-BC8C0D5FBDD2}"/>
              </a:ext>
            </a:extLst>
          </p:cNvPr>
          <p:cNvSpPr txBox="1"/>
          <p:nvPr/>
        </p:nvSpPr>
        <p:spPr>
          <a:xfrm>
            <a:off x="36000" y="2587823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0C040C-28A2-49EE-8BB2-25F7E56FB79B}"/>
              </a:ext>
            </a:extLst>
          </p:cNvPr>
          <p:cNvSpPr txBox="1"/>
          <p:nvPr/>
        </p:nvSpPr>
        <p:spPr>
          <a:xfrm>
            <a:off x="36000" y="528785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BDC48-F2AD-4965-B712-EBDEAB6E424B}"/>
              </a:ext>
            </a:extLst>
          </p:cNvPr>
          <p:cNvSpPr txBox="1"/>
          <p:nvPr/>
        </p:nvSpPr>
        <p:spPr>
          <a:xfrm>
            <a:off x="36000" y="1215033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 Idea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EAB063-0F4A-4D3B-BFA3-7933DE1447BA}"/>
              </a:ext>
            </a:extLst>
          </p:cNvPr>
          <p:cNvSpPr txBox="1"/>
          <p:nvPr/>
        </p:nvSpPr>
        <p:spPr>
          <a:xfrm>
            <a:off x="36000" y="38887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589" y="1111052"/>
            <a:ext cx="6427517" cy="560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D1437-B009-42B9-B8E9-849EFDBBF361}"/>
              </a:ext>
            </a:extLst>
          </p:cNvPr>
          <p:cNvSpPr/>
          <p:nvPr/>
        </p:nvSpPr>
        <p:spPr>
          <a:xfrm>
            <a:off x="1331884" y="0"/>
            <a:ext cx="10860116" cy="843558"/>
          </a:xfrm>
          <a:prstGeom prst="rect">
            <a:avLst/>
          </a:prstGeom>
          <a:gradFill flip="none" rotWithShape="1">
            <a:gsLst>
              <a:gs pos="0">
                <a:srgbClr val="9D9999">
                  <a:tint val="66000"/>
                  <a:satMod val="160000"/>
                </a:srgbClr>
              </a:gs>
              <a:gs pos="50000">
                <a:srgbClr val="9D9999">
                  <a:tint val="44500"/>
                  <a:satMod val="160000"/>
                </a:srgbClr>
              </a:gs>
              <a:gs pos="100000">
                <a:srgbClr val="9D99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8970E0F-0C26-4561-9F4B-F876E05E8341}"/>
              </a:ext>
            </a:extLst>
          </p:cNvPr>
          <p:cNvGrpSpPr/>
          <p:nvPr/>
        </p:nvGrpSpPr>
        <p:grpSpPr>
          <a:xfrm>
            <a:off x="2541491" y="267494"/>
            <a:ext cx="4124076" cy="400110"/>
            <a:chOff x="2325467" y="267494"/>
            <a:chExt cx="2966613" cy="400110"/>
          </a:xfrm>
        </p:grpSpPr>
        <p:sp>
          <p:nvSpPr>
            <p:cNvPr id="14" name="slide1_shape2">
              <a:extLst>
                <a:ext uri="{FF2B5EF4-FFF2-40B4-BE49-F238E27FC236}">
                  <a16:creationId xmlns:a16="http://schemas.microsoft.com/office/drawing/2014/main" id="{74B562E4-90A8-4787-89C7-58005F8021C1}"/>
                </a:ext>
              </a:extLst>
            </p:cNvPr>
            <p:cNvSpPr/>
            <p:nvPr/>
          </p:nvSpPr>
          <p:spPr>
            <a:xfrm>
              <a:off x="2771800" y="267494"/>
              <a:ext cx="25202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000" b="1" dirty="0" smtClean="0">
                  <a:solidFill>
                    <a:srgbClr val="535353"/>
                  </a:solidFill>
                  <a:latin typeface="산돌고딕 M" panose="02030504000101010101" pitchFamily="18" charset="-127"/>
                  <a:ea typeface="산돌고딕 M" panose="02030504000101010101" pitchFamily="18" charset="-127"/>
                </a:rPr>
                <a:t>Web Server</a:t>
              </a:r>
              <a:endParaRPr altLang="ko-KR" sz="2000" b="1" dirty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A93F49-F8E9-48C7-9700-157AFECCF8F1}"/>
                </a:ext>
              </a:extLst>
            </p:cNvPr>
            <p:cNvSpPr/>
            <p:nvPr/>
          </p:nvSpPr>
          <p:spPr>
            <a:xfrm>
              <a:off x="2325467" y="267494"/>
              <a:ext cx="2585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spc="-150" dirty="0">
                  <a:solidFill>
                    <a:srgbClr val="535353"/>
                  </a:solidFill>
                  <a:latin typeface="Helvetica75" panose="020B0800000000000000" pitchFamily="34" charset="0"/>
                  <a:ea typeface="산돌고딕 M" panose="02030504000101010101" pitchFamily="18" charset="-127"/>
                </a:rPr>
                <a:t>3.</a:t>
              </a:r>
              <a:endParaRPr lang="ko-KR" altLang="en-US" sz="2000" spc="-150" dirty="0">
                <a:solidFill>
                  <a:srgbClr val="535353"/>
                </a:solidFill>
                <a:latin typeface="Helvetica75" panose="020B0800000000000000" pitchFamily="34" charset="0"/>
                <a:ea typeface="산돌고딕 M" panose="02030504000101010101" pitchFamily="18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A315D7-CD9F-4667-848E-F0B516339BE3}"/>
              </a:ext>
            </a:extLst>
          </p:cNvPr>
          <p:cNvCxnSpPr>
            <a:cxnSpLocks/>
          </p:cNvCxnSpPr>
          <p:nvPr/>
        </p:nvCxnSpPr>
        <p:spPr>
          <a:xfrm>
            <a:off x="611560" y="144910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BADFD0-BC20-4EC1-A84F-D3B372E8891B}"/>
              </a:ext>
            </a:extLst>
          </p:cNvPr>
          <p:cNvCxnSpPr>
            <a:cxnSpLocks/>
          </p:cNvCxnSpPr>
          <p:nvPr/>
        </p:nvCxnSpPr>
        <p:spPr>
          <a:xfrm>
            <a:off x="-6059" y="483518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7">
            <a:extLst>
              <a:ext uri="{FF2B5EF4-FFF2-40B4-BE49-F238E27FC236}">
                <a16:creationId xmlns:a16="http://schemas.microsoft.com/office/drawing/2014/main" id="{FB60A348-5AEC-40F1-9B8B-C44E2346A406}"/>
              </a:ext>
            </a:extLst>
          </p:cNvPr>
          <p:cNvSpPr/>
          <p:nvPr/>
        </p:nvSpPr>
        <p:spPr>
          <a:xfrm>
            <a:off x="1" y="0"/>
            <a:ext cx="133164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79B2438-75B1-4152-8638-372A4FCE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61" y="146995"/>
            <a:ext cx="1889093" cy="45348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5B6A14-A594-4A99-BA69-BC8C0D5FBDD2}"/>
              </a:ext>
            </a:extLst>
          </p:cNvPr>
          <p:cNvSpPr txBox="1"/>
          <p:nvPr/>
        </p:nvSpPr>
        <p:spPr>
          <a:xfrm>
            <a:off x="36000" y="2587823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0C040C-28A2-49EE-8BB2-25F7E56FB79B}"/>
              </a:ext>
            </a:extLst>
          </p:cNvPr>
          <p:cNvSpPr txBox="1"/>
          <p:nvPr/>
        </p:nvSpPr>
        <p:spPr>
          <a:xfrm>
            <a:off x="36000" y="528785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BDC48-F2AD-4965-B712-EBDEAB6E424B}"/>
              </a:ext>
            </a:extLst>
          </p:cNvPr>
          <p:cNvSpPr txBox="1"/>
          <p:nvPr/>
        </p:nvSpPr>
        <p:spPr>
          <a:xfrm>
            <a:off x="36000" y="1215033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 Idea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EAB063-0F4A-4D3B-BFA3-7933DE1447BA}"/>
              </a:ext>
            </a:extLst>
          </p:cNvPr>
          <p:cNvSpPr txBox="1"/>
          <p:nvPr/>
        </p:nvSpPr>
        <p:spPr>
          <a:xfrm>
            <a:off x="36000" y="38887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589" y="1111052"/>
            <a:ext cx="6427517" cy="560546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516217" y="1080587"/>
            <a:ext cx="4455958" cy="5444038"/>
          </a:xfrm>
          <a:prstGeom prst="rect">
            <a:avLst/>
          </a:prstGeom>
          <a:noFill/>
          <a:ln w="38100">
            <a:solidFill>
              <a:srgbClr val="E2444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509614" y="5894387"/>
            <a:ext cx="3670966" cy="867267"/>
          </a:xfrm>
          <a:prstGeom prst="rect">
            <a:avLst/>
          </a:prstGeom>
          <a:solidFill>
            <a:srgbClr val="E24449"/>
          </a:solidFill>
          <a:ln>
            <a:solidFill>
              <a:srgbClr val="E24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실시간 차량 정보 대시보드</a:t>
            </a:r>
            <a:endParaRPr lang="en-US" altLang="ko-KR" sz="1200" dirty="0" smtClean="0"/>
          </a:p>
          <a:p>
            <a:pPr algn="ctr"/>
            <a:r>
              <a:rPr lang="en-US" altLang="ko-KR" sz="1200" dirty="0"/>
              <a:t>Interactive Chart</a:t>
            </a:r>
          </a:p>
          <a:p>
            <a:pPr algn="ctr"/>
            <a:r>
              <a:rPr lang="en-US" altLang="ko-KR" sz="1200" dirty="0" err="1"/>
              <a:t>Async</a:t>
            </a:r>
            <a:r>
              <a:rPr lang="en-US" altLang="ko-KR" sz="1200" dirty="0"/>
              <a:t> Communication(Ajax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989" y="1189820"/>
            <a:ext cx="3476388" cy="3114778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8107692" y="826786"/>
            <a:ext cx="486893" cy="486893"/>
          </a:xfrm>
          <a:prstGeom prst="ellipse">
            <a:avLst/>
          </a:prstGeom>
          <a:solidFill>
            <a:srgbClr val="E244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232058" y="747470"/>
            <a:ext cx="486893" cy="486893"/>
          </a:xfrm>
          <a:prstGeom prst="ellipse">
            <a:avLst/>
          </a:prstGeom>
          <a:solidFill>
            <a:srgbClr val="E244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005763" y="2726322"/>
            <a:ext cx="895121" cy="8951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6"/>
          </p:cNvCxnSpPr>
          <p:nvPr/>
        </p:nvCxnSpPr>
        <p:spPr>
          <a:xfrm flipV="1">
            <a:off x="2900884" y="1955800"/>
            <a:ext cx="3601516" cy="1218083"/>
          </a:xfrm>
          <a:prstGeom prst="line">
            <a:avLst/>
          </a:prstGeom>
          <a:ln w="38100">
            <a:solidFill>
              <a:srgbClr val="A52E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433" y="1818367"/>
            <a:ext cx="3439944" cy="414084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8796719" y="5894387"/>
            <a:ext cx="3337378" cy="867267"/>
          </a:xfrm>
          <a:prstGeom prst="rect">
            <a:avLst/>
          </a:prstGeom>
          <a:solidFill>
            <a:srgbClr val="E24449"/>
          </a:solidFill>
          <a:ln>
            <a:solidFill>
              <a:srgbClr val="E24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각 시간 별 로그 저장 및 분석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Rserve</a:t>
            </a:r>
            <a:r>
              <a:rPr lang="en-US" altLang="ko-KR" sz="1200" dirty="0" smtClean="0"/>
              <a:t> in java</a:t>
            </a:r>
          </a:p>
          <a:p>
            <a:pPr algn="ctr"/>
            <a:r>
              <a:rPr lang="en-US" altLang="ko-KR" sz="1200" dirty="0" smtClean="0"/>
              <a:t>Log4j</a:t>
            </a:r>
          </a:p>
          <a:p>
            <a:pPr algn="ctr"/>
            <a:r>
              <a:rPr lang="en-US" altLang="ko-KR" sz="1200" dirty="0" smtClean="0"/>
              <a:t>Spring Scheduler</a:t>
            </a:r>
            <a:endParaRPr lang="en-US" altLang="ko-KR" sz="1200" dirty="0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7850777" y="1149702"/>
            <a:ext cx="259566" cy="520642"/>
          </a:xfrm>
          <a:prstGeom prst="line">
            <a:avLst/>
          </a:prstGeom>
          <a:ln w="38100">
            <a:solidFill>
              <a:srgbClr val="A52E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6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D1437-B009-42B9-B8E9-849EFDBBF361}"/>
              </a:ext>
            </a:extLst>
          </p:cNvPr>
          <p:cNvSpPr/>
          <p:nvPr/>
        </p:nvSpPr>
        <p:spPr>
          <a:xfrm>
            <a:off x="1331884" y="0"/>
            <a:ext cx="10860116" cy="843558"/>
          </a:xfrm>
          <a:prstGeom prst="rect">
            <a:avLst/>
          </a:prstGeom>
          <a:gradFill flip="none" rotWithShape="1">
            <a:gsLst>
              <a:gs pos="0">
                <a:srgbClr val="9D9999">
                  <a:tint val="66000"/>
                  <a:satMod val="160000"/>
                </a:srgbClr>
              </a:gs>
              <a:gs pos="50000">
                <a:srgbClr val="9D9999">
                  <a:tint val="44500"/>
                  <a:satMod val="160000"/>
                </a:srgbClr>
              </a:gs>
              <a:gs pos="100000">
                <a:srgbClr val="9D99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8970E0F-0C26-4561-9F4B-F876E05E8341}"/>
              </a:ext>
            </a:extLst>
          </p:cNvPr>
          <p:cNvGrpSpPr/>
          <p:nvPr/>
        </p:nvGrpSpPr>
        <p:grpSpPr>
          <a:xfrm>
            <a:off x="2541491" y="267494"/>
            <a:ext cx="4124076" cy="400110"/>
            <a:chOff x="2325467" y="267494"/>
            <a:chExt cx="2966613" cy="400110"/>
          </a:xfrm>
        </p:grpSpPr>
        <p:sp>
          <p:nvSpPr>
            <p:cNvPr id="14" name="slide1_shape2">
              <a:extLst>
                <a:ext uri="{FF2B5EF4-FFF2-40B4-BE49-F238E27FC236}">
                  <a16:creationId xmlns:a16="http://schemas.microsoft.com/office/drawing/2014/main" id="{74B562E4-90A8-4787-89C7-58005F8021C1}"/>
                </a:ext>
              </a:extLst>
            </p:cNvPr>
            <p:cNvSpPr/>
            <p:nvPr/>
          </p:nvSpPr>
          <p:spPr>
            <a:xfrm>
              <a:off x="2771800" y="267494"/>
              <a:ext cx="25202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000" b="1" dirty="0" smtClean="0">
                  <a:solidFill>
                    <a:srgbClr val="535353"/>
                  </a:solidFill>
                  <a:latin typeface="산돌고딕 M" panose="02030504000101010101" pitchFamily="18" charset="-127"/>
                  <a:ea typeface="산돌고딕 M" panose="02030504000101010101" pitchFamily="18" charset="-127"/>
                </a:rPr>
                <a:t>Web Server</a:t>
              </a:r>
              <a:endParaRPr altLang="ko-KR" sz="2000" b="1" dirty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A93F49-F8E9-48C7-9700-157AFECCF8F1}"/>
                </a:ext>
              </a:extLst>
            </p:cNvPr>
            <p:cNvSpPr/>
            <p:nvPr/>
          </p:nvSpPr>
          <p:spPr>
            <a:xfrm>
              <a:off x="2325467" y="267494"/>
              <a:ext cx="2585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spc="-150" dirty="0">
                  <a:solidFill>
                    <a:srgbClr val="535353"/>
                  </a:solidFill>
                  <a:latin typeface="Helvetica75" panose="020B0800000000000000" pitchFamily="34" charset="0"/>
                  <a:ea typeface="산돌고딕 M" panose="02030504000101010101" pitchFamily="18" charset="-127"/>
                </a:rPr>
                <a:t>3.</a:t>
              </a:r>
              <a:endParaRPr lang="ko-KR" altLang="en-US" sz="2000" spc="-150" dirty="0">
                <a:solidFill>
                  <a:srgbClr val="535353"/>
                </a:solidFill>
                <a:latin typeface="Helvetica75" panose="020B0800000000000000" pitchFamily="34" charset="0"/>
                <a:ea typeface="산돌고딕 M" panose="02030504000101010101" pitchFamily="18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A315D7-CD9F-4667-848E-F0B516339BE3}"/>
              </a:ext>
            </a:extLst>
          </p:cNvPr>
          <p:cNvCxnSpPr>
            <a:cxnSpLocks/>
          </p:cNvCxnSpPr>
          <p:nvPr/>
        </p:nvCxnSpPr>
        <p:spPr>
          <a:xfrm>
            <a:off x="611560" y="144910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BADFD0-BC20-4EC1-A84F-D3B372E8891B}"/>
              </a:ext>
            </a:extLst>
          </p:cNvPr>
          <p:cNvCxnSpPr>
            <a:cxnSpLocks/>
          </p:cNvCxnSpPr>
          <p:nvPr/>
        </p:nvCxnSpPr>
        <p:spPr>
          <a:xfrm>
            <a:off x="-6059" y="483518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7">
            <a:extLst>
              <a:ext uri="{FF2B5EF4-FFF2-40B4-BE49-F238E27FC236}">
                <a16:creationId xmlns:a16="http://schemas.microsoft.com/office/drawing/2014/main" id="{FB60A348-5AEC-40F1-9B8B-C44E2346A406}"/>
              </a:ext>
            </a:extLst>
          </p:cNvPr>
          <p:cNvSpPr/>
          <p:nvPr/>
        </p:nvSpPr>
        <p:spPr>
          <a:xfrm>
            <a:off x="1" y="0"/>
            <a:ext cx="133164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79B2438-75B1-4152-8638-372A4FCE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61" y="146995"/>
            <a:ext cx="1889093" cy="45348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5B6A14-A594-4A99-BA69-BC8C0D5FBDD2}"/>
              </a:ext>
            </a:extLst>
          </p:cNvPr>
          <p:cNvSpPr txBox="1"/>
          <p:nvPr/>
        </p:nvSpPr>
        <p:spPr>
          <a:xfrm>
            <a:off x="36000" y="2587823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0C040C-28A2-49EE-8BB2-25F7E56FB79B}"/>
              </a:ext>
            </a:extLst>
          </p:cNvPr>
          <p:cNvSpPr txBox="1"/>
          <p:nvPr/>
        </p:nvSpPr>
        <p:spPr>
          <a:xfrm>
            <a:off x="36000" y="528785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BDC48-F2AD-4965-B712-EBDEAB6E424B}"/>
              </a:ext>
            </a:extLst>
          </p:cNvPr>
          <p:cNvSpPr txBox="1"/>
          <p:nvPr/>
        </p:nvSpPr>
        <p:spPr>
          <a:xfrm>
            <a:off x="36000" y="1215033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 Idea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EAB063-0F4A-4D3B-BFA3-7933DE1447BA}"/>
              </a:ext>
            </a:extLst>
          </p:cNvPr>
          <p:cNvSpPr txBox="1"/>
          <p:nvPr/>
        </p:nvSpPr>
        <p:spPr>
          <a:xfrm>
            <a:off x="8989500" y="289675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24" y="1809916"/>
            <a:ext cx="9371486" cy="4660988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1599913" y="1708339"/>
            <a:ext cx="486893" cy="486893"/>
          </a:xfrm>
          <a:prstGeom prst="ellipse">
            <a:avLst/>
          </a:prstGeom>
          <a:solidFill>
            <a:srgbClr val="E244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slide1_shape2">
            <a:extLst>
              <a:ext uri="{FF2B5EF4-FFF2-40B4-BE49-F238E27FC236}">
                <a16:creationId xmlns:a16="http://schemas.microsoft.com/office/drawing/2014/main" id="{74B562E4-90A8-4787-89C7-58005F8021C1}"/>
              </a:ext>
            </a:extLst>
          </p:cNvPr>
          <p:cNvSpPr/>
          <p:nvPr/>
        </p:nvSpPr>
        <p:spPr>
          <a:xfrm>
            <a:off x="1599913" y="1000453"/>
            <a:ext cx="3503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rPr>
              <a:t>Driver Web View </a:t>
            </a:r>
            <a:r>
              <a:rPr lang="en-US" altLang="ko-KR" sz="2000" b="1" dirty="0" smtClean="0">
                <a:solidFill>
                  <a:srgbClr val="FF0000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rPr>
              <a:t>for android</a:t>
            </a:r>
            <a:endParaRPr lang="en-US" altLang="ko-KR" sz="2000" b="1" dirty="0">
              <a:solidFill>
                <a:srgbClr val="FF0000"/>
              </a:solidFill>
              <a:latin typeface="산돌고딕 M" panose="02030504000101010101" pitchFamily="18" charset="-127"/>
              <a:ea typeface="산돌고딕 M" panose="02030504000101010101" pitchFamily="18" charset="-127"/>
            </a:endParaRPr>
          </a:p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rPr>
              <a:t> Detail </a:t>
            </a:r>
            <a:r>
              <a:rPr lang="en-US" altLang="ko-KR" sz="2000" b="1" dirty="0" smtClean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rPr>
              <a:t>Description</a:t>
            </a:r>
            <a:endParaRPr altLang="ko-KR" sz="2000" b="1" dirty="0">
              <a:solidFill>
                <a:srgbClr val="535353"/>
              </a:solidFill>
              <a:latin typeface="산돌고딕 M" panose="02030504000101010101" pitchFamily="18" charset="-127"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83785" y="1084518"/>
            <a:ext cx="3670966" cy="867267"/>
          </a:xfrm>
          <a:prstGeom prst="rect">
            <a:avLst/>
          </a:prstGeom>
          <a:solidFill>
            <a:srgbClr val="E24449"/>
          </a:solidFill>
          <a:ln>
            <a:solidFill>
              <a:srgbClr val="E24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실시간 승객 요청 처리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Async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Communication(Ajax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60255" y="2910444"/>
            <a:ext cx="3670966" cy="867267"/>
          </a:xfrm>
          <a:prstGeom prst="rect">
            <a:avLst/>
          </a:prstGeom>
          <a:solidFill>
            <a:srgbClr val="E24449"/>
          </a:solidFill>
          <a:ln>
            <a:solidFill>
              <a:srgbClr val="E24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버스 내 발생하는 범죄 및 긴급 상황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6437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D1437-B009-42B9-B8E9-849EFDBBF361}"/>
              </a:ext>
            </a:extLst>
          </p:cNvPr>
          <p:cNvSpPr/>
          <p:nvPr/>
        </p:nvSpPr>
        <p:spPr>
          <a:xfrm>
            <a:off x="1331884" y="0"/>
            <a:ext cx="10860116" cy="843558"/>
          </a:xfrm>
          <a:prstGeom prst="rect">
            <a:avLst/>
          </a:prstGeom>
          <a:gradFill flip="none" rotWithShape="1">
            <a:gsLst>
              <a:gs pos="0">
                <a:srgbClr val="9D9999">
                  <a:tint val="66000"/>
                  <a:satMod val="160000"/>
                </a:srgbClr>
              </a:gs>
              <a:gs pos="50000">
                <a:srgbClr val="9D9999">
                  <a:tint val="44500"/>
                  <a:satMod val="160000"/>
                </a:srgbClr>
              </a:gs>
              <a:gs pos="100000">
                <a:srgbClr val="9D99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8970E0F-0C26-4561-9F4B-F876E05E8341}"/>
              </a:ext>
            </a:extLst>
          </p:cNvPr>
          <p:cNvGrpSpPr/>
          <p:nvPr/>
        </p:nvGrpSpPr>
        <p:grpSpPr>
          <a:xfrm>
            <a:off x="2541491" y="267494"/>
            <a:ext cx="4124076" cy="400110"/>
            <a:chOff x="2325467" y="267494"/>
            <a:chExt cx="2966613" cy="400110"/>
          </a:xfrm>
        </p:grpSpPr>
        <p:sp>
          <p:nvSpPr>
            <p:cNvPr id="14" name="slide1_shape2">
              <a:extLst>
                <a:ext uri="{FF2B5EF4-FFF2-40B4-BE49-F238E27FC236}">
                  <a16:creationId xmlns:a16="http://schemas.microsoft.com/office/drawing/2014/main" id="{74B562E4-90A8-4787-89C7-58005F8021C1}"/>
                </a:ext>
              </a:extLst>
            </p:cNvPr>
            <p:cNvSpPr/>
            <p:nvPr/>
          </p:nvSpPr>
          <p:spPr>
            <a:xfrm>
              <a:off x="2771800" y="267494"/>
              <a:ext cx="25202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rgbClr val="535353"/>
                  </a:solidFill>
                  <a:latin typeface="산돌고딕 M" panose="02030504000101010101" pitchFamily="18" charset="-127"/>
                  <a:ea typeface="산돌고딕 M" panose="02030504000101010101" pitchFamily="18" charset="-127"/>
                </a:rPr>
                <a:t>Web Server</a:t>
              </a:r>
              <a:endParaRPr lang="en-US" altLang="ko-KR" sz="2000" b="1" dirty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A93F49-F8E9-48C7-9700-157AFECCF8F1}"/>
                </a:ext>
              </a:extLst>
            </p:cNvPr>
            <p:cNvSpPr/>
            <p:nvPr/>
          </p:nvSpPr>
          <p:spPr>
            <a:xfrm>
              <a:off x="2325467" y="267494"/>
              <a:ext cx="2585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spc="-150" dirty="0">
                  <a:solidFill>
                    <a:srgbClr val="535353"/>
                  </a:solidFill>
                  <a:latin typeface="Helvetica75" panose="020B0800000000000000" pitchFamily="34" charset="0"/>
                  <a:ea typeface="산돌고딕 M" panose="02030504000101010101" pitchFamily="18" charset="-127"/>
                </a:rPr>
                <a:t>3.</a:t>
              </a:r>
              <a:endParaRPr lang="ko-KR" altLang="en-US" sz="2000" spc="-150" dirty="0">
                <a:solidFill>
                  <a:srgbClr val="535353"/>
                </a:solidFill>
                <a:latin typeface="Helvetica75" panose="020B0800000000000000" pitchFamily="34" charset="0"/>
                <a:ea typeface="산돌고딕 M" panose="02030504000101010101" pitchFamily="18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A315D7-CD9F-4667-848E-F0B516339BE3}"/>
              </a:ext>
            </a:extLst>
          </p:cNvPr>
          <p:cNvCxnSpPr>
            <a:cxnSpLocks/>
          </p:cNvCxnSpPr>
          <p:nvPr/>
        </p:nvCxnSpPr>
        <p:spPr>
          <a:xfrm>
            <a:off x="611560" y="144910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BADFD0-BC20-4EC1-A84F-D3B372E8891B}"/>
              </a:ext>
            </a:extLst>
          </p:cNvPr>
          <p:cNvCxnSpPr>
            <a:cxnSpLocks/>
          </p:cNvCxnSpPr>
          <p:nvPr/>
        </p:nvCxnSpPr>
        <p:spPr>
          <a:xfrm>
            <a:off x="-6059" y="483518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7">
            <a:extLst>
              <a:ext uri="{FF2B5EF4-FFF2-40B4-BE49-F238E27FC236}">
                <a16:creationId xmlns:a16="http://schemas.microsoft.com/office/drawing/2014/main" id="{FB60A348-5AEC-40F1-9B8B-C44E2346A406}"/>
              </a:ext>
            </a:extLst>
          </p:cNvPr>
          <p:cNvSpPr/>
          <p:nvPr/>
        </p:nvSpPr>
        <p:spPr>
          <a:xfrm>
            <a:off x="3160" y="144910"/>
            <a:ext cx="133164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79B2438-75B1-4152-8638-372A4FCE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61" y="146995"/>
            <a:ext cx="1889093" cy="45348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5B6A14-A594-4A99-BA69-BC8C0D5FBDD2}"/>
              </a:ext>
            </a:extLst>
          </p:cNvPr>
          <p:cNvSpPr txBox="1"/>
          <p:nvPr/>
        </p:nvSpPr>
        <p:spPr>
          <a:xfrm>
            <a:off x="36000" y="2587823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0C040C-28A2-49EE-8BB2-25F7E56FB79B}"/>
              </a:ext>
            </a:extLst>
          </p:cNvPr>
          <p:cNvSpPr txBox="1"/>
          <p:nvPr/>
        </p:nvSpPr>
        <p:spPr>
          <a:xfrm>
            <a:off x="36000" y="528785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BDC48-F2AD-4965-B712-EBDEAB6E424B}"/>
              </a:ext>
            </a:extLst>
          </p:cNvPr>
          <p:cNvSpPr txBox="1"/>
          <p:nvPr/>
        </p:nvSpPr>
        <p:spPr>
          <a:xfrm>
            <a:off x="36000" y="1215033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 Idea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EAB063-0F4A-4D3B-BFA3-7933DE1447BA}"/>
              </a:ext>
            </a:extLst>
          </p:cNvPr>
          <p:cNvSpPr txBox="1"/>
          <p:nvPr/>
        </p:nvSpPr>
        <p:spPr>
          <a:xfrm>
            <a:off x="36000" y="38887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183" y="1918980"/>
            <a:ext cx="7404433" cy="4493613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2721187" y="1675533"/>
            <a:ext cx="486893" cy="486893"/>
          </a:xfrm>
          <a:prstGeom prst="ellipse">
            <a:avLst/>
          </a:prstGeom>
          <a:solidFill>
            <a:srgbClr val="E244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slide1_shape2">
            <a:extLst>
              <a:ext uri="{FF2B5EF4-FFF2-40B4-BE49-F238E27FC236}">
                <a16:creationId xmlns:a16="http://schemas.microsoft.com/office/drawing/2014/main" id="{74B562E4-90A8-4787-89C7-58005F8021C1}"/>
              </a:ext>
            </a:extLst>
          </p:cNvPr>
          <p:cNvSpPr/>
          <p:nvPr/>
        </p:nvSpPr>
        <p:spPr>
          <a:xfrm>
            <a:off x="1599913" y="1000453"/>
            <a:ext cx="3503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rPr>
              <a:t>Driver Web View </a:t>
            </a:r>
            <a:r>
              <a:rPr lang="en-US" altLang="ko-KR" sz="2000" b="1" dirty="0" smtClean="0">
                <a:solidFill>
                  <a:srgbClr val="FF0000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rPr>
              <a:t>for android</a:t>
            </a:r>
            <a:endParaRPr lang="en-US" altLang="ko-KR" sz="2000" b="1" dirty="0">
              <a:solidFill>
                <a:srgbClr val="FF0000"/>
              </a:solidFill>
              <a:latin typeface="산돌고딕 M" panose="02030504000101010101" pitchFamily="18" charset="-127"/>
              <a:ea typeface="산돌고딕 M" panose="02030504000101010101" pitchFamily="18" charset="-127"/>
            </a:endParaRPr>
          </a:p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rPr>
              <a:t> Detail </a:t>
            </a:r>
            <a:r>
              <a:rPr lang="en-US" altLang="ko-KR" sz="2000" b="1" dirty="0" smtClean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rPr>
              <a:t>Description</a:t>
            </a:r>
            <a:endParaRPr altLang="ko-KR" sz="2000" b="1" dirty="0">
              <a:solidFill>
                <a:srgbClr val="535353"/>
              </a:solidFill>
              <a:latin typeface="산돌고딕 M" panose="02030504000101010101" pitchFamily="18" charset="-127"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34646" y="1380026"/>
            <a:ext cx="3670966" cy="867267"/>
          </a:xfrm>
          <a:prstGeom prst="rect">
            <a:avLst/>
          </a:prstGeom>
          <a:solidFill>
            <a:srgbClr val="E24449"/>
          </a:solidFill>
          <a:ln>
            <a:solidFill>
              <a:srgbClr val="E24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운전 기사 일정 및 자기 관리</a:t>
            </a:r>
            <a:endParaRPr lang="en-US" altLang="ko-KR" sz="1200" dirty="0"/>
          </a:p>
          <a:p>
            <a:pPr algn="ctr"/>
            <a:r>
              <a:rPr lang="ko-KR" altLang="en-US" sz="1200" dirty="0" smtClean="0"/>
              <a:t>승객</a:t>
            </a:r>
            <a:r>
              <a:rPr lang="en-US" altLang="ko-KR" sz="1200" dirty="0" smtClean="0"/>
              <a:t> Contents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947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4">
            <a:extLst>
              <a:ext uri="{FF2B5EF4-FFF2-40B4-BE49-F238E27FC236}">
                <a16:creationId xmlns:a16="http://schemas.microsoft.com/office/drawing/2014/main" id="{42F3016E-C89B-4E11-BAC3-2B4E3CF7398D}"/>
              </a:ext>
            </a:extLst>
          </p:cNvPr>
          <p:cNvGrpSpPr/>
          <p:nvPr/>
        </p:nvGrpSpPr>
        <p:grpSpPr>
          <a:xfrm>
            <a:off x="0" y="4362450"/>
            <a:ext cx="12192000" cy="673368"/>
            <a:chOff x="0" y="4362450"/>
            <a:chExt cx="9144000" cy="742950"/>
          </a:xfrm>
        </p:grpSpPr>
        <p:sp>
          <p:nvSpPr>
            <p:cNvPr id="59" name="Rectangle 55">
              <a:extLst>
                <a:ext uri="{FF2B5EF4-FFF2-40B4-BE49-F238E27FC236}">
                  <a16:creationId xmlns:a16="http://schemas.microsoft.com/office/drawing/2014/main" id="{1C666F89-3BAF-4D1C-95A9-253D3F271E35}"/>
                </a:ext>
              </a:extLst>
            </p:cNvPr>
            <p:cNvSpPr/>
            <p:nvPr/>
          </p:nvSpPr>
          <p:spPr>
            <a:xfrm>
              <a:off x="0" y="4362450"/>
              <a:ext cx="9144000" cy="7429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Straight Connector 56">
              <a:extLst>
                <a:ext uri="{FF2B5EF4-FFF2-40B4-BE49-F238E27FC236}">
                  <a16:creationId xmlns:a16="http://schemas.microsoft.com/office/drawing/2014/main" id="{CF407F41-183B-4E3B-B882-A6F5883208C2}"/>
                </a:ext>
              </a:extLst>
            </p:cNvPr>
            <p:cNvCxnSpPr>
              <a:stCxn id="59" idx="1"/>
              <a:endCxn id="59" idx="3"/>
            </p:cNvCxnSpPr>
            <p:nvPr/>
          </p:nvCxnSpPr>
          <p:spPr>
            <a:xfrm>
              <a:off x="0" y="4733925"/>
              <a:ext cx="9144000" cy="0"/>
            </a:xfrm>
            <a:prstGeom prst="line">
              <a:avLst/>
            </a:prstGeom>
            <a:ln w="25400" cap="rnd">
              <a:solidFill>
                <a:schemeClr val="bg1"/>
              </a:solidFill>
              <a:prstDash val="lg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49">
            <a:extLst>
              <a:ext uri="{FF2B5EF4-FFF2-40B4-BE49-F238E27FC236}">
                <a16:creationId xmlns:a16="http://schemas.microsoft.com/office/drawing/2014/main" id="{63C52DB5-5795-40EB-8DFF-D1373C0FBE0B}"/>
              </a:ext>
            </a:extLst>
          </p:cNvPr>
          <p:cNvGrpSpPr/>
          <p:nvPr/>
        </p:nvGrpSpPr>
        <p:grpSpPr>
          <a:xfrm>
            <a:off x="7543642" y="2610876"/>
            <a:ext cx="841555" cy="1903588"/>
            <a:chOff x="1783595" y="2929427"/>
            <a:chExt cx="841555" cy="1903588"/>
          </a:xfrm>
        </p:grpSpPr>
        <p:grpSp>
          <p:nvGrpSpPr>
            <p:cNvPr id="62" name="Group 50">
              <a:extLst>
                <a:ext uri="{FF2B5EF4-FFF2-40B4-BE49-F238E27FC236}">
                  <a16:creationId xmlns:a16="http://schemas.microsoft.com/office/drawing/2014/main" id="{0AAC0314-D921-41EA-A15F-A45370B0E0BB}"/>
                </a:ext>
              </a:extLst>
            </p:cNvPr>
            <p:cNvGrpSpPr/>
            <p:nvPr/>
          </p:nvGrpSpPr>
          <p:grpSpPr>
            <a:xfrm>
              <a:off x="1783595" y="2929427"/>
              <a:ext cx="841555" cy="1903588"/>
              <a:chOff x="1783595" y="2929427"/>
              <a:chExt cx="841555" cy="1903588"/>
            </a:xfrm>
          </p:grpSpPr>
          <p:sp>
            <p:nvSpPr>
              <p:cNvPr id="64" name="Rectangle 52">
                <a:extLst>
                  <a:ext uri="{FF2B5EF4-FFF2-40B4-BE49-F238E27FC236}">
                    <a16:creationId xmlns:a16="http://schemas.microsoft.com/office/drawing/2014/main" id="{607D6218-5E38-4AF5-BBCC-FE8A3A152ABB}"/>
                  </a:ext>
                </a:extLst>
              </p:cNvPr>
              <p:cNvSpPr/>
              <p:nvPr/>
            </p:nvSpPr>
            <p:spPr>
              <a:xfrm>
                <a:off x="2190344" y="3575709"/>
                <a:ext cx="28059" cy="1257306"/>
              </a:xfrm>
              <a:prstGeom prst="rect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5" name="Picture 53">
                <a:extLst>
                  <a:ext uri="{FF2B5EF4-FFF2-40B4-BE49-F238E27FC236}">
                    <a16:creationId xmlns:a16="http://schemas.microsoft.com/office/drawing/2014/main" id="{ED7550DC-CDF9-4C06-9EB9-FB575B399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3595" y="2929427"/>
                <a:ext cx="841555" cy="842962"/>
              </a:xfrm>
              <a:prstGeom prst="rect">
                <a:avLst/>
              </a:prstGeom>
            </p:spPr>
          </p:pic>
        </p:grpSp>
        <p:pic>
          <p:nvPicPr>
            <p:cNvPr id="63" name="Picture 51">
              <a:extLst>
                <a:ext uri="{FF2B5EF4-FFF2-40B4-BE49-F238E27FC236}">
                  <a16:creationId xmlns:a16="http://schemas.microsoft.com/office/drawing/2014/main" id="{247A9F6D-D1D3-494A-BECC-46CF9F1927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5" t="6527" r="7639" b="18195"/>
            <a:stretch/>
          </p:blipFill>
          <p:spPr>
            <a:xfrm>
              <a:off x="2044682" y="3227133"/>
              <a:ext cx="309342" cy="276216"/>
            </a:xfrm>
            <a:prstGeom prst="rect">
              <a:avLst/>
            </a:prstGeom>
          </p:spPr>
        </p:pic>
      </p:grpSp>
      <p:grpSp>
        <p:nvGrpSpPr>
          <p:cNvPr id="66" name="Group 57">
            <a:extLst>
              <a:ext uri="{FF2B5EF4-FFF2-40B4-BE49-F238E27FC236}">
                <a16:creationId xmlns:a16="http://schemas.microsoft.com/office/drawing/2014/main" id="{E8C7EC16-45C5-4D91-92D1-666F50C27610}"/>
              </a:ext>
            </a:extLst>
          </p:cNvPr>
          <p:cNvGrpSpPr/>
          <p:nvPr/>
        </p:nvGrpSpPr>
        <p:grpSpPr>
          <a:xfrm>
            <a:off x="2125975" y="2141361"/>
            <a:ext cx="4892048" cy="2564655"/>
            <a:chOff x="704850" y="1821705"/>
            <a:chExt cx="6122893" cy="3209925"/>
          </a:xfrm>
        </p:grpSpPr>
        <p:grpSp>
          <p:nvGrpSpPr>
            <p:cNvPr id="67" name="Group 58">
              <a:extLst>
                <a:ext uri="{FF2B5EF4-FFF2-40B4-BE49-F238E27FC236}">
                  <a16:creationId xmlns:a16="http://schemas.microsoft.com/office/drawing/2014/main" id="{954F5FBD-6C5B-4DA3-A815-3B7BA63A8931}"/>
                </a:ext>
              </a:extLst>
            </p:cNvPr>
            <p:cNvGrpSpPr/>
            <p:nvPr/>
          </p:nvGrpSpPr>
          <p:grpSpPr>
            <a:xfrm>
              <a:off x="704850" y="1821705"/>
              <a:ext cx="6122893" cy="3209925"/>
              <a:chOff x="915520" y="1889987"/>
              <a:chExt cx="6122893" cy="3209925"/>
            </a:xfrm>
          </p:grpSpPr>
          <p:pic>
            <p:nvPicPr>
              <p:cNvPr id="76" name="Picture 67">
                <a:extLst>
                  <a:ext uri="{FF2B5EF4-FFF2-40B4-BE49-F238E27FC236}">
                    <a16:creationId xmlns:a16="http://schemas.microsoft.com/office/drawing/2014/main" id="{9CC7CCD7-B405-4A05-BA9E-2306766635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552"/>
              <a:stretch/>
            </p:blipFill>
            <p:spPr>
              <a:xfrm>
                <a:off x="915520" y="1889987"/>
                <a:ext cx="6122893" cy="3209925"/>
              </a:xfrm>
              <a:prstGeom prst="rect">
                <a:avLst/>
              </a:prstGeom>
            </p:spPr>
          </p:pic>
          <p:grpSp>
            <p:nvGrpSpPr>
              <p:cNvPr id="77" name="Group 68">
                <a:extLst>
                  <a:ext uri="{FF2B5EF4-FFF2-40B4-BE49-F238E27FC236}">
                    <a16:creationId xmlns:a16="http://schemas.microsoft.com/office/drawing/2014/main" id="{D5BA8637-EE79-404B-8310-F5AC23814373}"/>
                  </a:ext>
                </a:extLst>
              </p:cNvPr>
              <p:cNvGrpSpPr/>
              <p:nvPr/>
            </p:nvGrpSpPr>
            <p:grpSpPr>
              <a:xfrm>
                <a:off x="5360052" y="2942679"/>
                <a:ext cx="841250" cy="552270"/>
                <a:chOff x="5577416" y="389063"/>
                <a:chExt cx="1027646" cy="674637"/>
              </a:xfrm>
            </p:grpSpPr>
            <p:sp>
              <p:nvSpPr>
                <p:cNvPr id="78" name="Rectangle 69">
                  <a:extLst>
                    <a:ext uri="{FF2B5EF4-FFF2-40B4-BE49-F238E27FC236}">
                      <a16:creationId xmlns:a16="http://schemas.microsoft.com/office/drawing/2014/main" id="{57C79FF2-9645-4FE4-A657-221F99AEAF51}"/>
                    </a:ext>
                  </a:extLst>
                </p:cNvPr>
                <p:cNvSpPr/>
                <p:nvPr/>
              </p:nvSpPr>
              <p:spPr>
                <a:xfrm>
                  <a:off x="5670226" y="734194"/>
                  <a:ext cx="864494" cy="3295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Freeform 70">
                  <a:extLst>
                    <a:ext uri="{FF2B5EF4-FFF2-40B4-BE49-F238E27FC236}">
                      <a16:creationId xmlns:a16="http://schemas.microsoft.com/office/drawing/2014/main" id="{7B9216DD-912D-43F4-A9A6-CDCCA3D422B0}"/>
                    </a:ext>
                  </a:extLst>
                </p:cNvPr>
                <p:cNvSpPr/>
                <p:nvPr/>
              </p:nvSpPr>
              <p:spPr>
                <a:xfrm flipV="1">
                  <a:off x="5993984" y="948821"/>
                  <a:ext cx="180215" cy="88239"/>
                </a:xfrm>
                <a:custGeom>
                  <a:avLst/>
                  <a:gdLst>
                    <a:gd name="connsiteX0" fmla="*/ 93820 w 187640"/>
                    <a:gd name="connsiteY0" fmla="*/ 0 h 91875"/>
                    <a:gd name="connsiteX1" fmla="*/ 180721 w 187640"/>
                    <a:gd name="connsiteY1" fmla="*/ 57602 h 91875"/>
                    <a:gd name="connsiteX2" fmla="*/ 187640 w 187640"/>
                    <a:gd name="connsiteY2" fmla="*/ 91875 h 91875"/>
                    <a:gd name="connsiteX3" fmla="*/ 0 w 187640"/>
                    <a:gd name="connsiteY3" fmla="*/ 91875 h 91875"/>
                    <a:gd name="connsiteX4" fmla="*/ 6920 w 187640"/>
                    <a:gd name="connsiteY4" fmla="*/ 57602 h 91875"/>
                    <a:gd name="connsiteX5" fmla="*/ 93820 w 187640"/>
                    <a:gd name="connsiteY5" fmla="*/ 0 h 91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640" h="91875">
                      <a:moveTo>
                        <a:pt x="93820" y="0"/>
                      </a:moveTo>
                      <a:cubicBezTo>
                        <a:pt x="132886" y="0"/>
                        <a:pt x="166403" y="23752"/>
                        <a:pt x="180721" y="57602"/>
                      </a:cubicBezTo>
                      <a:lnTo>
                        <a:pt x="187640" y="91875"/>
                      </a:lnTo>
                      <a:lnTo>
                        <a:pt x="0" y="91875"/>
                      </a:lnTo>
                      <a:lnTo>
                        <a:pt x="6920" y="57602"/>
                      </a:lnTo>
                      <a:cubicBezTo>
                        <a:pt x="21237" y="23752"/>
                        <a:pt x="54755" y="0"/>
                        <a:pt x="93820" y="0"/>
                      </a:cubicBezTo>
                      <a:close/>
                    </a:path>
                  </a:pathLst>
                </a:custGeom>
                <a:solidFill>
                  <a:srgbClr val="DC44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Oval 71">
                  <a:extLst>
                    <a:ext uri="{FF2B5EF4-FFF2-40B4-BE49-F238E27FC236}">
                      <a16:creationId xmlns:a16="http://schemas.microsoft.com/office/drawing/2014/main" id="{63D9E23C-DD8E-4734-96C7-F7F339CB97A7}"/>
                    </a:ext>
                  </a:extLst>
                </p:cNvPr>
                <p:cNvSpPr/>
                <p:nvPr/>
              </p:nvSpPr>
              <p:spPr>
                <a:xfrm>
                  <a:off x="5902205" y="828912"/>
                  <a:ext cx="54059" cy="5405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Oval 72">
                  <a:extLst>
                    <a:ext uri="{FF2B5EF4-FFF2-40B4-BE49-F238E27FC236}">
                      <a16:creationId xmlns:a16="http://schemas.microsoft.com/office/drawing/2014/main" id="{EB556D14-3F00-44D9-9C99-431EC0C2ABE7}"/>
                    </a:ext>
                  </a:extLst>
                </p:cNvPr>
                <p:cNvSpPr/>
                <p:nvPr/>
              </p:nvSpPr>
              <p:spPr>
                <a:xfrm>
                  <a:off x="6183522" y="828912"/>
                  <a:ext cx="54059" cy="5405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Oval 73">
                  <a:extLst>
                    <a:ext uri="{FF2B5EF4-FFF2-40B4-BE49-F238E27FC236}">
                      <a16:creationId xmlns:a16="http://schemas.microsoft.com/office/drawing/2014/main" id="{C705498B-7A5C-4757-BCA3-E1E98B2ED464}"/>
                    </a:ext>
                  </a:extLst>
                </p:cNvPr>
                <p:cNvSpPr/>
                <p:nvPr/>
              </p:nvSpPr>
              <p:spPr>
                <a:xfrm>
                  <a:off x="5577416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Oval 74">
                  <a:extLst>
                    <a:ext uri="{FF2B5EF4-FFF2-40B4-BE49-F238E27FC236}">
                      <a16:creationId xmlns:a16="http://schemas.microsoft.com/office/drawing/2014/main" id="{7F38E306-BBD6-487C-AEC4-A45D91CD59A2}"/>
                    </a:ext>
                  </a:extLst>
                </p:cNvPr>
                <p:cNvSpPr/>
                <p:nvPr/>
              </p:nvSpPr>
              <p:spPr>
                <a:xfrm>
                  <a:off x="5736550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Oval 75">
                  <a:extLst>
                    <a:ext uri="{FF2B5EF4-FFF2-40B4-BE49-F238E27FC236}">
                      <a16:creationId xmlns:a16="http://schemas.microsoft.com/office/drawing/2014/main" id="{32EA9098-1D0E-45A8-B331-A105AAAF099A}"/>
                    </a:ext>
                  </a:extLst>
                </p:cNvPr>
                <p:cNvSpPr/>
                <p:nvPr/>
              </p:nvSpPr>
              <p:spPr>
                <a:xfrm>
                  <a:off x="5895683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Oval 76">
                  <a:extLst>
                    <a:ext uri="{FF2B5EF4-FFF2-40B4-BE49-F238E27FC236}">
                      <a16:creationId xmlns:a16="http://schemas.microsoft.com/office/drawing/2014/main" id="{CC073A18-6A99-4B95-871E-6C9A45CF6476}"/>
                    </a:ext>
                  </a:extLst>
                </p:cNvPr>
                <p:cNvSpPr/>
                <p:nvPr/>
              </p:nvSpPr>
              <p:spPr>
                <a:xfrm>
                  <a:off x="6054816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Oval 77">
                  <a:extLst>
                    <a:ext uri="{FF2B5EF4-FFF2-40B4-BE49-F238E27FC236}">
                      <a16:creationId xmlns:a16="http://schemas.microsoft.com/office/drawing/2014/main" id="{7B688B44-A521-4B29-A18C-B61D27642B1C}"/>
                    </a:ext>
                  </a:extLst>
                </p:cNvPr>
                <p:cNvSpPr/>
                <p:nvPr/>
              </p:nvSpPr>
              <p:spPr>
                <a:xfrm>
                  <a:off x="6213950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Oval 78">
                  <a:extLst>
                    <a:ext uri="{FF2B5EF4-FFF2-40B4-BE49-F238E27FC236}">
                      <a16:creationId xmlns:a16="http://schemas.microsoft.com/office/drawing/2014/main" id="{581BF435-65CB-41AF-A52B-30A1DBE27447}"/>
                    </a:ext>
                  </a:extLst>
                </p:cNvPr>
                <p:cNvSpPr/>
                <p:nvPr/>
              </p:nvSpPr>
              <p:spPr>
                <a:xfrm>
                  <a:off x="6373084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Oval 79">
                  <a:extLst>
                    <a:ext uri="{FF2B5EF4-FFF2-40B4-BE49-F238E27FC236}">
                      <a16:creationId xmlns:a16="http://schemas.microsoft.com/office/drawing/2014/main" id="{D184A4BF-EFCE-4A39-B661-A54F3BB66AC1}"/>
                    </a:ext>
                  </a:extLst>
                </p:cNvPr>
                <p:cNvSpPr/>
                <p:nvPr/>
              </p:nvSpPr>
              <p:spPr>
                <a:xfrm>
                  <a:off x="5674273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Oval 80">
                  <a:extLst>
                    <a:ext uri="{FF2B5EF4-FFF2-40B4-BE49-F238E27FC236}">
                      <a16:creationId xmlns:a16="http://schemas.microsoft.com/office/drawing/2014/main" id="{BCAD8C18-AA18-4A6C-B27A-610EF69FB139}"/>
                    </a:ext>
                  </a:extLst>
                </p:cNvPr>
                <p:cNvSpPr/>
                <p:nvPr/>
              </p:nvSpPr>
              <p:spPr>
                <a:xfrm>
                  <a:off x="5833406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Oval 81">
                  <a:extLst>
                    <a:ext uri="{FF2B5EF4-FFF2-40B4-BE49-F238E27FC236}">
                      <a16:creationId xmlns:a16="http://schemas.microsoft.com/office/drawing/2014/main" id="{2081EF93-1FB8-4B66-A61C-A8DECC2B41FA}"/>
                    </a:ext>
                  </a:extLst>
                </p:cNvPr>
                <p:cNvSpPr/>
                <p:nvPr/>
              </p:nvSpPr>
              <p:spPr>
                <a:xfrm>
                  <a:off x="5992539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Oval 82">
                  <a:extLst>
                    <a:ext uri="{FF2B5EF4-FFF2-40B4-BE49-F238E27FC236}">
                      <a16:creationId xmlns:a16="http://schemas.microsoft.com/office/drawing/2014/main" id="{12973BBB-93B1-45BD-93D3-DB648C1CA79D}"/>
                    </a:ext>
                  </a:extLst>
                </p:cNvPr>
                <p:cNvSpPr/>
                <p:nvPr/>
              </p:nvSpPr>
              <p:spPr>
                <a:xfrm>
                  <a:off x="6151673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Oval 83">
                  <a:extLst>
                    <a:ext uri="{FF2B5EF4-FFF2-40B4-BE49-F238E27FC236}">
                      <a16:creationId xmlns:a16="http://schemas.microsoft.com/office/drawing/2014/main" id="{72C4D5CD-01E0-4941-BD43-9453A929C097}"/>
                    </a:ext>
                  </a:extLst>
                </p:cNvPr>
                <p:cNvSpPr/>
                <p:nvPr/>
              </p:nvSpPr>
              <p:spPr>
                <a:xfrm>
                  <a:off x="6310806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8" name="Group 59">
              <a:extLst>
                <a:ext uri="{FF2B5EF4-FFF2-40B4-BE49-F238E27FC236}">
                  <a16:creationId xmlns:a16="http://schemas.microsoft.com/office/drawing/2014/main" id="{8EDBBA9A-A1F6-4921-B92F-CE57363EDF6C}"/>
                </a:ext>
              </a:extLst>
            </p:cNvPr>
            <p:cNvGrpSpPr/>
            <p:nvPr/>
          </p:nvGrpSpPr>
          <p:grpSpPr>
            <a:xfrm>
              <a:off x="2218211" y="2777597"/>
              <a:ext cx="745184" cy="651403"/>
              <a:chOff x="7147835" y="272016"/>
              <a:chExt cx="886473" cy="774911"/>
            </a:xfrm>
          </p:grpSpPr>
          <p:sp>
            <p:nvSpPr>
              <p:cNvPr id="69" name="Rectangle 60">
                <a:extLst>
                  <a:ext uri="{FF2B5EF4-FFF2-40B4-BE49-F238E27FC236}">
                    <a16:creationId xmlns:a16="http://schemas.microsoft.com/office/drawing/2014/main" id="{058AEA6A-83AB-4B8F-9C4D-8DABA995347D}"/>
                  </a:ext>
                </a:extLst>
              </p:cNvPr>
              <p:cNvSpPr/>
              <p:nvPr/>
            </p:nvSpPr>
            <p:spPr>
              <a:xfrm>
                <a:off x="7149417" y="721018"/>
                <a:ext cx="855056" cy="3259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0" name="Group 61">
                <a:extLst>
                  <a:ext uri="{FF2B5EF4-FFF2-40B4-BE49-F238E27FC236}">
                    <a16:creationId xmlns:a16="http://schemas.microsoft.com/office/drawing/2014/main" id="{6002051F-8160-4515-AAFF-6C2A82FB3E2A}"/>
                  </a:ext>
                </a:extLst>
              </p:cNvPr>
              <p:cNvGrpSpPr/>
              <p:nvPr/>
            </p:nvGrpSpPr>
            <p:grpSpPr>
              <a:xfrm rot="279011">
                <a:off x="7147835" y="272016"/>
                <a:ext cx="886473" cy="507587"/>
                <a:chOff x="4013632" y="1052736"/>
                <a:chExt cx="1175741" cy="673220"/>
              </a:xfrm>
            </p:grpSpPr>
            <p:sp>
              <p:nvSpPr>
                <p:cNvPr id="74" name="Oval 65">
                  <a:extLst>
                    <a:ext uri="{FF2B5EF4-FFF2-40B4-BE49-F238E27FC236}">
                      <a16:creationId xmlns:a16="http://schemas.microsoft.com/office/drawing/2014/main" id="{8B28773A-8DCD-4057-9A85-A5F094E6A085}"/>
                    </a:ext>
                  </a:extLst>
                </p:cNvPr>
                <p:cNvSpPr/>
                <p:nvPr/>
              </p:nvSpPr>
              <p:spPr>
                <a:xfrm rot="2647558">
                  <a:off x="4013632" y="1294424"/>
                  <a:ext cx="382541" cy="109768"/>
                </a:xfrm>
                <a:prstGeom prst="ellipse">
                  <a:avLst/>
                </a:prstGeom>
                <a:solidFill>
                  <a:srgbClr val="E472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Freeform 66">
                  <a:extLst>
                    <a:ext uri="{FF2B5EF4-FFF2-40B4-BE49-F238E27FC236}">
                      <a16:creationId xmlns:a16="http://schemas.microsoft.com/office/drawing/2014/main" id="{71306C8D-AE40-490B-BC99-0251768C2064}"/>
                    </a:ext>
                  </a:extLst>
                </p:cNvPr>
                <p:cNvSpPr/>
                <p:nvPr/>
              </p:nvSpPr>
              <p:spPr>
                <a:xfrm>
                  <a:off x="4029395" y="1052736"/>
                  <a:ext cx="1159978" cy="673220"/>
                </a:xfrm>
                <a:custGeom>
                  <a:avLst/>
                  <a:gdLst>
                    <a:gd name="connsiteX0" fmla="*/ 612068 w 1224136"/>
                    <a:gd name="connsiteY0" fmla="*/ 0 h 494183"/>
                    <a:gd name="connsiteX1" fmla="*/ 1224136 w 1224136"/>
                    <a:gd name="connsiteY1" fmla="*/ 345706 h 494183"/>
                    <a:gd name="connsiteX2" fmla="*/ 1224136 w 1224136"/>
                    <a:gd name="connsiteY2" fmla="*/ 494183 h 494183"/>
                    <a:gd name="connsiteX3" fmla="*/ 0 w 1224136"/>
                    <a:gd name="connsiteY3" fmla="*/ 494183 h 494183"/>
                    <a:gd name="connsiteX4" fmla="*/ 0 w 1224136"/>
                    <a:gd name="connsiteY4" fmla="*/ 345706 h 494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4136" h="494183">
                      <a:moveTo>
                        <a:pt x="612068" y="0"/>
                      </a:moveTo>
                      <a:lnTo>
                        <a:pt x="1224136" y="345706"/>
                      </a:lnTo>
                      <a:lnTo>
                        <a:pt x="1224136" y="494183"/>
                      </a:lnTo>
                      <a:lnTo>
                        <a:pt x="0" y="494183"/>
                      </a:lnTo>
                      <a:lnTo>
                        <a:pt x="0" y="345706"/>
                      </a:lnTo>
                      <a:close/>
                    </a:path>
                  </a:pathLst>
                </a:cu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1" name="Freeform 62">
                <a:extLst>
                  <a:ext uri="{FF2B5EF4-FFF2-40B4-BE49-F238E27FC236}">
                    <a16:creationId xmlns:a16="http://schemas.microsoft.com/office/drawing/2014/main" id="{2CF8AF08-B878-409E-8FEB-C3827B36362C}"/>
                  </a:ext>
                </a:extLst>
              </p:cNvPr>
              <p:cNvSpPr/>
              <p:nvPr/>
            </p:nvSpPr>
            <p:spPr>
              <a:xfrm flipV="1">
                <a:off x="7469640" y="933302"/>
                <a:ext cx="178247" cy="87276"/>
              </a:xfrm>
              <a:custGeom>
                <a:avLst/>
                <a:gdLst>
                  <a:gd name="connsiteX0" fmla="*/ 93820 w 187640"/>
                  <a:gd name="connsiteY0" fmla="*/ 0 h 91875"/>
                  <a:gd name="connsiteX1" fmla="*/ 180721 w 187640"/>
                  <a:gd name="connsiteY1" fmla="*/ 57602 h 91875"/>
                  <a:gd name="connsiteX2" fmla="*/ 187640 w 187640"/>
                  <a:gd name="connsiteY2" fmla="*/ 91875 h 91875"/>
                  <a:gd name="connsiteX3" fmla="*/ 0 w 187640"/>
                  <a:gd name="connsiteY3" fmla="*/ 91875 h 91875"/>
                  <a:gd name="connsiteX4" fmla="*/ 6920 w 187640"/>
                  <a:gd name="connsiteY4" fmla="*/ 57602 h 91875"/>
                  <a:gd name="connsiteX5" fmla="*/ 93820 w 187640"/>
                  <a:gd name="connsiteY5" fmla="*/ 0 h 91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640" h="91875">
                    <a:moveTo>
                      <a:pt x="93820" y="0"/>
                    </a:moveTo>
                    <a:cubicBezTo>
                      <a:pt x="132886" y="0"/>
                      <a:pt x="166403" y="23752"/>
                      <a:pt x="180721" y="57602"/>
                    </a:cubicBezTo>
                    <a:lnTo>
                      <a:pt x="187640" y="91875"/>
                    </a:lnTo>
                    <a:lnTo>
                      <a:pt x="0" y="91875"/>
                    </a:lnTo>
                    <a:lnTo>
                      <a:pt x="6920" y="57602"/>
                    </a:lnTo>
                    <a:cubicBezTo>
                      <a:pt x="21237" y="23752"/>
                      <a:pt x="54755" y="0"/>
                      <a:pt x="93820" y="0"/>
                    </a:cubicBezTo>
                    <a:close/>
                  </a:path>
                </a:pathLst>
              </a:custGeom>
              <a:solidFill>
                <a:srgbClr val="DC44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Oval 63">
                <a:extLst>
                  <a:ext uri="{FF2B5EF4-FFF2-40B4-BE49-F238E27FC236}">
                    <a16:creationId xmlns:a16="http://schemas.microsoft.com/office/drawing/2014/main" id="{DAAFA794-1B2E-43E9-A985-75A356DF8CB2}"/>
                  </a:ext>
                </a:extLst>
              </p:cNvPr>
              <p:cNvSpPr/>
              <p:nvPr/>
            </p:nvSpPr>
            <p:spPr>
              <a:xfrm>
                <a:off x="7378863" y="814702"/>
                <a:ext cx="53468" cy="534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Oval 64">
                <a:extLst>
                  <a:ext uri="{FF2B5EF4-FFF2-40B4-BE49-F238E27FC236}">
                    <a16:creationId xmlns:a16="http://schemas.microsoft.com/office/drawing/2014/main" id="{4D9E9573-8DC8-412A-B4FA-CE8D9407C82C}"/>
                  </a:ext>
                </a:extLst>
              </p:cNvPr>
              <p:cNvSpPr/>
              <p:nvPr/>
            </p:nvSpPr>
            <p:spPr>
              <a:xfrm>
                <a:off x="7657109" y="834741"/>
                <a:ext cx="53468" cy="534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7CA43F4-8780-4E31-900C-B4651E0D0900}"/>
              </a:ext>
            </a:extLst>
          </p:cNvPr>
          <p:cNvSpPr txBox="1"/>
          <p:nvPr/>
        </p:nvSpPr>
        <p:spPr>
          <a:xfrm>
            <a:off x="5149513" y="5682161"/>
            <a:ext cx="2307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rebuchet MS" panose="020B0603020202020204" pitchFamily="34" charset="0"/>
                <a:ea typeface="나눔바른고딕 UltraLight" panose="020B0603020101020101" pitchFamily="50" charset="-127"/>
              </a:rPr>
              <a:t>THANKS</a:t>
            </a:r>
            <a:endParaRPr lang="ko-KR" altLang="en-US" sz="2000" dirty="0">
              <a:solidFill>
                <a:schemeClr val="bg1"/>
              </a:solidFill>
              <a:latin typeface="Trebuchet MS" panose="020B0603020202020204" pitchFamily="34" charset="0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8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D1437-B009-42B9-B8E9-849EFDBBF361}"/>
              </a:ext>
            </a:extLst>
          </p:cNvPr>
          <p:cNvSpPr/>
          <p:nvPr/>
        </p:nvSpPr>
        <p:spPr>
          <a:xfrm>
            <a:off x="1331884" y="0"/>
            <a:ext cx="10860116" cy="843558"/>
          </a:xfrm>
          <a:prstGeom prst="rect">
            <a:avLst/>
          </a:prstGeom>
          <a:gradFill flip="none" rotWithShape="1">
            <a:gsLst>
              <a:gs pos="0">
                <a:srgbClr val="9D9999">
                  <a:tint val="66000"/>
                  <a:satMod val="160000"/>
                </a:srgbClr>
              </a:gs>
              <a:gs pos="50000">
                <a:srgbClr val="9D9999">
                  <a:tint val="44500"/>
                  <a:satMod val="160000"/>
                </a:srgbClr>
              </a:gs>
              <a:gs pos="100000">
                <a:srgbClr val="9D99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8970E0F-0C26-4561-9F4B-F876E05E8341}"/>
              </a:ext>
            </a:extLst>
          </p:cNvPr>
          <p:cNvGrpSpPr/>
          <p:nvPr/>
        </p:nvGrpSpPr>
        <p:grpSpPr>
          <a:xfrm>
            <a:off x="2541491" y="267494"/>
            <a:ext cx="4124076" cy="400110"/>
            <a:chOff x="2325467" y="267494"/>
            <a:chExt cx="2966613" cy="400110"/>
          </a:xfrm>
        </p:grpSpPr>
        <p:sp>
          <p:nvSpPr>
            <p:cNvPr id="14" name="slide1_shape2">
              <a:extLst>
                <a:ext uri="{FF2B5EF4-FFF2-40B4-BE49-F238E27FC236}">
                  <a16:creationId xmlns:a16="http://schemas.microsoft.com/office/drawing/2014/main" id="{74B562E4-90A8-4787-89C7-58005F8021C1}"/>
                </a:ext>
              </a:extLst>
            </p:cNvPr>
            <p:cNvSpPr/>
            <p:nvPr/>
          </p:nvSpPr>
          <p:spPr>
            <a:xfrm>
              <a:off x="2771800" y="267494"/>
              <a:ext cx="25202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000" b="1" dirty="0">
                  <a:solidFill>
                    <a:srgbClr val="535353"/>
                  </a:solidFill>
                  <a:latin typeface="산돌고딕 M" panose="02030504000101010101" pitchFamily="18" charset="-127"/>
                  <a:ea typeface="산돌고딕 M" panose="02030504000101010101" pitchFamily="18" charset="-127"/>
                </a:rPr>
                <a:t>Our Idea</a:t>
              </a:r>
              <a:endParaRPr altLang="ko-KR" sz="2000" b="1" dirty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A93F49-F8E9-48C7-9700-157AFECCF8F1}"/>
                </a:ext>
              </a:extLst>
            </p:cNvPr>
            <p:cNvSpPr/>
            <p:nvPr/>
          </p:nvSpPr>
          <p:spPr>
            <a:xfrm>
              <a:off x="2325467" y="267494"/>
              <a:ext cx="3593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spc="-150" dirty="0">
                  <a:solidFill>
                    <a:srgbClr val="535353"/>
                  </a:solidFill>
                  <a:latin typeface="Helvetica75" panose="020B0800000000000000" pitchFamily="34" charset="0"/>
                  <a:ea typeface="산돌고딕 M" panose="02030504000101010101" pitchFamily="18" charset="-127"/>
                </a:rPr>
                <a:t>1.</a:t>
              </a:r>
              <a:endParaRPr lang="ko-KR" altLang="en-US" sz="2000" spc="-150" dirty="0">
                <a:solidFill>
                  <a:srgbClr val="535353"/>
                </a:solidFill>
                <a:latin typeface="Helvetica75" panose="020B0800000000000000" pitchFamily="34" charset="0"/>
                <a:ea typeface="산돌고딕 M" panose="02030504000101010101" pitchFamily="18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A315D7-CD9F-4667-848E-F0B516339BE3}"/>
              </a:ext>
            </a:extLst>
          </p:cNvPr>
          <p:cNvCxnSpPr>
            <a:cxnSpLocks/>
          </p:cNvCxnSpPr>
          <p:nvPr/>
        </p:nvCxnSpPr>
        <p:spPr>
          <a:xfrm>
            <a:off x="611560" y="144910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BADFD0-BC20-4EC1-A84F-D3B372E8891B}"/>
              </a:ext>
            </a:extLst>
          </p:cNvPr>
          <p:cNvCxnSpPr>
            <a:cxnSpLocks/>
          </p:cNvCxnSpPr>
          <p:nvPr/>
        </p:nvCxnSpPr>
        <p:spPr>
          <a:xfrm>
            <a:off x="-6059" y="483518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7">
            <a:extLst>
              <a:ext uri="{FF2B5EF4-FFF2-40B4-BE49-F238E27FC236}">
                <a16:creationId xmlns:a16="http://schemas.microsoft.com/office/drawing/2014/main" id="{FB60A348-5AEC-40F1-9B8B-C44E2346A406}"/>
              </a:ext>
            </a:extLst>
          </p:cNvPr>
          <p:cNvSpPr/>
          <p:nvPr/>
        </p:nvSpPr>
        <p:spPr>
          <a:xfrm>
            <a:off x="1" y="0"/>
            <a:ext cx="133164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79B2438-75B1-4152-8638-372A4FCE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61" y="146995"/>
            <a:ext cx="1889093" cy="45348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5B6A14-A594-4A99-BA69-BC8C0D5FBDD2}"/>
              </a:ext>
            </a:extLst>
          </p:cNvPr>
          <p:cNvSpPr txBox="1"/>
          <p:nvPr/>
        </p:nvSpPr>
        <p:spPr>
          <a:xfrm>
            <a:off x="36000" y="2587823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0C040C-28A2-49EE-8BB2-25F7E56FB79B}"/>
              </a:ext>
            </a:extLst>
          </p:cNvPr>
          <p:cNvSpPr txBox="1"/>
          <p:nvPr/>
        </p:nvSpPr>
        <p:spPr>
          <a:xfrm>
            <a:off x="36000" y="528785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BDC48-F2AD-4965-B712-EBDEAB6E424B}"/>
              </a:ext>
            </a:extLst>
          </p:cNvPr>
          <p:cNvSpPr txBox="1"/>
          <p:nvPr/>
        </p:nvSpPr>
        <p:spPr>
          <a:xfrm>
            <a:off x="36000" y="1215033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 Idea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EAB063-0F4A-4D3B-BFA3-7933DE1447BA}"/>
              </a:ext>
            </a:extLst>
          </p:cNvPr>
          <p:cNvSpPr txBox="1"/>
          <p:nvPr/>
        </p:nvSpPr>
        <p:spPr>
          <a:xfrm>
            <a:off x="36000" y="38887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35B2B0-559F-4EF9-827F-AB432916D9C5}"/>
              </a:ext>
            </a:extLst>
          </p:cNvPr>
          <p:cNvSpPr/>
          <p:nvPr/>
        </p:nvSpPr>
        <p:spPr>
          <a:xfrm>
            <a:off x="1947557" y="1921025"/>
            <a:ext cx="9993018" cy="5155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서울시 버스 내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wifi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설치계획에 따른 맞춤형 플랫폼 서비스의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부재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A2AB30-2ABD-464F-9CA3-EFBC8F77E1C0}"/>
              </a:ext>
            </a:extLst>
          </p:cNvPr>
          <p:cNvSpPr/>
          <p:nvPr/>
        </p:nvSpPr>
        <p:spPr>
          <a:xfrm>
            <a:off x="1947557" y="3045938"/>
            <a:ext cx="9993018" cy="5155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IOT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장비를 활용한 유기적인 실시간 분석 시스템을 개발하여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승객 및 관리자의 의사결정 과정에 도움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2934C9-B377-4903-88FC-7C9F3DC11916}"/>
              </a:ext>
            </a:extLst>
          </p:cNvPr>
          <p:cNvSpPr/>
          <p:nvPr/>
        </p:nvSpPr>
        <p:spPr>
          <a:xfrm>
            <a:off x="1947557" y="4447701"/>
            <a:ext cx="9993018" cy="5155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커넥티드카를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위한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IOT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전문가 과정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”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에서 학습한 기술을 모두 활용 할 수 있는 프로젝트 수행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8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D1437-B009-42B9-B8E9-849EFDBBF361}"/>
              </a:ext>
            </a:extLst>
          </p:cNvPr>
          <p:cNvSpPr/>
          <p:nvPr/>
        </p:nvSpPr>
        <p:spPr>
          <a:xfrm>
            <a:off x="1331884" y="0"/>
            <a:ext cx="10860116" cy="843558"/>
          </a:xfrm>
          <a:prstGeom prst="rect">
            <a:avLst/>
          </a:prstGeom>
          <a:gradFill flip="none" rotWithShape="1">
            <a:gsLst>
              <a:gs pos="0">
                <a:srgbClr val="9D9999">
                  <a:tint val="66000"/>
                  <a:satMod val="160000"/>
                </a:srgbClr>
              </a:gs>
              <a:gs pos="50000">
                <a:srgbClr val="9D9999">
                  <a:tint val="44500"/>
                  <a:satMod val="160000"/>
                </a:srgbClr>
              </a:gs>
              <a:gs pos="100000">
                <a:srgbClr val="9D99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8970E0F-0C26-4561-9F4B-F876E05E8341}"/>
              </a:ext>
            </a:extLst>
          </p:cNvPr>
          <p:cNvGrpSpPr/>
          <p:nvPr/>
        </p:nvGrpSpPr>
        <p:grpSpPr>
          <a:xfrm>
            <a:off x="2541491" y="267494"/>
            <a:ext cx="4124076" cy="400110"/>
            <a:chOff x="2325467" y="267494"/>
            <a:chExt cx="2966613" cy="400110"/>
          </a:xfrm>
        </p:grpSpPr>
        <p:sp>
          <p:nvSpPr>
            <p:cNvPr id="14" name="slide1_shape2">
              <a:extLst>
                <a:ext uri="{FF2B5EF4-FFF2-40B4-BE49-F238E27FC236}">
                  <a16:creationId xmlns:a16="http://schemas.microsoft.com/office/drawing/2014/main" id="{74B562E4-90A8-4787-89C7-58005F8021C1}"/>
                </a:ext>
              </a:extLst>
            </p:cNvPr>
            <p:cNvSpPr/>
            <p:nvPr/>
          </p:nvSpPr>
          <p:spPr>
            <a:xfrm>
              <a:off x="2771800" y="267494"/>
              <a:ext cx="25202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000" b="1" dirty="0">
                  <a:solidFill>
                    <a:srgbClr val="535353"/>
                  </a:solidFill>
                  <a:latin typeface="산돌고딕 M" panose="02030504000101010101" pitchFamily="18" charset="-127"/>
                  <a:ea typeface="산돌고딕 M" panose="02030504000101010101" pitchFamily="18" charset="-127"/>
                </a:rPr>
                <a:t>Functions</a:t>
              </a:r>
              <a:endParaRPr altLang="ko-KR" sz="2000" b="1" dirty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A93F49-F8E9-48C7-9700-157AFECCF8F1}"/>
                </a:ext>
              </a:extLst>
            </p:cNvPr>
            <p:cNvSpPr/>
            <p:nvPr/>
          </p:nvSpPr>
          <p:spPr>
            <a:xfrm>
              <a:off x="2325467" y="267494"/>
              <a:ext cx="2585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spc="-150" dirty="0">
                  <a:solidFill>
                    <a:srgbClr val="535353"/>
                  </a:solidFill>
                  <a:latin typeface="Helvetica75" panose="020B0800000000000000" pitchFamily="34" charset="0"/>
                  <a:ea typeface="산돌고딕 M" panose="02030504000101010101" pitchFamily="18" charset="-127"/>
                </a:rPr>
                <a:t>2.</a:t>
              </a:r>
              <a:endParaRPr lang="ko-KR" altLang="en-US" sz="2000" spc="-150" dirty="0">
                <a:solidFill>
                  <a:srgbClr val="535353"/>
                </a:solidFill>
                <a:latin typeface="Helvetica75" panose="020B0800000000000000" pitchFamily="34" charset="0"/>
                <a:ea typeface="산돌고딕 M" panose="02030504000101010101" pitchFamily="18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A315D7-CD9F-4667-848E-F0B516339BE3}"/>
              </a:ext>
            </a:extLst>
          </p:cNvPr>
          <p:cNvCxnSpPr>
            <a:cxnSpLocks/>
          </p:cNvCxnSpPr>
          <p:nvPr/>
        </p:nvCxnSpPr>
        <p:spPr>
          <a:xfrm>
            <a:off x="611560" y="144910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BADFD0-BC20-4EC1-A84F-D3B372E8891B}"/>
              </a:ext>
            </a:extLst>
          </p:cNvPr>
          <p:cNvCxnSpPr>
            <a:cxnSpLocks/>
          </p:cNvCxnSpPr>
          <p:nvPr/>
        </p:nvCxnSpPr>
        <p:spPr>
          <a:xfrm>
            <a:off x="-6059" y="483518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7">
            <a:extLst>
              <a:ext uri="{FF2B5EF4-FFF2-40B4-BE49-F238E27FC236}">
                <a16:creationId xmlns:a16="http://schemas.microsoft.com/office/drawing/2014/main" id="{FB60A348-5AEC-40F1-9B8B-C44E2346A406}"/>
              </a:ext>
            </a:extLst>
          </p:cNvPr>
          <p:cNvSpPr/>
          <p:nvPr/>
        </p:nvSpPr>
        <p:spPr>
          <a:xfrm>
            <a:off x="1" y="0"/>
            <a:ext cx="133164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79B2438-75B1-4152-8638-372A4FCE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61" y="146995"/>
            <a:ext cx="1889093" cy="45348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5B6A14-A594-4A99-BA69-BC8C0D5FBDD2}"/>
              </a:ext>
            </a:extLst>
          </p:cNvPr>
          <p:cNvSpPr txBox="1"/>
          <p:nvPr/>
        </p:nvSpPr>
        <p:spPr>
          <a:xfrm>
            <a:off x="36000" y="2587823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0C040C-28A2-49EE-8BB2-25F7E56FB79B}"/>
              </a:ext>
            </a:extLst>
          </p:cNvPr>
          <p:cNvSpPr txBox="1"/>
          <p:nvPr/>
        </p:nvSpPr>
        <p:spPr>
          <a:xfrm>
            <a:off x="36000" y="528785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BDC48-F2AD-4965-B712-EBDEAB6E424B}"/>
              </a:ext>
            </a:extLst>
          </p:cNvPr>
          <p:cNvSpPr txBox="1"/>
          <p:nvPr/>
        </p:nvSpPr>
        <p:spPr>
          <a:xfrm>
            <a:off x="36000" y="1215033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 Idea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EAB063-0F4A-4D3B-BFA3-7933DE1447BA}"/>
              </a:ext>
            </a:extLst>
          </p:cNvPr>
          <p:cNvSpPr txBox="1"/>
          <p:nvPr/>
        </p:nvSpPr>
        <p:spPr>
          <a:xfrm>
            <a:off x="36000" y="38887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35B2B0-559F-4EF9-827F-AB432916D9C5}"/>
              </a:ext>
            </a:extLst>
          </p:cNvPr>
          <p:cNvSpPr/>
          <p:nvPr/>
        </p:nvSpPr>
        <p:spPr>
          <a:xfrm>
            <a:off x="1777167" y="2910073"/>
            <a:ext cx="3136600" cy="14388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고객편의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온도제어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고객의 소리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A2AB30-2ABD-464F-9CA3-EFBC8F77E1C0}"/>
              </a:ext>
            </a:extLst>
          </p:cNvPr>
          <p:cNvSpPr/>
          <p:nvPr/>
        </p:nvSpPr>
        <p:spPr>
          <a:xfrm>
            <a:off x="4550757" y="2339778"/>
            <a:ext cx="3719818" cy="28238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IOT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장비를 통해 데이터 수집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탑승인식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적외선 센서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착석인식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압력 센서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온도인식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온도센서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,CAN)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하차벨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제어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(Piezo)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2934C9-B377-4903-88FC-7C9F3DC11916}"/>
              </a:ext>
            </a:extLst>
          </p:cNvPr>
          <p:cNvSpPr/>
          <p:nvPr/>
        </p:nvSpPr>
        <p:spPr>
          <a:xfrm>
            <a:off x="8373949" y="2807672"/>
            <a:ext cx="4081768" cy="14388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통한 데이터 분석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혼잡도 분석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버스정보관리자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2926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D1437-B009-42B9-B8E9-849EFDBBF361}"/>
              </a:ext>
            </a:extLst>
          </p:cNvPr>
          <p:cNvSpPr/>
          <p:nvPr/>
        </p:nvSpPr>
        <p:spPr>
          <a:xfrm>
            <a:off x="1331884" y="0"/>
            <a:ext cx="10860116" cy="843558"/>
          </a:xfrm>
          <a:prstGeom prst="rect">
            <a:avLst/>
          </a:prstGeom>
          <a:gradFill flip="none" rotWithShape="1">
            <a:gsLst>
              <a:gs pos="0">
                <a:srgbClr val="9D9999">
                  <a:tint val="66000"/>
                  <a:satMod val="160000"/>
                </a:srgbClr>
              </a:gs>
              <a:gs pos="50000">
                <a:srgbClr val="9D9999">
                  <a:tint val="44500"/>
                  <a:satMod val="160000"/>
                </a:srgbClr>
              </a:gs>
              <a:gs pos="100000">
                <a:srgbClr val="9D99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8970E0F-0C26-4561-9F4B-F876E05E8341}"/>
              </a:ext>
            </a:extLst>
          </p:cNvPr>
          <p:cNvGrpSpPr/>
          <p:nvPr/>
        </p:nvGrpSpPr>
        <p:grpSpPr>
          <a:xfrm>
            <a:off x="2541491" y="267494"/>
            <a:ext cx="4124076" cy="400110"/>
            <a:chOff x="2325467" y="267494"/>
            <a:chExt cx="2966613" cy="400110"/>
          </a:xfrm>
        </p:grpSpPr>
        <p:sp>
          <p:nvSpPr>
            <p:cNvPr id="14" name="slide1_shape2">
              <a:extLst>
                <a:ext uri="{FF2B5EF4-FFF2-40B4-BE49-F238E27FC236}">
                  <a16:creationId xmlns:a16="http://schemas.microsoft.com/office/drawing/2014/main" id="{74B562E4-90A8-4787-89C7-58005F8021C1}"/>
                </a:ext>
              </a:extLst>
            </p:cNvPr>
            <p:cNvSpPr/>
            <p:nvPr/>
          </p:nvSpPr>
          <p:spPr>
            <a:xfrm>
              <a:off x="2771800" y="267494"/>
              <a:ext cx="25202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000" b="1" dirty="0">
                  <a:solidFill>
                    <a:srgbClr val="535353"/>
                  </a:solidFill>
                  <a:latin typeface="산돌고딕 M" panose="02030504000101010101" pitchFamily="18" charset="-127"/>
                  <a:ea typeface="산돌고딕 M" panose="02030504000101010101" pitchFamily="18" charset="-127"/>
                </a:rPr>
                <a:t>Architecture</a:t>
              </a:r>
              <a:endParaRPr altLang="ko-KR" sz="2000" b="1" dirty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A93F49-F8E9-48C7-9700-157AFECCF8F1}"/>
                </a:ext>
              </a:extLst>
            </p:cNvPr>
            <p:cNvSpPr/>
            <p:nvPr/>
          </p:nvSpPr>
          <p:spPr>
            <a:xfrm>
              <a:off x="2325467" y="267494"/>
              <a:ext cx="2585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spc="-150" dirty="0">
                  <a:solidFill>
                    <a:srgbClr val="535353"/>
                  </a:solidFill>
                  <a:latin typeface="Helvetica75" panose="020B0800000000000000" pitchFamily="34" charset="0"/>
                  <a:ea typeface="산돌고딕 M" panose="02030504000101010101" pitchFamily="18" charset="-127"/>
                </a:rPr>
                <a:t>3.</a:t>
              </a:r>
              <a:endParaRPr lang="ko-KR" altLang="en-US" sz="2000" spc="-150" dirty="0">
                <a:solidFill>
                  <a:srgbClr val="535353"/>
                </a:solidFill>
                <a:latin typeface="Helvetica75" panose="020B0800000000000000" pitchFamily="34" charset="0"/>
                <a:ea typeface="산돌고딕 M" panose="02030504000101010101" pitchFamily="18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A315D7-CD9F-4667-848E-F0B516339BE3}"/>
              </a:ext>
            </a:extLst>
          </p:cNvPr>
          <p:cNvCxnSpPr>
            <a:cxnSpLocks/>
          </p:cNvCxnSpPr>
          <p:nvPr/>
        </p:nvCxnSpPr>
        <p:spPr>
          <a:xfrm>
            <a:off x="611560" y="144910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BADFD0-BC20-4EC1-A84F-D3B372E8891B}"/>
              </a:ext>
            </a:extLst>
          </p:cNvPr>
          <p:cNvCxnSpPr>
            <a:cxnSpLocks/>
          </p:cNvCxnSpPr>
          <p:nvPr/>
        </p:nvCxnSpPr>
        <p:spPr>
          <a:xfrm>
            <a:off x="-6059" y="483518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7">
            <a:extLst>
              <a:ext uri="{FF2B5EF4-FFF2-40B4-BE49-F238E27FC236}">
                <a16:creationId xmlns:a16="http://schemas.microsoft.com/office/drawing/2014/main" id="{FB60A348-5AEC-40F1-9B8B-C44E2346A406}"/>
              </a:ext>
            </a:extLst>
          </p:cNvPr>
          <p:cNvSpPr/>
          <p:nvPr/>
        </p:nvSpPr>
        <p:spPr>
          <a:xfrm>
            <a:off x="1" y="0"/>
            <a:ext cx="133164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79B2438-75B1-4152-8638-372A4FCE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61" y="146995"/>
            <a:ext cx="1889093" cy="45348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5B6A14-A594-4A99-BA69-BC8C0D5FBDD2}"/>
              </a:ext>
            </a:extLst>
          </p:cNvPr>
          <p:cNvSpPr txBox="1"/>
          <p:nvPr/>
        </p:nvSpPr>
        <p:spPr>
          <a:xfrm>
            <a:off x="36000" y="2587823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0C040C-28A2-49EE-8BB2-25F7E56FB79B}"/>
              </a:ext>
            </a:extLst>
          </p:cNvPr>
          <p:cNvSpPr txBox="1"/>
          <p:nvPr/>
        </p:nvSpPr>
        <p:spPr>
          <a:xfrm>
            <a:off x="36000" y="528785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BDC48-F2AD-4965-B712-EBDEAB6E424B}"/>
              </a:ext>
            </a:extLst>
          </p:cNvPr>
          <p:cNvSpPr txBox="1"/>
          <p:nvPr/>
        </p:nvSpPr>
        <p:spPr>
          <a:xfrm>
            <a:off x="36000" y="1215033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 Idea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EAB063-0F4A-4D3B-BFA3-7933DE1447BA}"/>
              </a:ext>
            </a:extLst>
          </p:cNvPr>
          <p:cNvSpPr txBox="1"/>
          <p:nvPr/>
        </p:nvSpPr>
        <p:spPr>
          <a:xfrm>
            <a:off x="36000" y="38887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F45A590-B6C6-4E16-A2AD-3F4BA6550278}"/>
              </a:ext>
            </a:extLst>
          </p:cNvPr>
          <p:cNvGrpSpPr/>
          <p:nvPr/>
        </p:nvGrpSpPr>
        <p:grpSpPr>
          <a:xfrm>
            <a:off x="1861832" y="1111052"/>
            <a:ext cx="10082518" cy="5395155"/>
            <a:chOff x="868438" y="106532"/>
            <a:chExt cx="10294914" cy="62252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3FBFA38-F420-4A5D-A36B-1113F3D70547}"/>
                </a:ext>
              </a:extLst>
            </p:cNvPr>
            <p:cNvSpPr/>
            <p:nvPr/>
          </p:nvSpPr>
          <p:spPr>
            <a:xfrm>
              <a:off x="7828470" y="3431200"/>
              <a:ext cx="3334882" cy="12680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065EB4A-E459-4D1A-82F3-9EC6F34B3FA3}"/>
                </a:ext>
              </a:extLst>
            </p:cNvPr>
            <p:cNvSpPr/>
            <p:nvPr/>
          </p:nvSpPr>
          <p:spPr>
            <a:xfrm>
              <a:off x="887487" y="201782"/>
              <a:ext cx="1198485" cy="10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IoT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78CF648-4102-4825-AD30-B22C80BB65C9}"/>
                </a:ext>
              </a:extLst>
            </p:cNvPr>
            <p:cNvSpPr/>
            <p:nvPr/>
          </p:nvSpPr>
          <p:spPr>
            <a:xfrm>
              <a:off x="2423603" y="106532"/>
              <a:ext cx="8739749" cy="1232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D49A15C-619F-48ED-B664-80DDE970CFDD}"/>
                </a:ext>
              </a:extLst>
            </p:cNvPr>
            <p:cNvSpPr/>
            <p:nvPr/>
          </p:nvSpPr>
          <p:spPr>
            <a:xfrm>
              <a:off x="2671851" y="200730"/>
              <a:ext cx="1189608" cy="10575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Latte Panda</a:t>
              </a:r>
            </a:p>
            <a:p>
              <a:pPr algn="ctr"/>
              <a:r>
                <a:rPr lang="en-US" altLang="ko-KR" sz="1200" dirty="0"/>
                <a:t>(TCP/IP Client)</a:t>
              </a:r>
              <a:endParaRPr lang="ko-KR" altLang="en-US" sz="12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FCE8C5D-011D-4381-86A4-D026E428CBFA}"/>
                </a:ext>
              </a:extLst>
            </p:cNvPr>
            <p:cNvSpPr/>
            <p:nvPr/>
          </p:nvSpPr>
          <p:spPr>
            <a:xfrm>
              <a:off x="4693345" y="751764"/>
              <a:ext cx="5888838" cy="523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CAN Bus</a:t>
              </a:r>
              <a:endParaRPr lang="ko-KR" altLang="en-US" dirty="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BACBB3F-C4E1-4D71-8140-6C9175DE2171}"/>
                </a:ext>
              </a:extLst>
            </p:cNvPr>
            <p:cNvGrpSpPr/>
            <p:nvPr/>
          </p:nvGrpSpPr>
          <p:grpSpPr>
            <a:xfrm>
              <a:off x="4693345" y="152641"/>
              <a:ext cx="5888838" cy="502136"/>
              <a:chOff x="6184773" y="772357"/>
              <a:chExt cx="4338228" cy="12339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2D1AA11-7A3C-4705-83B1-1917F97FD3E8}"/>
                  </a:ext>
                </a:extLst>
              </p:cNvPr>
              <p:cNvSpPr/>
              <p:nvPr/>
            </p:nvSpPr>
            <p:spPr>
              <a:xfrm>
                <a:off x="6184773" y="772357"/>
                <a:ext cx="4338228" cy="1233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400" dirty="0"/>
                  <a:t>Arduino</a:t>
                </a:r>
                <a:endParaRPr lang="ko-KR" altLang="en-US" sz="1400" dirty="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4F0FB47-1B11-4A07-AE9E-0A14892EB6C6}"/>
                  </a:ext>
                </a:extLst>
              </p:cNvPr>
              <p:cNvSpPr/>
              <p:nvPr/>
            </p:nvSpPr>
            <p:spPr>
              <a:xfrm>
                <a:off x="7302992" y="878889"/>
                <a:ext cx="886287" cy="10209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Pressure Sensor</a:t>
                </a:r>
                <a:endParaRPr lang="ko-KR" altLang="en-US" sz="1200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9847FE37-CEC2-4CF2-831F-28699BBB727C}"/>
                  </a:ext>
                </a:extLst>
              </p:cNvPr>
              <p:cNvSpPr/>
              <p:nvPr/>
            </p:nvSpPr>
            <p:spPr>
              <a:xfrm>
                <a:off x="9349797" y="881084"/>
                <a:ext cx="1035726" cy="10209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Infrared ray Sensor</a:t>
                </a:r>
                <a:endParaRPr lang="ko-KR" altLang="en-US" sz="12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A927F4D-8224-4BF6-8F2F-DC0EF261330B}"/>
                  </a:ext>
                </a:extLst>
              </p:cNvPr>
              <p:cNvSpPr/>
              <p:nvPr/>
            </p:nvSpPr>
            <p:spPr>
              <a:xfrm>
                <a:off x="8320900" y="878889"/>
                <a:ext cx="886287" cy="10209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Temperature</a:t>
                </a:r>
              </a:p>
              <a:p>
                <a:pPr algn="ctr"/>
                <a:r>
                  <a:rPr lang="en-US" altLang="ko-KR" sz="1100" dirty="0"/>
                  <a:t>Sensor</a:t>
                </a:r>
                <a:endParaRPr lang="ko-KR" altLang="en-US" sz="1100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6E88A9-5201-4A34-9BB3-4F4B6E3F4BB1}"/>
                </a:ext>
              </a:extLst>
            </p:cNvPr>
            <p:cNvSpPr txBox="1"/>
            <p:nvPr/>
          </p:nvSpPr>
          <p:spPr>
            <a:xfrm>
              <a:off x="2131390" y="3107136"/>
              <a:ext cx="1417483" cy="31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Http Network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38810BC-C097-436A-9A77-123A5DE878F1}"/>
                </a:ext>
              </a:extLst>
            </p:cNvPr>
            <p:cNvSpPr/>
            <p:nvPr/>
          </p:nvSpPr>
          <p:spPr>
            <a:xfrm>
              <a:off x="896297" y="1888175"/>
              <a:ext cx="1198485" cy="10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Android</a:t>
              </a:r>
            </a:p>
            <a:p>
              <a:pPr algn="ctr"/>
              <a:r>
                <a:rPr lang="en-US" altLang="ko-KR" sz="1400" dirty="0"/>
                <a:t>Driver side</a:t>
              </a:r>
              <a:endParaRPr lang="ko-KR" altLang="en-US" sz="14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4E6DF1-AA7E-42A5-ACCD-7277ACF72799}"/>
                </a:ext>
              </a:extLst>
            </p:cNvPr>
            <p:cNvSpPr/>
            <p:nvPr/>
          </p:nvSpPr>
          <p:spPr>
            <a:xfrm>
              <a:off x="2423603" y="1794247"/>
              <a:ext cx="1640392" cy="12680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40A2D03-A335-4E25-A163-B9BA6507CC19}"/>
                </a:ext>
              </a:extLst>
            </p:cNvPr>
            <p:cNvSpPr/>
            <p:nvPr/>
          </p:nvSpPr>
          <p:spPr>
            <a:xfrm>
              <a:off x="2641118" y="1880347"/>
              <a:ext cx="1251074" cy="1087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Android Lollipop</a:t>
              </a:r>
            </a:p>
            <a:p>
              <a:pPr algn="ctr"/>
              <a:r>
                <a:rPr lang="en-US" altLang="ko-KR" sz="1100" dirty="0"/>
                <a:t>(TCP/IP Server</a:t>
              </a:r>
            </a:p>
            <a:p>
              <a:pPr algn="ctr"/>
              <a:r>
                <a:rPr lang="en-US" altLang="ko-KR" sz="1100" dirty="0"/>
                <a:t>&amp; Http Client)</a:t>
              </a:r>
              <a:endParaRPr lang="ko-KR" altLang="en-US" sz="11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499696-1E17-4800-9E87-7E9E17DD85F1}"/>
                </a:ext>
              </a:extLst>
            </p:cNvPr>
            <p:cNvSpPr/>
            <p:nvPr/>
          </p:nvSpPr>
          <p:spPr>
            <a:xfrm>
              <a:off x="4355804" y="1868374"/>
              <a:ext cx="1198485" cy="10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Android</a:t>
              </a:r>
            </a:p>
            <a:p>
              <a:pPr algn="ctr"/>
              <a:r>
                <a:rPr lang="en-US" altLang="ko-KR" sz="1400" dirty="0"/>
                <a:t>User side</a:t>
              </a:r>
              <a:endParaRPr lang="ko-KR" altLang="en-US" sz="14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0162066-A471-4024-82F3-838A1C585CFE}"/>
                </a:ext>
              </a:extLst>
            </p:cNvPr>
            <p:cNvSpPr/>
            <p:nvPr/>
          </p:nvSpPr>
          <p:spPr>
            <a:xfrm>
              <a:off x="5810248" y="1794247"/>
              <a:ext cx="1609496" cy="12680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D57CA37-DA53-4E5E-82E7-676CFC595785}"/>
                </a:ext>
              </a:extLst>
            </p:cNvPr>
            <p:cNvSpPr/>
            <p:nvPr/>
          </p:nvSpPr>
          <p:spPr>
            <a:xfrm>
              <a:off x="5973173" y="1877899"/>
              <a:ext cx="1293153" cy="1087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Android Lollipop</a:t>
              </a:r>
            </a:p>
            <a:p>
              <a:pPr algn="ctr"/>
              <a:r>
                <a:rPr lang="en-US" altLang="ko-KR" sz="1100" dirty="0"/>
                <a:t>(Http Client)</a:t>
              </a:r>
              <a:endParaRPr lang="ko-KR" altLang="en-US" sz="11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6CF369-F02C-4D50-AC97-9B07322F73DA}"/>
                </a:ext>
              </a:extLst>
            </p:cNvPr>
            <p:cNvSpPr/>
            <p:nvPr/>
          </p:nvSpPr>
          <p:spPr>
            <a:xfrm>
              <a:off x="887488" y="3522928"/>
              <a:ext cx="1198485" cy="10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Web Server</a:t>
              </a:r>
              <a:endParaRPr lang="ko-KR" altLang="en-US" sz="1400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A179FF7-FC12-4CCE-AB0E-3497AB2FB0B9}"/>
                </a:ext>
              </a:extLst>
            </p:cNvPr>
            <p:cNvCxnSpPr>
              <a:cxnSpLocks/>
              <a:stCxn id="24" idx="2"/>
              <a:endCxn id="30" idx="0"/>
            </p:cNvCxnSpPr>
            <p:nvPr/>
          </p:nvCxnSpPr>
          <p:spPr>
            <a:xfrm>
              <a:off x="3266655" y="1258258"/>
              <a:ext cx="0" cy="62208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CE63ADD-314D-441B-BDB0-C43FD6CE4C6B}"/>
                </a:ext>
              </a:extLst>
            </p:cNvPr>
            <p:cNvSpPr/>
            <p:nvPr/>
          </p:nvSpPr>
          <p:spPr>
            <a:xfrm>
              <a:off x="868438" y="5157681"/>
              <a:ext cx="1198485" cy="10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Big Data</a:t>
              </a:r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20ECBBB-A2DC-4574-9E02-AF4AD4785E0A}"/>
                </a:ext>
              </a:extLst>
            </p:cNvPr>
            <p:cNvSpPr/>
            <p:nvPr/>
          </p:nvSpPr>
          <p:spPr>
            <a:xfrm>
              <a:off x="2423603" y="5063753"/>
              <a:ext cx="8739748" cy="12680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7C49F36-8A5F-4393-B0BF-9F55435470E5}"/>
                </a:ext>
              </a:extLst>
            </p:cNvPr>
            <p:cNvSpPr/>
            <p:nvPr/>
          </p:nvSpPr>
          <p:spPr>
            <a:xfrm>
              <a:off x="2649996" y="5167609"/>
              <a:ext cx="1242196" cy="1087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HADOOP</a:t>
              </a:r>
              <a:endParaRPr lang="ko-KR" altLang="en-US" sz="11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4B0206C-2750-4CE6-8C44-9EAE0E889756}"/>
                </a:ext>
              </a:extLst>
            </p:cNvPr>
            <p:cNvGrpSpPr/>
            <p:nvPr/>
          </p:nvGrpSpPr>
          <p:grpSpPr>
            <a:xfrm>
              <a:off x="7905978" y="3505658"/>
              <a:ext cx="3141468" cy="1087999"/>
              <a:chOff x="7905978" y="3524708"/>
              <a:chExt cx="3141468" cy="1087999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FCECD3AD-BE50-4B3A-8ED8-F38C35DC702D}"/>
                  </a:ext>
                </a:extLst>
              </p:cNvPr>
              <p:cNvSpPr/>
              <p:nvPr/>
            </p:nvSpPr>
            <p:spPr>
              <a:xfrm>
                <a:off x="7905978" y="3524708"/>
                <a:ext cx="3141468" cy="1087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Oracle 11g</a:t>
                </a:r>
                <a:endParaRPr lang="ko-KR" altLang="en-US" sz="1100" dirty="0"/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2053ABA9-CA8B-479A-A7FC-7341B320B493}"/>
                  </a:ext>
                </a:extLst>
              </p:cNvPr>
              <p:cNvGrpSpPr/>
              <p:nvPr/>
            </p:nvGrpSpPr>
            <p:grpSpPr>
              <a:xfrm>
                <a:off x="8796059" y="3604302"/>
                <a:ext cx="2143878" cy="974764"/>
                <a:chOff x="12028610" y="2366408"/>
                <a:chExt cx="2343083" cy="974764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37D97E5B-2A3A-4F09-AAA3-C8FA33EB0825}"/>
                    </a:ext>
                  </a:extLst>
                </p:cNvPr>
                <p:cNvSpPr/>
                <p:nvPr/>
              </p:nvSpPr>
              <p:spPr>
                <a:xfrm>
                  <a:off x="12028610" y="2366408"/>
                  <a:ext cx="1061947" cy="4659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User Table</a:t>
                  </a:r>
                  <a:endParaRPr lang="ko-KR" altLang="en-US" sz="1100" dirty="0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519AFE6E-8CAF-4AB8-BC5A-6D6B49CA310C}"/>
                    </a:ext>
                  </a:extLst>
                </p:cNvPr>
                <p:cNvSpPr/>
                <p:nvPr/>
              </p:nvSpPr>
              <p:spPr>
                <a:xfrm>
                  <a:off x="12037443" y="2875272"/>
                  <a:ext cx="1061947" cy="4659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Bus Table</a:t>
                  </a:r>
                  <a:endParaRPr lang="ko-KR" altLang="en-US" sz="1100" dirty="0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80E1AECB-717D-4AB3-844E-DC80DEFA96A9}"/>
                    </a:ext>
                  </a:extLst>
                </p:cNvPr>
                <p:cNvSpPr/>
                <p:nvPr/>
              </p:nvSpPr>
              <p:spPr>
                <a:xfrm>
                  <a:off x="13309746" y="2366408"/>
                  <a:ext cx="1061947" cy="9747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Data</a:t>
                  </a:r>
                </a:p>
                <a:p>
                  <a:pPr algn="ctr"/>
                  <a:r>
                    <a:rPr lang="en-US" altLang="ko-KR" sz="1100" dirty="0"/>
                    <a:t>Mart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1FB5D9C-6B97-4EC3-A255-9A0FD45B624D}"/>
                </a:ext>
              </a:extLst>
            </p:cNvPr>
            <p:cNvSpPr/>
            <p:nvPr/>
          </p:nvSpPr>
          <p:spPr>
            <a:xfrm>
              <a:off x="4226796" y="5167206"/>
              <a:ext cx="1143918" cy="1087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HIVE</a:t>
              </a:r>
              <a:endParaRPr lang="ko-KR" altLang="en-US" sz="11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726037E-A189-4078-90BE-1C331EC046DF}"/>
                </a:ext>
              </a:extLst>
            </p:cNvPr>
            <p:cNvSpPr/>
            <p:nvPr/>
          </p:nvSpPr>
          <p:spPr>
            <a:xfrm>
              <a:off x="6404998" y="5165127"/>
              <a:ext cx="1399705" cy="1087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R</a:t>
              </a:r>
              <a:endParaRPr lang="ko-KR" altLang="en-US" sz="1100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6733EBE-9C8E-4B85-8980-0995E6F469FD}"/>
                </a:ext>
              </a:extLst>
            </p:cNvPr>
            <p:cNvCxnSpPr>
              <a:cxnSpLocks/>
              <a:stCxn id="30" idx="2"/>
              <a:endCxn id="73" idx="0"/>
            </p:cNvCxnSpPr>
            <p:nvPr/>
          </p:nvCxnSpPr>
          <p:spPr>
            <a:xfrm flipH="1">
              <a:off x="3256659" y="2968346"/>
              <a:ext cx="9996" cy="57532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82723C2-44FE-4C2F-A9D9-A03C966C9F7B}"/>
                </a:ext>
              </a:extLst>
            </p:cNvPr>
            <p:cNvSpPr txBox="1"/>
            <p:nvPr/>
          </p:nvSpPr>
          <p:spPr>
            <a:xfrm>
              <a:off x="1963108" y="1419393"/>
              <a:ext cx="1417483" cy="31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TCP/IP Network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51" name="연결선: 꺾임 69">
              <a:extLst>
                <a:ext uri="{FF2B5EF4-FFF2-40B4-BE49-F238E27FC236}">
                  <a16:creationId xmlns:a16="http://schemas.microsoft.com/office/drawing/2014/main" id="{B051A323-6215-4EE5-AE5F-247330BB1AA2}"/>
                </a:ext>
              </a:extLst>
            </p:cNvPr>
            <p:cNvCxnSpPr>
              <a:cxnSpLocks/>
              <a:stCxn id="73" idx="0"/>
              <a:endCxn id="33" idx="2"/>
            </p:cNvCxnSpPr>
            <p:nvPr/>
          </p:nvCxnSpPr>
          <p:spPr>
            <a:xfrm rot="5400000" flipH="1" flipV="1">
              <a:off x="4649316" y="1573242"/>
              <a:ext cx="577777" cy="3363091"/>
            </a:xfrm>
            <a:prstGeom prst="bentConnector3">
              <a:avLst>
                <a:gd name="adj1" fmla="val 64837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868FF08-DDF4-41C9-9DAC-9D6D9ED6A1A4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flipV="1">
              <a:off x="3861459" y="1013728"/>
              <a:ext cx="831886" cy="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7C6F0AD-4EC0-435F-9D75-4213F4EF2437}"/>
                </a:ext>
              </a:extLst>
            </p:cNvPr>
            <p:cNvCxnSpPr>
              <a:cxnSpLocks/>
            </p:cNvCxnSpPr>
            <p:nvPr/>
          </p:nvCxnSpPr>
          <p:spPr>
            <a:xfrm>
              <a:off x="3861459" y="459319"/>
              <a:ext cx="831886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F5D155F-8032-4417-8D88-88C706471B08}"/>
                </a:ext>
              </a:extLst>
            </p:cNvPr>
            <p:cNvCxnSpPr>
              <a:cxnSpLocks/>
              <a:stCxn id="75" idx="2"/>
              <a:endCxn id="47" idx="0"/>
            </p:cNvCxnSpPr>
            <p:nvPr/>
          </p:nvCxnSpPr>
          <p:spPr>
            <a:xfrm>
              <a:off x="4796374" y="4586159"/>
              <a:ext cx="2381" cy="58104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B640E2AC-E932-45E3-8246-616C03D3C5A0}"/>
                </a:ext>
              </a:extLst>
            </p:cNvPr>
            <p:cNvCxnSpPr>
              <a:cxnSpLocks/>
              <a:stCxn id="45" idx="3"/>
              <a:endCxn id="47" idx="1"/>
            </p:cNvCxnSpPr>
            <p:nvPr/>
          </p:nvCxnSpPr>
          <p:spPr>
            <a:xfrm flipV="1">
              <a:off x="3892192" y="5711206"/>
              <a:ext cx="334604" cy="4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연결선: 꺾임 84">
              <a:extLst>
                <a:ext uri="{FF2B5EF4-FFF2-40B4-BE49-F238E27FC236}">
                  <a16:creationId xmlns:a16="http://schemas.microsoft.com/office/drawing/2014/main" id="{682B9FAC-182C-4C95-8B5C-AC1CB8432B19}"/>
                </a:ext>
              </a:extLst>
            </p:cNvPr>
            <p:cNvCxnSpPr>
              <a:cxnSpLocks/>
              <a:stCxn id="47" idx="2"/>
              <a:endCxn id="82" idx="2"/>
            </p:cNvCxnSpPr>
            <p:nvPr/>
          </p:nvCxnSpPr>
          <p:spPr>
            <a:xfrm rot="5400000" flipH="1" flipV="1">
              <a:off x="6778835" y="2579935"/>
              <a:ext cx="1695189" cy="5655351"/>
            </a:xfrm>
            <a:prstGeom prst="bentConnector3">
              <a:avLst>
                <a:gd name="adj1" fmla="val -13485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연결선: 꺾임 87">
              <a:extLst>
                <a:ext uri="{FF2B5EF4-FFF2-40B4-BE49-F238E27FC236}">
                  <a16:creationId xmlns:a16="http://schemas.microsoft.com/office/drawing/2014/main" id="{042C7F21-C0E4-4B26-9FF3-0CA0CEC43E0C}"/>
                </a:ext>
              </a:extLst>
            </p:cNvPr>
            <p:cNvCxnSpPr>
              <a:cxnSpLocks/>
              <a:stCxn id="48" idx="3"/>
              <a:endCxn id="82" idx="2"/>
            </p:cNvCxnSpPr>
            <p:nvPr/>
          </p:nvCxnSpPr>
          <p:spPr>
            <a:xfrm flipV="1">
              <a:off x="7804703" y="4560016"/>
              <a:ext cx="2649403" cy="1149111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D4EA565-6111-4B54-9F56-2A1BC5E7466A}"/>
                </a:ext>
              </a:extLst>
            </p:cNvPr>
            <p:cNvGrpSpPr/>
            <p:nvPr/>
          </p:nvGrpSpPr>
          <p:grpSpPr>
            <a:xfrm>
              <a:off x="2423604" y="3447915"/>
              <a:ext cx="3334882" cy="1268027"/>
              <a:chOff x="2423603" y="3447915"/>
              <a:chExt cx="3672397" cy="126802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B7F50B16-D512-451F-88AB-F8B05E96C239}"/>
                  </a:ext>
                </a:extLst>
              </p:cNvPr>
              <p:cNvSpPr/>
              <p:nvPr/>
            </p:nvSpPr>
            <p:spPr>
              <a:xfrm>
                <a:off x="2423603" y="3447915"/>
                <a:ext cx="3672397" cy="12680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9190A6D-7B3B-42CF-BC1E-70AB19D137A6}"/>
                  </a:ext>
                </a:extLst>
              </p:cNvPr>
              <p:cNvSpPr/>
              <p:nvPr/>
            </p:nvSpPr>
            <p:spPr>
              <a:xfrm>
                <a:off x="2641117" y="3543675"/>
                <a:ext cx="1399705" cy="1087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Spring MVC</a:t>
                </a:r>
              </a:p>
              <a:p>
                <a:pPr algn="ctr"/>
                <a:r>
                  <a:rPr lang="en-US" altLang="ko-KR" sz="1100" dirty="0"/>
                  <a:t>(Http Server)</a:t>
                </a:r>
                <a:endParaRPr lang="ko-KR" altLang="en-US" sz="1100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ABBCF5D2-DCFD-45B6-8EB1-E3DAAF3CED18}"/>
                  </a:ext>
                </a:extLst>
              </p:cNvPr>
              <p:cNvSpPr/>
              <p:nvPr/>
            </p:nvSpPr>
            <p:spPr>
              <a:xfrm>
                <a:off x="4404049" y="3537444"/>
                <a:ext cx="1264933" cy="465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/>
                  <a:t>MyBatis</a:t>
                </a:r>
                <a:endParaRPr lang="ko-KR" altLang="en-US" sz="1100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5D5361F-F838-4A2D-9F09-20CEC34DBA40}"/>
                  </a:ext>
                </a:extLst>
              </p:cNvPr>
              <p:cNvSpPr/>
              <p:nvPr/>
            </p:nvSpPr>
            <p:spPr>
              <a:xfrm>
                <a:off x="4404049" y="4120259"/>
                <a:ext cx="1264933" cy="465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Log4j</a:t>
                </a:r>
                <a:endParaRPr lang="ko-KR" altLang="en-US" sz="1100" dirty="0"/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15F83A9D-0A42-4342-A64E-B9FD28190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9700" y="4343454"/>
                <a:ext cx="354349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9B136E4E-B9AF-48A1-B1BB-116F13C44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0822" y="3748050"/>
                <a:ext cx="3632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53500DA-2CED-4748-B601-B0F174CA71ED}"/>
                </a:ext>
              </a:extLst>
            </p:cNvPr>
            <p:cNvSpPr/>
            <p:nvPr/>
          </p:nvSpPr>
          <p:spPr>
            <a:xfrm>
              <a:off x="6292021" y="3499272"/>
              <a:ext cx="1289649" cy="10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Database</a:t>
              </a:r>
              <a:endParaRPr lang="ko-KR" altLang="en-US" sz="1400" dirty="0"/>
            </a:p>
          </p:txBody>
        </p:sp>
        <p:cxnSp>
          <p:nvCxnSpPr>
            <p:cNvPr id="60" name="연결선: 꺾임 142">
              <a:extLst>
                <a:ext uri="{FF2B5EF4-FFF2-40B4-BE49-F238E27FC236}">
                  <a16:creationId xmlns:a16="http://schemas.microsoft.com/office/drawing/2014/main" id="{4F4A56B7-DCB3-4557-BD78-418567E68A91}"/>
                </a:ext>
              </a:extLst>
            </p:cNvPr>
            <p:cNvCxnSpPr>
              <a:stCxn id="74" idx="0"/>
              <a:endCxn id="21" idx="0"/>
            </p:cNvCxnSpPr>
            <p:nvPr/>
          </p:nvCxnSpPr>
          <p:spPr>
            <a:xfrm rot="5400000" flipH="1" flipV="1">
              <a:off x="7093020" y="1134554"/>
              <a:ext cx="106244" cy="4699537"/>
            </a:xfrm>
            <a:prstGeom prst="bentConnector3">
              <a:avLst>
                <a:gd name="adj1" fmla="val 189648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연결선: 꺾임 80">
              <a:extLst>
                <a:ext uri="{FF2B5EF4-FFF2-40B4-BE49-F238E27FC236}">
                  <a16:creationId xmlns:a16="http://schemas.microsoft.com/office/drawing/2014/main" id="{13C7149B-C4F1-42B8-9EA2-0BF789DD371C}"/>
                </a:ext>
              </a:extLst>
            </p:cNvPr>
            <p:cNvCxnSpPr>
              <a:cxnSpLocks/>
              <a:stCxn id="75" idx="2"/>
              <a:endCxn id="48" idx="0"/>
            </p:cNvCxnSpPr>
            <p:nvPr/>
          </p:nvCxnSpPr>
          <p:spPr>
            <a:xfrm rot="16200000" flipH="1">
              <a:off x="5661128" y="3721404"/>
              <a:ext cx="578968" cy="2308477"/>
            </a:xfrm>
            <a:prstGeom prst="bentConnector3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B89E1DE-159F-41A1-818B-DBA1E480A7FB}"/>
                </a:ext>
              </a:extLst>
            </p:cNvPr>
            <p:cNvSpPr/>
            <p:nvPr/>
          </p:nvSpPr>
          <p:spPr>
            <a:xfrm>
              <a:off x="6212169" y="824170"/>
              <a:ext cx="1203072" cy="3891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Car</a:t>
              </a:r>
            </a:p>
            <a:p>
              <a:pPr algn="ctr"/>
              <a:r>
                <a:rPr lang="en-US" altLang="ko-KR" sz="1200" dirty="0"/>
                <a:t>Heater</a:t>
              </a:r>
              <a:endParaRPr lang="ko-KR" altLang="en-US" sz="12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F2C5507-8363-44F1-9F7C-1DD6A66572BF}"/>
                </a:ext>
              </a:extLst>
            </p:cNvPr>
            <p:cNvSpPr/>
            <p:nvPr/>
          </p:nvSpPr>
          <p:spPr>
            <a:xfrm>
              <a:off x="7602499" y="832343"/>
              <a:ext cx="1203072" cy="3891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Bell(Piezo)</a:t>
              </a:r>
              <a:endParaRPr lang="ko-KR" altLang="en-US" sz="12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2FB2486-0960-4E95-ADA0-3E97F3FEE05F}"/>
                </a:ext>
              </a:extLst>
            </p:cNvPr>
            <p:cNvSpPr txBox="1"/>
            <p:nvPr/>
          </p:nvSpPr>
          <p:spPr>
            <a:xfrm>
              <a:off x="8954694" y="722788"/>
              <a:ext cx="1242618" cy="532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……</a:t>
              </a:r>
              <a:endParaRPr lang="ko-KR" altLang="en-US" sz="24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ECB7B91-542F-4A62-8BCA-91EC6644D18F}"/>
                </a:ext>
              </a:extLst>
            </p:cNvPr>
            <p:cNvSpPr/>
            <p:nvPr/>
          </p:nvSpPr>
          <p:spPr>
            <a:xfrm>
              <a:off x="7714190" y="1888174"/>
              <a:ext cx="1198485" cy="10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Administer</a:t>
              </a:r>
            </a:p>
            <a:p>
              <a:pPr algn="ctr"/>
              <a:r>
                <a:rPr lang="en-US" altLang="ko-KR" sz="1400" dirty="0"/>
                <a:t>Web</a:t>
              </a:r>
            </a:p>
            <a:p>
              <a:pPr algn="ctr"/>
              <a:r>
                <a:rPr lang="en-US" altLang="ko-KR" sz="1400" dirty="0"/>
                <a:t>Dashboard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76E76D2-E081-4A6A-8899-8FB483E0F019}"/>
                </a:ext>
              </a:extLst>
            </p:cNvPr>
            <p:cNvSpPr/>
            <p:nvPr/>
          </p:nvSpPr>
          <p:spPr>
            <a:xfrm>
              <a:off x="9165997" y="1794247"/>
              <a:ext cx="1994381" cy="12680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7" name="연결선: 꺾임 169">
              <a:extLst>
                <a:ext uri="{FF2B5EF4-FFF2-40B4-BE49-F238E27FC236}">
                  <a16:creationId xmlns:a16="http://schemas.microsoft.com/office/drawing/2014/main" id="{F9335827-2B6A-4076-BBB7-7435E02C17B3}"/>
                </a:ext>
              </a:extLst>
            </p:cNvPr>
            <p:cNvCxnSpPr>
              <a:cxnSpLocks/>
              <a:stCxn id="73" idx="0"/>
              <a:endCxn id="66" idx="2"/>
            </p:cNvCxnSpPr>
            <p:nvPr/>
          </p:nvCxnSpPr>
          <p:spPr>
            <a:xfrm rot="5400000" flipH="1" flipV="1">
              <a:off x="6469223" y="-150289"/>
              <a:ext cx="481401" cy="6906529"/>
            </a:xfrm>
            <a:prstGeom prst="bentConnector3">
              <a:avLst>
                <a:gd name="adj1" fmla="val 59893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99199C8-6A89-4BEB-84E3-1C17E47C9CB6}"/>
                </a:ext>
              </a:extLst>
            </p:cNvPr>
            <p:cNvSpPr/>
            <p:nvPr/>
          </p:nvSpPr>
          <p:spPr>
            <a:xfrm>
              <a:off x="9264284" y="1957887"/>
              <a:ext cx="794118" cy="38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HTML5</a:t>
              </a:r>
              <a:endParaRPr lang="ko-KR" altLang="en-US" sz="1200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DD63182-BEBB-4070-B364-D9048C10AE56}"/>
                </a:ext>
              </a:extLst>
            </p:cNvPr>
            <p:cNvSpPr/>
            <p:nvPr/>
          </p:nvSpPr>
          <p:spPr>
            <a:xfrm>
              <a:off x="9281891" y="2491372"/>
              <a:ext cx="776510" cy="38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CSS3</a:t>
              </a:r>
              <a:endParaRPr lang="ko-KR" altLang="en-US" sz="12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5E4710B-1812-45EB-B021-7C9716B9FAB5}"/>
                </a:ext>
              </a:extLst>
            </p:cNvPr>
            <p:cNvSpPr/>
            <p:nvPr/>
          </p:nvSpPr>
          <p:spPr>
            <a:xfrm>
              <a:off x="10212330" y="1964683"/>
              <a:ext cx="835115" cy="38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JavaScript</a:t>
              </a:r>
              <a:endParaRPr lang="ko-KR" altLang="en-US" sz="1100" dirty="0"/>
            </a:p>
          </p:txBody>
        </p:sp>
        <p:cxnSp>
          <p:nvCxnSpPr>
            <p:cNvPr id="71" name="연결선: 꺾임 185">
              <a:extLst>
                <a:ext uri="{FF2B5EF4-FFF2-40B4-BE49-F238E27FC236}">
                  <a16:creationId xmlns:a16="http://schemas.microsoft.com/office/drawing/2014/main" id="{781AF95B-0604-47DB-822D-21600AB4771D}"/>
                </a:ext>
              </a:extLst>
            </p:cNvPr>
            <p:cNvCxnSpPr>
              <a:stCxn id="47" idx="0"/>
              <a:endCxn id="73" idx="2"/>
            </p:cNvCxnSpPr>
            <p:nvPr/>
          </p:nvCxnSpPr>
          <p:spPr>
            <a:xfrm rot="16200000" flipV="1">
              <a:off x="3759941" y="4128392"/>
              <a:ext cx="535532" cy="1542096"/>
            </a:xfrm>
            <a:prstGeom prst="bentConnector3">
              <a:avLst>
                <a:gd name="adj1" fmla="val 55336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88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D1437-B009-42B9-B8E9-849EFDBBF361}"/>
              </a:ext>
            </a:extLst>
          </p:cNvPr>
          <p:cNvSpPr/>
          <p:nvPr/>
        </p:nvSpPr>
        <p:spPr>
          <a:xfrm>
            <a:off x="1331884" y="0"/>
            <a:ext cx="10860116" cy="843558"/>
          </a:xfrm>
          <a:prstGeom prst="rect">
            <a:avLst/>
          </a:prstGeom>
          <a:gradFill flip="none" rotWithShape="1">
            <a:gsLst>
              <a:gs pos="0">
                <a:srgbClr val="9D9999">
                  <a:tint val="66000"/>
                  <a:satMod val="160000"/>
                </a:srgbClr>
              </a:gs>
              <a:gs pos="50000">
                <a:srgbClr val="9D9999">
                  <a:tint val="44500"/>
                  <a:satMod val="160000"/>
                </a:srgbClr>
              </a:gs>
              <a:gs pos="100000">
                <a:srgbClr val="9D99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8970E0F-0C26-4561-9F4B-F876E05E8341}"/>
              </a:ext>
            </a:extLst>
          </p:cNvPr>
          <p:cNvGrpSpPr/>
          <p:nvPr/>
        </p:nvGrpSpPr>
        <p:grpSpPr>
          <a:xfrm>
            <a:off x="2541491" y="267494"/>
            <a:ext cx="4124076" cy="400110"/>
            <a:chOff x="2325467" y="267494"/>
            <a:chExt cx="2966613" cy="400110"/>
          </a:xfrm>
        </p:grpSpPr>
        <p:sp>
          <p:nvSpPr>
            <p:cNvPr id="14" name="slide1_shape2">
              <a:extLst>
                <a:ext uri="{FF2B5EF4-FFF2-40B4-BE49-F238E27FC236}">
                  <a16:creationId xmlns:a16="http://schemas.microsoft.com/office/drawing/2014/main" id="{74B562E4-90A8-4787-89C7-58005F8021C1}"/>
                </a:ext>
              </a:extLst>
            </p:cNvPr>
            <p:cNvSpPr/>
            <p:nvPr/>
          </p:nvSpPr>
          <p:spPr>
            <a:xfrm>
              <a:off x="2771800" y="267494"/>
              <a:ext cx="25202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000" b="1" dirty="0">
                  <a:solidFill>
                    <a:srgbClr val="535353"/>
                  </a:solidFill>
                  <a:latin typeface="산돌고딕 M" panose="02030504000101010101" pitchFamily="18" charset="-127"/>
                  <a:ea typeface="산돌고딕 M" panose="02030504000101010101" pitchFamily="18" charset="-127"/>
                </a:rPr>
                <a:t>Database Tables</a:t>
              </a:r>
              <a:endParaRPr altLang="ko-KR" sz="2000" b="1" dirty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A93F49-F8E9-48C7-9700-157AFECCF8F1}"/>
                </a:ext>
              </a:extLst>
            </p:cNvPr>
            <p:cNvSpPr/>
            <p:nvPr/>
          </p:nvSpPr>
          <p:spPr>
            <a:xfrm>
              <a:off x="2325467" y="267494"/>
              <a:ext cx="2585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spc="-150" dirty="0">
                  <a:solidFill>
                    <a:srgbClr val="535353"/>
                  </a:solidFill>
                  <a:latin typeface="Helvetica75" panose="020B0800000000000000" pitchFamily="34" charset="0"/>
                  <a:ea typeface="산돌고딕 M" panose="02030504000101010101" pitchFamily="18" charset="-127"/>
                </a:rPr>
                <a:t>3.</a:t>
              </a:r>
              <a:endParaRPr lang="ko-KR" altLang="en-US" sz="2000" spc="-150" dirty="0">
                <a:solidFill>
                  <a:srgbClr val="535353"/>
                </a:solidFill>
                <a:latin typeface="Helvetica75" panose="020B0800000000000000" pitchFamily="34" charset="0"/>
                <a:ea typeface="산돌고딕 M" panose="02030504000101010101" pitchFamily="18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A315D7-CD9F-4667-848E-F0B516339BE3}"/>
              </a:ext>
            </a:extLst>
          </p:cNvPr>
          <p:cNvCxnSpPr>
            <a:cxnSpLocks/>
          </p:cNvCxnSpPr>
          <p:nvPr/>
        </p:nvCxnSpPr>
        <p:spPr>
          <a:xfrm>
            <a:off x="611560" y="144910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BADFD0-BC20-4EC1-A84F-D3B372E8891B}"/>
              </a:ext>
            </a:extLst>
          </p:cNvPr>
          <p:cNvCxnSpPr>
            <a:cxnSpLocks/>
          </p:cNvCxnSpPr>
          <p:nvPr/>
        </p:nvCxnSpPr>
        <p:spPr>
          <a:xfrm>
            <a:off x="-6059" y="483518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7">
            <a:extLst>
              <a:ext uri="{FF2B5EF4-FFF2-40B4-BE49-F238E27FC236}">
                <a16:creationId xmlns:a16="http://schemas.microsoft.com/office/drawing/2014/main" id="{FB60A348-5AEC-40F1-9B8B-C44E2346A406}"/>
              </a:ext>
            </a:extLst>
          </p:cNvPr>
          <p:cNvSpPr/>
          <p:nvPr/>
        </p:nvSpPr>
        <p:spPr>
          <a:xfrm>
            <a:off x="1" y="0"/>
            <a:ext cx="133164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79B2438-75B1-4152-8638-372A4FCE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61" y="146995"/>
            <a:ext cx="1889093" cy="45348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5B6A14-A594-4A99-BA69-BC8C0D5FBDD2}"/>
              </a:ext>
            </a:extLst>
          </p:cNvPr>
          <p:cNvSpPr txBox="1"/>
          <p:nvPr/>
        </p:nvSpPr>
        <p:spPr>
          <a:xfrm>
            <a:off x="36000" y="2587823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0C040C-28A2-49EE-8BB2-25F7E56FB79B}"/>
              </a:ext>
            </a:extLst>
          </p:cNvPr>
          <p:cNvSpPr txBox="1"/>
          <p:nvPr/>
        </p:nvSpPr>
        <p:spPr>
          <a:xfrm>
            <a:off x="36000" y="528785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BDC48-F2AD-4965-B712-EBDEAB6E424B}"/>
              </a:ext>
            </a:extLst>
          </p:cNvPr>
          <p:cNvSpPr txBox="1"/>
          <p:nvPr/>
        </p:nvSpPr>
        <p:spPr>
          <a:xfrm>
            <a:off x="36000" y="1215033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 Idea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EAB063-0F4A-4D3B-BFA3-7933DE1447BA}"/>
              </a:ext>
            </a:extLst>
          </p:cNvPr>
          <p:cNvSpPr txBox="1"/>
          <p:nvPr/>
        </p:nvSpPr>
        <p:spPr>
          <a:xfrm>
            <a:off x="36000" y="38887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35B2B0-559F-4EF9-827F-AB432916D9C5}"/>
              </a:ext>
            </a:extLst>
          </p:cNvPr>
          <p:cNvSpPr/>
          <p:nvPr/>
        </p:nvSpPr>
        <p:spPr>
          <a:xfrm>
            <a:off x="1777167" y="2910073"/>
            <a:ext cx="3136600" cy="14388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고객편의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온도제어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고객의 소리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A2AB30-2ABD-464F-9CA3-EFBC8F77E1C0}"/>
              </a:ext>
            </a:extLst>
          </p:cNvPr>
          <p:cNvSpPr/>
          <p:nvPr/>
        </p:nvSpPr>
        <p:spPr>
          <a:xfrm>
            <a:off x="4550757" y="2339778"/>
            <a:ext cx="3719818" cy="28238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IOT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장비를 통해 데이터 수집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탑승인식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적외선 센서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착석인식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압력 센서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온도인식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온도센서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,CAN)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하차벨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제어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(Piezo)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2934C9-B377-4903-88FC-7C9F3DC11916}"/>
              </a:ext>
            </a:extLst>
          </p:cNvPr>
          <p:cNvSpPr/>
          <p:nvPr/>
        </p:nvSpPr>
        <p:spPr>
          <a:xfrm>
            <a:off x="8373949" y="2807672"/>
            <a:ext cx="4081768" cy="14388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통한 데이터 분석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혼잡도 분석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버스정보관리자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8187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D1437-B009-42B9-B8E9-849EFDBBF361}"/>
              </a:ext>
            </a:extLst>
          </p:cNvPr>
          <p:cNvSpPr/>
          <p:nvPr/>
        </p:nvSpPr>
        <p:spPr>
          <a:xfrm>
            <a:off x="1331884" y="0"/>
            <a:ext cx="10860116" cy="843558"/>
          </a:xfrm>
          <a:prstGeom prst="rect">
            <a:avLst/>
          </a:prstGeom>
          <a:gradFill flip="none" rotWithShape="1">
            <a:gsLst>
              <a:gs pos="0">
                <a:srgbClr val="9D9999">
                  <a:tint val="66000"/>
                  <a:satMod val="160000"/>
                </a:srgbClr>
              </a:gs>
              <a:gs pos="50000">
                <a:srgbClr val="9D9999">
                  <a:tint val="44500"/>
                  <a:satMod val="160000"/>
                </a:srgbClr>
              </a:gs>
              <a:gs pos="100000">
                <a:srgbClr val="9D99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8970E0F-0C26-4561-9F4B-F876E05E8341}"/>
              </a:ext>
            </a:extLst>
          </p:cNvPr>
          <p:cNvGrpSpPr/>
          <p:nvPr/>
        </p:nvGrpSpPr>
        <p:grpSpPr>
          <a:xfrm>
            <a:off x="2541491" y="267494"/>
            <a:ext cx="4124076" cy="400110"/>
            <a:chOff x="2325467" y="267494"/>
            <a:chExt cx="2966613" cy="400110"/>
          </a:xfrm>
        </p:grpSpPr>
        <p:sp>
          <p:nvSpPr>
            <p:cNvPr id="14" name="slide1_shape2">
              <a:extLst>
                <a:ext uri="{FF2B5EF4-FFF2-40B4-BE49-F238E27FC236}">
                  <a16:creationId xmlns:a16="http://schemas.microsoft.com/office/drawing/2014/main" id="{74B562E4-90A8-4787-89C7-58005F8021C1}"/>
                </a:ext>
              </a:extLst>
            </p:cNvPr>
            <p:cNvSpPr/>
            <p:nvPr/>
          </p:nvSpPr>
          <p:spPr>
            <a:xfrm>
              <a:off x="2771800" y="267494"/>
              <a:ext cx="25202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000" b="1" dirty="0">
                  <a:solidFill>
                    <a:srgbClr val="535353"/>
                  </a:solidFill>
                  <a:latin typeface="산돌고딕 M" panose="02030504000101010101" pitchFamily="18" charset="-127"/>
                  <a:ea typeface="산돌고딕 M" panose="02030504000101010101" pitchFamily="18" charset="-127"/>
                </a:rPr>
                <a:t>Database Tables</a:t>
              </a:r>
              <a:endParaRPr altLang="ko-KR" sz="2000" b="1" dirty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A93F49-F8E9-48C7-9700-157AFECCF8F1}"/>
                </a:ext>
              </a:extLst>
            </p:cNvPr>
            <p:cNvSpPr/>
            <p:nvPr/>
          </p:nvSpPr>
          <p:spPr>
            <a:xfrm>
              <a:off x="2325467" y="267494"/>
              <a:ext cx="2585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spc="-150" dirty="0">
                  <a:solidFill>
                    <a:srgbClr val="535353"/>
                  </a:solidFill>
                  <a:latin typeface="Helvetica75" panose="020B0800000000000000" pitchFamily="34" charset="0"/>
                  <a:ea typeface="산돌고딕 M" panose="02030504000101010101" pitchFamily="18" charset="-127"/>
                </a:rPr>
                <a:t>3.</a:t>
              </a:r>
              <a:endParaRPr lang="ko-KR" altLang="en-US" sz="2000" spc="-150" dirty="0">
                <a:solidFill>
                  <a:srgbClr val="535353"/>
                </a:solidFill>
                <a:latin typeface="Helvetica75" panose="020B0800000000000000" pitchFamily="34" charset="0"/>
                <a:ea typeface="산돌고딕 M" panose="02030504000101010101" pitchFamily="18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A315D7-CD9F-4667-848E-F0B516339BE3}"/>
              </a:ext>
            </a:extLst>
          </p:cNvPr>
          <p:cNvCxnSpPr>
            <a:cxnSpLocks/>
          </p:cNvCxnSpPr>
          <p:nvPr/>
        </p:nvCxnSpPr>
        <p:spPr>
          <a:xfrm>
            <a:off x="611560" y="144910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BADFD0-BC20-4EC1-A84F-D3B372E8891B}"/>
              </a:ext>
            </a:extLst>
          </p:cNvPr>
          <p:cNvCxnSpPr>
            <a:cxnSpLocks/>
          </p:cNvCxnSpPr>
          <p:nvPr/>
        </p:nvCxnSpPr>
        <p:spPr>
          <a:xfrm>
            <a:off x="-6059" y="483518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7">
            <a:extLst>
              <a:ext uri="{FF2B5EF4-FFF2-40B4-BE49-F238E27FC236}">
                <a16:creationId xmlns:a16="http://schemas.microsoft.com/office/drawing/2014/main" id="{FB60A348-5AEC-40F1-9B8B-C44E2346A406}"/>
              </a:ext>
            </a:extLst>
          </p:cNvPr>
          <p:cNvSpPr/>
          <p:nvPr/>
        </p:nvSpPr>
        <p:spPr>
          <a:xfrm>
            <a:off x="1" y="0"/>
            <a:ext cx="133164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79B2438-75B1-4152-8638-372A4FCE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61" y="146995"/>
            <a:ext cx="1889093" cy="45348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5B6A14-A594-4A99-BA69-BC8C0D5FBDD2}"/>
              </a:ext>
            </a:extLst>
          </p:cNvPr>
          <p:cNvSpPr txBox="1"/>
          <p:nvPr/>
        </p:nvSpPr>
        <p:spPr>
          <a:xfrm>
            <a:off x="36000" y="2587823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0C040C-28A2-49EE-8BB2-25F7E56FB79B}"/>
              </a:ext>
            </a:extLst>
          </p:cNvPr>
          <p:cNvSpPr txBox="1"/>
          <p:nvPr/>
        </p:nvSpPr>
        <p:spPr>
          <a:xfrm>
            <a:off x="36000" y="528785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BDC48-F2AD-4965-B712-EBDEAB6E424B}"/>
              </a:ext>
            </a:extLst>
          </p:cNvPr>
          <p:cNvSpPr txBox="1"/>
          <p:nvPr/>
        </p:nvSpPr>
        <p:spPr>
          <a:xfrm>
            <a:off x="36000" y="1215033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 Idea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EAB063-0F4A-4D3B-BFA3-7933DE1447BA}"/>
              </a:ext>
            </a:extLst>
          </p:cNvPr>
          <p:cNvSpPr txBox="1"/>
          <p:nvPr/>
        </p:nvSpPr>
        <p:spPr>
          <a:xfrm>
            <a:off x="36000" y="38887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A2AB30-2ABD-464F-9CA3-EFBC8F77E1C0}"/>
              </a:ext>
            </a:extLst>
          </p:cNvPr>
          <p:cNvSpPr/>
          <p:nvPr/>
        </p:nvSpPr>
        <p:spPr>
          <a:xfrm>
            <a:off x="5227032" y="3188596"/>
            <a:ext cx="3719818" cy="9771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조용원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0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직선 연결선 65"/>
          <p:cNvCxnSpPr/>
          <p:nvPr/>
        </p:nvCxnSpPr>
        <p:spPr>
          <a:xfrm>
            <a:off x="6935256" y="3673270"/>
            <a:ext cx="2753513" cy="12700"/>
          </a:xfrm>
          <a:prstGeom prst="line">
            <a:avLst/>
          </a:prstGeom>
          <a:ln w="38100">
            <a:solidFill>
              <a:srgbClr val="E24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D1437-B009-42B9-B8E9-849EFDBBF361}"/>
              </a:ext>
            </a:extLst>
          </p:cNvPr>
          <p:cNvSpPr/>
          <p:nvPr/>
        </p:nvSpPr>
        <p:spPr>
          <a:xfrm>
            <a:off x="1331884" y="0"/>
            <a:ext cx="10860116" cy="843558"/>
          </a:xfrm>
          <a:prstGeom prst="rect">
            <a:avLst/>
          </a:prstGeom>
          <a:gradFill flip="none" rotWithShape="1">
            <a:gsLst>
              <a:gs pos="0">
                <a:srgbClr val="9D9999">
                  <a:tint val="66000"/>
                  <a:satMod val="160000"/>
                </a:srgbClr>
              </a:gs>
              <a:gs pos="50000">
                <a:srgbClr val="9D9999">
                  <a:tint val="44500"/>
                  <a:satMod val="160000"/>
                </a:srgbClr>
              </a:gs>
              <a:gs pos="100000">
                <a:srgbClr val="9D99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8970E0F-0C26-4561-9F4B-F876E05E8341}"/>
              </a:ext>
            </a:extLst>
          </p:cNvPr>
          <p:cNvGrpSpPr/>
          <p:nvPr/>
        </p:nvGrpSpPr>
        <p:grpSpPr>
          <a:xfrm>
            <a:off x="2541491" y="267494"/>
            <a:ext cx="4124076" cy="400110"/>
            <a:chOff x="2325467" y="267494"/>
            <a:chExt cx="2966613" cy="400110"/>
          </a:xfrm>
        </p:grpSpPr>
        <p:sp>
          <p:nvSpPr>
            <p:cNvPr id="14" name="slide1_shape2">
              <a:extLst>
                <a:ext uri="{FF2B5EF4-FFF2-40B4-BE49-F238E27FC236}">
                  <a16:creationId xmlns:a16="http://schemas.microsoft.com/office/drawing/2014/main" id="{74B562E4-90A8-4787-89C7-58005F8021C1}"/>
                </a:ext>
              </a:extLst>
            </p:cNvPr>
            <p:cNvSpPr/>
            <p:nvPr/>
          </p:nvSpPr>
          <p:spPr>
            <a:xfrm>
              <a:off x="2771800" y="267494"/>
              <a:ext cx="25202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000" b="1" dirty="0" smtClean="0">
                  <a:solidFill>
                    <a:srgbClr val="535353"/>
                  </a:solidFill>
                  <a:latin typeface="산돌고딕 M" panose="02030504000101010101" pitchFamily="18" charset="-127"/>
                  <a:ea typeface="산돌고딕 M" panose="02030504000101010101" pitchFamily="18" charset="-127"/>
                </a:rPr>
                <a:t>Web Server</a:t>
              </a:r>
              <a:endParaRPr altLang="ko-KR" sz="2000" b="1" dirty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A93F49-F8E9-48C7-9700-157AFECCF8F1}"/>
                </a:ext>
              </a:extLst>
            </p:cNvPr>
            <p:cNvSpPr/>
            <p:nvPr/>
          </p:nvSpPr>
          <p:spPr>
            <a:xfrm>
              <a:off x="2325467" y="267494"/>
              <a:ext cx="2585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spc="-150" dirty="0">
                  <a:solidFill>
                    <a:srgbClr val="535353"/>
                  </a:solidFill>
                  <a:latin typeface="Helvetica75" panose="020B0800000000000000" pitchFamily="34" charset="0"/>
                  <a:ea typeface="산돌고딕 M" panose="02030504000101010101" pitchFamily="18" charset="-127"/>
                </a:rPr>
                <a:t>3.</a:t>
              </a:r>
              <a:endParaRPr lang="ko-KR" altLang="en-US" sz="2000" spc="-150" dirty="0">
                <a:solidFill>
                  <a:srgbClr val="535353"/>
                </a:solidFill>
                <a:latin typeface="Helvetica75" panose="020B0800000000000000" pitchFamily="34" charset="0"/>
                <a:ea typeface="산돌고딕 M" panose="02030504000101010101" pitchFamily="18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A315D7-CD9F-4667-848E-F0B516339BE3}"/>
              </a:ext>
            </a:extLst>
          </p:cNvPr>
          <p:cNvCxnSpPr>
            <a:cxnSpLocks/>
          </p:cNvCxnSpPr>
          <p:nvPr/>
        </p:nvCxnSpPr>
        <p:spPr>
          <a:xfrm>
            <a:off x="611560" y="144910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BADFD0-BC20-4EC1-A84F-D3B372E8891B}"/>
              </a:ext>
            </a:extLst>
          </p:cNvPr>
          <p:cNvCxnSpPr>
            <a:cxnSpLocks/>
          </p:cNvCxnSpPr>
          <p:nvPr/>
        </p:nvCxnSpPr>
        <p:spPr>
          <a:xfrm>
            <a:off x="-6059" y="483518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7">
            <a:extLst>
              <a:ext uri="{FF2B5EF4-FFF2-40B4-BE49-F238E27FC236}">
                <a16:creationId xmlns:a16="http://schemas.microsoft.com/office/drawing/2014/main" id="{FB60A348-5AEC-40F1-9B8B-C44E2346A406}"/>
              </a:ext>
            </a:extLst>
          </p:cNvPr>
          <p:cNvSpPr/>
          <p:nvPr/>
        </p:nvSpPr>
        <p:spPr>
          <a:xfrm>
            <a:off x="1" y="0"/>
            <a:ext cx="133164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79B2438-75B1-4152-8638-372A4FCE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61" y="146995"/>
            <a:ext cx="1889093" cy="45348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5B6A14-A594-4A99-BA69-BC8C0D5FBDD2}"/>
              </a:ext>
            </a:extLst>
          </p:cNvPr>
          <p:cNvSpPr txBox="1"/>
          <p:nvPr/>
        </p:nvSpPr>
        <p:spPr>
          <a:xfrm>
            <a:off x="36000" y="2587823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0C040C-28A2-49EE-8BB2-25F7E56FB79B}"/>
              </a:ext>
            </a:extLst>
          </p:cNvPr>
          <p:cNvSpPr txBox="1"/>
          <p:nvPr/>
        </p:nvSpPr>
        <p:spPr>
          <a:xfrm>
            <a:off x="36000" y="528785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BDC48-F2AD-4965-B712-EBDEAB6E424B}"/>
              </a:ext>
            </a:extLst>
          </p:cNvPr>
          <p:cNvSpPr txBox="1"/>
          <p:nvPr/>
        </p:nvSpPr>
        <p:spPr>
          <a:xfrm>
            <a:off x="36000" y="1215033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 Idea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EAB063-0F4A-4D3B-BFA3-7933DE1447BA}"/>
              </a:ext>
            </a:extLst>
          </p:cNvPr>
          <p:cNvSpPr txBox="1"/>
          <p:nvPr/>
        </p:nvSpPr>
        <p:spPr>
          <a:xfrm>
            <a:off x="36000" y="38887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7665980" y="5372927"/>
            <a:ext cx="1391007" cy="912784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Analysis</a:t>
            </a:r>
          </a:p>
        </p:txBody>
      </p:sp>
      <p:pic>
        <p:nvPicPr>
          <p:cNvPr id="6150" name="Picture 6" descr="r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832" y="4850191"/>
            <a:ext cx="1000397" cy="77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95649" y="3417899"/>
            <a:ext cx="1732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Client</a:t>
            </a:r>
          </a:p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(Admin)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6164" name="Picture 20" descr="driv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815" y="4037870"/>
            <a:ext cx="1706257" cy="170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1833431" y="1753338"/>
            <a:ext cx="1585408" cy="1585408"/>
            <a:chOff x="3313481" y="1937324"/>
            <a:chExt cx="1585408" cy="1585408"/>
          </a:xfrm>
        </p:grpSpPr>
        <p:sp>
          <p:nvSpPr>
            <p:cNvPr id="21" name="타원 20"/>
            <p:cNvSpPr/>
            <p:nvPr/>
          </p:nvSpPr>
          <p:spPr>
            <a:xfrm>
              <a:off x="3313481" y="1937324"/>
              <a:ext cx="1585408" cy="1585408"/>
            </a:xfrm>
            <a:prstGeom prst="ellipse">
              <a:avLst/>
            </a:prstGeom>
            <a:solidFill>
              <a:srgbClr val="F2531D"/>
            </a:solidFill>
            <a:ln>
              <a:solidFill>
                <a:srgbClr val="F253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26496" y="1963220"/>
              <a:ext cx="1076325" cy="1552575"/>
            </a:xfrm>
            <a:prstGeom prst="rect">
              <a:avLst/>
            </a:prstGeom>
          </p:spPr>
        </p:pic>
      </p:grpSp>
      <p:cxnSp>
        <p:nvCxnSpPr>
          <p:cNvPr id="26" name="직선 연결선 25"/>
          <p:cNvCxnSpPr/>
          <p:nvPr/>
        </p:nvCxnSpPr>
        <p:spPr>
          <a:xfrm>
            <a:off x="4662194" y="1695378"/>
            <a:ext cx="0" cy="4848831"/>
          </a:xfrm>
          <a:prstGeom prst="line">
            <a:avLst/>
          </a:prstGeom>
          <a:ln w="28575">
            <a:solidFill>
              <a:srgbClr val="E2444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21144" y="5966344"/>
            <a:ext cx="1732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Client</a:t>
            </a:r>
          </a:p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(Driver)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3925" y="1077681"/>
            <a:ext cx="1732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ea"/>
                <a:ea typeface="+mj-ea"/>
              </a:rPr>
              <a:t>Http</a:t>
            </a:r>
          </a:p>
          <a:p>
            <a:pPr algn="ctr"/>
            <a:r>
              <a:rPr lang="en-US" altLang="ko-KR" sz="1400" b="1" dirty="0" smtClean="0">
                <a:latin typeface="+mj-ea"/>
                <a:ea typeface="+mj-ea"/>
              </a:rPr>
              <a:t>Network</a:t>
            </a:r>
            <a:endParaRPr lang="ko-KR" altLang="en-US" sz="1400" b="1" dirty="0">
              <a:latin typeface="+mj-ea"/>
              <a:ea typeface="+mj-ea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8902706" y="-5007972"/>
            <a:ext cx="0" cy="2122337"/>
          </a:xfrm>
          <a:prstGeom prst="line">
            <a:avLst/>
          </a:prstGeom>
          <a:ln w="28575">
            <a:solidFill>
              <a:srgbClr val="E24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8560776" y="-4017010"/>
            <a:ext cx="807447" cy="0"/>
          </a:xfrm>
          <a:prstGeom prst="straightConnector1">
            <a:avLst/>
          </a:prstGeom>
          <a:ln w="57150">
            <a:solidFill>
              <a:srgbClr val="E244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8498982" y="-3552488"/>
            <a:ext cx="807447" cy="0"/>
          </a:xfrm>
          <a:prstGeom prst="straightConnector1">
            <a:avLst/>
          </a:prstGeom>
          <a:ln w="57150">
            <a:solidFill>
              <a:srgbClr val="E244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176925" y="3235053"/>
            <a:ext cx="1306661" cy="974665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</a:p>
        </p:txBody>
      </p:sp>
      <p:pic>
        <p:nvPicPr>
          <p:cNvPr id="19" name="Picture 2" descr="ê´ë ¨ ì´ë¯¸ì§"/>
          <p:cNvPicPr>
            <a:picLocks noChangeAspect="1" noChangeArrowheads="1"/>
          </p:cNvPicPr>
          <p:nvPr/>
        </p:nvPicPr>
        <p:blipFill>
          <a:blip r:embed="rId7" cstate="hqprint">
            <a:clrChange>
              <a:clrFrom>
                <a:srgbClr val="F5FFC9"/>
              </a:clrFrom>
              <a:clrTo>
                <a:srgbClr val="F5FF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119" y="2830615"/>
            <a:ext cx="1371911" cy="42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직사각형 91"/>
          <p:cNvSpPr/>
          <p:nvPr/>
        </p:nvSpPr>
        <p:spPr>
          <a:xfrm>
            <a:off x="7511241" y="1813538"/>
            <a:ext cx="1391007" cy="912784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</p:txBody>
      </p:sp>
      <p:pic>
        <p:nvPicPr>
          <p:cNvPr id="6148" name="Picture 4" descr="ê´ë ¨ ì´ë¯¸ì§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745" y="1190166"/>
            <a:ext cx="652889" cy="93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 descr="hadoop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043" y="1445491"/>
            <a:ext cx="1581800" cy="40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직사각형 102"/>
          <p:cNvSpPr/>
          <p:nvPr/>
        </p:nvSpPr>
        <p:spPr>
          <a:xfrm>
            <a:off x="9874346" y="1836084"/>
            <a:ext cx="1391007" cy="912784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Big Data</a:t>
            </a:r>
          </a:p>
        </p:txBody>
      </p:sp>
      <p:grpSp>
        <p:nvGrpSpPr>
          <p:cNvPr id="106" name="그룹 105"/>
          <p:cNvGrpSpPr/>
          <p:nvPr/>
        </p:nvGrpSpPr>
        <p:grpSpPr>
          <a:xfrm>
            <a:off x="3428212" y="2013857"/>
            <a:ext cx="2753513" cy="810305"/>
            <a:chOff x="3428212" y="2013857"/>
            <a:chExt cx="2753513" cy="810305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3428212" y="2013857"/>
              <a:ext cx="2753513" cy="12700"/>
            </a:xfrm>
            <a:prstGeom prst="line">
              <a:avLst/>
            </a:prstGeom>
            <a:ln w="38100">
              <a:solidFill>
                <a:srgbClr val="E244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>
              <a:off x="6158772" y="2021794"/>
              <a:ext cx="0" cy="802368"/>
            </a:xfrm>
            <a:prstGeom prst="straightConnector1">
              <a:avLst/>
            </a:prstGeom>
            <a:ln w="38100">
              <a:solidFill>
                <a:srgbClr val="E244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3472075" y="2374903"/>
              <a:ext cx="2278275" cy="0"/>
            </a:xfrm>
            <a:prstGeom prst="line">
              <a:avLst/>
            </a:prstGeom>
            <a:ln w="38100">
              <a:solidFill>
                <a:srgbClr val="E24449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5733900" y="2359349"/>
              <a:ext cx="0" cy="433846"/>
            </a:xfrm>
            <a:prstGeom prst="straightConnector1">
              <a:avLst/>
            </a:prstGeom>
            <a:ln w="38100">
              <a:solidFill>
                <a:srgbClr val="E2444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직선 연결선 130"/>
          <p:cNvCxnSpPr/>
          <p:nvPr/>
        </p:nvCxnSpPr>
        <p:spPr>
          <a:xfrm>
            <a:off x="6881813" y="3879564"/>
            <a:ext cx="1240416" cy="0"/>
          </a:xfrm>
          <a:prstGeom prst="line">
            <a:avLst/>
          </a:prstGeom>
          <a:ln w="38100">
            <a:solidFill>
              <a:srgbClr val="E24449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V="1">
            <a:off x="8150804" y="2911117"/>
            <a:ext cx="0" cy="544882"/>
          </a:xfrm>
          <a:prstGeom prst="straightConnector1">
            <a:avLst/>
          </a:prstGeom>
          <a:ln w="38100">
            <a:solidFill>
              <a:srgbClr val="E244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>
            <a:off x="8122229" y="3862388"/>
            <a:ext cx="0" cy="1004154"/>
          </a:xfrm>
          <a:prstGeom prst="straightConnector1">
            <a:avLst/>
          </a:prstGeom>
          <a:ln w="38100">
            <a:solidFill>
              <a:srgbClr val="E244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6881813" y="3438868"/>
            <a:ext cx="1270707" cy="4420"/>
          </a:xfrm>
          <a:prstGeom prst="line">
            <a:avLst/>
          </a:prstGeom>
          <a:ln w="38100">
            <a:solidFill>
              <a:srgbClr val="E2444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 flipV="1">
            <a:off x="8498982" y="2911117"/>
            <a:ext cx="0" cy="1995066"/>
          </a:xfrm>
          <a:prstGeom prst="straightConnector1">
            <a:avLst/>
          </a:prstGeom>
          <a:ln w="38100">
            <a:solidFill>
              <a:srgbClr val="E2444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 flipV="1">
            <a:off x="3453707" y="4517802"/>
            <a:ext cx="2753513" cy="810305"/>
            <a:chOff x="3428212" y="2013857"/>
            <a:chExt cx="2753513" cy="810305"/>
          </a:xfrm>
        </p:grpSpPr>
        <p:cxnSp>
          <p:nvCxnSpPr>
            <p:cNvPr id="161" name="직선 연결선 160"/>
            <p:cNvCxnSpPr/>
            <p:nvPr/>
          </p:nvCxnSpPr>
          <p:spPr>
            <a:xfrm>
              <a:off x="3428212" y="2013857"/>
              <a:ext cx="2753513" cy="12700"/>
            </a:xfrm>
            <a:prstGeom prst="line">
              <a:avLst/>
            </a:prstGeom>
            <a:ln w="38100">
              <a:solidFill>
                <a:srgbClr val="E244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/>
            <p:cNvCxnSpPr/>
            <p:nvPr/>
          </p:nvCxnSpPr>
          <p:spPr>
            <a:xfrm>
              <a:off x="6158772" y="2021794"/>
              <a:ext cx="0" cy="802368"/>
            </a:xfrm>
            <a:prstGeom prst="straightConnector1">
              <a:avLst/>
            </a:prstGeom>
            <a:ln w="38100">
              <a:solidFill>
                <a:srgbClr val="E244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3472075" y="2374903"/>
              <a:ext cx="2278275" cy="0"/>
            </a:xfrm>
            <a:prstGeom prst="line">
              <a:avLst/>
            </a:prstGeom>
            <a:ln w="38100">
              <a:solidFill>
                <a:srgbClr val="E24449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/>
            <p:nvPr/>
          </p:nvCxnSpPr>
          <p:spPr>
            <a:xfrm>
              <a:off x="5733900" y="2359349"/>
              <a:ext cx="0" cy="433846"/>
            </a:xfrm>
            <a:prstGeom prst="straightConnector1">
              <a:avLst/>
            </a:prstGeom>
            <a:ln w="38100">
              <a:solidFill>
                <a:srgbClr val="E2444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직선 연결선 165"/>
          <p:cNvCxnSpPr/>
          <p:nvPr/>
        </p:nvCxnSpPr>
        <p:spPr>
          <a:xfrm>
            <a:off x="9368223" y="6126364"/>
            <a:ext cx="1539620" cy="0"/>
          </a:xfrm>
          <a:prstGeom prst="line">
            <a:avLst/>
          </a:prstGeom>
          <a:ln w="38100">
            <a:solidFill>
              <a:srgbClr val="E24449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 flipV="1">
            <a:off x="10902417" y="2927194"/>
            <a:ext cx="0" cy="3215246"/>
          </a:xfrm>
          <a:prstGeom prst="straightConnector1">
            <a:avLst/>
          </a:prstGeom>
          <a:ln w="38100">
            <a:solidFill>
              <a:srgbClr val="E2444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slide1_shape2">
            <a:extLst>
              <a:ext uri="{FF2B5EF4-FFF2-40B4-BE49-F238E27FC236}">
                <a16:creationId xmlns:a16="http://schemas.microsoft.com/office/drawing/2014/main" id="{74B562E4-90A8-4787-89C7-58005F8021C1}"/>
              </a:ext>
            </a:extLst>
          </p:cNvPr>
          <p:cNvSpPr/>
          <p:nvPr/>
        </p:nvSpPr>
        <p:spPr>
          <a:xfrm>
            <a:off x="1599913" y="1000453"/>
            <a:ext cx="3503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rPr>
              <a:t>Architecture</a:t>
            </a:r>
            <a:endParaRPr altLang="ko-KR" sz="2000" b="1" dirty="0">
              <a:solidFill>
                <a:srgbClr val="535353"/>
              </a:solidFill>
              <a:latin typeface="산돌고딕 M" panose="02030504000101010101" pitchFamily="18" charset="-127"/>
              <a:ea typeface="산돌고딕 M" panose="02030504000101010101" pitchFamily="18" charset="-127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10349883" y="2931957"/>
            <a:ext cx="0" cy="544882"/>
          </a:xfrm>
          <a:prstGeom prst="straightConnector1">
            <a:avLst/>
          </a:prstGeom>
          <a:ln w="38100">
            <a:solidFill>
              <a:srgbClr val="E244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9493325" y="3432387"/>
            <a:ext cx="873615" cy="777331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en-US" altLang="ko-KR" dirty="0" smtClean="0"/>
          </a:p>
        </p:txBody>
      </p:sp>
      <p:pic>
        <p:nvPicPr>
          <p:cNvPr id="56" name="Picture 2" descr="log fileì ëí ì´ë¯¸ì§ ê²ìê²°ê³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846" y="2670958"/>
            <a:ext cx="1150094" cy="115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D1437-B009-42B9-B8E9-849EFDBBF361}"/>
              </a:ext>
            </a:extLst>
          </p:cNvPr>
          <p:cNvSpPr/>
          <p:nvPr/>
        </p:nvSpPr>
        <p:spPr>
          <a:xfrm>
            <a:off x="1331884" y="0"/>
            <a:ext cx="10860116" cy="843558"/>
          </a:xfrm>
          <a:prstGeom prst="rect">
            <a:avLst/>
          </a:prstGeom>
          <a:gradFill flip="none" rotWithShape="1">
            <a:gsLst>
              <a:gs pos="0">
                <a:srgbClr val="9D9999">
                  <a:tint val="66000"/>
                  <a:satMod val="160000"/>
                </a:srgbClr>
              </a:gs>
              <a:gs pos="50000">
                <a:srgbClr val="9D9999">
                  <a:tint val="44500"/>
                  <a:satMod val="160000"/>
                </a:srgbClr>
              </a:gs>
              <a:gs pos="100000">
                <a:srgbClr val="9D99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8970E0F-0C26-4561-9F4B-F876E05E8341}"/>
              </a:ext>
            </a:extLst>
          </p:cNvPr>
          <p:cNvGrpSpPr/>
          <p:nvPr/>
        </p:nvGrpSpPr>
        <p:grpSpPr>
          <a:xfrm>
            <a:off x="2541491" y="267494"/>
            <a:ext cx="4124076" cy="400110"/>
            <a:chOff x="2325467" y="267494"/>
            <a:chExt cx="2966613" cy="400110"/>
          </a:xfrm>
        </p:grpSpPr>
        <p:sp>
          <p:nvSpPr>
            <p:cNvPr id="14" name="slide1_shape2">
              <a:extLst>
                <a:ext uri="{FF2B5EF4-FFF2-40B4-BE49-F238E27FC236}">
                  <a16:creationId xmlns:a16="http://schemas.microsoft.com/office/drawing/2014/main" id="{74B562E4-90A8-4787-89C7-58005F8021C1}"/>
                </a:ext>
              </a:extLst>
            </p:cNvPr>
            <p:cNvSpPr/>
            <p:nvPr/>
          </p:nvSpPr>
          <p:spPr>
            <a:xfrm>
              <a:off x="2771800" y="267494"/>
              <a:ext cx="25202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000" b="1" dirty="0" smtClean="0">
                  <a:solidFill>
                    <a:srgbClr val="535353"/>
                  </a:solidFill>
                  <a:latin typeface="산돌고딕 M" panose="02030504000101010101" pitchFamily="18" charset="-127"/>
                  <a:ea typeface="산돌고딕 M" panose="02030504000101010101" pitchFamily="18" charset="-127"/>
                </a:rPr>
                <a:t>Web Server</a:t>
              </a:r>
              <a:endParaRPr altLang="ko-KR" sz="2000" b="1" dirty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A93F49-F8E9-48C7-9700-157AFECCF8F1}"/>
                </a:ext>
              </a:extLst>
            </p:cNvPr>
            <p:cNvSpPr/>
            <p:nvPr/>
          </p:nvSpPr>
          <p:spPr>
            <a:xfrm>
              <a:off x="2325467" y="267494"/>
              <a:ext cx="2585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spc="-150" dirty="0">
                  <a:solidFill>
                    <a:srgbClr val="535353"/>
                  </a:solidFill>
                  <a:latin typeface="Helvetica75" panose="020B0800000000000000" pitchFamily="34" charset="0"/>
                  <a:ea typeface="산돌고딕 M" panose="02030504000101010101" pitchFamily="18" charset="-127"/>
                </a:rPr>
                <a:t>3.</a:t>
              </a:r>
              <a:endParaRPr lang="ko-KR" altLang="en-US" sz="2000" spc="-150" dirty="0">
                <a:solidFill>
                  <a:srgbClr val="535353"/>
                </a:solidFill>
                <a:latin typeface="Helvetica75" panose="020B0800000000000000" pitchFamily="34" charset="0"/>
                <a:ea typeface="산돌고딕 M" panose="02030504000101010101" pitchFamily="18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A315D7-CD9F-4667-848E-F0B516339BE3}"/>
              </a:ext>
            </a:extLst>
          </p:cNvPr>
          <p:cNvCxnSpPr>
            <a:cxnSpLocks/>
          </p:cNvCxnSpPr>
          <p:nvPr/>
        </p:nvCxnSpPr>
        <p:spPr>
          <a:xfrm>
            <a:off x="611560" y="144910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BADFD0-BC20-4EC1-A84F-D3B372E8891B}"/>
              </a:ext>
            </a:extLst>
          </p:cNvPr>
          <p:cNvCxnSpPr>
            <a:cxnSpLocks/>
          </p:cNvCxnSpPr>
          <p:nvPr/>
        </p:nvCxnSpPr>
        <p:spPr>
          <a:xfrm>
            <a:off x="-6059" y="483518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7">
            <a:extLst>
              <a:ext uri="{FF2B5EF4-FFF2-40B4-BE49-F238E27FC236}">
                <a16:creationId xmlns:a16="http://schemas.microsoft.com/office/drawing/2014/main" id="{FB60A348-5AEC-40F1-9B8B-C44E2346A406}"/>
              </a:ext>
            </a:extLst>
          </p:cNvPr>
          <p:cNvSpPr/>
          <p:nvPr/>
        </p:nvSpPr>
        <p:spPr>
          <a:xfrm>
            <a:off x="1" y="0"/>
            <a:ext cx="133164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79B2438-75B1-4152-8638-372A4FCE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61" y="146995"/>
            <a:ext cx="1889093" cy="45348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5B6A14-A594-4A99-BA69-BC8C0D5FBDD2}"/>
              </a:ext>
            </a:extLst>
          </p:cNvPr>
          <p:cNvSpPr txBox="1"/>
          <p:nvPr/>
        </p:nvSpPr>
        <p:spPr>
          <a:xfrm>
            <a:off x="36000" y="2587823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0C040C-28A2-49EE-8BB2-25F7E56FB79B}"/>
              </a:ext>
            </a:extLst>
          </p:cNvPr>
          <p:cNvSpPr txBox="1"/>
          <p:nvPr/>
        </p:nvSpPr>
        <p:spPr>
          <a:xfrm>
            <a:off x="36000" y="528785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BDC48-F2AD-4965-B712-EBDEAB6E424B}"/>
              </a:ext>
            </a:extLst>
          </p:cNvPr>
          <p:cNvSpPr txBox="1"/>
          <p:nvPr/>
        </p:nvSpPr>
        <p:spPr>
          <a:xfrm>
            <a:off x="36000" y="1215033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 Idea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EAB063-0F4A-4D3B-BFA3-7933DE1447BA}"/>
              </a:ext>
            </a:extLst>
          </p:cNvPr>
          <p:cNvSpPr txBox="1"/>
          <p:nvPr/>
        </p:nvSpPr>
        <p:spPr>
          <a:xfrm>
            <a:off x="36000" y="38887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589" y="1865234"/>
            <a:ext cx="8280072" cy="3776111"/>
          </a:xfrm>
          <a:prstGeom prst="rect">
            <a:avLst/>
          </a:prstGeom>
        </p:spPr>
      </p:pic>
      <p:sp>
        <p:nvSpPr>
          <p:cNvPr id="19" name="slide1_shape2">
            <a:extLst>
              <a:ext uri="{FF2B5EF4-FFF2-40B4-BE49-F238E27FC236}">
                <a16:creationId xmlns:a16="http://schemas.microsoft.com/office/drawing/2014/main" id="{74B562E4-90A8-4787-89C7-58005F8021C1}"/>
              </a:ext>
            </a:extLst>
          </p:cNvPr>
          <p:cNvSpPr/>
          <p:nvPr/>
        </p:nvSpPr>
        <p:spPr>
          <a:xfrm>
            <a:off x="1599913" y="1000453"/>
            <a:ext cx="3503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rPr>
              <a:t>Admin Web View </a:t>
            </a:r>
            <a:r>
              <a:rPr lang="en-US" altLang="ko-KR" sz="2000" b="1" dirty="0" smtClean="0">
                <a:solidFill>
                  <a:srgbClr val="FF0000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rPr>
              <a:t>for PC</a:t>
            </a:r>
          </a:p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rPr>
              <a:t>Detail </a:t>
            </a:r>
            <a:r>
              <a:rPr lang="en-US" altLang="ko-KR" sz="2000" b="1" dirty="0" smtClean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rPr>
              <a:t>Description</a:t>
            </a:r>
            <a:endParaRPr altLang="ko-KR" sz="2000" b="1" dirty="0">
              <a:solidFill>
                <a:srgbClr val="535353"/>
              </a:solidFill>
              <a:latin typeface="산돌고딕 M" panose="02030504000101010101" pitchFamily="18" charset="-127"/>
              <a:ea typeface="산돌고딕 M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3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589" y="1865234"/>
            <a:ext cx="8280072" cy="377611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D1437-B009-42B9-B8E9-849EFDBBF361}"/>
              </a:ext>
            </a:extLst>
          </p:cNvPr>
          <p:cNvSpPr/>
          <p:nvPr/>
        </p:nvSpPr>
        <p:spPr>
          <a:xfrm>
            <a:off x="1331884" y="0"/>
            <a:ext cx="10860116" cy="843558"/>
          </a:xfrm>
          <a:prstGeom prst="rect">
            <a:avLst/>
          </a:prstGeom>
          <a:gradFill flip="none" rotWithShape="1">
            <a:gsLst>
              <a:gs pos="0">
                <a:srgbClr val="9D9999">
                  <a:tint val="66000"/>
                  <a:satMod val="160000"/>
                </a:srgbClr>
              </a:gs>
              <a:gs pos="50000">
                <a:srgbClr val="9D9999">
                  <a:tint val="44500"/>
                  <a:satMod val="160000"/>
                </a:srgbClr>
              </a:gs>
              <a:gs pos="100000">
                <a:srgbClr val="9D99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8970E0F-0C26-4561-9F4B-F876E05E8341}"/>
              </a:ext>
            </a:extLst>
          </p:cNvPr>
          <p:cNvGrpSpPr/>
          <p:nvPr/>
        </p:nvGrpSpPr>
        <p:grpSpPr>
          <a:xfrm>
            <a:off x="2541491" y="267494"/>
            <a:ext cx="4124076" cy="400110"/>
            <a:chOff x="2325467" y="267494"/>
            <a:chExt cx="2966613" cy="400110"/>
          </a:xfrm>
        </p:grpSpPr>
        <p:sp>
          <p:nvSpPr>
            <p:cNvPr id="14" name="slide1_shape2">
              <a:extLst>
                <a:ext uri="{FF2B5EF4-FFF2-40B4-BE49-F238E27FC236}">
                  <a16:creationId xmlns:a16="http://schemas.microsoft.com/office/drawing/2014/main" id="{74B562E4-90A8-4787-89C7-58005F8021C1}"/>
                </a:ext>
              </a:extLst>
            </p:cNvPr>
            <p:cNvSpPr/>
            <p:nvPr/>
          </p:nvSpPr>
          <p:spPr>
            <a:xfrm>
              <a:off x="2771800" y="267494"/>
              <a:ext cx="25202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000" b="1" dirty="0" smtClean="0">
                  <a:solidFill>
                    <a:srgbClr val="535353"/>
                  </a:solidFill>
                  <a:latin typeface="산돌고딕 M" panose="02030504000101010101" pitchFamily="18" charset="-127"/>
                  <a:ea typeface="산돌고딕 M" panose="02030504000101010101" pitchFamily="18" charset="-127"/>
                </a:rPr>
                <a:t>Web Server</a:t>
              </a:r>
              <a:endParaRPr altLang="ko-KR" sz="2000" b="1" dirty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A93F49-F8E9-48C7-9700-157AFECCF8F1}"/>
                </a:ext>
              </a:extLst>
            </p:cNvPr>
            <p:cNvSpPr/>
            <p:nvPr/>
          </p:nvSpPr>
          <p:spPr>
            <a:xfrm>
              <a:off x="2325467" y="267494"/>
              <a:ext cx="2585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spc="-150" dirty="0">
                  <a:solidFill>
                    <a:srgbClr val="535353"/>
                  </a:solidFill>
                  <a:latin typeface="Helvetica75" panose="020B0800000000000000" pitchFamily="34" charset="0"/>
                  <a:ea typeface="산돌고딕 M" panose="02030504000101010101" pitchFamily="18" charset="-127"/>
                </a:rPr>
                <a:t>3.</a:t>
              </a:r>
              <a:endParaRPr lang="ko-KR" altLang="en-US" sz="2000" spc="-150" dirty="0">
                <a:solidFill>
                  <a:srgbClr val="535353"/>
                </a:solidFill>
                <a:latin typeface="Helvetica75" panose="020B0800000000000000" pitchFamily="34" charset="0"/>
                <a:ea typeface="산돌고딕 M" panose="02030504000101010101" pitchFamily="18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A315D7-CD9F-4667-848E-F0B516339BE3}"/>
              </a:ext>
            </a:extLst>
          </p:cNvPr>
          <p:cNvCxnSpPr>
            <a:cxnSpLocks/>
          </p:cNvCxnSpPr>
          <p:nvPr/>
        </p:nvCxnSpPr>
        <p:spPr>
          <a:xfrm>
            <a:off x="611560" y="144910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BADFD0-BC20-4EC1-A84F-D3B372E8891B}"/>
              </a:ext>
            </a:extLst>
          </p:cNvPr>
          <p:cNvCxnSpPr>
            <a:cxnSpLocks/>
          </p:cNvCxnSpPr>
          <p:nvPr/>
        </p:nvCxnSpPr>
        <p:spPr>
          <a:xfrm>
            <a:off x="-6059" y="483518"/>
            <a:ext cx="1001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7">
            <a:extLst>
              <a:ext uri="{FF2B5EF4-FFF2-40B4-BE49-F238E27FC236}">
                <a16:creationId xmlns:a16="http://schemas.microsoft.com/office/drawing/2014/main" id="{FB60A348-5AEC-40F1-9B8B-C44E2346A406}"/>
              </a:ext>
            </a:extLst>
          </p:cNvPr>
          <p:cNvSpPr/>
          <p:nvPr/>
        </p:nvSpPr>
        <p:spPr>
          <a:xfrm>
            <a:off x="1" y="0"/>
            <a:ext cx="133164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79B2438-75B1-4152-8638-372A4FCE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61" y="146995"/>
            <a:ext cx="1889093" cy="45348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5B6A14-A594-4A99-BA69-BC8C0D5FBDD2}"/>
              </a:ext>
            </a:extLst>
          </p:cNvPr>
          <p:cNvSpPr txBox="1"/>
          <p:nvPr/>
        </p:nvSpPr>
        <p:spPr>
          <a:xfrm>
            <a:off x="36000" y="2587823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0C040C-28A2-49EE-8BB2-25F7E56FB79B}"/>
              </a:ext>
            </a:extLst>
          </p:cNvPr>
          <p:cNvSpPr txBox="1"/>
          <p:nvPr/>
        </p:nvSpPr>
        <p:spPr>
          <a:xfrm>
            <a:off x="36000" y="528785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BDC48-F2AD-4965-B712-EBDEAB6E424B}"/>
              </a:ext>
            </a:extLst>
          </p:cNvPr>
          <p:cNvSpPr txBox="1"/>
          <p:nvPr/>
        </p:nvSpPr>
        <p:spPr>
          <a:xfrm>
            <a:off x="36000" y="1215033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 Idea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EAB063-0F4A-4D3B-BFA3-7933DE1447BA}"/>
              </a:ext>
            </a:extLst>
          </p:cNvPr>
          <p:cNvSpPr txBox="1"/>
          <p:nvPr/>
        </p:nvSpPr>
        <p:spPr>
          <a:xfrm>
            <a:off x="36000" y="38887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3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196653" y="2249714"/>
            <a:ext cx="6498889" cy="2902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574815" y="2235387"/>
            <a:ext cx="1468262" cy="1532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7448090" y="1757734"/>
            <a:ext cx="1802953" cy="416761"/>
          </a:xfrm>
          <a:prstGeom prst="rect">
            <a:avLst/>
          </a:prstGeom>
          <a:noFill/>
          <a:ln w="38100">
            <a:solidFill>
              <a:srgbClr val="E2444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" name="타원 1"/>
          <p:cNvSpPr/>
          <p:nvPr/>
        </p:nvSpPr>
        <p:spPr>
          <a:xfrm>
            <a:off x="1387232" y="1931266"/>
            <a:ext cx="486893" cy="486893"/>
          </a:xfrm>
          <a:prstGeom prst="ellipse">
            <a:avLst/>
          </a:prstGeom>
          <a:solidFill>
            <a:srgbClr val="E244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3014839" y="1916533"/>
            <a:ext cx="486893" cy="486893"/>
          </a:xfrm>
          <a:prstGeom prst="ellipse">
            <a:avLst/>
          </a:prstGeom>
          <a:solidFill>
            <a:srgbClr val="E244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077298" y="1537884"/>
            <a:ext cx="486893" cy="486893"/>
          </a:xfrm>
          <a:prstGeom prst="ellipse">
            <a:avLst/>
          </a:prstGeom>
          <a:solidFill>
            <a:srgbClr val="E244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635" y="3767908"/>
            <a:ext cx="3288862" cy="2528042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>
            <a:off x="9251043" y="2024777"/>
            <a:ext cx="911452" cy="11866"/>
          </a:xfrm>
          <a:prstGeom prst="line">
            <a:avLst/>
          </a:prstGeom>
          <a:ln w="38100">
            <a:solidFill>
              <a:srgbClr val="E24449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" idx="0"/>
          </p:cNvCxnSpPr>
          <p:nvPr/>
        </p:nvCxnSpPr>
        <p:spPr>
          <a:xfrm flipV="1">
            <a:off x="10130066" y="2025116"/>
            <a:ext cx="13379" cy="1742792"/>
          </a:xfrm>
          <a:prstGeom prst="straightConnector1">
            <a:avLst/>
          </a:prstGeom>
          <a:ln w="38100">
            <a:solidFill>
              <a:srgbClr val="E2444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3184620" y="4958477"/>
            <a:ext cx="7231" cy="941917"/>
          </a:xfrm>
          <a:prstGeom prst="straightConnector1">
            <a:avLst/>
          </a:prstGeom>
          <a:ln w="38100">
            <a:solidFill>
              <a:srgbClr val="E2444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885465" y="3056011"/>
            <a:ext cx="2780391" cy="444687"/>
          </a:xfrm>
          <a:prstGeom prst="rect">
            <a:avLst/>
          </a:prstGeom>
          <a:solidFill>
            <a:srgbClr val="E24449"/>
          </a:solidFill>
          <a:ln>
            <a:solidFill>
              <a:srgbClr val="E24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버스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기사 등록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3122213" y="5763360"/>
            <a:ext cx="3050817" cy="444687"/>
          </a:xfrm>
          <a:prstGeom prst="rect">
            <a:avLst/>
          </a:prstGeom>
          <a:solidFill>
            <a:srgbClr val="E24449"/>
          </a:solidFill>
          <a:ln>
            <a:solidFill>
              <a:srgbClr val="E24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운용 중인 전체 버스 현황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실시간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1864151" y="3736144"/>
            <a:ext cx="23353" cy="3042027"/>
          </a:xfrm>
          <a:prstGeom prst="straightConnector1">
            <a:avLst/>
          </a:prstGeom>
          <a:ln w="38100">
            <a:solidFill>
              <a:srgbClr val="E2444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666442" y="6288014"/>
            <a:ext cx="3050817" cy="444687"/>
          </a:xfrm>
          <a:prstGeom prst="rect">
            <a:avLst/>
          </a:prstGeom>
          <a:solidFill>
            <a:srgbClr val="E24449"/>
          </a:solidFill>
          <a:ln>
            <a:solidFill>
              <a:srgbClr val="E24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 관점의 메뉴 구성</a:t>
            </a:r>
            <a:endParaRPr lang="ko-KR" altLang="en-US" sz="1400" dirty="0"/>
          </a:p>
        </p:txBody>
      </p:sp>
      <p:sp>
        <p:nvSpPr>
          <p:cNvPr id="59" name="slide1_shape2">
            <a:extLst>
              <a:ext uri="{FF2B5EF4-FFF2-40B4-BE49-F238E27FC236}">
                <a16:creationId xmlns:a16="http://schemas.microsoft.com/office/drawing/2014/main" id="{74B562E4-90A8-4787-89C7-58005F8021C1}"/>
              </a:ext>
            </a:extLst>
          </p:cNvPr>
          <p:cNvSpPr/>
          <p:nvPr/>
        </p:nvSpPr>
        <p:spPr>
          <a:xfrm>
            <a:off x="1599913" y="1000453"/>
            <a:ext cx="3503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rPr>
              <a:t>Admin Web View</a:t>
            </a:r>
          </a:p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rPr>
              <a:t>Detail </a:t>
            </a:r>
            <a:r>
              <a:rPr lang="en-US" altLang="ko-KR" sz="2000" b="1" dirty="0" smtClean="0">
                <a:solidFill>
                  <a:srgbClr val="535353"/>
                </a:solidFill>
                <a:latin typeface="산돌고딕 M" panose="02030504000101010101" pitchFamily="18" charset="-127"/>
                <a:ea typeface="산돌고딕 M" panose="02030504000101010101" pitchFamily="18" charset="-127"/>
              </a:rPr>
              <a:t>Description</a:t>
            </a:r>
            <a:endParaRPr altLang="ko-KR" sz="2000" b="1" dirty="0">
              <a:solidFill>
                <a:srgbClr val="535353"/>
              </a:solidFill>
              <a:latin typeface="산돌고딕 M" panose="02030504000101010101" pitchFamily="18" charset="-127"/>
              <a:ea typeface="산돌고딕 M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85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523</Words>
  <Application>Microsoft Office PowerPoint</Application>
  <PresentationFormat>와이드스크린</PresentationFormat>
  <Paragraphs>224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Helvetica75</vt:lpstr>
      <vt:lpstr>나눔고딕</vt:lpstr>
      <vt:lpstr>나눔바른고딕 UltraLight</vt:lpstr>
      <vt:lpstr>맑은 고딕</vt:lpstr>
      <vt:lpstr>배달의민족 한나는 열한살</vt:lpstr>
      <vt:lpstr>산돌고딕 M</vt:lpstr>
      <vt:lpstr>Arial</vt:lpstr>
      <vt:lpstr>Trebuchet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joonha</dc:creator>
  <cp:lastModifiedBy>곽 지훈</cp:lastModifiedBy>
  <cp:revision>34</cp:revision>
  <dcterms:created xsi:type="dcterms:W3CDTF">2018-06-03T07:01:44Z</dcterms:created>
  <dcterms:modified xsi:type="dcterms:W3CDTF">2018-06-04T02:26:02Z</dcterms:modified>
</cp:coreProperties>
</file>