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media/image9.jpg" ContentType="image/png"/>
  <Override PartName="/ppt/media/image10.jpg" ContentType="image/png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  <p:sldMasterId id="2147483684" r:id="rId2"/>
  </p:sldMasterIdLst>
  <p:sldIdLst>
    <p:sldId id="260" r:id="rId3"/>
    <p:sldId id="270" r:id="rId4"/>
    <p:sldId id="265" r:id="rId5"/>
    <p:sldId id="343" r:id="rId6"/>
    <p:sldId id="344" r:id="rId7"/>
    <p:sldId id="345" r:id="rId8"/>
    <p:sldId id="348" r:id="rId9"/>
    <p:sldId id="349" r:id="rId10"/>
    <p:sldId id="341" r:id="rId11"/>
    <p:sldId id="346" r:id="rId12"/>
    <p:sldId id="347" r:id="rId13"/>
    <p:sldId id="342" r:id="rId14"/>
    <p:sldId id="269" r:id="rId1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6768" userDrawn="1">
          <p15:clr>
            <a:srgbClr val="A4A3A4"/>
          </p15:clr>
        </p15:guide>
        <p15:guide id="3" pos="2079" userDrawn="1">
          <p15:clr>
            <a:srgbClr val="A4A3A4"/>
          </p15:clr>
        </p15:guide>
        <p15:guide id="4" orient="horz" pos="1276" userDrawn="1">
          <p15:clr>
            <a:srgbClr val="A4A3A4"/>
          </p15:clr>
        </p15:guide>
        <p15:guide id="5" orient="horz" pos="2326" userDrawn="1">
          <p15:clr>
            <a:srgbClr val="A4A3A4"/>
          </p15:clr>
        </p15:guide>
        <p15:guide id="6" orient="horz" pos="32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D14F"/>
    <a:srgbClr val="0174AB"/>
    <a:srgbClr val="666666"/>
    <a:srgbClr val="838383"/>
    <a:srgbClr val="A8D874"/>
    <a:srgbClr val="828283"/>
    <a:srgbClr val="FAED01"/>
    <a:srgbClr val="BFC0C0"/>
    <a:srgbClr val="9F9D9A"/>
    <a:srgbClr val="0A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126" y="852"/>
      </p:cViewPr>
      <p:guideLst>
        <p:guide orient="horz" pos="288"/>
        <p:guide pos="6768"/>
        <p:guide pos="2079"/>
        <p:guide orient="horz" pos="1276"/>
        <p:guide orient="horz" pos="2326"/>
        <p:guide orient="horz" pos="32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5500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6815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695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88549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66174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918203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09241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14259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3240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6915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94823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9727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0285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66816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4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8384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209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352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234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716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669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0305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22/2/2020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231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22/2/2020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3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9085693" y="409360"/>
            <a:ext cx="1042987" cy="1042986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80984" y="498915"/>
            <a:ext cx="2355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</a:p>
          <a:p>
            <a:r>
              <a:rPr lang="zh-CN" altLang="en-US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入职脱坑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70276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12192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585012" y="2706995"/>
            <a:ext cx="702197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开发从</a:t>
            </a:r>
            <a:r>
              <a: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节：程序员的标配系统</a:t>
            </a:r>
            <a:r>
              <a:rPr lang="en-US" altLang="zh-CN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——Linux</a:t>
            </a: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23" name="矩形 22"/>
          <p:cNvSpPr/>
          <p:nvPr/>
        </p:nvSpPr>
        <p:spPr>
          <a:xfrm>
            <a:off x="896964" y="5045726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05113" y="5045906"/>
            <a:ext cx="135731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川普老师</a:t>
            </a:r>
            <a:endParaRPr lang="en-US" altLang="zh-CN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04" y="454056"/>
            <a:ext cx="919174" cy="952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15">
        <p:fade/>
      </p:transition>
    </mc:Choice>
    <mc:Fallback>
      <p:transition spd="med" advTm="231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791DF567-B227-4104-A334-B42CC9654B4A}"/>
              </a:ext>
            </a:extLst>
          </p:cNvPr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297473-0771-4FB2-A16B-F379625F1778}"/>
              </a:ext>
            </a:extLst>
          </p:cNvPr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340F88-F73E-423C-9E06-C090C81F4991}"/>
              </a:ext>
            </a:extLst>
          </p:cNvPr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0206C77-376D-43E3-9410-EB6E73F0F742}"/>
              </a:ext>
            </a:extLst>
          </p:cNvPr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E2483C6-8A5C-414C-BE7D-75B0C71999FC}"/>
              </a:ext>
            </a:extLst>
          </p:cNvPr>
          <p:cNvSpPr txBox="1"/>
          <p:nvPr/>
        </p:nvSpPr>
        <p:spPr>
          <a:xfrm>
            <a:off x="28992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775CE-3CB0-4284-96D5-ED781ADE27C8}"/>
              </a:ext>
            </a:extLst>
          </p:cNvPr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A5D359B-7D1B-4543-A0AA-9F257753622B}"/>
              </a:ext>
            </a:extLst>
          </p:cNvPr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2B232E-C3A8-4A2F-836C-FC7C0DAD2434}"/>
              </a:ext>
            </a:extLst>
          </p:cNvPr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0E1C90-AE88-4670-80AA-839169A52F7C}"/>
              </a:ext>
            </a:extLst>
          </p:cNvPr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B707D34-9070-4B66-857C-8B27F7B0B025}"/>
              </a:ext>
            </a:extLst>
          </p:cNvPr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70F56AB-D291-48EC-923F-1BDFF5CA58A6}"/>
              </a:ext>
            </a:extLst>
          </p:cNvPr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79D9634-E2F1-4610-8BE6-631A0B3D3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65"/>
            <a:ext cx="12192000" cy="62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836">
        <p:fade/>
      </p:transition>
    </mc:Choice>
    <mc:Fallback>
      <p:transition spd="med" advTm="1283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791DF567-B227-4104-A334-B42CC9654B4A}"/>
              </a:ext>
            </a:extLst>
          </p:cNvPr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297473-0771-4FB2-A16B-F379625F1778}"/>
              </a:ext>
            </a:extLst>
          </p:cNvPr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340F88-F73E-423C-9E06-C090C81F4991}"/>
              </a:ext>
            </a:extLst>
          </p:cNvPr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0206C77-376D-43E3-9410-EB6E73F0F742}"/>
              </a:ext>
            </a:extLst>
          </p:cNvPr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E2483C6-8A5C-414C-BE7D-75B0C71999FC}"/>
              </a:ext>
            </a:extLst>
          </p:cNvPr>
          <p:cNvSpPr txBox="1"/>
          <p:nvPr/>
        </p:nvSpPr>
        <p:spPr>
          <a:xfrm>
            <a:off x="28992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775CE-3CB0-4284-96D5-ED781ADE27C8}"/>
              </a:ext>
            </a:extLst>
          </p:cNvPr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A5D359B-7D1B-4543-A0AA-9F257753622B}"/>
              </a:ext>
            </a:extLst>
          </p:cNvPr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2B232E-C3A8-4A2F-836C-FC7C0DAD2434}"/>
              </a:ext>
            </a:extLst>
          </p:cNvPr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0E1C90-AE88-4670-80AA-839169A52F7C}"/>
              </a:ext>
            </a:extLst>
          </p:cNvPr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B707D34-9070-4B66-857C-8B27F7B0B025}"/>
              </a:ext>
            </a:extLst>
          </p:cNvPr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70F56AB-D291-48EC-923F-1BDFF5CA58A6}"/>
              </a:ext>
            </a:extLst>
          </p:cNvPr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155C0688-E3D9-4A5A-B96F-8EA6C9CC3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65"/>
            <a:ext cx="12192000" cy="62069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DCA0115-F4FA-4A4A-85D5-90A3B1583B17}"/>
              </a:ext>
            </a:extLst>
          </p:cNvPr>
          <p:cNvSpPr/>
          <p:nvPr/>
        </p:nvSpPr>
        <p:spPr>
          <a:xfrm>
            <a:off x="51619" y="1902541"/>
            <a:ext cx="4859594" cy="1917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79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713">
        <p:fade/>
      </p:transition>
    </mc:Choice>
    <mc:Fallback>
      <p:transition spd="med" advTm="3271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B37C2E0-9D38-413F-A39C-3B8013B61BCA}"/>
              </a:ext>
            </a:extLst>
          </p:cNvPr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0439F2-B53F-41BD-8930-14E68BD53667}"/>
              </a:ext>
            </a:extLst>
          </p:cNvPr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4C9B786-C72A-4539-8A84-CE0524E8BA74}"/>
              </a:ext>
            </a:extLst>
          </p:cNvPr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C7FCD4-4F31-4785-83B3-A7B50716076E}"/>
              </a:ext>
            </a:extLst>
          </p:cNvPr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620FB51-5F22-4649-AEC3-CDD76C2D5A19}"/>
              </a:ext>
            </a:extLst>
          </p:cNvPr>
          <p:cNvSpPr txBox="1"/>
          <p:nvPr/>
        </p:nvSpPr>
        <p:spPr>
          <a:xfrm>
            <a:off x="28992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78C4558-83D5-45C9-8B88-CCF59605B197}"/>
              </a:ext>
            </a:extLst>
          </p:cNvPr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82A6C2-55F6-4D73-8315-10DF3574174A}"/>
              </a:ext>
            </a:extLst>
          </p:cNvPr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ECD2971-DAD3-40AE-A18A-F0944250C018}"/>
              </a:ext>
            </a:extLst>
          </p:cNvPr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2518587-C533-4DCE-85A8-F74C34A999BE}"/>
              </a:ext>
            </a:extLst>
          </p:cNvPr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3373B15-A89C-4A3B-AE10-49E8D0C0F409}"/>
              </a:ext>
            </a:extLst>
          </p:cNvPr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D28A77-5A63-409E-B4FF-02D8C2CC102A}"/>
              </a:ext>
            </a:extLst>
          </p:cNvPr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953">
        <p:fade/>
      </p:transition>
    </mc:Choice>
    <mc:Fallback>
      <p:transition spd="med" advTm="1695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6096000" y="2050099"/>
            <a:ext cx="0" cy="2987675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62207" y="2690336"/>
            <a:ext cx="3005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大礼包：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扫描下面二维码关注公众号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回复“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安装”获取本节课配套的安装软件和相关材料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938" y="2450466"/>
            <a:ext cx="2171700" cy="2186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554A7A0-EB05-4D21-81F7-7F1F04335E04}"/>
              </a:ext>
            </a:extLst>
          </p:cNvPr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7C713F-F506-405B-B52A-473006064431}"/>
              </a:ext>
            </a:extLst>
          </p:cNvPr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2DDC9F-A3E0-4DCF-ABA8-3ED2C3EA4FA9}"/>
              </a:ext>
            </a:extLst>
          </p:cNvPr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AE2C1C5-EDD2-4951-8DCE-2595A521EFB4}"/>
              </a:ext>
            </a:extLst>
          </p:cNvPr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D48613C-CFE5-4EFC-ABFD-3374EADE9677}"/>
              </a:ext>
            </a:extLst>
          </p:cNvPr>
          <p:cNvSpPr txBox="1"/>
          <p:nvPr/>
        </p:nvSpPr>
        <p:spPr>
          <a:xfrm>
            <a:off x="28992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50298F5-AA95-4BA7-B75D-7D7EC772DD77}"/>
              </a:ext>
            </a:extLst>
          </p:cNvPr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09F1CDB-3F84-4162-A330-BAE6529115FD}"/>
              </a:ext>
            </a:extLst>
          </p:cNvPr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BA68D0-1A67-46F6-B679-36D659B04220}"/>
              </a:ext>
            </a:extLst>
          </p:cNvPr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56DF0E6-2E89-4855-B49A-FCEE4006A249}"/>
              </a:ext>
            </a:extLst>
          </p:cNvPr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614100B-5892-4990-91DA-B837DBEBE296}"/>
              </a:ext>
            </a:extLst>
          </p:cNvPr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2C66FB3-EB1C-408B-A043-B9C8F26CD748}"/>
              </a:ext>
            </a:extLst>
          </p:cNvPr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654">
        <p:fade/>
      </p:transition>
    </mc:Choice>
    <mc:Fallback>
      <p:transition spd="med" advTm="2365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E658BA9-43CD-4C51-8689-4B3E4B09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72" y="1795461"/>
            <a:ext cx="10429875" cy="20478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8992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60737" y="5297121"/>
            <a:ext cx="24609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使用工具：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7097">
        <p:fade/>
      </p:transition>
    </mc:Choice>
    <mc:Fallback>
      <p:transition spd="med" advTm="5709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956917" y="4217189"/>
            <a:ext cx="4613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/home/japan-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avi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grep jpg &gt;demo.txt | mail -s "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avi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-jpg" xxx@yy.com</a:t>
            </a:r>
          </a:p>
        </p:txBody>
      </p:sp>
      <p:sp>
        <p:nvSpPr>
          <p:cNvPr id="48" name="矩形 47"/>
          <p:cNvSpPr/>
          <p:nvPr/>
        </p:nvSpPr>
        <p:spPr>
          <a:xfrm>
            <a:off x="2197986" y="3848889"/>
            <a:ext cx="1909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Windows</a:t>
            </a:r>
            <a:r>
              <a:rPr lang="zh-CN" altLang="en-US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的操作</a:t>
            </a:r>
            <a:endParaRPr lang="en-US" altLang="zh-CN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6917" y="3848889"/>
            <a:ext cx="32163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Linux</a:t>
            </a:r>
            <a:r>
              <a:rPr lang="zh-CN" altLang="en-US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是一句命令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97986" y="4217189"/>
            <a:ext cx="256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，打开文件夹</a:t>
            </a: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，创建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，录入信息</a:t>
            </a: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，打开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邮箱发送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7B5959-CA05-490A-ADBC-EAB2B20E1840}"/>
              </a:ext>
            </a:extLst>
          </p:cNvPr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C962908-1C73-45CC-8B62-912DDE0C829F}"/>
              </a:ext>
            </a:extLst>
          </p:cNvPr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9C5424F-31AB-47B9-9FDB-FB24E53313DA}"/>
              </a:ext>
            </a:extLst>
          </p:cNvPr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A1917A9-9C19-4350-8EFE-15A3B92A1C73}"/>
              </a:ext>
            </a:extLst>
          </p:cNvPr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B561D78-0837-482E-B4A7-F2A22B4EEEBD}"/>
              </a:ext>
            </a:extLst>
          </p:cNvPr>
          <p:cNvSpPr txBox="1"/>
          <p:nvPr/>
        </p:nvSpPr>
        <p:spPr>
          <a:xfrm>
            <a:off x="2899296" y="93911"/>
            <a:ext cx="123118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FDD4B7-C17B-4DD9-B04F-DB7919E3D858}"/>
              </a:ext>
            </a:extLst>
          </p:cNvPr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965ED2-9BE8-4794-8E53-89DD8AE44E29}"/>
              </a:ext>
            </a:extLst>
          </p:cNvPr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A5F6E1-27A8-4F67-BDB6-5FEEE2824007}"/>
              </a:ext>
            </a:extLst>
          </p:cNvPr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CC5E5E7-087E-4666-BE0C-CE469AC5AEC3}"/>
              </a:ext>
            </a:extLst>
          </p:cNvPr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B1F9818-1E81-466F-819B-FE410F188EAE}"/>
              </a:ext>
            </a:extLst>
          </p:cNvPr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CC89972-B673-45E8-9537-16B4AEC9B41A}"/>
              </a:ext>
            </a:extLst>
          </p:cNvPr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D1A5821-6962-4F15-9DED-53DAEBFF1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37" y="1165638"/>
            <a:ext cx="3492500" cy="1492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58919E-4D5D-4243-A11A-DDF93FA59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76" y="1038688"/>
            <a:ext cx="1510190" cy="151019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8951EDC0-F629-475F-80D3-956D2AAAFB81}"/>
              </a:ext>
            </a:extLst>
          </p:cNvPr>
          <p:cNvSpPr txBox="1"/>
          <p:nvPr/>
        </p:nvSpPr>
        <p:spPr>
          <a:xfrm>
            <a:off x="5725375" y="1532173"/>
            <a:ext cx="729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9614AC6-41F1-4B30-B49D-AF183EC9A1BA}"/>
              </a:ext>
            </a:extLst>
          </p:cNvPr>
          <p:cNvCxnSpPr/>
          <p:nvPr/>
        </p:nvCxnSpPr>
        <p:spPr>
          <a:xfrm>
            <a:off x="6078412" y="3585822"/>
            <a:ext cx="0" cy="2987675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8372A53-732E-405F-A624-AC9303B03F75}"/>
              </a:ext>
            </a:extLst>
          </p:cNvPr>
          <p:cNvSpPr/>
          <p:nvPr/>
        </p:nvSpPr>
        <p:spPr>
          <a:xfrm>
            <a:off x="3479582" y="2847572"/>
            <a:ext cx="5221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查找一个指定目录，将其中的图片信息写入一个名为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demo.txt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的文件，并将其发送到指定邮箱。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538">
        <p:fade/>
      </p:transition>
    </mc:Choice>
    <mc:Fallback>
      <p:transition spd="med" advTm="1225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3" grpId="0"/>
      <p:bldP spid="4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967B5959-CA05-490A-ADBC-EAB2B20E1840}"/>
              </a:ext>
            </a:extLst>
          </p:cNvPr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C962908-1C73-45CC-8B62-912DDE0C829F}"/>
              </a:ext>
            </a:extLst>
          </p:cNvPr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9C5424F-31AB-47B9-9FDB-FB24E53313DA}"/>
              </a:ext>
            </a:extLst>
          </p:cNvPr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A1917A9-9C19-4350-8EFE-15A3B92A1C73}"/>
              </a:ext>
            </a:extLst>
          </p:cNvPr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B561D78-0837-482E-B4A7-F2A22B4EEEBD}"/>
              </a:ext>
            </a:extLst>
          </p:cNvPr>
          <p:cNvSpPr txBox="1"/>
          <p:nvPr/>
        </p:nvSpPr>
        <p:spPr>
          <a:xfrm>
            <a:off x="2899296" y="93911"/>
            <a:ext cx="12311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FDD4B7-C17B-4DD9-B04F-DB7919E3D858}"/>
              </a:ext>
            </a:extLst>
          </p:cNvPr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965ED2-9BE8-4794-8E53-89DD8AE44E29}"/>
              </a:ext>
            </a:extLst>
          </p:cNvPr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A5F6E1-27A8-4F67-BDB6-5FEEE2824007}"/>
              </a:ext>
            </a:extLst>
          </p:cNvPr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CC5E5E7-087E-4666-BE0C-CE469AC5AEC3}"/>
              </a:ext>
            </a:extLst>
          </p:cNvPr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B1F9818-1E81-466F-819B-FE410F188EAE}"/>
              </a:ext>
            </a:extLst>
          </p:cNvPr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CC89972-B673-45E8-9537-16B4AEC9B41A}"/>
              </a:ext>
            </a:extLst>
          </p:cNvPr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D1A5821-6962-4F15-9DED-53DAEBFF1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37" y="1165638"/>
            <a:ext cx="3492500" cy="14922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F7E06FF-2115-4819-9FBE-6D56E5DBC4F8}"/>
              </a:ext>
            </a:extLst>
          </p:cNvPr>
          <p:cNvSpPr txBox="1"/>
          <p:nvPr/>
        </p:nvSpPr>
        <p:spPr>
          <a:xfrm>
            <a:off x="3569365" y="3863618"/>
            <a:ext cx="5053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，几乎所有服务器都是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两大手机系统都是类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，云计算，超级计算机操作系统大多采用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，网络安全常规操作系统是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，软件频繁更新，使用也都免费</a:t>
            </a: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，几乎不宕机，性能稳定，安全性高</a:t>
            </a: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，操作极其精简，命令行功能强大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2EE7E0-D6FF-44F1-8E88-37CE9757D9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344" y="2315478"/>
            <a:ext cx="2655312" cy="14751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99A107-4AEA-4E68-ADC2-11D4CFD47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08" y="2695276"/>
            <a:ext cx="2381250" cy="1095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7F7A2D-B0B0-406E-B40B-5786F98405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07" y="2123310"/>
            <a:ext cx="2381251" cy="1667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970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1160">
        <p:fade/>
      </p:transition>
    </mc:Choice>
    <mc:Fallback>
      <p:transition spd="med" advTm="711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26198 -0.08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-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967B5959-CA05-490A-ADBC-EAB2B20E1840}"/>
              </a:ext>
            </a:extLst>
          </p:cNvPr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C962908-1C73-45CC-8B62-912DDE0C829F}"/>
              </a:ext>
            </a:extLst>
          </p:cNvPr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9C5424F-31AB-47B9-9FDB-FB24E53313DA}"/>
              </a:ext>
            </a:extLst>
          </p:cNvPr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A1917A9-9C19-4350-8EFE-15A3B92A1C73}"/>
              </a:ext>
            </a:extLst>
          </p:cNvPr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B561D78-0837-482E-B4A7-F2A22B4EEEBD}"/>
              </a:ext>
            </a:extLst>
          </p:cNvPr>
          <p:cNvSpPr txBox="1"/>
          <p:nvPr/>
        </p:nvSpPr>
        <p:spPr>
          <a:xfrm>
            <a:off x="2899296" y="93911"/>
            <a:ext cx="123118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FDD4B7-C17B-4DD9-B04F-DB7919E3D858}"/>
              </a:ext>
            </a:extLst>
          </p:cNvPr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965ED2-9BE8-4794-8E53-89DD8AE44E29}"/>
              </a:ext>
            </a:extLst>
          </p:cNvPr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A5F6E1-27A8-4F67-BDB6-5FEEE2824007}"/>
              </a:ext>
            </a:extLst>
          </p:cNvPr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CC5E5E7-087E-4666-BE0C-CE469AC5AEC3}"/>
              </a:ext>
            </a:extLst>
          </p:cNvPr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B1F9818-1E81-466F-819B-FE410F188EAE}"/>
              </a:ext>
            </a:extLst>
          </p:cNvPr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CC89972-B673-45E8-9537-16B4AEC9B41A}"/>
              </a:ext>
            </a:extLst>
          </p:cNvPr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D1A5821-6962-4F15-9DED-53DAEBFF1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60" y="759800"/>
            <a:ext cx="2794000" cy="11938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F7E06FF-2115-4819-9FBE-6D56E5DBC4F8}"/>
              </a:ext>
            </a:extLst>
          </p:cNvPr>
          <p:cNvSpPr txBox="1"/>
          <p:nvPr/>
        </p:nvSpPr>
        <p:spPr>
          <a:xfrm>
            <a:off x="8835724" y="3833662"/>
            <a:ext cx="9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endParaRPr lang="zh-CN" altLang="en-US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1E0BAF-A966-4DD5-9131-30E819A81E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10634" r="26425" b="17593"/>
          <a:stretch/>
        </p:blipFill>
        <p:spPr>
          <a:xfrm>
            <a:off x="5423841" y="688883"/>
            <a:ext cx="1344318" cy="13771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7EA557-A2DC-4616-9D3C-D0B73F3A2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72" y="2456467"/>
            <a:ext cx="1377195" cy="13771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41026A3-F782-41AD-A7D6-9971EE032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34" y="2486422"/>
            <a:ext cx="1377196" cy="137719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3CE30CB-EC02-417B-9064-FD8CF3C42E92}"/>
              </a:ext>
            </a:extLst>
          </p:cNvPr>
          <p:cNvSpPr txBox="1"/>
          <p:nvPr/>
        </p:nvSpPr>
        <p:spPr>
          <a:xfrm>
            <a:off x="2405260" y="3833662"/>
            <a:ext cx="9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fedora</a:t>
            </a:r>
            <a:endParaRPr lang="zh-CN" altLang="en-US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B008C48-274D-4DC8-96EA-CB0546D72E27}"/>
              </a:ext>
            </a:extLst>
          </p:cNvPr>
          <p:cNvSpPr/>
          <p:nvPr/>
        </p:nvSpPr>
        <p:spPr>
          <a:xfrm>
            <a:off x="3082413" y="1277928"/>
            <a:ext cx="2146147" cy="199104"/>
          </a:xfrm>
          <a:prstGeom prst="rightArrow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115E218-6530-4B32-8EB7-291E65B1EC55}"/>
              </a:ext>
            </a:extLst>
          </p:cNvPr>
          <p:cNvSpPr/>
          <p:nvPr/>
        </p:nvSpPr>
        <p:spPr>
          <a:xfrm rot="2700000">
            <a:off x="6719538" y="2206652"/>
            <a:ext cx="2146147" cy="199104"/>
          </a:xfrm>
          <a:prstGeom prst="rightArrow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45406C3-7F60-44B3-A059-851020617A5B}"/>
              </a:ext>
            </a:extLst>
          </p:cNvPr>
          <p:cNvSpPr/>
          <p:nvPr/>
        </p:nvSpPr>
        <p:spPr>
          <a:xfrm rot="8100000">
            <a:off x="3326740" y="2206652"/>
            <a:ext cx="2146147" cy="199104"/>
          </a:xfrm>
          <a:prstGeom prst="rightArrow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3750A9B-E583-4364-A6A3-0ABED3B767F7}"/>
              </a:ext>
            </a:extLst>
          </p:cNvPr>
          <p:cNvCxnSpPr>
            <a:cxnSpLocks/>
          </p:cNvCxnSpPr>
          <p:nvPr/>
        </p:nvCxnSpPr>
        <p:spPr>
          <a:xfrm>
            <a:off x="6078412" y="2486422"/>
            <a:ext cx="0" cy="4087075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4FE0FAA-8735-4C8B-B2E8-0A13EBB1D199}"/>
              </a:ext>
            </a:extLst>
          </p:cNvPr>
          <p:cNvSpPr txBox="1"/>
          <p:nvPr/>
        </p:nvSpPr>
        <p:spPr>
          <a:xfrm>
            <a:off x="2210704" y="4529959"/>
            <a:ext cx="137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技术试验场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52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937">
        <p:fade/>
      </p:transition>
    </mc:Choice>
    <mc:Fallback>
      <p:transition spd="med" advTm="379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37383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12" grpId="0" animBg="1"/>
      <p:bldP spid="26" grpId="0" animBg="1"/>
      <p:bldP spid="27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967B5959-CA05-490A-ADBC-EAB2B20E1840}"/>
              </a:ext>
            </a:extLst>
          </p:cNvPr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C962908-1C73-45CC-8B62-912DDE0C829F}"/>
              </a:ext>
            </a:extLst>
          </p:cNvPr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9C5424F-31AB-47B9-9FDB-FB24E53313DA}"/>
              </a:ext>
            </a:extLst>
          </p:cNvPr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A1917A9-9C19-4350-8EFE-15A3B92A1C73}"/>
              </a:ext>
            </a:extLst>
          </p:cNvPr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B561D78-0837-482E-B4A7-F2A22B4EEEBD}"/>
              </a:ext>
            </a:extLst>
          </p:cNvPr>
          <p:cNvSpPr txBox="1"/>
          <p:nvPr/>
        </p:nvSpPr>
        <p:spPr>
          <a:xfrm>
            <a:off x="2899296" y="93911"/>
            <a:ext cx="123118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FDD4B7-C17B-4DD9-B04F-DB7919E3D858}"/>
              </a:ext>
            </a:extLst>
          </p:cNvPr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965ED2-9BE8-4794-8E53-89DD8AE44E29}"/>
              </a:ext>
            </a:extLst>
          </p:cNvPr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A5F6E1-27A8-4F67-BDB6-5FEEE2824007}"/>
              </a:ext>
            </a:extLst>
          </p:cNvPr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CC5E5E7-087E-4666-BE0C-CE469AC5AEC3}"/>
              </a:ext>
            </a:extLst>
          </p:cNvPr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B1F9818-1E81-466F-819B-FE410F188EAE}"/>
              </a:ext>
            </a:extLst>
          </p:cNvPr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CC89972-B673-45E8-9537-16B4AEC9B41A}"/>
              </a:ext>
            </a:extLst>
          </p:cNvPr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941026A3-F782-41AD-A7D6-9971EE03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34" y="2486422"/>
            <a:ext cx="1377196" cy="13771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2D503A-B31A-41F6-A253-0875829551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23"/>
          <a:stretch/>
        </p:blipFill>
        <p:spPr>
          <a:xfrm>
            <a:off x="5273565" y="1968450"/>
            <a:ext cx="1644869" cy="34833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A23F770-074C-4BF3-B0AC-3B829323AB88}"/>
              </a:ext>
            </a:extLst>
          </p:cNvPr>
          <p:cNvSpPr txBox="1"/>
          <p:nvPr/>
        </p:nvSpPr>
        <p:spPr>
          <a:xfrm>
            <a:off x="3393484" y="3863618"/>
            <a:ext cx="5405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社区版，免费，更新频繁</a:t>
            </a: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，融合了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fedora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，大规模使用性能稳定，提供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年以上的长期服务</a:t>
            </a: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，被企业普遍使用，适合用来做服务器的操作系统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69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6359">
        <p:fade/>
      </p:transition>
    </mc:Choice>
    <mc:Fallback>
      <p:transition spd="med" advTm="463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26367 -0.271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791DF567-B227-4104-A334-B42CC9654B4A}"/>
              </a:ext>
            </a:extLst>
          </p:cNvPr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297473-0771-4FB2-A16B-F379625F1778}"/>
              </a:ext>
            </a:extLst>
          </p:cNvPr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340F88-F73E-423C-9E06-C090C81F4991}"/>
              </a:ext>
            </a:extLst>
          </p:cNvPr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0206C77-376D-43E3-9410-EB6E73F0F742}"/>
              </a:ext>
            </a:extLst>
          </p:cNvPr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E2483C6-8A5C-414C-BE7D-75B0C71999FC}"/>
              </a:ext>
            </a:extLst>
          </p:cNvPr>
          <p:cNvSpPr txBox="1"/>
          <p:nvPr/>
        </p:nvSpPr>
        <p:spPr>
          <a:xfrm>
            <a:off x="28992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775CE-3CB0-4284-96D5-ED781ADE27C8}"/>
              </a:ext>
            </a:extLst>
          </p:cNvPr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A5D359B-7D1B-4543-A0AA-9F257753622B}"/>
              </a:ext>
            </a:extLst>
          </p:cNvPr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2B232E-C3A8-4A2F-836C-FC7C0DAD2434}"/>
              </a:ext>
            </a:extLst>
          </p:cNvPr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0E1C90-AE88-4670-80AA-839169A52F7C}"/>
              </a:ext>
            </a:extLst>
          </p:cNvPr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B707D34-9070-4B66-857C-8B27F7B0B025}"/>
              </a:ext>
            </a:extLst>
          </p:cNvPr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70F56AB-D291-48EC-923F-1BDFF5CA58A6}"/>
              </a:ext>
            </a:extLst>
          </p:cNvPr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B157B715-1FF7-4B53-A645-96617B9F1F12}"/>
              </a:ext>
            </a:extLst>
          </p:cNvPr>
          <p:cNvSpPr/>
          <p:nvPr/>
        </p:nvSpPr>
        <p:spPr>
          <a:xfrm>
            <a:off x="4925685" y="914864"/>
            <a:ext cx="2347681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装机方式的选择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FE3EA3E-57D7-4BBE-B052-BBD31780EEEF}"/>
              </a:ext>
            </a:extLst>
          </p:cNvPr>
          <p:cNvSpPr txBox="1"/>
          <p:nvPr/>
        </p:nvSpPr>
        <p:spPr>
          <a:xfrm>
            <a:off x="3179634" y="2671238"/>
            <a:ext cx="583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为了方便大部分同学使用，这里采用虚拟技术装机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F7A34D7-BB1D-437E-8CAD-C17702787D7F}"/>
              </a:ext>
            </a:extLst>
          </p:cNvPr>
          <p:cNvSpPr txBox="1"/>
          <p:nvPr/>
        </p:nvSpPr>
        <p:spPr>
          <a:xfrm>
            <a:off x="3121191" y="3750561"/>
            <a:ext cx="59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一种通过组合或者分区现有计算机资源（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cpu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，内存，磁盘空间等）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使得这些资源表现为一个或者多个操作环境</a:t>
            </a:r>
          </a:p>
        </p:txBody>
      </p:sp>
    </p:spTree>
    <p:extLst>
      <p:ext uri="{BB962C8B-B14F-4D97-AF65-F5344CB8AC3E}">
        <p14:creationId xmlns:p14="http://schemas.microsoft.com/office/powerpoint/2010/main" val="242029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9307">
        <p:fade/>
      </p:transition>
    </mc:Choice>
    <mc:Fallback>
      <p:transition spd="med" advTm="4930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791DF567-B227-4104-A334-B42CC9654B4A}"/>
              </a:ext>
            </a:extLst>
          </p:cNvPr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297473-0771-4FB2-A16B-F379625F1778}"/>
              </a:ext>
            </a:extLst>
          </p:cNvPr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340F88-F73E-423C-9E06-C090C81F4991}"/>
              </a:ext>
            </a:extLst>
          </p:cNvPr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0206C77-376D-43E3-9410-EB6E73F0F742}"/>
              </a:ext>
            </a:extLst>
          </p:cNvPr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E2483C6-8A5C-414C-BE7D-75B0C71999FC}"/>
              </a:ext>
            </a:extLst>
          </p:cNvPr>
          <p:cNvSpPr txBox="1"/>
          <p:nvPr/>
        </p:nvSpPr>
        <p:spPr>
          <a:xfrm>
            <a:off x="28992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775CE-3CB0-4284-96D5-ED781ADE27C8}"/>
              </a:ext>
            </a:extLst>
          </p:cNvPr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A5D359B-7D1B-4543-A0AA-9F257753622B}"/>
              </a:ext>
            </a:extLst>
          </p:cNvPr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2B232E-C3A8-4A2F-836C-FC7C0DAD2434}"/>
              </a:ext>
            </a:extLst>
          </p:cNvPr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0E1C90-AE88-4670-80AA-839169A52F7C}"/>
              </a:ext>
            </a:extLst>
          </p:cNvPr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B707D34-9070-4B66-857C-8B27F7B0B025}"/>
              </a:ext>
            </a:extLst>
          </p:cNvPr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70F56AB-D291-48EC-923F-1BDFF5CA58A6}"/>
              </a:ext>
            </a:extLst>
          </p:cNvPr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E8CC602-7011-4F83-A109-A7B1FCBD922E}"/>
              </a:ext>
            </a:extLst>
          </p:cNvPr>
          <p:cNvSpPr/>
          <p:nvPr/>
        </p:nvSpPr>
        <p:spPr>
          <a:xfrm>
            <a:off x="6277622" y="3703875"/>
            <a:ext cx="2582715" cy="32235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桥连接模式</a:t>
            </a:r>
            <a:r>
              <a:rPr lang="en-US" altLang="zh-CN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虚拟机有独立</a:t>
            </a:r>
            <a:r>
              <a:rPr lang="en-US" altLang="zh-CN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HK" altLang="en-US" sz="1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63A8A9-705B-4816-B720-17032FCAF90F}"/>
              </a:ext>
            </a:extLst>
          </p:cNvPr>
          <p:cNvSpPr/>
          <p:nvPr/>
        </p:nvSpPr>
        <p:spPr>
          <a:xfrm>
            <a:off x="6277622" y="3199750"/>
            <a:ext cx="1223105" cy="32235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单核处理器</a:t>
            </a:r>
            <a:endParaRPr lang="zh-HK" altLang="en-US" sz="1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4F79A5-4989-4F7E-893F-9DBC9529DFA5}"/>
              </a:ext>
            </a:extLst>
          </p:cNvPr>
          <p:cNvSpPr/>
          <p:nvPr/>
        </p:nvSpPr>
        <p:spPr>
          <a:xfrm>
            <a:off x="6277625" y="2695625"/>
            <a:ext cx="1223105" cy="32235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20G</a:t>
            </a:r>
            <a:r>
              <a:rPr lang="zh-CN" altLang="en-US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磁盘大小</a:t>
            </a:r>
            <a:endParaRPr lang="zh-HK" altLang="en-US" sz="1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7344BC-6B63-4060-AC6F-4D8D34765DFC}"/>
              </a:ext>
            </a:extLst>
          </p:cNvPr>
          <p:cNvSpPr/>
          <p:nvPr/>
        </p:nvSpPr>
        <p:spPr>
          <a:xfrm>
            <a:off x="4026310" y="3199750"/>
            <a:ext cx="1923641" cy="32235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操作系统的安装</a:t>
            </a:r>
            <a:endParaRPr lang="zh-HK" altLang="en-US" sz="1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箭头: 圆角右 22">
            <a:extLst>
              <a:ext uri="{FF2B5EF4-FFF2-40B4-BE49-F238E27FC236}">
                <a16:creationId xmlns:a16="http://schemas.microsoft.com/office/drawing/2014/main" id="{5DC7AE74-CC44-4E88-8CB0-929E113B2EB8}"/>
              </a:ext>
            </a:extLst>
          </p:cNvPr>
          <p:cNvSpPr/>
          <p:nvPr/>
        </p:nvSpPr>
        <p:spPr>
          <a:xfrm rot="10800000" flipH="1">
            <a:off x="6047727" y="3307796"/>
            <a:ext cx="200585" cy="623862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圆角右 23">
            <a:extLst>
              <a:ext uri="{FF2B5EF4-FFF2-40B4-BE49-F238E27FC236}">
                <a16:creationId xmlns:a16="http://schemas.microsoft.com/office/drawing/2014/main" id="{97981539-617B-4449-A9B8-11177219AAEB}"/>
              </a:ext>
            </a:extLst>
          </p:cNvPr>
          <p:cNvSpPr/>
          <p:nvPr/>
        </p:nvSpPr>
        <p:spPr>
          <a:xfrm rot="10800000" flipH="1" flipV="1">
            <a:off x="6047727" y="2806655"/>
            <a:ext cx="200585" cy="744383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02F7C90-A906-471C-BD25-CBEACED423B0}"/>
              </a:ext>
            </a:extLst>
          </p:cNvPr>
          <p:cNvSpPr/>
          <p:nvPr/>
        </p:nvSpPr>
        <p:spPr>
          <a:xfrm>
            <a:off x="6047726" y="3295111"/>
            <a:ext cx="200586" cy="1191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048DBA3-C682-4A1E-853D-E16F716C7468}"/>
              </a:ext>
            </a:extLst>
          </p:cNvPr>
          <p:cNvSpPr/>
          <p:nvPr/>
        </p:nvSpPr>
        <p:spPr>
          <a:xfrm>
            <a:off x="4026310" y="2559843"/>
            <a:ext cx="1923643" cy="32235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en-US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zh-HK" altLang="en-US" sz="1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91F7BD54-E85D-451E-AFDA-AFC9E22CDF5B}"/>
              </a:ext>
            </a:extLst>
          </p:cNvPr>
          <p:cNvSpPr/>
          <p:nvPr/>
        </p:nvSpPr>
        <p:spPr>
          <a:xfrm>
            <a:off x="4914861" y="2878809"/>
            <a:ext cx="146538" cy="32235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7DAE2AC-1A03-43D5-89A2-30D6B766EE8D}"/>
              </a:ext>
            </a:extLst>
          </p:cNvPr>
          <p:cNvSpPr/>
          <p:nvPr/>
        </p:nvSpPr>
        <p:spPr>
          <a:xfrm>
            <a:off x="4925685" y="914864"/>
            <a:ext cx="2347681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装机的步骤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5C66C51-3938-4024-93B0-A37237EFAFDD}"/>
              </a:ext>
            </a:extLst>
          </p:cNvPr>
          <p:cNvSpPr/>
          <p:nvPr/>
        </p:nvSpPr>
        <p:spPr>
          <a:xfrm>
            <a:off x="4026310" y="3837681"/>
            <a:ext cx="1923642" cy="32235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克隆与快照</a:t>
            </a:r>
            <a:endParaRPr lang="zh-HK" altLang="en-US" sz="1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E8E69FD5-EFFD-480F-9937-FEB5ED6A11A5}"/>
              </a:ext>
            </a:extLst>
          </p:cNvPr>
          <p:cNvSpPr/>
          <p:nvPr/>
        </p:nvSpPr>
        <p:spPr>
          <a:xfrm>
            <a:off x="4914112" y="3516740"/>
            <a:ext cx="146538" cy="32235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6387A83-CF10-43B0-9F93-DD3C6A38A821}"/>
              </a:ext>
            </a:extLst>
          </p:cNvPr>
          <p:cNvSpPr/>
          <p:nvPr/>
        </p:nvSpPr>
        <p:spPr>
          <a:xfrm>
            <a:off x="4026310" y="4475612"/>
            <a:ext cx="1923642" cy="32235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客户端连接</a:t>
            </a:r>
            <a:endParaRPr lang="zh-HK" altLang="en-US" sz="1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48B84091-C86A-4E81-BE48-C0C1F046A934}"/>
              </a:ext>
            </a:extLst>
          </p:cNvPr>
          <p:cNvSpPr/>
          <p:nvPr/>
        </p:nvSpPr>
        <p:spPr>
          <a:xfrm>
            <a:off x="4914112" y="4154671"/>
            <a:ext cx="146538" cy="32235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3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579">
        <p:fade/>
      </p:transition>
    </mc:Choice>
    <mc:Fallback>
      <p:transition spd="med" advTm="1857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791DF567-B227-4104-A334-B42CC9654B4A}"/>
              </a:ext>
            </a:extLst>
          </p:cNvPr>
          <p:cNvSpPr/>
          <p:nvPr/>
        </p:nvSpPr>
        <p:spPr>
          <a:xfrm>
            <a:off x="0" y="0"/>
            <a:ext cx="12192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297473-0771-4FB2-A16B-F379625F1778}"/>
              </a:ext>
            </a:extLst>
          </p:cNvPr>
          <p:cNvSpPr/>
          <p:nvPr/>
        </p:nvSpPr>
        <p:spPr>
          <a:xfrm>
            <a:off x="1574801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340F88-F73E-423C-9E06-C090C81F4991}"/>
              </a:ext>
            </a:extLst>
          </p:cNvPr>
          <p:cNvSpPr txBox="1"/>
          <p:nvPr/>
        </p:nvSpPr>
        <p:spPr>
          <a:xfrm>
            <a:off x="1549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0206C77-376D-43E3-9410-EB6E73F0F742}"/>
              </a:ext>
            </a:extLst>
          </p:cNvPr>
          <p:cNvCxnSpPr/>
          <p:nvPr/>
        </p:nvCxnSpPr>
        <p:spPr>
          <a:xfrm>
            <a:off x="28287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E2483C6-8A5C-414C-BE7D-75B0C71999FC}"/>
              </a:ext>
            </a:extLst>
          </p:cNvPr>
          <p:cNvSpPr txBox="1"/>
          <p:nvPr/>
        </p:nvSpPr>
        <p:spPr>
          <a:xfrm>
            <a:off x="28992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775CE-3CB0-4284-96D5-ED781ADE27C8}"/>
              </a:ext>
            </a:extLst>
          </p:cNvPr>
          <p:cNvSpPr txBox="1"/>
          <p:nvPr/>
        </p:nvSpPr>
        <p:spPr>
          <a:xfrm>
            <a:off x="4258902" y="93911"/>
            <a:ext cx="15322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安装虚拟机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A5D359B-7D1B-4543-A0AA-9F257753622B}"/>
              </a:ext>
            </a:extLst>
          </p:cNvPr>
          <p:cNvSpPr txBox="1"/>
          <p:nvPr/>
        </p:nvSpPr>
        <p:spPr>
          <a:xfrm>
            <a:off x="5949952" y="99179"/>
            <a:ext cx="14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2B232E-C3A8-4A2F-836C-FC7C0DAD2434}"/>
              </a:ext>
            </a:extLst>
          </p:cNvPr>
          <p:cNvSpPr txBox="1"/>
          <p:nvPr/>
        </p:nvSpPr>
        <p:spPr>
          <a:xfrm>
            <a:off x="7564937" y="99179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0E1C90-AE88-4670-80AA-839169A52F7C}"/>
              </a:ext>
            </a:extLst>
          </p:cNvPr>
          <p:cNvCxnSpPr/>
          <p:nvPr/>
        </p:nvCxnSpPr>
        <p:spPr>
          <a:xfrm>
            <a:off x="41946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B707D34-9070-4B66-857C-8B27F7B0B025}"/>
              </a:ext>
            </a:extLst>
          </p:cNvPr>
          <p:cNvCxnSpPr/>
          <p:nvPr/>
        </p:nvCxnSpPr>
        <p:spPr>
          <a:xfrm>
            <a:off x="5855398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70F56AB-D291-48EC-923F-1BDFF5CA58A6}"/>
              </a:ext>
            </a:extLst>
          </p:cNvPr>
          <p:cNvCxnSpPr/>
          <p:nvPr/>
        </p:nvCxnSpPr>
        <p:spPr>
          <a:xfrm>
            <a:off x="7500730" y="9918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9B9D2F8-8FC0-4765-99AD-D7EAD15BB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65"/>
            <a:ext cx="12192000" cy="6206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604">
        <p:fade/>
      </p:transition>
    </mc:Choice>
    <mc:Fallback>
      <p:transition spd="med" advTm="31604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.8|1|5.5|1.5|3.4|4.4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4.5|4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4.4|0.7|10.4|0.5|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4.3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9|5.3|1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432</Words>
  <Application>Microsoft Office PowerPoint</Application>
  <PresentationFormat>宽屏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Log King</cp:lastModifiedBy>
  <cp:revision>299</cp:revision>
  <dcterms:created xsi:type="dcterms:W3CDTF">2015-02-19T23:46:00Z</dcterms:created>
  <dcterms:modified xsi:type="dcterms:W3CDTF">2020-02-22T08:35:53Z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