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 jin" initials="xj" lastIdx="4" clrIdx="0">
    <p:extLst>
      <p:ext uri="{19B8F6BF-5375-455C-9EA6-DF929625EA0E}">
        <p15:presenceInfo xmlns:p15="http://schemas.microsoft.com/office/powerpoint/2012/main" userId="4002b39f4c496d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inkpad\Desktop\&#37329;&#22823;&#23431;&#32452;&#21019;&#26032;&#39033;&#3044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inkpad\Desktop\&#37329;&#22823;&#23431;&#32452;&#21019;&#26032;&#39033;&#30446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q-AL" altLang="zh-CN" sz="1400" b="0" i="0" u="none" strike="noStrike" baseline="0">
                <a:effectLst/>
              </a:rPr>
              <a:t>greedy algorithm with or wiehout strategy</a:t>
            </a:r>
            <a:r>
              <a:rPr lang="sq-AL" altLang="zh-CN" sz="1400" b="0" i="0" u="none" strike="noStrike" baseline="0"/>
              <a:t> 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Sheet1!$A$18</c:f>
              <c:strCache>
                <c:ptCount val="1"/>
                <c:pt idx="0">
                  <c:v>without strategy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Sheet1!$B$18:$K$18</c:f>
              <c:numCache>
                <c:formatCode>General</c:formatCode>
                <c:ptCount val="10"/>
                <c:pt idx="0">
                  <c:v>1.0979716293252022</c:v>
                </c:pt>
                <c:pt idx="1">
                  <c:v>1.1376110300941269</c:v>
                </c:pt>
                <c:pt idx="2">
                  <c:v>1.1510009280127271</c:v>
                </c:pt>
                <c:pt idx="3">
                  <c:v>1.1402624950285032</c:v>
                </c:pt>
                <c:pt idx="4">
                  <c:v>1.1535198197003844</c:v>
                </c:pt>
                <c:pt idx="5">
                  <c:v>1.1385390428211586</c:v>
                </c:pt>
                <c:pt idx="6">
                  <c:v>1.1517963674930398</c:v>
                </c:pt>
                <c:pt idx="7">
                  <c:v>1.1535198197003844</c:v>
                </c:pt>
                <c:pt idx="8">
                  <c:v>1.1445048389235053</c:v>
                </c:pt>
                <c:pt idx="9">
                  <c:v>1.1267400238631844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Sheet1!$A$19</c:f>
              <c:strCache>
                <c:ptCount val="1"/>
                <c:pt idx="0">
                  <c:v>with strategy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Sheet1!$B$19:$K$19</c:f>
              <c:numCache>
                <c:formatCode>General</c:formatCode>
                <c:ptCount val="10"/>
                <c:pt idx="0">
                  <c:v>1.037385655574705</c:v>
                </c:pt>
                <c:pt idx="1">
                  <c:v>1.065623757125812</c:v>
                </c:pt>
                <c:pt idx="2">
                  <c:v>1.0585973750497151</c:v>
                </c:pt>
                <c:pt idx="3">
                  <c:v>1.0749038843961289</c:v>
                </c:pt>
                <c:pt idx="4">
                  <c:v>1.065623757125812</c:v>
                </c:pt>
                <c:pt idx="5">
                  <c:v>1.065623757125812</c:v>
                </c:pt>
                <c:pt idx="6">
                  <c:v>1.0436165981704892</c:v>
                </c:pt>
                <c:pt idx="7">
                  <c:v>1.0735781519289407</c:v>
                </c:pt>
                <c:pt idx="8">
                  <c:v>1.0593928145300278</c:v>
                </c:pt>
                <c:pt idx="9">
                  <c:v>1.0395068275222059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323312"/>
        <c:axId val="106328208"/>
      </c:lineChart>
      <c:catAx>
        <c:axId val="106323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test data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6328208"/>
        <c:crosses val="autoZero"/>
        <c:auto val="1"/>
        <c:lblAlgn val="ctr"/>
        <c:lblOffset val="100"/>
        <c:noMultiLvlLbl val="0"/>
      </c:catAx>
      <c:valAx>
        <c:axId val="10632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cost/OPT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632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q-AL" altLang="zh-CN" sz="1400" b="0" i="0" u="none" strike="noStrike" baseline="0">
                <a:effectLst/>
              </a:rPr>
              <a:t>greedy algorithm with or wiehout strategy</a:t>
            </a:r>
            <a:r>
              <a:rPr lang="sq-AL" altLang="zh-CN" sz="1400" b="0" i="0" u="none" strike="noStrike" baseline="0"/>
              <a:t> 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Sheet1!$A$23</c:f>
              <c:strCache>
                <c:ptCount val="1"/>
                <c:pt idx="0">
                  <c:v>without strategy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Sheet1!$B$23:$K$23</c:f>
              <c:numCache>
                <c:formatCode>General</c:formatCode>
                <c:ptCount val="10"/>
                <c:pt idx="0">
                  <c:v>1.3791594856158027</c:v>
                </c:pt>
                <c:pt idx="1">
                  <c:v>1.3522471165318839</c:v>
                </c:pt>
                <c:pt idx="2">
                  <c:v>1.3389897918600027</c:v>
                </c:pt>
                <c:pt idx="3">
                  <c:v>1.3656370144504839</c:v>
                </c:pt>
                <c:pt idx="4">
                  <c:v>1.3258650404348402</c:v>
                </c:pt>
                <c:pt idx="5">
                  <c:v>1.3537054222457907</c:v>
                </c:pt>
                <c:pt idx="6">
                  <c:v>1.3255998939414027</c:v>
                </c:pt>
                <c:pt idx="7">
                  <c:v>1.3404480975739095</c:v>
                </c:pt>
                <c:pt idx="8">
                  <c:v>1.3535728489990719</c:v>
                </c:pt>
                <c:pt idx="9">
                  <c:v>1.3657695876972027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Sheet1!$A$24</c:f>
              <c:strCache>
                <c:ptCount val="1"/>
                <c:pt idx="0">
                  <c:v>with strategy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Sheet1!$B$24:$K$24</c:f>
              <c:numCache>
                <c:formatCode>General</c:formatCode>
                <c:ptCount val="10"/>
                <c:pt idx="0">
                  <c:v>1.071324406734721</c:v>
                </c:pt>
                <c:pt idx="1">
                  <c:v>1.0555481903751822</c:v>
                </c:pt>
                <c:pt idx="2">
                  <c:v>1.0117990189579742</c:v>
                </c:pt>
                <c:pt idx="3">
                  <c:v>1.0950550178973883</c:v>
                </c:pt>
                <c:pt idx="4">
                  <c:v>1.0829908524459764</c:v>
                </c:pt>
                <c:pt idx="5">
                  <c:v>1.0440143179106456</c:v>
                </c:pt>
                <c:pt idx="6">
                  <c:v>1.0547527508948693</c:v>
                </c:pt>
                <c:pt idx="7">
                  <c:v>1.0396394007689249</c:v>
                </c:pt>
                <c:pt idx="8">
                  <c:v>1.0942595784170754</c:v>
                </c:pt>
                <c:pt idx="9">
                  <c:v>1.0629722921914357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5789200"/>
        <c:axId val="203532544"/>
      </c:lineChart>
      <c:catAx>
        <c:axId val="105789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test data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532544"/>
        <c:crosses val="autoZero"/>
        <c:auto val="1"/>
        <c:lblAlgn val="ctr"/>
        <c:lblOffset val="100"/>
        <c:noMultiLvlLbl val="0"/>
      </c:catAx>
      <c:valAx>
        <c:axId val="20353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cost/OPT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789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3-05T11:47:56.124" idx="2">
    <p:pos x="10" y="10"/>
    <p:text>because MST is the lower bound of TSP</p:text>
    <p:extLst>
      <p:ext uri="{C676402C-5697-4E1C-873F-D02D1690AC5C}">
        <p15:threadingInfo xmlns:p15="http://schemas.microsoft.com/office/powerpoint/2012/main" timeZoneBias="-480"/>
      </p:ext>
    </p:extLst>
  </p:cm>
  <p:cm authorId="1" dt="2014-03-05T11:48:41.032" idx="3">
    <p:pos x="146" y="146"/>
    <p:text>every edge appears twice</p:text>
    <p:extLst>
      <p:ext uri="{C676402C-5697-4E1C-873F-D02D1690AC5C}">
        <p15:threadingInfo xmlns:p15="http://schemas.microsoft.com/office/powerpoint/2012/main" timeZoneBias="-480"/>
      </p:ext>
    </p:extLst>
  </p:cm>
  <p:cm authorId="1" dt="2014-03-05T11:49:00.314" idx="4">
    <p:pos x="282" y="282"/>
    <p:text>because of triangle inequalities， SHORTCUTINGs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9893" y="299545"/>
            <a:ext cx="10081316" cy="2238704"/>
          </a:xfrm>
        </p:spPr>
        <p:txBody>
          <a:bodyPr/>
          <a:lstStyle/>
          <a:p>
            <a:r>
              <a:rPr lang="en-US" altLang="zh-CN" sz="6600" dirty="0" smtClean="0"/>
              <a:t>Analysis of the </a:t>
            </a:r>
            <a:r>
              <a:rPr lang="en-US" altLang="zh-CN" sz="6600" smtClean="0"/>
              <a:t>traveling salesman </a:t>
            </a:r>
            <a:r>
              <a:rPr lang="en-US" altLang="zh-CN" sz="6600" dirty="0" smtClean="0"/>
              <a:t>problem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83451" y="3547242"/>
            <a:ext cx="5155769" cy="676403"/>
          </a:xfrm>
        </p:spPr>
        <p:txBody>
          <a:bodyPr>
            <a:noAutofit/>
          </a:bodyPr>
          <a:lstStyle/>
          <a:p>
            <a:r>
              <a:rPr lang="en-US" altLang="zh-CN" sz="4400" dirty="0" smtClean="0"/>
              <a:t>By xin jin</a:t>
            </a:r>
          </a:p>
          <a:p>
            <a:r>
              <a:rPr lang="en-US" altLang="zh-CN" sz="4400" dirty="0" smtClean="0"/>
              <a:t>121220307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4859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449452"/>
            <a:ext cx="8946541" cy="5798948"/>
          </a:xfrm>
        </p:spPr>
        <p:txBody>
          <a:bodyPr/>
          <a:lstStyle/>
          <a:p>
            <a:r>
              <a:rPr lang="en-US" altLang="zh-CN" sz="2800" dirty="0" smtClean="0"/>
              <a:t>Problem description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	</a:t>
            </a:r>
            <a:r>
              <a:rPr lang="en-US" altLang="zh-CN" sz="2400" dirty="0" smtClean="0"/>
              <a:t>Given </a:t>
            </a:r>
            <a:r>
              <a:rPr lang="en-US" altLang="zh-CN" sz="2400" dirty="0"/>
              <a:t>a list of cities and the distances between each pair of cities, what is the shortest possible route that </a:t>
            </a:r>
            <a:r>
              <a:rPr lang="en-US" altLang="zh-CN" sz="2400" dirty="0" smtClean="0"/>
              <a:t>visits each </a:t>
            </a:r>
            <a:r>
              <a:rPr lang="en-US" altLang="zh-CN" sz="2400" dirty="0"/>
              <a:t>city exactly once and returns to the origin city</a:t>
            </a:r>
            <a:r>
              <a:rPr lang="en-US" altLang="zh-CN" sz="2400" dirty="0" smtClean="0"/>
              <a:t>?</a:t>
            </a:r>
          </a:p>
          <a:p>
            <a:r>
              <a:rPr lang="en-US" altLang="zh-CN" sz="2800" dirty="0" smtClean="0"/>
              <a:t>Formal definition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12" y="2939024"/>
            <a:ext cx="8314182" cy="289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99546"/>
            <a:ext cx="8946541" cy="5948854"/>
          </a:xfrm>
        </p:spPr>
        <p:txBody>
          <a:bodyPr/>
          <a:lstStyle/>
          <a:p>
            <a:r>
              <a:rPr lang="sq-AL" altLang="zh-CN" sz="2400" dirty="0"/>
              <a:t>Approximation Algorithm</a:t>
            </a:r>
            <a:r>
              <a:rPr lang="sq-AL" altLang="zh-CN" sz="2800" dirty="0" smtClean="0"/>
              <a:t>: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 smtClean="0">
                <a:latin typeface="+mn-lt"/>
              </a:rPr>
              <a:t>		Algorithms </a:t>
            </a:r>
            <a:r>
              <a:rPr lang="en-US" altLang="zh-CN" dirty="0">
                <a:latin typeface="+mn-lt"/>
              </a:rPr>
              <a:t>that runs in polynomial time and always produce </a:t>
            </a:r>
            <a:r>
              <a:rPr lang="en-US" altLang="zh-CN" dirty="0" smtClean="0">
                <a:latin typeface="+mn-lt"/>
              </a:rPr>
              <a:t>a solution </a:t>
            </a:r>
            <a:r>
              <a:rPr lang="en-US" altLang="zh-CN" dirty="0">
                <a:latin typeface="+mn-lt"/>
              </a:rPr>
              <a:t>close to the optimal</a:t>
            </a:r>
            <a:r>
              <a:rPr lang="en-US" altLang="zh-CN" dirty="0" smtClean="0">
                <a:latin typeface="+mn-lt"/>
              </a:rPr>
              <a:t>. </a:t>
            </a:r>
            <a:r>
              <a:rPr lang="en-US" altLang="zh-CN" dirty="0">
                <a:latin typeface="+mn-lt"/>
              </a:rPr>
              <a:t>W</a:t>
            </a:r>
            <a:r>
              <a:rPr lang="en-US" altLang="zh-CN" dirty="0" smtClean="0">
                <a:latin typeface="+mn-lt"/>
              </a:rPr>
              <a:t>e </a:t>
            </a:r>
            <a:r>
              <a:rPr lang="en-US" altLang="zh-CN" dirty="0">
                <a:latin typeface="+mn-lt"/>
              </a:rPr>
              <a:t>called an algorithm an </a:t>
            </a:r>
            <a:r>
              <a:rPr lang="en-US" altLang="zh-CN" i="1" dirty="0" smtClean="0">
                <a:latin typeface="+mn-lt"/>
                <a:ea typeface="宋体" panose="02010600030101010101" pitchFamily="2" charset="-122"/>
              </a:rPr>
              <a:t>α</a:t>
            </a:r>
            <a:r>
              <a:rPr lang="en-US" altLang="zh-CN" dirty="0" smtClean="0">
                <a:latin typeface="+mn-lt"/>
              </a:rPr>
              <a:t>_approximation </a:t>
            </a:r>
            <a:r>
              <a:rPr lang="en-US" altLang="zh-CN" dirty="0">
                <a:latin typeface="+mn-lt"/>
              </a:rPr>
              <a:t>algorithm if it runs in polynomial time, </a:t>
            </a:r>
            <a:r>
              <a:rPr lang="en-US" altLang="zh-CN" dirty="0" smtClean="0">
                <a:latin typeface="+mn-lt"/>
              </a:rPr>
              <a:t>and always outputs a solution that is at most </a:t>
            </a:r>
            <a:r>
              <a:rPr lang="en-US" altLang="zh-CN" i="1" dirty="0" smtClean="0">
                <a:latin typeface="+mn-lt"/>
              </a:rPr>
              <a:t>α*OPT </a:t>
            </a:r>
            <a:r>
              <a:rPr lang="en-US" altLang="zh-CN" dirty="0" smtClean="0">
                <a:latin typeface="+mn-lt"/>
              </a:rPr>
              <a:t>for a minimization problem</a:t>
            </a:r>
            <a:endParaRPr lang="en-US" altLang="zh-CN" dirty="0">
              <a:latin typeface="+mn-lt"/>
            </a:endParaRPr>
          </a:p>
          <a:p>
            <a:r>
              <a:rPr lang="en-US" altLang="zh-CN" sz="2400" dirty="0" smtClean="0">
                <a:latin typeface="+mn-lt"/>
              </a:rPr>
              <a:t>However,  there is no </a:t>
            </a:r>
            <a:r>
              <a:rPr lang="en-US" altLang="zh-CN" sz="2400" i="1" dirty="0">
                <a:latin typeface="+mn-lt"/>
              </a:rPr>
              <a:t>α</a:t>
            </a:r>
            <a:r>
              <a:rPr lang="en-US" altLang="zh-CN" sz="2400" dirty="0">
                <a:latin typeface="+mn-lt"/>
              </a:rPr>
              <a:t>_approximation </a:t>
            </a:r>
            <a:r>
              <a:rPr lang="en-US" altLang="zh-CN" sz="2400" dirty="0" smtClean="0">
                <a:latin typeface="+mn-lt"/>
              </a:rPr>
              <a:t>algorithm for general Traveling Salesman Problem where </a:t>
            </a:r>
            <a:r>
              <a:rPr lang="en-US" altLang="zh-CN" sz="2400" i="1" dirty="0" smtClean="0">
                <a:latin typeface="+mn-lt"/>
              </a:rPr>
              <a:t>α is a constant.(We can prove this by using such an algorithm to solve the Hamiltonian Cycle Problem which is impossible).</a:t>
            </a:r>
          </a:p>
          <a:p>
            <a:r>
              <a:rPr lang="en-US" altLang="zh-CN" sz="2400" i="1" dirty="0" smtClean="0">
                <a:latin typeface="+mn-lt"/>
              </a:rPr>
              <a:t>Thus, my research is based on metric Traveling Salesman Problem whose edge costs have to satisfy the triangle inequality(for all </a:t>
            </a:r>
            <a:r>
              <a:rPr lang="en-US" altLang="zh-CN" sz="2400" i="1" dirty="0" err="1" smtClean="0">
                <a:latin typeface="+mn-lt"/>
              </a:rPr>
              <a:t>x,y,z</a:t>
            </a:r>
            <a:r>
              <a:rPr lang="zh-CN" altLang="en-US" sz="2400" i="1" dirty="0" smtClean="0">
                <a:latin typeface="+mn-lt"/>
              </a:rPr>
              <a:t>∈</a:t>
            </a:r>
            <a:r>
              <a:rPr lang="en-US" altLang="zh-CN" sz="2400" i="1" dirty="0" smtClean="0">
                <a:latin typeface="+mn-lt"/>
              </a:rPr>
              <a:t>V</a:t>
            </a:r>
            <a:r>
              <a:rPr lang="zh-CN" altLang="en-US" sz="2400" i="1" dirty="0" smtClean="0">
                <a:latin typeface="+mn-lt"/>
              </a:rPr>
              <a:t>，</a:t>
            </a:r>
            <a:r>
              <a:rPr lang="en-US" altLang="zh-CN" sz="2400" i="1" dirty="0" smtClean="0">
                <a:latin typeface="+mn-lt"/>
              </a:rPr>
              <a:t>c(</a:t>
            </a:r>
            <a:r>
              <a:rPr lang="en-US" altLang="zh-CN" sz="2400" i="1" dirty="0" err="1" smtClean="0">
                <a:latin typeface="+mn-lt"/>
              </a:rPr>
              <a:t>x,z</a:t>
            </a:r>
            <a:r>
              <a:rPr lang="en-US" altLang="zh-CN" sz="2400" i="1" dirty="0" smtClean="0">
                <a:latin typeface="+mn-lt"/>
              </a:rPr>
              <a:t>)&lt;=c(</a:t>
            </a:r>
            <a:r>
              <a:rPr lang="en-US" altLang="zh-CN" sz="2400" i="1" dirty="0" err="1" smtClean="0">
                <a:latin typeface="+mn-lt"/>
              </a:rPr>
              <a:t>x,y</a:t>
            </a:r>
            <a:r>
              <a:rPr lang="en-US" altLang="zh-CN" sz="2400" i="1" dirty="0" smtClean="0">
                <a:latin typeface="+mn-lt"/>
              </a:rPr>
              <a:t>)+c(</a:t>
            </a:r>
            <a:r>
              <a:rPr lang="en-US" altLang="zh-CN" sz="2400" i="1" dirty="0" err="1" smtClean="0">
                <a:latin typeface="+mn-lt"/>
              </a:rPr>
              <a:t>y,z</a:t>
            </a:r>
            <a:r>
              <a:rPr lang="en-US" altLang="zh-CN" sz="2400" i="1" dirty="0" smtClean="0">
                <a:latin typeface="+mn-lt"/>
              </a:rPr>
              <a:t>))</a:t>
            </a:r>
          </a:p>
          <a:p>
            <a:endParaRPr lang="zh-CN" altLang="en-US" sz="2400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534" y="5596759"/>
            <a:ext cx="4943475" cy="86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9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8165"/>
          </a:xfrm>
        </p:spPr>
        <p:txBody>
          <a:bodyPr/>
          <a:lstStyle/>
          <a:p>
            <a:r>
              <a:rPr lang="en-US" altLang="zh-CN" sz="3200" dirty="0" smtClean="0"/>
              <a:t>	A 2-Approximation Algorithm for metric TSP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1453828"/>
            <a:ext cx="8946541" cy="4915442"/>
          </a:xfrm>
        </p:spPr>
        <p:txBody>
          <a:bodyPr/>
          <a:lstStyle/>
          <a:p>
            <a:r>
              <a:rPr lang="en-US" altLang="zh-CN" dirty="0" smtClean="0"/>
              <a:t>Find an MST, T , of G</a:t>
            </a:r>
          </a:p>
          <a:p>
            <a:r>
              <a:rPr lang="en-US" altLang="zh-CN" dirty="0" smtClean="0"/>
              <a:t>Double every edge of the MST to obtain an </a:t>
            </a:r>
            <a:r>
              <a:rPr lang="en-US" altLang="zh-CN" dirty="0" err="1" smtClean="0"/>
              <a:t>Eulerian</a:t>
            </a:r>
            <a:r>
              <a:rPr lang="en-US" altLang="zh-CN" dirty="0" smtClean="0"/>
              <a:t> graph.</a:t>
            </a:r>
          </a:p>
          <a:p>
            <a:r>
              <a:rPr lang="en-US" altLang="zh-CN" dirty="0" smtClean="0"/>
              <a:t>Find an </a:t>
            </a:r>
            <a:r>
              <a:rPr lang="en-US" altLang="zh-CN" dirty="0" err="1" smtClean="0"/>
              <a:t>Eulerian</a:t>
            </a:r>
            <a:r>
              <a:rPr lang="en-US" altLang="zh-CN" dirty="0" smtClean="0"/>
              <a:t> tour,  T* , on this graph.</a:t>
            </a:r>
          </a:p>
          <a:p>
            <a:r>
              <a:rPr lang="en-US" altLang="zh-CN" dirty="0" smtClean="0"/>
              <a:t>Output the tour that visits vertices of G in the order of their first appearance in T*.  Let C be this tour(a short cut of T*).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dirty="0" smtClean="0"/>
              <a:t>Analysis:</a:t>
            </a:r>
          </a:p>
          <a:p>
            <a:pPr marL="457200" indent="-457200">
              <a:buAutoNum type="arabicPeriod"/>
            </a:pPr>
            <a:r>
              <a:rPr lang="en-US" altLang="zh-CN" sz="2200" dirty="0" smtClean="0"/>
              <a:t>cost(T)</a:t>
            </a:r>
            <a:r>
              <a:rPr lang="zh-CN" altLang="en-US" sz="2200" dirty="0" smtClean="0"/>
              <a:t>≤</a:t>
            </a:r>
            <a:r>
              <a:rPr lang="en-US" altLang="zh-CN" sz="2200" dirty="0" smtClean="0"/>
              <a:t>OPT</a:t>
            </a:r>
          </a:p>
          <a:p>
            <a:pPr marL="457200" indent="-457200">
              <a:buAutoNum type="arabicPeriod"/>
            </a:pPr>
            <a:r>
              <a:rPr lang="en-US" altLang="zh-CN" sz="2200" dirty="0" smtClean="0"/>
              <a:t>cost(T</a:t>
            </a:r>
            <a:r>
              <a:rPr lang="zh-CN" altLang="en-US" sz="2200" dirty="0" smtClean="0"/>
              <a:t>*</a:t>
            </a:r>
            <a:r>
              <a:rPr lang="en-US" altLang="zh-CN" sz="2200" dirty="0" smtClean="0"/>
              <a:t>)=2cost(T)</a:t>
            </a:r>
          </a:p>
          <a:p>
            <a:pPr marL="457200" indent="-457200">
              <a:buAutoNum type="arabicPeriod"/>
            </a:pPr>
            <a:r>
              <a:rPr lang="en-US" altLang="zh-CN" sz="2200" dirty="0" smtClean="0"/>
              <a:t>cost(C)</a:t>
            </a:r>
            <a:r>
              <a:rPr lang="zh-CN" altLang="en-US" sz="2200" dirty="0" smtClean="0"/>
              <a:t>≤</a:t>
            </a:r>
            <a:r>
              <a:rPr lang="en-US" altLang="zh-CN" sz="2200" dirty="0" smtClean="0"/>
              <a:t>cost(T*)</a:t>
            </a:r>
          </a:p>
          <a:p>
            <a:pPr marL="0" indent="0">
              <a:buNone/>
            </a:pPr>
            <a:r>
              <a:rPr lang="en-US" altLang="zh-CN" sz="2200" dirty="0" smtClean="0"/>
              <a:t>                   cost(C)</a:t>
            </a:r>
            <a:r>
              <a:rPr lang="zh-CN" altLang="en-US" sz="2200" dirty="0" smtClean="0"/>
              <a:t>≤</a:t>
            </a:r>
            <a:r>
              <a:rPr lang="en-US" altLang="zh-CN" sz="2200" dirty="0" smtClean="0"/>
              <a:t>2OPT</a:t>
            </a:r>
          </a:p>
        </p:txBody>
      </p:sp>
      <p:sp>
        <p:nvSpPr>
          <p:cNvPr id="4" name="右箭头 3"/>
          <p:cNvSpPr/>
          <p:nvPr/>
        </p:nvSpPr>
        <p:spPr>
          <a:xfrm>
            <a:off x="831008" y="5402594"/>
            <a:ext cx="1277007" cy="362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215" y="3650704"/>
            <a:ext cx="5722882" cy="302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8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10587946" cy="1397853"/>
          </a:xfrm>
        </p:spPr>
        <p:txBody>
          <a:bodyPr/>
          <a:lstStyle/>
          <a:p>
            <a:r>
              <a:rPr lang="en-US" altLang="zh-CN" sz="3200" dirty="0" smtClean="0"/>
              <a:t>		A </a:t>
            </a:r>
            <a:r>
              <a:rPr lang="en-US" altLang="zh-CN" sz="3200" dirty="0" err="1" smtClean="0"/>
              <a:t>Christofides</a:t>
            </a:r>
            <a:r>
              <a:rPr lang="en-US" altLang="zh-CN" sz="3200" dirty="0" smtClean="0"/>
              <a:t>’ Algorithm for Metric TSP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					---</a:t>
            </a:r>
            <a:r>
              <a:rPr lang="en-US" altLang="zh-CN" sz="2800" dirty="0" smtClean="0"/>
              <a:t>3</a:t>
            </a:r>
            <a:r>
              <a:rPr lang="en-US" altLang="zh-CN" sz="2800" dirty="0"/>
              <a:t>/</a:t>
            </a:r>
            <a:r>
              <a:rPr lang="en-US" altLang="zh-CN" sz="2800" dirty="0" smtClean="0"/>
              <a:t>2-Approximation </a:t>
            </a:r>
            <a:r>
              <a:rPr lang="en-US" altLang="zh-CN" sz="2800" dirty="0"/>
              <a:t>Algorithm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623848"/>
            <a:ext cx="8946541" cy="4624551"/>
          </a:xfrm>
        </p:spPr>
        <p:txBody>
          <a:bodyPr/>
          <a:lstStyle/>
          <a:p>
            <a:r>
              <a:rPr lang="en-US" altLang="zh-CN" dirty="0" smtClean="0"/>
              <a:t>Find an MST, T , of G</a:t>
            </a:r>
          </a:p>
          <a:p>
            <a:r>
              <a:rPr lang="en-US" altLang="zh-CN" dirty="0" smtClean="0"/>
              <a:t>Find</a:t>
            </a:r>
            <a:r>
              <a:rPr lang="zh-CN" altLang="en-US" dirty="0"/>
              <a:t> </a:t>
            </a:r>
            <a:r>
              <a:rPr lang="en-US" altLang="zh-CN" dirty="0" smtClean="0"/>
              <a:t>a matching M among odd degree vertices.</a:t>
            </a:r>
          </a:p>
          <a:p>
            <a:r>
              <a:rPr lang="en-US" altLang="zh-CN" dirty="0" smtClean="0"/>
              <a:t>Find an </a:t>
            </a:r>
            <a:r>
              <a:rPr lang="en-US" altLang="zh-CN" dirty="0" err="1" smtClean="0"/>
              <a:t>Eulerian</a:t>
            </a:r>
            <a:r>
              <a:rPr lang="en-US" altLang="zh-CN" dirty="0" smtClean="0"/>
              <a:t> tour T* , on the graph with edges from T and M.</a:t>
            </a:r>
          </a:p>
          <a:p>
            <a:r>
              <a:rPr lang="en-US" altLang="zh-CN" dirty="0" smtClean="0"/>
              <a:t>Output the tour that visits vertices of G in the order of their first appearance in T*. Let C be the tour(a </a:t>
            </a:r>
            <a:r>
              <a:rPr lang="en-US" altLang="zh-CN" dirty="0"/>
              <a:t>short cut of T</a:t>
            </a:r>
            <a:r>
              <a:rPr lang="en-US" altLang="zh-CN" dirty="0" smtClean="0"/>
              <a:t>*).</a:t>
            </a:r>
          </a:p>
          <a:p>
            <a:pPr marL="0" indent="0">
              <a:buNone/>
            </a:pPr>
            <a:r>
              <a:rPr lang="en-US" altLang="zh-CN" dirty="0" smtClean="0"/>
              <a:t>Analysis: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cost(T)</a:t>
            </a:r>
            <a:r>
              <a:rPr lang="zh-CN" altLang="en-US" dirty="0" smtClean="0"/>
              <a:t>≤</a:t>
            </a:r>
            <a:r>
              <a:rPr lang="en-US" altLang="zh-CN" dirty="0" smtClean="0"/>
              <a:t>OPT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cost(M)</a:t>
            </a:r>
            <a:r>
              <a:rPr lang="zh-CN" altLang="en-US" dirty="0" smtClean="0"/>
              <a:t>≤</a:t>
            </a:r>
            <a:r>
              <a:rPr lang="en-US" altLang="zh-CN" dirty="0" smtClean="0"/>
              <a:t>1/2OPT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cost(C)</a:t>
            </a:r>
            <a:r>
              <a:rPr lang="zh-CN" altLang="en-US" dirty="0" smtClean="0"/>
              <a:t>≤</a:t>
            </a:r>
            <a:r>
              <a:rPr lang="en-US" altLang="zh-CN" dirty="0" smtClean="0"/>
              <a:t>cost(T*)</a:t>
            </a:r>
            <a:r>
              <a:rPr lang="zh-CN" altLang="en-US" dirty="0" smtClean="0"/>
              <a:t>≤</a:t>
            </a:r>
            <a:r>
              <a:rPr lang="en-US" altLang="zh-CN" dirty="0" smtClean="0"/>
              <a:t>cost(T)+cost(M)</a:t>
            </a:r>
          </a:p>
          <a:p>
            <a:pPr marL="0" indent="0">
              <a:buNone/>
            </a:pPr>
            <a:r>
              <a:rPr lang="en-US" altLang="zh-CN" dirty="0" smtClean="0"/>
              <a:t>			cost(C)</a:t>
            </a:r>
            <a:r>
              <a:rPr lang="zh-CN" altLang="en-US" dirty="0" smtClean="0"/>
              <a:t>≤</a:t>
            </a:r>
            <a:r>
              <a:rPr lang="en-US" altLang="zh-CN" dirty="0" smtClean="0"/>
              <a:t>3/2OPT</a:t>
            </a:r>
          </a:p>
        </p:txBody>
      </p:sp>
      <p:sp>
        <p:nvSpPr>
          <p:cNvPr id="4" name="右箭头 3"/>
          <p:cNvSpPr/>
          <p:nvPr/>
        </p:nvSpPr>
        <p:spPr>
          <a:xfrm>
            <a:off x="1103312" y="5439104"/>
            <a:ext cx="1229710" cy="362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256" y="3803759"/>
            <a:ext cx="5360276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468483"/>
            <a:ext cx="9404723" cy="1400530"/>
          </a:xfrm>
        </p:spPr>
        <p:txBody>
          <a:bodyPr/>
          <a:lstStyle/>
          <a:p>
            <a:r>
              <a:rPr lang="en-US" altLang="zh-CN" dirty="0" smtClean="0"/>
              <a:t>Greedy </a:t>
            </a:r>
            <a:r>
              <a:rPr lang="en-US" altLang="zh-CN" dirty="0" err="1" smtClean="0"/>
              <a:t>Algrithm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20" y="1387367"/>
            <a:ext cx="8946541" cy="4498426"/>
          </a:xfrm>
        </p:spPr>
        <p:txBody>
          <a:bodyPr/>
          <a:lstStyle/>
          <a:p>
            <a:r>
              <a:rPr lang="en-US" altLang="zh-CN" dirty="0" smtClean="0"/>
              <a:t>Start with city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=0,1,2,…,n-1)</a:t>
            </a:r>
          </a:p>
          <a:p>
            <a:r>
              <a:rPr lang="en-US" altLang="zh-CN" dirty="0" smtClean="0"/>
              <a:t>Choose the next city with the minimum cost(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), j has not been visited before.</a:t>
            </a:r>
          </a:p>
          <a:p>
            <a:r>
              <a:rPr lang="en-US" altLang="zh-CN" dirty="0" smtClean="0"/>
              <a:t>Continue above step, until all cities have been visited.</a:t>
            </a:r>
          </a:p>
          <a:p>
            <a:r>
              <a:rPr lang="en-US" altLang="zh-CN" dirty="0" smtClean="0"/>
              <a:t>Calculate the cost Ci of the cycle.</a:t>
            </a:r>
          </a:p>
          <a:p>
            <a:r>
              <a:rPr lang="en-US" altLang="zh-CN" dirty="0" smtClean="0"/>
              <a:t>Change the start city </a:t>
            </a:r>
            <a:r>
              <a:rPr lang="en-US" altLang="zh-CN" dirty="0" err="1" smtClean="0"/>
              <a:t>i</a:t>
            </a:r>
            <a:r>
              <a:rPr lang="en-US" altLang="zh-CN" dirty="0"/>
              <a:t> </a:t>
            </a:r>
            <a:r>
              <a:rPr lang="en-US" altLang="zh-CN" dirty="0" smtClean="0"/>
              <a:t>, and find the minimum C among Ci.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81" y="3995737"/>
            <a:ext cx="61341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6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2953" y="279298"/>
            <a:ext cx="9404723" cy="950413"/>
          </a:xfrm>
        </p:spPr>
        <p:txBody>
          <a:bodyPr/>
          <a:lstStyle/>
          <a:p>
            <a:r>
              <a:rPr lang="en-US" altLang="zh-CN" dirty="0" smtClean="0"/>
              <a:t>Iterative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3132"/>
            <a:ext cx="9128509" cy="3090040"/>
          </a:xfrm>
        </p:spPr>
        <p:txBody>
          <a:bodyPr/>
          <a:lstStyle/>
          <a:p>
            <a:r>
              <a:rPr lang="en-US" altLang="zh-CN" dirty="0" smtClean="0"/>
              <a:t>We generated an arbitrary initial solution using the greedy algorithm. Then do the following iteration.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 smtClean="0"/>
              <a:t>Select two random cities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Interchange the two cities predecessors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Calculate the weight of resulting tour.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If new weight is smaller than old one, replace the old tour by the new one. Continue step 2 until we do the iteration for n^2 times</a:t>
            </a:r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20" y="4204467"/>
            <a:ext cx="83153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1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4289"/>
          </a:xfrm>
        </p:spPr>
        <p:txBody>
          <a:bodyPr/>
          <a:lstStyle/>
          <a:p>
            <a:r>
              <a:rPr lang="en-US" altLang="zh-CN" sz="3600" dirty="0" smtClean="0"/>
              <a:t>Algorithm accuracy rate comparison</a:t>
            </a:r>
            <a:endParaRPr lang="zh-CN" altLang="en-US" sz="3600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147832863"/>
              </p:ext>
            </p:extLst>
          </p:nvPr>
        </p:nvGraphicFramePr>
        <p:xfrm>
          <a:off x="929890" y="121394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099849"/>
              </p:ext>
            </p:extLst>
          </p:nvPr>
        </p:nvGraphicFramePr>
        <p:xfrm>
          <a:off x="5550436" y="1434663"/>
          <a:ext cx="5170116" cy="2716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矩形 5"/>
          <p:cNvSpPr/>
          <p:nvPr/>
        </p:nvSpPr>
        <p:spPr>
          <a:xfrm>
            <a:off x="966952" y="47927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0" dirty="0">
                <a:latin typeface="CharterBT-Roman"/>
                <a:cs typeface="CharterBT-Roman"/>
              </a:rPr>
              <a:t>Obviously, the algorithm with my strategy is much better than the original algorithm.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8332" y="2281518"/>
            <a:ext cx="9404723" cy="1400530"/>
          </a:xfrm>
        </p:spPr>
        <p:txBody>
          <a:bodyPr/>
          <a:lstStyle/>
          <a:p>
            <a:r>
              <a:rPr lang="en-US" altLang="zh-CN" sz="8000" dirty="0" smtClean="0"/>
              <a:t>Thank you !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43497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1537</TotalTime>
  <Words>342</Words>
  <Application>Microsoft Office PowerPoint</Application>
  <PresentationFormat>宽屏</PresentationFormat>
  <Paragraphs>55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CharterBT-Roman</vt:lpstr>
      <vt:lpstr>宋体</vt:lpstr>
      <vt:lpstr>Arial</vt:lpstr>
      <vt:lpstr>Calibri</vt:lpstr>
      <vt:lpstr>Century Gothic</vt:lpstr>
      <vt:lpstr>Times New Roman</vt:lpstr>
      <vt:lpstr>Wingdings 3</vt:lpstr>
      <vt:lpstr>离子</vt:lpstr>
      <vt:lpstr>Analysis of the traveling salesman problem</vt:lpstr>
      <vt:lpstr>PowerPoint 演示文稿</vt:lpstr>
      <vt:lpstr>PowerPoint 演示文稿</vt:lpstr>
      <vt:lpstr> A 2-Approximation Algorithm for metric TSP</vt:lpstr>
      <vt:lpstr>  A Christofides’ Algorithm for Metric TSP          ---3/2-Approximation Algorithm</vt:lpstr>
      <vt:lpstr>Greedy Algrithm</vt:lpstr>
      <vt:lpstr>Iterative Algorithm</vt:lpstr>
      <vt:lpstr>Algorithm accuracy rate comparison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浅析旅行商问题（TSP）</dc:title>
  <dc:creator>xin jin</dc:creator>
  <cp:lastModifiedBy>xin jin</cp:lastModifiedBy>
  <cp:revision>22</cp:revision>
  <dcterms:created xsi:type="dcterms:W3CDTF">2014-03-05T02:30:47Z</dcterms:created>
  <dcterms:modified xsi:type="dcterms:W3CDTF">2014-03-07T02:38:55Z</dcterms:modified>
</cp:coreProperties>
</file>