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  <p:sldMasterId id="2147483814" r:id="rId2"/>
  </p:sldMasterIdLst>
  <p:notesMasterIdLst>
    <p:notesMasterId r:id="rId12"/>
  </p:notesMasterIdLst>
  <p:handoutMasterIdLst>
    <p:handoutMasterId r:id="rId13"/>
  </p:handoutMasterIdLst>
  <p:sldIdLst>
    <p:sldId id="259" r:id="rId3"/>
    <p:sldId id="340" r:id="rId4"/>
    <p:sldId id="337" r:id="rId5"/>
    <p:sldId id="355" r:id="rId6"/>
    <p:sldId id="366" r:id="rId7"/>
    <p:sldId id="368" r:id="rId8"/>
    <p:sldId id="367" r:id="rId9"/>
    <p:sldId id="358" r:id="rId10"/>
    <p:sldId id="268" r:id="rId11"/>
  </p:sldIdLst>
  <p:sldSz cx="9906000" cy="6858000" type="A4"/>
  <p:notesSz cx="6797675" cy="9928225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172">
          <p15:clr>
            <a:srgbClr val="A4A3A4"/>
          </p15:clr>
        </p15:guide>
        <p15:guide id="7" pos="3120">
          <p15:clr>
            <a:srgbClr val="A4A3A4"/>
          </p15:clr>
        </p15:guide>
        <p15:guide id="8" pos="6068">
          <p15:clr>
            <a:srgbClr val="A4A3A4"/>
          </p15:clr>
        </p15:guide>
        <p15:guide id="9" pos="398">
          <p15:clr>
            <a:srgbClr val="A4A3A4"/>
          </p15:clr>
        </p15:guide>
        <p15:guide id="10" pos="10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E6E6E6"/>
    <a:srgbClr val="CC0000"/>
    <a:srgbClr val="C6D9F1"/>
    <a:srgbClr val="FDEADA"/>
    <a:srgbClr val="658AFF"/>
    <a:srgbClr val="3366FF"/>
    <a:srgbClr val="FF00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7" autoAdjust="0"/>
    <p:restoredTop sz="94519" autoAdjust="0"/>
  </p:normalViewPr>
  <p:slideViewPr>
    <p:cSldViewPr showGuides="1">
      <p:cViewPr varScale="1">
        <p:scale>
          <a:sx n="82" d="100"/>
          <a:sy n="82" d="100"/>
        </p:scale>
        <p:origin x="322" y="67"/>
      </p:cViewPr>
      <p:guideLst>
        <p:guide orient="horz" pos="572"/>
        <p:guide orient="horz" pos="4065"/>
        <p:guide orient="horz" pos="1298"/>
        <p:guide orient="horz" pos="2160"/>
        <p:guide orient="horz" pos="2387"/>
        <p:guide pos="172"/>
        <p:guide pos="3120"/>
        <p:guide pos="6068"/>
        <p:guide pos="398"/>
        <p:guide pos="10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8676567-AEDA-4909-B7E1-13B049752DF3}" type="datetimeFigureOut">
              <a:rPr lang="ko-KR" altLang="en-US"/>
              <a:pPr>
                <a:defRPr/>
              </a:pPr>
              <a:t>25-04-29(Tue)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40484B5-ED19-4E0D-8CD0-D732DBE7789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177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5FCAE3-5718-4D56-B6F4-9A8DC5B4BE74}" type="datetimeFigureOut">
              <a:rPr lang="ko-KR" altLang="en-US"/>
              <a:pPr>
                <a:defRPr/>
              </a:pPr>
              <a:t>25-04-29(Tue)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AD4699-839B-4FE9-86C2-F13EC8954FB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70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69875" y="2689224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22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C3C0C2D-4178-409E-8C1D-AB9F66231CA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4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928664" y="2780928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Tahoma" panose="020B0604030504040204" pitchFamily="34" charset="0"/>
              </a:rPr>
              <a:t>End of Document</a:t>
            </a:r>
            <a:endParaRPr lang="ko-KR" altLang="en-US" sz="5400" b="1" i="1" dirty="0">
              <a:latin typeface="현대하모니 L" panose="02020603020101020101" pitchFamily="18" charset="-127"/>
              <a:ea typeface="현대하모니 L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1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753192" y="6535157"/>
            <a:ext cx="495300" cy="257488"/>
          </a:xfrm>
        </p:spPr>
        <p:txBody>
          <a:bodyPr tIns="36000" bIns="36000"/>
          <a:lstStyle>
            <a:lvl1pPr algn="ct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36148" y="364930"/>
            <a:ext cx="213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lang="en-US" altLang="ko-KR" sz="1400" b="0" i="0" u="none" strike="noStrike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 u="none" strike="noStrike" baseline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ko-KR" altLang="en-US" sz="1400" b="0" i="0" u="none" strike="noStrike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정의서</a:t>
            </a:r>
            <a:endParaRPr lang="ko-KR" altLang="en-US" sz="14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0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269875" y="2689224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8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5C3C0C2D-4178-409E-8C1D-AB9F66231CA6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Line 7"/>
          <p:cNvSpPr>
            <a:spLocks noChangeShapeType="1"/>
          </p:cNvSpPr>
          <p:nvPr userDrawn="1"/>
        </p:nvSpPr>
        <p:spPr bwMode="auto">
          <a:xfrm>
            <a:off x="269875" y="692696"/>
            <a:ext cx="9363645" cy="19695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9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928664" y="2780928"/>
            <a:ext cx="6035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>
                <a:latin typeface="현대하모니 L" panose="02020603020101020101" pitchFamily="18" charset="-127"/>
                <a:ea typeface="현대하모니 L" panose="02020603020101020101" pitchFamily="18" charset="-127"/>
                <a:cs typeface="Tahoma" panose="020B0604030504040204" pitchFamily="34" charset="0"/>
              </a:rPr>
              <a:t>End of Document</a:t>
            </a:r>
            <a:endParaRPr lang="ko-KR" altLang="en-US" sz="5400" b="1" i="1" dirty="0">
              <a:latin typeface="현대하모니 L" panose="02020603020101020101" pitchFamily="18" charset="-127"/>
              <a:ea typeface="현대하모니 L" panose="0202060302010102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60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8FD59-C06E-4AAC-BF77-11D9C5D2FBD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25-04-29(Tue)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8C9F6D-EEA1-4C51-B7A9-310C1BC26D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2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98FD59-C06E-4AAC-BF77-11D9C5D2FBD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25-04-29(Tue)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8C9F6D-EEA1-4C51-B7A9-310C1BC26D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3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23875" y="1700808"/>
            <a:ext cx="4376627" cy="95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RPA </a:t>
            </a:r>
            <a:r>
              <a:rPr lang="ko-KR" altLang="en-US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lang="en-US" altLang="ko-KR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ko-KR" sz="3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ko-KR" altLang="en-US" sz="32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정의서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63373"/>
              </p:ext>
            </p:extLst>
          </p:nvPr>
        </p:nvGraphicFramePr>
        <p:xfrm>
          <a:off x="5313040" y="5181714"/>
          <a:ext cx="3096345" cy="98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1033759357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3951573914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031134167"/>
                    </a:ext>
                  </a:extLst>
                </a:gridCol>
              </a:tblGrid>
              <a:tr h="263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92040"/>
                  </a:ext>
                </a:extLst>
              </a:tr>
              <a:tr h="45657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13716"/>
                  </a:ext>
                </a:extLst>
              </a:tr>
              <a:tr h="26351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0609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60516" y="2858367"/>
            <a:ext cx="5112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spcBef>
                <a:spcPts val="200"/>
              </a:spcBef>
              <a:spcAft>
                <a:spcPts val="200"/>
              </a:spcAft>
            </a:pPr>
            <a:r>
              <a:rPr lang="ko-KR" altLang="en-US" sz="18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과제명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b="0" dirty="0">
                <a:latin typeface="+mj-lt"/>
              </a:rPr>
              <a:t>RPA03</a:t>
            </a:r>
            <a:r>
              <a:rPr lang="en-US" altLang="ko-KR" sz="1600" dirty="0"/>
              <a:t> </a:t>
            </a:r>
            <a:r>
              <a:rPr lang="ko-KR" altLang="en-US" sz="18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국립공원채용공고</a:t>
            </a:r>
            <a:r>
              <a:rPr lang="en-US" altLang="ko-KR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800" b="0" kern="0" dirty="0">
              <a:solidFill>
                <a:prstClr val="black">
                  <a:alpha val="99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31825" y="5118825"/>
            <a:ext cx="2881015" cy="107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김지연</a:t>
            </a:r>
            <a:endParaRPr lang="en-US" altLang="ko-KR" sz="1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김지연</a:t>
            </a:r>
            <a:endParaRPr lang="en-US" altLang="ko-KR" sz="1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김지연</a:t>
            </a:r>
            <a:endParaRPr lang="en-US" altLang="ko-KR" sz="1400" b="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ko-KR" altLang="en-US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lang="en-US" altLang="ko-KR" sz="14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2025.04.24</a:t>
            </a:r>
          </a:p>
        </p:txBody>
      </p:sp>
    </p:spTree>
    <p:extLst>
      <p:ext uri="{BB962C8B-B14F-4D97-AF65-F5344CB8AC3E}">
        <p14:creationId xmlns:p14="http://schemas.microsoft.com/office/powerpoint/2010/main" val="22144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/>
          </p:cNvSpPr>
          <p:nvPr/>
        </p:nvSpPr>
        <p:spPr>
          <a:xfrm>
            <a:off x="4857474" y="6535157"/>
            <a:ext cx="495300" cy="25748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3C6F956A-6AC2-4364-935E-4639C5D475BF}" type="slidenum">
              <a:rPr lang="ko-KR" altLang="en-US" sz="1100" b="0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sz="1100" b="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00069"/>
              </p:ext>
            </p:extLst>
          </p:nvPr>
        </p:nvGraphicFramePr>
        <p:xfrm>
          <a:off x="273049" y="548680"/>
          <a:ext cx="9359901" cy="55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68">
                  <a:extLst>
                    <a:ext uri="{9D8B030D-6E8A-4147-A177-3AD203B41FA5}">
                      <a16:colId xmlns:a16="http://schemas.microsoft.com/office/drawing/2014/main" val="404552961"/>
                    </a:ext>
                  </a:extLst>
                </a:gridCol>
                <a:gridCol w="1102183">
                  <a:extLst>
                    <a:ext uri="{9D8B030D-6E8A-4147-A177-3AD203B41FA5}">
                      <a16:colId xmlns:a16="http://schemas.microsoft.com/office/drawing/2014/main" val="71914997"/>
                    </a:ext>
                  </a:extLst>
                </a:gridCol>
                <a:gridCol w="5313702">
                  <a:extLst>
                    <a:ext uri="{9D8B030D-6E8A-4147-A177-3AD203B41FA5}">
                      <a16:colId xmlns:a16="http://schemas.microsoft.com/office/drawing/2014/main" val="136562110"/>
                    </a:ext>
                  </a:extLst>
                </a:gridCol>
                <a:gridCol w="2076048">
                  <a:extLst>
                    <a:ext uri="{9D8B030D-6E8A-4147-A177-3AD203B41FA5}">
                      <a16:colId xmlns:a16="http://schemas.microsoft.com/office/drawing/2014/main" val="119267945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개정이력표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8070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3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35108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72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799091"/>
                  </a:ext>
                </a:extLst>
              </a:tr>
              <a:tr h="4136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2025.04.24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0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45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화살표 연결선 95"/>
          <p:cNvCxnSpPr>
            <a:cxnSpLocks/>
          </p:cNvCxnSpPr>
          <p:nvPr/>
        </p:nvCxnSpPr>
        <p:spPr>
          <a:xfrm>
            <a:off x="7401272" y="4437112"/>
            <a:ext cx="632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95">
            <a:extLst>
              <a:ext uri="{FF2B5EF4-FFF2-40B4-BE49-F238E27FC236}">
                <a16:creationId xmlns:a16="http://schemas.microsoft.com/office/drawing/2014/main" id="{2278B506-F8C7-54A9-8146-9D14EA03FDAB}"/>
              </a:ext>
            </a:extLst>
          </p:cNvPr>
          <p:cNvCxnSpPr>
            <a:cxnSpLocks/>
          </p:cNvCxnSpPr>
          <p:nvPr/>
        </p:nvCxnSpPr>
        <p:spPr>
          <a:xfrm>
            <a:off x="4376936" y="4509120"/>
            <a:ext cx="565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18651"/>
              </p:ext>
            </p:extLst>
          </p:nvPr>
        </p:nvGraphicFramePr>
        <p:xfrm>
          <a:off x="273048" y="906679"/>
          <a:ext cx="9359904" cy="554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88">
                  <a:extLst>
                    <a:ext uri="{9D8B030D-6E8A-4147-A177-3AD203B41FA5}">
                      <a16:colId xmlns:a16="http://schemas.microsoft.com/office/drawing/2014/main" val="2301797965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301841701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4120453359"/>
                    </a:ext>
                  </a:extLst>
                </a:gridCol>
                <a:gridCol w="1386012">
                  <a:extLst>
                    <a:ext uri="{9D8B030D-6E8A-4147-A177-3AD203B41FA5}">
                      <a16:colId xmlns:a16="http://schemas.microsoft.com/office/drawing/2014/main" val="616546096"/>
                    </a:ext>
                  </a:extLst>
                </a:gridCol>
                <a:gridCol w="953964">
                  <a:extLst>
                    <a:ext uri="{9D8B030D-6E8A-4147-A177-3AD203B41FA5}">
                      <a16:colId xmlns:a16="http://schemas.microsoft.com/office/drawing/2014/main" val="1976463755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3750907589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1412359486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3766203177"/>
                    </a:ext>
                  </a:extLst>
                </a:gridCol>
              </a:tblGrid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명칭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RPA03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국립공원채용공고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733848"/>
                  </a:ext>
                </a:extLst>
              </a:tr>
              <a:tr h="3144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김지연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080354"/>
                  </a:ext>
                </a:extLst>
              </a:tr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건당소요시간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작업시작시간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08865"/>
                  </a:ext>
                </a:extLst>
              </a:tr>
              <a:tr h="298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국립공원 채용공고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599"/>
                  </a:ext>
                </a:extLst>
              </a:tr>
              <a:tr h="2912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Edge, Excel, ERP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987667"/>
                  </a:ext>
                </a:extLst>
              </a:tr>
              <a:tr h="40598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RPA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361107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924603" y="3963175"/>
            <a:ext cx="1051870" cy="1031472"/>
            <a:chOff x="1784648" y="3540864"/>
            <a:chExt cx="1051870" cy="1031472"/>
          </a:xfrm>
        </p:grpSpPr>
        <p:sp>
          <p:nvSpPr>
            <p:cNvPr id="7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이메일 수신</a:t>
              </a: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및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hangingPunct="0"/>
              <a:r>
                <a:rPr lang="ko-KR" altLang="en-US" sz="1000" b="1" dirty="0">
                  <a:latin typeface="맑은 고딕" pitchFamily="50" charset="-127"/>
                  <a:ea typeface="맑은 고딕" pitchFamily="50" charset="-127"/>
                </a:rPr>
                <a:t>첨부파일 다운</a:t>
              </a:r>
            </a:p>
          </p:txBody>
        </p:sp>
        <p:sp>
          <p:nvSpPr>
            <p:cNvPr id="8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Chrome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1</a:t>
              </a:r>
              <a:endPara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" name="직선 화살표 연결선 95"/>
          <p:cNvCxnSpPr>
            <a:cxnSpLocks/>
            <a:stCxn id="7" idx="3"/>
            <a:endCxn id="49" idx="1"/>
          </p:cNvCxnSpPr>
          <p:nvPr/>
        </p:nvCxnSpPr>
        <p:spPr>
          <a:xfrm>
            <a:off x="2976352" y="4465978"/>
            <a:ext cx="46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65"/>
          <p:cNvSpPr>
            <a:spLocks noChangeArrowheads="1"/>
          </p:cNvSpPr>
          <p:nvPr/>
        </p:nvSpPr>
        <p:spPr bwMode="auto">
          <a:xfrm>
            <a:off x="2193379" y="2987215"/>
            <a:ext cx="504056" cy="365760"/>
          </a:xfrm>
          <a:prstGeom prst="ellipse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000" b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</a:p>
        </p:txBody>
      </p:sp>
      <p:cxnSp>
        <p:nvCxnSpPr>
          <p:cNvPr id="19" name="직선 화살표 연결선 95"/>
          <p:cNvCxnSpPr>
            <a:stCxn id="17" idx="4"/>
            <a:endCxn id="9" idx="0"/>
          </p:cNvCxnSpPr>
          <p:nvPr/>
        </p:nvCxnSpPr>
        <p:spPr>
          <a:xfrm>
            <a:off x="2445407" y="3352975"/>
            <a:ext cx="5324" cy="6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8337376" y="5661248"/>
            <a:ext cx="504056" cy="365760"/>
          </a:xfrm>
          <a:prstGeom prst="ellipse">
            <a:avLst/>
          </a:prstGeom>
          <a:solidFill>
            <a:srgbClr val="003366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ko-KR" altLang="en-US" sz="1000" b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440832" y="3963175"/>
            <a:ext cx="1051870" cy="1031472"/>
            <a:chOff x="1784648" y="3540864"/>
            <a:chExt cx="1051870" cy="1031472"/>
          </a:xfrm>
        </p:grpSpPr>
        <p:sp>
          <p:nvSpPr>
            <p:cNvPr id="49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공원별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채용정보 추출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Chrome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2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67" name="직선 화살표 연결선 95"/>
          <p:cNvCxnSpPr>
            <a:cxnSpLocks/>
          </p:cNvCxnSpPr>
          <p:nvPr/>
        </p:nvCxnSpPr>
        <p:spPr>
          <a:xfrm>
            <a:off x="5202576" y="4448205"/>
            <a:ext cx="1291096" cy="1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6493418" y="3950241"/>
            <a:ext cx="1051870" cy="1031472"/>
            <a:chOff x="1784648" y="3540864"/>
            <a:chExt cx="1051870" cy="1031472"/>
          </a:xfrm>
        </p:grpSpPr>
        <p:sp>
          <p:nvSpPr>
            <p:cNvPr id="69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결과 파일 생성</a:t>
              </a:r>
            </a:p>
          </p:txBody>
        </p:sp>
        <p:sp>
          <p:nvSpPr>
            <p:cNvPr id="70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Excel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4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027465" y="3942179"/>
            <a:ext cx="1051870" cy="1031472"/>
            <a:chOff x="1784648" y="3540864"/>
            <a:chExt cx="1051870" cy="1031472"/>
          </a:xfrm>
        </p:grpSpPr>
        <p:sp>
          <p:nvSpPr>
            <p:cNvPr id="74" name="직사각형 92"/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데이터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이메일 발송</a:t>
              </a:r>
            </a:p>
          </p:txBody>
        </p:sp>
        <p:sp>
          <p:nvSpPr>
            <p:cNvPr id="75" name="직사각형 93"/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Chrome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94"/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5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8" name="직선 화살표 연결선 95"/>
          <p:cNvCxnSpPr>
            <a:cxnSpLocks/>
          </p:cNvCxnSpPr>
          <p:nvPr/>
        </p:nvCxnSpPr>
        <p:spPr>
          <a:xfrm>
            <a:off x="8553400" y="4994747"/>
            <a:ext cx="0" cy="566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E00CBD-E74E-077A-E550-2752E1DD2351}"/>
              </a:ext>
            </a:extLst>
          </p:cNvPr>
          <p:cNvGrpSpPr/>
          <p:nvPr/>
        </p:nvGrpSpPr>
        <p:grpSpPr>
          <a:xfrm>
            <a:off x="4953000" y="3952203"/>
            <a:ext cx="1051870" cy="1031472"/>
            <a:chOff x="1784648" y="3540864"/>
            <a:chExt cx="1051870" cy="1031472"/>
          </a:xfrm>
        </p:grpSpPr>
        <p:sp>
          <p:nvSpPr>
            <p:cNvPr id="6" name="직사각형 92">
              <a:extLst>
                <a:ext uri="{FF2B5EF4-FFF2-40B4-BE49-F238E27FC236}">
                  <a16:creationId xmlns:a16="http://schemas.microsoft.com/office/drawing/2014/main" id="{E26BA9A9-AA25-F259-70D7-CE42CEE6C59A}"/>
                </a:ext>
              </a:extLst>
            </p:cNvPr>
            <p:cNvSpPr/>
            <p:nvPr/>
          </p:nvSpPr>
          <p:spPr bwMode="auto">
            <a:xfrm>
              <a:off x="1785155" y="3757199"/>
              <a:ext cx="1051242" cy="5729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DT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추출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및 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0" hangingPunct="0"/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가공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93">
              <a:extLst>
                <a:ext uri="{FF2B5EF4-FFF2-40B4-BE49-F238E27FC236}">
                  <a16:creationId xmlns:a16="http://schemas.microsoft.com/office/drawing/2014/main" id="{B8B176D7-F2DF-AD54-1820-A6D6743753B9}"/>
                </a:ext>
              </a:extLst>
            </p:cNvPr>
            <p:cNvSpPr/>
            <p:nvPr/>
          </p:nvSpPr>
          <p:spPr bwMode="auto">
            <a:xfrm>
              <a:off x="1784648" y="4323266"/>
              <a:ext cx="1051870" cy="2490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latin typeface="맑은 고딕" panose="020B0503020000020004" pitchFamily="50" charset="-127"/>
                  <a:ea typeface="+mn-ea"/>
                </a:rPr>
                <a:t>ERP</a:t>
              </a:r>
              <a:endParaRPr lang="ko-KR" altLang="en-US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94">
              <a:extLst>
                <a:ext uri="{FF2B5EF4-FFF2-40B4-BE49-F238E27FC236}">
                  <a16:creationId xmlns:a16="http://schemas.microsoft.com/office/drawing/2014/main" id="{82929649-FB23-613E-9405-7E0D63C915AA}"/>
                </a:ext>
              </a:extLst>
            </p:cNvPr>
            <p:cNvSpPr/>
            <p:nvPr/>
          </p:nvSpPr>
          <p:spPr bwMode="auto">
            <a:xfrm>
              <a:off x="1785155" y="3540864"/>
              <a:ext cx="1051242" cy="212685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2040" tIns="41020" rIns="82040" bIns="410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ko-KR" sz="1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Screen 3</a:t>
              </a:r>
              <a:endPara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9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861A519-3C1C-F216-F1A6-9A69BD59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8" y="1772816"/>
            <a:ext cx="6955262" cy="4320480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59215"/>
              </p:ext>
            </p:extLst>
          </p:nvPr>
        </p:nvGraphicFramePr>
        <p:xfrm>
          <a:off x="273051" y="921686"/>
          <a:ext cx="9359899" cy="55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01_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수신 및 첨부파일 다운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확인 및 첨부파일 다운로드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이메일에 접속한다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(https://mail.google.com/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받은편지함에서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국립공원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 포함된 이메일을 읽는다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첨부파일이 있을 시 첨부파일을 다운로드한다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수신한 메일 본문에서 처리항목을 추출한다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검색 목록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-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작업지시서 날짜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첨부파일을 복사하여 결과파일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생성한다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결과파일 생성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파일명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: RPA03_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국립공원채용공고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1_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본인이름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※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예시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: RPA03_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국립공원채용공고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1_</a:t>
                      </a:r>
                      <a:r>
                        <a:rPr lang="ko-KR" altLang="en-US" sz="1100" dirty="0" err="1">
                          <a:solidFill>
                            <a:srgbClr val="0000FF"/>
                          </a:solidFill>
                        </a:rPr>
                        <a:t>송민아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.xlsx)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132B6B-D6B4-F9E2-C07E-2A2622927BCB}"/>
              </a:ext>
            </a:extLst>
          </p:cNvPr>
          <p:cNvGrpSpPr/>
          <p:nvPr/>
        </p:nvGrpSpPr>
        <p:grpSpPr>
          <a:xfrm>
            <a:off x="272480" y="1665736"/>
            <a:ext cx="936104" cy="467120"/>
            <a:chOff x="272480" y="1665736"/>
            <a:chExt cx="936104" cy="467120"/>
          </a:xfrm>
        </p:grpSpPr>
        <p:sp>
          <p:nvSpPr>
            <p:cNvPr id="6" name="직사각형 5"/>
            <p:cNvSpPr/>
            <p:nvPr/>
          </p:nvSpPr>
          <p:spPr>
            <a:xfrm>
              <a:off x="402210" y="1829567"/>
              <a:ext cx="806374" cy="30328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M"/>
                <a:ea typeface="현대하모니 M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72480" y="1665736"/>
              <a:ext cx="259460" cy="231281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698354" y="2551739"/>
            <a:ext cx="2750590" cy="2312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68624" y="2420888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251294-E8CF-35EE-1E1C-5D1871415145}"/>
              </a:ext>
            </a:extLst>
          </p:cNvPr>
          <p:cNvSpPr/>
          <p:nvPr/>
        </p:nvSpPr>
        <p:spPr>
          <a:xfrm>
            <a:off x="1698354" y="4886695"/>
            <a:ext cx="1166414" cy="11345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C203F1-3F4E-6085-6373-5118F717D259}"/>
              </a:ext>
            </a:extLst>
          </p:cNvPr>
          <p:cNvSpPr/>
          <p:nvPr/>
        </p:nvSpPr>
        <p:spPr>
          <a:xfrm>
            <a:off x="1568624" y="4722864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350DED0-EA62-6256-EE70-03E8CA83081B}"/>
              </a:ext>
            </a:extLst>
          </p:cNvPr>
          <p:cNvSpPr/>
          <p:nvPr/>
        </p:nvSpPr>
        <p:spPr>
          <a:xfrm>
            <a:off x="1554338" y="3880864"/>
            <a:ext cx="1958502" cy="4821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19F6D7A-144E-E47C-280E-FB96C70B269F}"/>
              </a:ext>
            </a:extLst>
          </p:cNvPr>
          <p:cNvSpPr/>
          <p:nvPr/>
        </p:nvSpPr>
        <p:spPr>
          <a:xfrm>
            <a:off x="1424608" y="3717032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2">
            <a:extLst>
              <a:ext uri="{FF2B5EF4-FFF2-40B4-BE49-F238E27FC236}">
                <a16:creationId xmlns:a16="http://schemas.microsoft.com/office/drawing/2014/main" id="{1CD3E003-B2FC-2D72-1808-FF339F903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69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B8E287-74F9-3AC0-0B8D-33B8A5032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46B67E77-5521-4AF2-C264-946E19870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809785"/>
              </p:ext>
            </p:extLst>
          </p:nvPr>
        </p:nvGraphicFramePr>
        <p:xfrm>
          <a:off x="273051" y="921686"/>
          <a:ext cx="9359899" cy="5657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02_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공원별 채용정보 추출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8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국립공원 채용공고 사이트에 접속하여 각 검색목록별로 테이블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(30Row)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추출한다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70204">
                <a:tc rowSpan="3" gridSpan="6">
                  <a:txBody>
                    <a:bodyPr/>
                    <a:lstStyle/>
                    <a:p>
                      <a:pPr algn="ctr" eaLnBrk="0" hangingPunct="0"/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국립공원 채용공고 사이트에 접속한다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100" b="0" baseline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https://www.knps.or.kr/front/portal/recruit/recruitList.do?menuNo=7070064)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메일 본문에서 추출된 검색목록에 있는 해당 공원명의 메뉴로 진입한다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각 검색목록별로 테이블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(30Row)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추출한다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7897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306168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추출할 </a:t>
                      </a: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공원명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목록은 메일에서 가져올 것</a:t>
                      </a: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DT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추출 시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Next Button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지정 방식 사용해도 무방하나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가능하면 페이지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(1~3)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클릭과 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While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반복문을 사용해 볼 것</a:t>
                      </a:r>
                      <a:endParaRPr lang="en-US" altLang="ko-KR" sz="1100" dirty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2268B0B-BEA9-BB3A-0876-F24B8F3D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628799"/>
            <a:ext cx="6890187" cy="47525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1CA3A1-DA62-AC28-8B1F-A7F20384C629}"/>
              </a:ext>
            </a:extLst>
          </p:cNvPr>
          <p:cNvSpPr/>
          <p:nvPr/>
        </p:nvSpPr>
        <p:spPr>
          <a:xfrm>
            <a:off x="2580658" y="5600171"/>
            <a:ext cx="3740494" cy="82934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C6D530-98F2-98E1-D659-20159435350D}"/>
              </a:ext>
            </a:extLst>
          </p:cNvPr>
          <p:cNvSpPr/>
          <p:nvPr/>
        </p:nvSpPr>
        <p:spPr>
          <a:xfrm>
            <a:off x="560512" y="1647608"/>
            <a:ext cx="2376264" cy="1972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11C612-69D0-3E78-BDA2-BD9A42D36944}"/>
              </a:ext>
            </a:extLst>
          </p:cNvPr>
          <p:cNvSpPr/>
          <p:nvPr/>
        </p:nvSpPr>
        <p:spPr>
          <a:xfrm>
            <a:off x="388844" y="1524415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29E024-F860-2294-8AA4-F464CA314CA1}"/>
              </a:ext>
            </a:extLst>
          </p:cNvPr>
          <p:cNvSpPr/>
          <p:nvPr/>
        </p:nvSpPr>
        <p:spPr>
          <a:xfrm>
            <a:off x="2580657" y="4365104"/>
            <a:ext cx="3740494" cy="9361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3B0934-FF55-0B7B-C60C-02AF2CDFEB19}"/>
              </a:ext>
            </a:extLst>
          </p:cNvPr>
          <p:cNvSpPr/>
          <p:nvPr/>
        </p:nvSpPr>
        <p:spPr>
          <a:xfrm>
            <a:off x="5128664" y="4581129"/>
            <a:ext cx="328392" cy="1440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E4847C-24F8-455A-FCB6-1ECBF0463941}"/>
              </a:ext>
            </a:extLst>
          </p:cNvPr>
          <p:cNvSpPr/>
          <p:nvPr/>
        </p:nvSpPr>
        <p:spPr>
          <a:xfrm>
            <a:off x="4926399" y="4413297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A4DF2C-FF4A-3399-5901-2C2BE7430CF8}"/>
              </a:ext>
            </a:extLst>
          </p:cNvPr>
          <p:cNvSpPr/>
          <p:nvPr/>
        </p:nvSpPr>
        <p:spPr>
          <a:xfrm>
            <a:off x="2390329" y="5456093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639FEFD3-FE87-C711-9D1B-12C4A35C4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5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12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B6A72-8EFC-30B8-5BB5-18004D33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7107BB0-7831-C1EE-871A-E80D8D61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B9ECD2C6-020E-F175-2457-D8469A1D2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88994"/>
              </p:ext>
            </p:extLst>
          </p:nvPr>
        </p:nvGraphicFramePr>
        <p:xfrm>
          <a:off x="273051" y="921686"/>
          <a:ext cx="9359899" cy="561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407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3.1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03_DT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추출 및 가공 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결과파일 처리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5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검색목록별로 추출된 채용공고를 </a:t>
                      </a:r>
                      <a:r>
                        <a:rPr lang="ko-KR" altLang="en-US" sz="1050" dirty="0"/>
                        <a:t>결과파일에 시트별로 각각 저장한다</a:t>
                      </a:r>
                      <a:r>
                        <a:rPr lang="en-US" altLang="ko-KR" sz="1050" dirty="0"/>
                        <a:t>.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34037">
                <a:tc rowSpan="3" gridSpan="6">
                  <a:txBody>
                    <a:bodyPr/>
                    <a:lstStyle/>
                    <a:p>
                      <a:pPr algn="ctr" eaLnBrk="0" hangingPunct="0"/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각 검색목록별로 추출된 채용공고를 테이블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(30Rows)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추출한다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각 검색목록별로 추출된 채용공고를 결과파일에 시트별로 각각 저장한다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448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292151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검색목록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100" dirty="0" err="1">
                          <a:solidFill>
                            <a:srgbClr val="0000FF"/>
                          </a:solidFill>
                        </a:rPr>
                        <a:t>공원명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은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rgbClr val="0000FF"/>
                          </a:solidFill>
                        </a:rPr>
                        <a:t>수신한 메일의 본문에서 추출한 데이터</a:t>
                      </a: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2B63CD2-302A-DEFE-9071-AD845C49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8" y="1665567"/>
            <a:ext cx="3112291" cy="28382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1DF6A3-AE7A-0B33-D886-DFF7FB6B6894}"/>
              </a:ext>
            </a:extLst>
          </p:cNvPr>
          <p:cNvSpPr/>
          <p:nvPr/>
        </p:nvSpPr>
        <p:spPr>
          <a:xfrm>
            <a:off x="1195082" y="4307958"/>
            <a:ext cx="2051729" cy="23128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C261FC1-3B8E-EED3-D814-663AFC30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492" y="2996952"/>
            <a:ext cx="3576015" cy="331236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9DA1FB1-2CFC-8FEB-7C45-0787DB6CBB4E}"/>
              </a:ext>
            </a:extLst>
          </p:cNvPr>
          <p:cNvSpPr/>
          <p:nvPr/>
        </p:nvSpPr>
        <p:spPr>
          <a:xfrm>
            <a:off x="5384949" y="2779666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FB9E6C-A67E-BA57-85FF-6424046A252B}"/>
              </a:ext>
            </a:extLst>
          </p:cNvPr>
          <p:cNvSpPr/>
          <p:nvPr/>
        </p:nvSpPr>
        <p:spPr>
          <a:xfrm>
            <a:off x="1023711" y="4076677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078BE9-31B9-EA16-FFBD-273515179DAC}"/>
              </a:ext>
            </a:extLst>
          </p:cNvPr>
          <p:cNvSpPr/>
          <p:nvPr/>
        </p:nvSpPr>
        <p:spPr>
          <a:xfrm>
            <a:off x="3614656" y="2996952"/>
            <a:ext cx="3611851" cy="33123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2AECEC-C7F1-F019-34DF-73CD04F6D350}"/>
              </a:ext>
            </a:extLst>
          </p:cNvPr>
          <p:cNvSpPr/>
          <p:nvPr/>
        </p:nvSpPr>
        <p:spPr>
          <a:xfrm>
            <a:off x="454917" y="1630179"/>
            <a:ext cx="3112291" cy="29090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BA283492-1D18-EB55-1DBD-9A00BDFB9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6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07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113CD-41EF-A7C3-A8F8-D395407286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0676842-F74F-4167-C853-859FFC8A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7D42ECB2-CA15-18A8-C0E1-376103895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25656"/>
              </p:ext>
            </p:extLst>
          </p:nvPr>
        </p:nvGraphicFramePr>
        <p:xfrm>
          <a:off x="273051" y="921687"/>
          <a:ext cx="9359899" cy="561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422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3.2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03_DT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추출 및 가공 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결과파일 처리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64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채용진행중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시트에 진행현황이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채용공고를 시트에 기록한다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324358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&lt;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채용진행중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시트에 진행현황이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 채용공고를 시트에 기록한다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- Temp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시트 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&lt;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채용진행중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이름 변경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&lt;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채용진행중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시트에 진행현황이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진행중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인 채용공고를 저장해주어야 하므로 별도의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가공하여 처리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marR="0" lvl="0" indent="-22860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13573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12884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원래 저장된 시트인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“Temp”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시트를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“&lt;</a:t>
                      </a:r>
                      <a:r>
                        <a:rPr lang="ko-KR" altLang="en-US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채용진행중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&gt;”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시트로 변경 후 기록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D5F0891A-D3A8-95D9-B7E7-CD8B260F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3" y="1842094"/>
            <a:ext cx="6610374" cy="44329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860D87-3DAA-5271-72EC-C184B5C7D596}"/>
              </a:ext>
            </a:extLst>
          </p:cNvPr>
          <p:cNvSpPr/>
          <p:nvPr/>
        </p:nvSpPr>
        <p:spPr>
          <a:xfrm>
            <a:off x="399703" y="1809011"/>
            <a:ext cx="6665589" cy="446603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72E93-20CD-68D2-E9E0-83A271088B61}"/>
              </a:ext>
            </a:extLst>
          </p:cNvPr>
          <p:cNvSpPr/>
          <p:nvPr/>
        </p:nvSpPr>
        <p:spPr>
          <a:xfrm>
            <a:off x="1496616" y="5936312"/>
            <a:ext cx="1080120" cy="33873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65989B-8C99-DC8E-050A-F9BFE6C4DFDF}"/>
              </a:ext>
            </a:extLst>
          </p:cNvPr>
          <p:cNvSpPr/>
          <p:nvPr/>
        </p:nvSpPr>
        <p:spPr>
          <a:xfrm>
            <a:off x="1906946" y="5671387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11020A-C8AE-11BC-593B-F3A1E7760CAA}"/>
              </a:ext>
            </a:extLst>
          </p:cNvPr>
          <p:cNvSpPr/>
          <p:nvPr/>
        </p:nvSpPr>
        <p:spPr>
          <a:xfrm>
            <a:off x="6568224" y="1789965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18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7306394" cy="506486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 절차서</a:t>
            </a:r>
            <a:endParaRPr lang="ko-KR" altLang="en-US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44118"/>
              </p:ext>
            </p:extLst>
          </p:nvPr>
        </p:nvGraphicFramePr>
        <p:xfrm>
          <a:off x="273051" y="921687"/>
          <a:ext cx="9359899" cy="553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30">
                  <a:extLst>
                    <a:ext uri="{9D8B030D-6E8A-4147-A177-3AD203B41FA5}">
                      <a16:colId xmlns:a16="http://schemas.microsoft.com/office/drawing/2014/main" val="2667097126"/>
                    </a:ext>
                  </a:extLst>
                </a:gridCol>
                <a:gridCol w="879530">
                  <a:extLst>
                    <a:ext uri="{9D8B030D-6E8A-4147-A177-3AD203B41FA5}">
                      <a16:colId xmlns:a16="http://schemas.microsoft.com/office/drawing/2014/main" val="3672114587"/>
                    </a:ext>
                  </a:extLst>
                </a:gridCol>
                <a:gridCol w="976965">
                  <a:extLst>
                    <a:ext uri="{9D8B030D-6E8A-4147-A177-3AD203B41FA5}">
                      <a16:colId xmlns:a16="http://schemas.microsoft.com/office/drawing/2014/main" val="3790995752"/>
                    </a:ext>
                  </a:extLst>
                </a:gridCol>
                <a:gridCol w="1226047">
                  <a:extLst>
                    <a:ext uri="{9D8B030D-6E8A-4147-A177-3AD203B41FA5}">
                      <a16:colId xmlns:a16="http://schemas.microsoft.com/office/drawing/2014/main" val="3352000507"/>
                    </a:ext>
                  </a:extLst>
                </a:gridCol>
                <a:gridCol w="862185">
                  <a:extLst>
                    <a:ext uri="{9D8B030D-6E8A-4147-A177-3AD203B41FA5}">
                      <a16:colId xmlns:a16="http://schemas.microsoft.com/office/drawing/2014/main" val="753657656"/>
                    </a:ext>
                  </a:extLst>
                </a:gridCol>
                <a:gridCol w="2267967">
                  <a:extLst>
                    <a:ext uri="{9D8B030D-6E8A-4147-A177-3AD203B41FA5}">
                      <a16:colId xmlns:a16="http://schemas.microsoft.com/office/drawing/2014/main" val="1155833683"/>
                    </a:ext>
                  </a:extLst>
                </a:gridCol>
                <a:gridCol w="1044401">
                  <a:extLst>
                    <a:ext uri="{9D8B030D-6E8A-4147-A177-3AD203B41FA5}">
                      <a16:colId xmlns:a16="http://schemas.microsoft.com/office/drawing/2014/main" val="39345398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1033060984"/>
                    </a:ext>
                  </a:extLst>
                </a:gridCol>
              </a:tblGrid>
              <a:tr h="256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ID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No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Screen 5.1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Activity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05_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이메일 발송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사용시스템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Chrome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66715"/>
                  </a:ext>
                </a:extLst>
              </a:tr>
              <a:tr h="256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&lt;</a:t>
                      </a:r>
                      <a:r>
                        <a:rPr lang="ko-KR" altLang="en-US" sz="1050" dirty="0" err="1"/>
                        <a:t>채용진행중</a:t>
                      </a:r>
                      <a:r>
                        <a:rPr lang="en-US" altLang="ko-KR" sz="1050" dirty="0"/>
                        <a:t>&gt; </a:t>
                      </a:r>
                      <a:r>
                        <a:rPr lang="ko-KR" altLang="en-US" sz="1050" dirty="0"/>
                        <a:t>시트에 저장한 </a:t>
                      </a:r>
                      <a:r>
                        <a:rPr lang="en-US" altLang="ko-KR" sz="1050" dirty="0"/>
                        <a:t>DT</a:t>
                      </a:r>
                      <a:r>
                        <a:rPr lang="ko-KR" altLang="en-US" sz="1050" dirty="0"/>
                        <a:t>를 메일 본문에 삽입하고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결과파일을 첨부하여 발송한다</a:t>
                      </a:r>
                      <a:r>
                        <a:rPr lang="en-US" altLang="ko-KR" sz="1050" dirty="0"/>
                        <a:t>.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수행업무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7779"/>
                  </a:ext>
                </a:extLst>
              </a:tr>
              <a:tr h="3610832">
                <a:tc rowSpan="3" gridSpan="6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String.Format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사용하여 제목 입력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Read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File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미리 만들어둔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HTML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형식을 불러와 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String.Format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()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으로 본문 내용 작성 자동화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  &lt;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메일 발송 조건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제목에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본인이름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기재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제목과 본문에 기재하는 날짜는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작업지시서의 날짜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를 사용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제목과 본문은 </a:t>
                      </a:r>
                      <a:r>
                        <a:rPr lang="en-US" altLang="ko-KR" sz="1100" b="0" dirty="0" err="1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String.Format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을 활용하여 작성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메일 본문에 </a:t>
                      </a:r>
                      <a:r>
                        <a:rPr lang="en-US" altLang="ko-KR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DT 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삽입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할</a:t>
                      </a:r>
                      <a:r>
                        <a:rPr lang="ko-KR" altLang="en-US" sz="1100" b="0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것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테이블 색상 및 테두리 등 서식 자유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결과 처리 된 엑셀 파일 첨부하여 전송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249724"/>
                  </a:ext>
                </a:extLst>
              </a:tr>
              <a:tr h="303709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256991"/>
                  </a:ext>
                </a:extLst>
              </a:tr>
              <a:tr h="935166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301933"/>
                  </a:ext>
                </a:extLst>
              </a:tr>
            </a:tbl>
          </a:graphicData>
        </a:graphic>
      </p:graphicFrame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D90305D0-5786-9A15-D7B9-5C10342C4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45732" y="6535157"/>
            <a:ext cx="495300" cy="257488"/>
          </a:xfrm>
        </p:spPr>
        <p:txBody>
          <a:bodyPr/>
          <a:lstStyle/>
          <a:p>
            <a:pPr>
              <a:defRPr/>
            </a:pPr>
            <a:fld id="{3C6F956A-6AC2-4364-935E-4639C5D475BF}" type="slidenum">
              <a:rPr lang="ko-KR" altLang="en-US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8</a:t>
            </a:fld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07F916-331B-D376-73AF-BB6D831F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8" y="1556792"/>
            <a:ext cx="6658322" cy="48245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92560" y="1685552"/>
            <a:ext cx="4248472" cy="2312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01388" y="1525944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C99A6A-E57C-491E-3AAE-E9A3886D6DC4}"/>
              </a:ext>
            </a:extLst>
          </p:cNvPr>
          <p:cNvSpPr/>
          <p:nvPr/>
        </p:nvSpPr>
        <p:spPr>
          <a:xfrm>
            <a:off x="992560" y="2339296"/>
            <a:ext cx="5976664" cy="26738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633B5C-E638-9278-1D9F-CAC76D3B0A85}"/>
              </a:ext>
            </a:extLst>
          </p:cNvPr>
          <p:cNvSpPr/>
          <p:nvPr/>
        </p:nvSpPr>
        <p:spPr>
          <a:xfrm>
            <a:off x="776536" y="2189607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67413B-E14F-AC95-E234-90CDD304CF58}"/>
              </a:ext>
            </a:extLst>
          </p:cNvPr>
          <p:cNvSpPr/>
          <p:nvPr/>
        </p:nvSpPr>
        <p:spPr>
          <a:xfrm>
            <a:off x="996350" y="5417000"/>
            <a:ext cx="1436370" cy="8923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/>
              <a:ea typeface="현대하모니 M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602A869-7175-4934-5D0F-5AC53857005E}"/>
              </a:ext>
            </a:extLst>
          </p:cNvPr>
          <p:cNvSpPr/>
          <p:nvPr/>
        </p:nvSpPr>
        <p:spPr>
          <a:xfrm>
            <a:off x="848544" y="5285951"/>
            <a:ext cx="259460" cy="231281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28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98974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algn="ctr">
          <a:solidFill>
            <a:srgbClr val="000000"/>
          </a:solidFill>
          <a:miter lim="800000"/>
          <a:headEnd/>
          <a:tailEnd/>
        </a:ln>
      </a:spPr>
      <a:bodyPr lIns="18000" tIns="18000" rIns="18000" bIns="18000" anchor="ctr"/>
      <a:lstStyle>
        <a:defPPr algn="ctr" defTabSz="957263" fontAlgn="base">
          <a:spcBef>
            <a:spcPct val="0"/>
          </a:spcBef>
          <a:spcAft>
            <a:spcPct val="0"/>
          </a:spcAft>
          <a:defRPr kumimoji="1" sz="900" dirty="0" smtClean="0">
            <a:solidFill>
              <a:prstClr val="black"/>
            </a:solidFill>
            <a:latin typeface="현대하모니 L" pitchFamily="18" charset="-127"/>
            <a:ea typeface="현대하모니 L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000" b="0" dirty="0" smtClean="0"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algn="ctr">
          <a:solidFill>
            <a:srgbClr val="000000"/>
          </a:solidFill>
          <a:miter lim="800000"/>
          <a:headEnd/>
          <a:tailEnd/>
        </a:ln>
      </a:spPr>
      <a:bodyPr lIns="18000" tIns="18000" rIns="18000" bIns="18000" anchor="ctr"/>
      <a:lstStyle>
        <a:defPPr algn="ctr" defTabSz="957263" fontAlgn="base">
          <a:spcBef>
            <a:spcPct val="0"/>
          </a:spcBef>
          <a:spcAft>
            <a:spcPct val="0"/>
          </a:spcAft>
          <a:defRPr kumimoji="1" sz="900" dirty="0" smtClean="0">
            <a:solidFill>
              <a:prstClr val="black"/>
            </a:solidFill>
            <a:latin typeface="현대하모니 L" pitchFamily="18" charset="-127"/>
            <a:ea typeface="현대하모니 L" pitchFamily="18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1000" b="0" dirty="0" smtClean="0"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19041</TotalTime>
  <Words>651</Words>
  <Application>Microsoft Office PowerPoint</Application>
  <PresentationFormat>A4 용지(210x297mm)</PresentationFormat>
  <Paragraphs>209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현대하모니 L</vt:lpstr>
      <vt:lpstr>현대하모니 M</vt:lpstr>
      <vt:lpstr>Arial</vt:lpstr>
      <vt:lpstr>Wingdings</vt:lpstr>
      <vt:lpstr>2_Office 테마</vt:lpstr>
      <vt:lpstr>3_Office 테마</vt:lpstr>
      <vt:lpstr>PowerPoint 프레젠테이션</vt:lpstr>
      <vt:lpstr>PowerPoint 프레젠테이션</vt:lpstr>
      <vt:lpstr>1. 프로세스 Flow</vt:lpstr>
      <vt:lpstr>2. 액티비티 수행 절차서</vt:lpstr>
      <vt:lpstr>2. 액티비티 수행 절차서</vt:lpstr>
      <vt:lpstr>2. 액티비티 수행 절차서</vt:lpstr>
      <vt:lpstr>2. 액티비티 수행 절차서</vt:lpstr>
      <vt:lpstr>2. 액티비티 수행 절차서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정수진</dc:creator>
  <cp:lastModifiedBy>지연 김</cp:lastModifiedBy>
  <cp:revision>1813</cp:revision>
  <cp:lastPrinted>2012-06-28T05:15:09Z</cp:lastPrinted>
  <dcterms:created xsi:type="dcterms:W3CDTF">2012-06-03T16:57:30Z</dcterms:created>
  <dcterms:modified xsi:type="dcterms:W3CDTF">2025-04-28T16:00:18Z</dcterms:modified>
</cp:coreProperties>
</file>