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  <p:sldMasterId id="2147483814" r:id="rId2"/>
  </p:sldMasterIdLst>
  <p:notesMasterIdLst>
    <p:notesMasterId r:id="rId14"/>
  </p:notesMasterIdLst>
  <p:handoutMasterIdLst>
    <p:handoutMasterId r:id="rId15"/>
  </p:handoutMasterIdLst>
  <p:sldIdLst>
    <p:sldId id="259" r:id="rId3"/>
    <p:sldId id="340" r:id="rId4"/>
    <p:sldId id="337" r:id="rId5"/>
    <p:sldId id="369" r:id="rId6"/>
    <p:sldId id="370" r:id="rId7"/>
    <p:sldId id="366" r:id="rId8"/>
    <p:sldId id="371" r:id="rId9"/>
    <p:sldId id="368" r:id="rId10"/>
    <p:sldId id="372" r:id="rId11"/>
    <p:sldId id="358" r:id="rId12"/>
    <p:sldId id="268" r:id="rId13"/>
  </p:sldIdLst>
  <p:sldSz cx="9906000" cy="6858000" type="A4"/>
  <p:notesSz cx="6797675" cy="9928225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172">
          <p15:clr>
            <a:srgbClr val="A4A3A4"/>
          </p15:clr>
        </p15:guide>
        <p15:guide id="7" pos="3120">
          <p15:clr>
            <a:srgbClr val="A4A3A4"/>
          </p15:clr>
        </p15:guide>
        <p15:guide id="8" pos="6068">
          <p15:clr>
            <a:srgbClr val="A4A3A4"/>
          </p15:clr>
        </p15:guide>
        <p15:guide id="9" pos="398">
          <p15:clr>
            <a:srgbClr val="A4A3A4"/>
          </p15:clr>
        </p15:guide>
        <p15:guide id="10" pos="10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E6E6E6"/>
    <a:srgbClr val="CC0000"/>
    <a:srgbClr val="C6D9F1"/>
    <a:srgbClr val="FDEADA"/>
    <a:srgbClr val="658AFF"/>
    <a:srgbClr val="3366FF"/>
    <a:srgbClr val="FF00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7" autoAdjust="0"/>
    <p:restoredTop sz="94519" autoAdjust="0"/>
  </p:normalViewPr>
  <p:slideViewPr>
    <p:cSldViewPr showGuides="1">
      <p:cViewPr varScale="1">
        <p:scale>
          <a:sx n="82" d="100"/>
          <a:sy n="82" d="100"/>
        </p:scale>
        <p:origin x="1522" y="72"/>
      </p:cViewPr>
      <p:guideLst>
        <p:guide orient="horz" pos="572"/>
        <p:guide orient="horz" pos="4065"/>
        <p:guide orient="horz" pos="1298"/>
        <p:guide orient="horz" pos="2160"/>
        <p:guide orient="horz" pos="2387"/>
        <p:guide pos="172"/>
        <p:guide pos="3120"/>
        <p:guide pos="6068"/>
        <p:guide pos="398"/>
        <p:guide pos="10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8676567-AEDA-4909-B7E1-13B049752DF3}" type="datetimeFigureOut">
              <a:rPr lang="ko-KR" altLang="en-US"/>
              <a:pPr>
                <a:defRPr/>
              </a:pPr>
              <a:t>25-05-29(Thu)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0484B5-ED19-4E0D-8CD0-D732DBE778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7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5FCAE3-5718-4D56-B6F4-9A8DC5B4BE74}" type="datetimeFigureOut">
              <a:rPr lang="ko-KR" altLang="en-US"/>
              <a:pPr>
                <a:defRPr/>
              </a:pPr>
              <a:t>25-05-29(Thu)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AD4699-839B-4FE9-86C2-F13EC8954FB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7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2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753192" y="6535157"/>
            <a:ext cx="495300" cy="257488"/>
          </a:xfrm>
        </p:spPr>
        <p:txBody>
          <a:bodyPr tIns="36000" bIns="36000"/>
          <a:lstStyle>
            <a:lvl1pPr algn="ct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36148" y="364930"/>
            <a:ext cx="213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정의서</a:t>
            </a:r>
            <a:endParaRPr lang="ko-KR" altLang="en-US" sz="1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9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60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25-05-29(Thu)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25-05-29(Thu)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3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fficedepot.co.kr/main/mainView.do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3875" y="1700808"/>
            <a:ext cx="4376627" cy="95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63373"/>
              </p:ext>
            </p:extLst>
          </p:nvPr>
        </p:nvGraphicFramePr>
        <p:xfrm>
          <a:off x="5313040" y="5181714"/>
          <a:ext cx="3096345" cy="98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1033759357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3951573914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031134167"/>
                    </a:ext>
                  </a:extLst>
                </a:gridCol>
              </a:tblGrid>
              <a:tr h="263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92040"/>
                  </a:ext>
                </a:extLst>
              </a:tr>
              <a:tr h="4565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3716"/>
                  </a:ext>
                </a:extLst>
              </a:tr>
              <a:tr h="2635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0609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0516" y="2858367"/>
            <a:ext cx="5112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>
                <a:latin typeface="+mj-lt"/>
              </a:rPr>
              <a:t>RPA07</a:t>
            </a:r>
            <a:r>
              <a:rPr lang="en-US" altLang="ko-KR" sz="1600" dirty="0"/>
              <a:t> </a:t>
            </a:r>
            <a:r>
              <a:rPr lang="ko-KR" altLang="en-US" sz="1600" dirty="0"/>
              <a:t>견적서메일발송</a:t>
            </a:r>
            <a:endParaRPr lang="en-US" altLang="ko-KR" sz="1800" b="0" kern="0" dirty="0">
              <a:solidFill>
                <a:prstClr val="black">
                  <a:alpha val="99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31825" y="5118825"/>
            <a:ext cx="2881015" cy="107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김지연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김지연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김지연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2025.05.22</a:t>
            </a:r>
          </a:p>
        </p:txBody>
      </p:sp>
    </p:spTree>
    <p:extLst>
      <p:ext uri="{BB962C8B-B14F-4D97-AF65-F5344CB8AC3E}">
        <p14:creationId xmlns:p14="http://schemas.microsoft.com/office/powerpoint/2010/main" val="221440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21BAB23-5C36-3A74-77F6-C8D84370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26" y="1491867"/>
            <a:ext cx="5258750" cy="4961469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673"/>
              </p:ext>
            </p:extLst>
          </p:nvPr>
        </p:nvGraphicFramePr>
        <p:xfrm>
          <a:off x="273051" y="921687"/>
          <a:ext cx="9359899" cy="561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05_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이메일 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검증결과 테이블을 메일 본문에 삽입하고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견적서를 첨부하여 이메일을 발송한다</a:t>
                      </a:r>
                      <a:r>
                        <a:rPr lang="en-US" altLang="ko-KR" sz="1050" dirty="0"/>
                        <a:t>.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779497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수신메일의 날짜 및 본인이름 을 포함하여 제목 입력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검증결과 테이블을    메일 본문에 첨부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&lt;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추가개발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파일을 읽어와서 작업지시서 내용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품목코드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 일치 여부 검증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저장된 견적서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파일을 첨부하여 이메일 발송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9788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제목에 본인이름 기재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메일에 기재하는 날짜는 수신 메일의 날짜 사용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4C99A6A-E57C-491E-3AAE-E9A3886D6DC4}"/>
              </a:ext>
            </a:extLst>
          </p:cNvPr>
          <p:cNvSpPr/>
          <p:nvPr/>
        </p:nvSpPr>
        <p:spPr>
          <a:xfrm>
            <a:off x="1714535" y="2712461"/>
            <a:ext cx="2000648" cy="24059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D90305D0-5786-9A15-D7B9-5C10342C4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4535" y="1491867"/>
            <a:ext cx="3598505" cy="26535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48444" y="1493895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633B5C-E638-9278-1D9F-CAC76D3B0A85}"/>
              </a:ext>
            </a:extLst>
          </p:cNvPr>
          <p:cNvSpPr/>
          <p:nvPr/>
        </p:nvSpPr>
        <p:spPr>
          <a:xfrm>
            <a:off x="1499594" y="2596820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67413B-E14F-AC95-E234-90CDD304CF58}"/>
              </a:ext>
            </a:extLst>
          </p:cNvPr>
          <p:cNvSpPr/>
          <p:nvPr/>
        </p:nvSpPr>
        <p:spPr>
          <a:xfrm>
            <a:off x="1707904" y="5490153"/>
            <a:ext cx="1300880" cy="8923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02A869-7175-4934-5D0F-5AC53857005E}"/>
              </a:ext>
            </a:extLst>
          </p:cNvPr>
          <p:cNvSpPr/>
          <p:nvPr/>
        </p:nvSpPr>
        <p:spPr>
          <a:xfrm>
            <a:off x="1560098" y="5359104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28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/>
          </p:cNvSpPr>
          <p:nvPr/>
        </p:nvSpPr>
        <p:spPr>
          <a:xfrm>
            <a:off x="4857474" y="6535157"/>
            <a:ext cx="495300" cy="2574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C6F956A-6AC2-4364-935E-4639C5D475BF}" type="slidenum">
              <a:rPr lang="ko-KR" altLang="en-US" sz="1100" b="0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sz="1100" b="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39992"/>
              </p:ext>
            </p:extLst>
          </p:nvPr>
        </p:nvGraphicFramePr>
        <p:xfrm>
          <a:off x="273049" y="548680"/>
          <a:ext cx="9359901" cy="55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8">
                  <a:extLst>
                    <a:ext uri="{9D8B030D-6E8A-4147-A177-3AD203B41FA5}">
                      <a16:colId xmlns:a16="http://schemas.microsoft.com/office/drawing/2014/main" val="404552961"/>
                    </a:ext>
                  </a:extLst>
                </a:gridCol>
                <a:gridCol w="1102183">
                  <a:extLst>
                    <a:ext uri="{9D8B030D-6E8A-4147-A177-3AD203B41FA5}">
                      <a16:colId xmlns:a16="http://schemas.microsoft.com/office/drawing/2014/main" val="71914997"/>
                    </a:ext>
                  </a:extLst>
                </a:gridCol>
                <a:gridCol w="5313702">
                  <a:extLst>
                    <a:ext uri="{9D8B030D-6E8A-4147-A177-3AD203B41FA5}">
                      <a16:colId xmlns:a16="http://schemas.microsoft.com/office/drawing/2014/main" val="136562110"/>
                    </a:ext>
                  </a:extLst>
                </a:gridCol>
                <a:gridCol w="2076048">
                  <a:extLst>
                    <a:ext uri="{9D8B030D-6E8A-4147-A177-3AD203B41FA5}">
                      <a16:colId xmlns:a16="http://schemas.microsoft.com/office/drawing/2014/main" val="119267945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개정이력표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807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3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5108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72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799091"/>
                  </a:ext>
                </a:extLst>
              </a:tr>
              <a:tr h="413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2025.05.22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0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5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95"/>
          <p:cNvCxnSpPr>
            <a:cxnSpLocks/>
          </p:cNvCxnSpPr>
          <p:nvPr/>
        </p:nvCxnSpPr>
        <p:spPr>
          <a:xfrm>
            <a:off x="7401272" y="4437112"/>
            <a:ext cx="632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95">
            <a:extLst>
              <a:ext uri="{FF2B5EF4-FFF2-40B4-BE49-F238E27FC236}">
                <a16:creationId xmlns:a16="http://schemas.microsoft.com/office/drawing/2014/main" id="{2278B506-F8C7-54A9-8146-9D14EA03FDAB}"/>
              </a:ext>
            </a:extLst>
          </p:cNvPr>
          <p:cNvCxnSpPr>
            <a:cxnSpLocks/>
          </p:cNvCxnSpPr>
          <p:nvPr/>
        </p:nvCxnSpPr>
        <p:spPr>
          <a:xfrm>
            <a:off x="4376936" y="4509120"/>
            <a:ext cx="56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76568"/>
              </p:ext>
            </p:extLst>
          </p:nvPr>
        </p:nvGraphicFramePr>
        <p:xfrm>
          <a:off x="273048" y="908720"/>
          <a:ext cx="9359904" cy="55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88">
                  <a:extLst>
                    <a:ext uri="{9D8B030D-6E8A-4147-A177-3AD203B41FA5}">
                      <a16:colId xmlns:a16="http://schemas.microsoft.com/office/drawing/2014/main" val="230179796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3018417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4120453359"/>
                    </a:ext>
                  </a:extLst>
                </a:gridCol>
                <a:gridCol w="1386012">
                  <a:extLst>
                    <a:ext uri="{9D8B030D-6E8A-4147-A177-3AD203B41FA5}">
                      <a16:colId xmlns:a16="http://schemas.microsoft.com/office/drawing/2014/main" val="616546096"/>
                    </a:ext>
                  </a:extLst>
                </a:gridCol>
                <a:gridCol w="953964">
                  <a:extLst>
                    <a:ext uri="{9D8B030D-6E8A-4147-A177-3AD203B41FA5}">
                      <a16:colId xmlns:a16="http://schemas.microsoft.com/office/drawing/2014/main" val="197646375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50907589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1412359486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66203177"/>
                    </a:ext>
                  </a:extLst>
                </a:gridCol>
              </a:tblGrid>
              <a:tr h="289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RPA07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견적서메일발송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33848"/>
                  </a:ext>
                </a:extLst>
              </a:tr>
              <a:tr h="3144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김지연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80354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건당소요시간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작업시작시간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08865"/>
                  </a:ext>
                </a:extLst>
              </a:tr>
              <a:tr h="298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 메일발송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599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Chrome, Excel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87667"/>
                  </a:ext>
                </a:extLst>
              </a:tr>
              <a:tr h="4059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36110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924603" y="3963175"/>
            <a:ext cx="1051870" cy="1031472"/>
            <a:chOff x="1784648" y="3540864"/>
            <a:chExt cx="1051870" cy="1031472"/>
          </a:xfrm>
        </p:grpSpPr>
        <p:sp>
          <p:nvSpPr>
            <p:cNvPr id="7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이메일 수신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및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첨부파일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1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" name="직선 화살표 연결선 95"/>
          <p:cNvCxnSpPr>
            <a:cxnSpLocks/>
            <a:stCxn id="7" idx="3"/>
            <a:endCxn id="49" idx="1"/>
          </p:cNvCxnSpPr>
          <p:nvPr/>
        </p:nvCxnSpPr>
        <p:spPr>
          <a:xfrm>
            <a:off x="2976352" y="4465978"/>
            <a:ext cx="46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65"/>
          <p:cNvSpPr>
            <a:spLocks noChangeArrowheads="1"/>
          </p:cNvSpPr>
          <p:nvPr/>
        </p:nvSpPr>
        <p:spPr bwMode="auto">
          <a:xfrm>
            <a:off x="2193379" y="2987215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cxnSp>
        <p:nvCxnSpPr>
          <p:cNvPr id="19" name="직선 화살표 연결선 95"/>
          <p:cNvCxnSpPr>
            <a:stCxn id="17" idx="4"/>
            <a:endCxn id="9" idx="0"/>
          </p:cNvCxnSpPr>
          <p:nvPr/>
        </p:nvCxnSpPr>
        <p:spPr>
          <a:xfrm>
            <a:off x="2445407" y="3352975"/>
            <a:ext cx="5324" cy="6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8301372" y="5571566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440832" y="3963175"/>
            <a:ext cx="1051870" cy="1031472"/>
            <a:chOff x="1784648" y="3540864"/>
            <a:chExt cx="1051870" cy="1031472"/>
          </a:xfrm>
        </p:grpSpPr>
        <p:sp>
          <p:nvSpPr>
            <p:cNvPr id="4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작업지시서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물품코드 추출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Excel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2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7" name="직선 화살표 연결선 95"/>
          <p:cNvCxnSpPr>
            <a:cxnSpLocks/>
          </p:cNvCxnSpPr>
          <p:nvPr/>
        </p:nvCxnSpPr>
        <p:spPr>
          <a:xfrm>
            <a:off x="5202576" y="4448205"/>
            <a:ext cx="1291096" cy="1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6493418" y="3950241"/>
            <a:ext cx="1051870" cy="1031472"/>
            <a:chOff x="1784648" y="3540864"/>
            <a:chExt cx="1051870" cy="1031472"/>
          </a:xfrm>
        </p:grpSpPr>
        <p:sp>
          <p:nvSpPr>
            <p:cNvPr id="6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견적서 생성</a:t>
              </a:r>
            </a:p>
          </p:txBody>
        </p:sp>
        <p:sp>
          <p:nvSpPr>
            <p:cNvPr id="70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Excel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4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027465" y="3942179"/>
            <a:ext cx="1051870" cy="1031472"/>
            <a:chOff x="1784648" y="3540864"/>
            <a:chExt cx="1051870" cy="1031472"/>
          </a:xfrm>
        </p:grpSpPr>
        <p:sp>
          <p:nvSpPr>
            <p:cNvPr id="74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데이터검증 및 이메일 발송</a:t>
              </a:r>
            </a:p>
          </p:txBody>
        </p:sp>
        <p:sp>
          <p:nvSpPr>
            <p:cNvPr id="75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5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8" name="직선 화살표 연결선 95"/>
          <p:cNvCxnSpPr>
            <a:cxnSpLocks/>
          </p:cNvCxnSpPr>
          <p:nvPr/>
        </p:nvCxnSpPr>
        <p:spPr>
          <a:xfrm>
            <a:off x="8553400" y="4994747"/>
            <a:ext cx="0" cy="56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E00CBD-E74E-077A-E550-2752E1DD2351}"/>
              </a:ext>
            </a:extLst>
          </p:cNvPr>
          <p:cNvGrpSpPr/>
          <p:nvPr/>
        </p:nvGrpSpPr>
        <p:grpSpPr>
          <a:xfrm>
            <a:off x="4953000" y="3952203"/>
            <a:ext cx="1051870" cy="1031472"/>
            <a:chOff x="1784648" y="3540864"/>
            <a:chExt cx="1051870" cy="1031472"/>
          </a:xfrm>
        </p:grpSpPr>
        <p:sp>
          <p:nvSpPr>
            <p:cNvPr id="6" name="직사각형 92">
              <a:extLst>
                <a:ext uri="{FF2B5EF4-FFF2-40B4-BE49-F238E27FC236}">
                  <a16:creationId xmlns:a16="http://schemas.microsoft.com/office/drawing/2014/main" id="{E26BA9A9-AA25-F259-70D7-CE42CEE6C59A}"/>
                </a:ext>
              </a:extLst>
            </p:cNvPr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데이터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추출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93">
              <a:extLst>
                <a:ext uri="{FF2B5EF4-FFF2-40B4-BE49-F238E27FC236}">
                  <a16:creationId xmlns:a16="http://schemas.microsoft.com/office/drawing/2014/main" id="{B8B176D7-F2DF-AD54-1820-A6D6743753B9}"/>
                </a:ext>
              </a:extLst>
            </p:cNvPr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anose="020B0503020000020004" pitchFamily="50" charset="-127"/>
                  <a:ea typeface="+mn-ea"/>
                </a:rPr>
                <a:t>Chrome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94">
              <a:extLst>
                <a:ext uri="{FF2B5EF4-FFF2-40B4-BE49-F238E27FC236}">
                  <a16:creationId xmlns:a16="http://schemas.microsoft.com/office/drawing/2014/main" id="{82929649-FB23-613E-9405-7E0D63C915AA}"/>
                </a:ext>
              </a:extLst>
            </p:cNvPr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3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9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F21C7-CCE8-6169-FFB7-AEC5AA63A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4C6E8D3-7117-59DA-B832-F44CAB57C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C8D80238-AECC-489C-0ACE-7CCF5FE65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28817"/>
              </p:ext>
            </p:extLst>
          </p:nvPr>
        </p:nvGraphicFramePr>
        <p:xfrm>
          <a:off x="273621" y="915174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01_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수신 및 첨부파일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확인 및 첨부파일 다운로드 후 첨부파일을 복사한다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이메일에 접속한다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(https://mail.google.com/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받은편지함에서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견적서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 포함된 이메일을 읽는다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첨부파일이 있을 시 첨부파일을 다운로드한다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첨부파일을 복사하여 결과파일을 생성한다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결과파일 생성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파일명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: RPA07_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견적서메일발송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_20250522_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본인이름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.xlsx)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>
                        <a:solidFill>
                          <a:srgbClr val="0000FF"/>
                        </a:solidFill>
                      </a:endParaRPr>
                    </a:p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 저장경로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Data\Input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E3F2FC03-E9B9-DFEE-3AAE-86DAC9E03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ECDFC9-9CFD-3634-715D-B12EC5D0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37280"/>
            <a:ext cx="6729669" cy="435601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5D6074-41C6-0BCB-1834-F6E0CB7C5384}"/>
              </a:ext>
            </a:extLst>
          </p:cNvPr>
          <p:cNvGrpSpPr/>
          <p:nvPr/>
        </p:nvGrpSpPr>
        <p:grpSpPr>
          <a:xfrm>
            <a:off x="610802" y="1622590"/>
            <a:ext cx="936104" cy="467120"/>
            <a:chOff x="272480" y="1665736"/>
            <a:chExt cx="936104" cy="4671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004815-A2FC-3425-7014-913C3ED6F2BD}"/>
                </a:ext>
              </a:extLst>
            </p:cNvPr>
            <p:cNvSpPr/>
            <p:nvPr/>
          </p:nvSpPr>
          <p:spPr>
            <a:xfrm>
              <a:off x="402210" y="1829567"/>
              <a:ext cx="806374" cy="30328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/>
                <a:ea typeface="현대하모니 M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804A599-6E6C-D1BC-E17C-5E616955CDA9}"/>
                </a:ext>
              </a:extLst>
            </p:cNvPr>
            <p:cNvSpPr/>
            <p:nvPr/>
          </p:nvSpPr>
          <p:spPr>
            <a:xfrm>
              <a:off x="272480" y="1665736"/>
              <a:ext cx="259460" cy="231281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4BAA5-804B-315A-E4BF-FF5B555CADFE}"/>
              </a:ext>
            </a:extLst>
          </p:cNvPr>
          <p:cNvSpPr/>
          <p:nvPr/>
        </p:nvSpPr>
        <p:spPr>
          <a:xfrm>
            <a:off x="2555307" y="2708919"/>
            <a:ext cx="3045766" cy="2312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F7B561-81F1-A4D1-AA4D-3A128238FDCD}"/>
              </a:ext>
            </a:extLst>
          </p:cNvPr>
          <p:cNvSpPr/>
          <p:nvPr/>
        </p:nvSpPr>
        <p:spPr>
          <a:xfrm>
            <a:off x="2360712" y="2549647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7F7E7-FCCE-525D-7E0A-48BD5BA161F4}"/>
              </a:ext>
            </a:extLst>
          </p:cNvPr>
          <p:cNvSpPr/>
          <p:nvPr/>
        </p:nvSpPr>
        <p:spPr>
          <a:xfrm>
            <a:off x="2555306" y="4756595"/>
            <a:ext cx="1461589" cy="13367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BE9817-F629-4234-6CAB-16394731ABF9}"/>
              </a:ext>
            </a:extLst>
          </p:cNvPr>
          <p:cNvSpPr/>
          <p:nvPr/>
        </p:nvSpPr>
        <p:spPr>
          <a:xfrm>
            <a:off x="2425577" y="4592764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55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ACA5-1EC1-01CF-FC50-A920E9012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66966D5-23CB-176E-7BC1-728E40ED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69A4046B-FD66-2672-F232-AE89A3D3B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90093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02_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작업지시서 물품코드 검색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Excel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작업지시서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품목코드와 수량을 추출하여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DataTable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저장한다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algn="ctr" eaLnBrk="0" hangingPunct="0"/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추출이 필요한 검색 데이터가 들어있는 시트인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오피스디포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읽어온다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작업지시서의 품목코드와 수량을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 저장한다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61691E61-0A6D-40F6-E0CC-943D550BA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E67356-7FC2-17F0-A4BA-D5F839D6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40" y="2420888"/>
            <a:ext cx="3343742" cy="306747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A27160F-D819-3B90-79A1-DCE30BE4123B}"/>
              </a:ext>
            </a:extLst>
          </p:cNvPr>
          <p:cNvSpPr/>
          <p:nvPr/>
        </p:nvSpPr>
        <p:spPr>
          <a:xfrm>
            <a:off x="2993405" y="5027118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314E56-2F61-BBB4-B57C-88E6BF32A7E7}"/>
              </a:ext>
            </a:extLst>
          </p:cNvPr>
          <p:cNvSpPr/>
          <p:nvPr/>
        </p:nvSpPr>
        <p:spPr>
          <a:xfrm>
            <a:off x="2156963" y="2805642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2C4C0F-AC5F-F86F-E732-1C2FD105D215}"/>
              </a:ext>
            </a:extLst>
          </p:cNvPr>
          <p:cNvSpPr/>
          <p:nvPr/>
        </p:nvSpPr>
        <p:spPr>
          <a:xfrm>
            <a:off x="2369583" y="2921283"/>
            <a:ext cx="1359281" cy="187586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92371A-1299-1C1A-BEBE-DF9AA95013E2}"/>
              </a:ext>
            </a:extLst>
          </p:cNvPr>
          <p:cNvSpPr/>
          <p:nvPr/>
        </p:nvSpPr>
        <p:spPr>
          <a:xfrm>
            <a:off x="3123135" y="5189823"/>
            <a:ext cx="878137" cy="2312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51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B8E287-74F9-3AC0-0B8D-33B8A5032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46B67E77-5521-4AF2-C264-946E1987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37516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03_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데이터 추출 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오피스디포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사이트에 접속하여 품목코드를 검색한다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algn="ctr" eaLnBrk="0" hangingPunct="0"/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오피스디포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사이트에 접속한다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  <a:hlinkClick r:id="rId2"/>
                        </a:rPr>
                        <a:t>https://www.officedepot.co.kr/main/mainView.do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작업지시서의 품목코드를 검색하여 해당 품목을 검색한다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 처리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후 연관 추천 상품들 중  품목코드가 포함된 상품 찾기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639FEFD3-FE87-C711-9D1B-12C4A35C4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8F9C63-09D8-8383-FF5D-1026A80E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961"/>
          <a:stretch/>
        </p:blipFill>
        <p:spPr>
          <a:xfrm>
            <a:off x="1136576" y="1484785"/>
            <a:ext cx="5400599" cy="482453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D11C612-69D0-3E78-BDA2-BD9A42D36944}"/>
              </a:ext>
            </a:extLst>
          </p:cNvPr>
          <p:cNvSpPr/>
          <p:nvPr/>
        </p:nvSpPr>
        <p:spPr>
          <a:xfrm>
            <a:off x="1973794" y="1621172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C6D530-98F2-98E1-D659-20159435350D}"/>
              </a:ext>
            </a:extLst>
          </p:cNvPr>
          <p:cNvSpPr/>
          <p:nvPr/>
        </p:nvSpPr>
        <p:spPr>
          <a:xfrm>
            <a:off x="2217639" y="1541536"/>
            <a:ext cx="431105" cy="1592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9E024-F860-2294-8AA4-F464CA314CA1}"/>
              </a:ext>
            </a:extLst>
          </p:cNvPr>
          <p:cNvSpPr/>
          <p:nvPr/>
        </p:nvSpPr>
        <p:spPr>
          <a:xfrm>
            <a:off x="1163214" y="4849452"/>
            <a:ext cx="1197498" cy="14598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4847C-24F8-455A-FCB6-1ECBF0463941}"/>
              </a:ext>
            </a:extLst>
          </p:cNvPr>
          <p:cNvSpPr/>
          <p:nvPr/>
        </p:nvSpPr>
        <p:spPr>
          <a:xfrm>
            <a:off x="1006846" y="4715397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2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A166E-5B74-F2F2-B397-994C1CC7B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EF1E35-2D8D-C8A1-B2AA-150F6D16E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4734B0FE-0990-29A0-0A6E-F8DFD9FF7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81269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03_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데이터 추출 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검색하여 나온 물품의 수량을 입력하여 장바구니 아이콘을 클릭하여 장바구니에 담는다</a:t>
                      </a:r>
                      <a:r>
                        <a:rPr lang="en-US" altLang="ko-KR" sz="1050" dirty="0"/>
                        <a:t>.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algn="ctr" eaLnBrk="0" hangingPunct="0"/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검색하여 나온 물품의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수량입력란에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수량을 입력한다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장바구니 아이콘을 클릭하여 장바구니에 담는다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담기 후 </a:t>
                      </a: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6C97D594-C917-44D4-C489-80FB5018B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247AB-E364-2B1B-9AB4-1B0CCF00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63" y="1852453"/>
            <a:ext cx="2644369" cy="409229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5B190B8-E63A-468F-9E24-364134EBFFD9}"/>
              </a:ext>
            </a:extLst>
          </p:cNvPr>
          <p:cNvSpPr/>
          <p:nvPr/>
        </p:nvSpPr>
        <p:spPr>
          <a:xfrm>
            <a:off x="2872911" y="4359698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E0481C-ACC2-EF86-A143-CB008B0781B0}"/>
              </a:ext>
            </a:extLst>
          </p:cNvPr>
          <p:cNvSpPr/>
          <p:nvPr/>
        </p:nvSpPr>
        <p:spPr>
          <a:xfrm>
            <a:off x="3031159" y="4556124"/>
            <a:ext cx="659910" cy="2933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190540-2973-D89A-8A87-E9902FD248CE}"/>
              </a:ext>
            </a:extLst>
          </p:cNvPr>
          <p:cNvSpPr/>
          <p:nvPr/>
        </p:nvSpPr>
        <p:spPr>
          <a:xfrm>
            <a:off x="2872911" y="4897989"/>
            <a:ext cx="1416129" cy="5431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73B2F9-2971-438E-B17C-7881121E5AA5}"/>
              </a:ext>
            </a:extLst>
          </p:cNvPr>
          <p:cNvSpPr/>
          <p:nvPr/>
        </p:nvSpPr>
        <p:spPr>
          <a:xfrm>
            <a:off x="3975697" y="4368140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C914F5-B642-3CDF-048E-36AB579FB8AA}"/>
              </a:ext>
            </a:extLst>
          </p:cNvPr>
          <p:cNvSpPr/>
          <p:nvPr/>
        </p:nvSpPr>
        <p:spPr>
          <a:xfrm>
            <a:off x="3792044" y="4556124"/>
            <a:ext cx="253605" cy="2933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7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6A72-8EFC-30B8-5BB5-18004D33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107BB0-7831-C1EE-871A-E80D8D61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B9ECD2C6-020E-F175-2457-D8469A1D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71752"/>
              </p:ext>
            </p:extLst>
          </p:nvPr>
        </p:nvGraphicFramePr>
        <p:xfrm>
          <a:off x="273051" y="921686"/>
          <a:ext cx="9359899" cy="548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7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04_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견적서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장바구니 페이지에서 견적서를 클릭하여 </a:t>
                      </a:r>
                      <a:r>
                        <a:rPr lang="en-US" altLang="ko-KR" sz="1050" dirty="0"/>
                        <a:t>PDF </a:t>
                      </a:r>
                      <a:r>
                        <a:rPr lang="ko-KR" altLang="en-US" sz="1050" dirty="0"/>
                        <a:t>파일로 생성한다</a:t>
                      </a:r>
                      <a:r>
                        <a:rPr lang="en-US" altLang="ko-KR" sz="1050" dirty="0"/>
                        <a:t>.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34037">
                <a:tc rowSpan="3" gridSpan="6">
                  <a:txBody>
                    <a:bodyPr/>
                    <a:lstStyle/>
                    <a:p>
                      <a:pPr algn="ctr" eaLnBrk="0" hangingPunct="0"/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장바구니 페이지에서 전체선택 체크박스를 클릭한다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견적서 버튼을 클릭하여 견적서를 생성한다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44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2921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견적서 클릭 시 새로운 </a:t>
                      </a:r>
                      <a:r>
                        <a:rPr lang="ko-KR" altLang="en-US" sz="1100" dirty="0" err="1">
                          <a:solidFill>
                            <a:srgbClr val="0000FF"/>
                          </a:solidFill>
                        </a:rPr>
                        <a:t>팝업창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 발생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BA283492-1D18-EB55-1DBD-9A00BDFB9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834535-9BB5-CEEC-0E34-0BC8C624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562632"/>
            <a:ext cx="6336704" cy="4796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1DF6A3-AE7A-0B33-D886-DFF7FB6B6894}"/>
              </a:ext>
            </a:extLst>
          </p:cNvPr>
          <p:cNvSpPr/>
          <p:nvPr/>
        </p:nvSpPr>
        <p:spPr>
          <a:xfrm>
            <a:off x="762862" y="6063805"/>
            <a:ext cx="589738" cy="2312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DA1FB1-2CFC-8FEB-7C45-0787DB6CBB4E}"/>
              </a:ext>
            </a:extLst>
          </p:cNvPr>
          <p:cNvSpPr/>
          <p:nvPr/>
        </p:nvSpPr>
        <p:spPr>
          <a:xfrm>
            <a:off x="574798" y="5883811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FB9E6C-A67E-BA57-85FF-6424046A252B}"/>
              </a:ext>
            </a:extLst>
          </p:cNvPr>
          <p:cNvSpPr/>
          <p:nvPr/>
        </p:nvSpPr>
        <p:spPr>
          <a:xfrm>
            <a:off x="633132" y="3319963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F75F63-7DFC-1B31-6DD0-65155D7C5DD7}"/>
              </a:ext>
            </a:extLst>
          </p:cNvPr>
          <p:cNvSpPr/>
          <p:nvPr/>
        </p:nvSpPr>
        <p:spPr>
          <a:xfrm>
            <a:off x="855139" y="3470530"/>
            <a:ext cx="209430" cy="1744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07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C6E8-969D-47BE-3D6F-7C3449DEA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1B8D2CB-B047-9C57-74FB-5028E3096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3D7CFBD2-1A7E-AFF9-9998-E7F60CE0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78149"/>
              </p:ext>
            </p:extLst>
          </p:nvPr>
        </p:nvGraphicFramePr>
        <p:xfrm>
          <a:off x="273051" y="921686"/>
          <a:ext cx="9359899" cy="562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7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04_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견적서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새로 띄워진 팝업창에서 </a:t>
                      </a:r>
                      <a:r>
                        <a:rPr lang="en-US" altLang="ko-KR" sz="1050" dirty="0"/>
                        <a:t>PDF </a:t>
                      </a:r>
                      <a:r>
                        <a:rPr lang="ko-KR" altLang="en-US" sz="1050" dirty="0"/>
                        <a:t>다운로드를 클릭해</a:t>
                      </a:r>
                      <a:r>
                        <a:rPr lang="en-US" altLang="ko-KR" sz="1050" dirty="0"/>
                        <a:t> PDF </a:t>
                      </a:r>
                      <a:r>
                        <a:rPr lang="ko-KR" altLang="en-US" sz="1050" dirty="0"/>
                        <a:t>파일을 생성한다</a:t>
                      </a:r>
                      <a:r>
                        <a:rPr lang="en-US" altLang="ko-KR" sz="1050" dirty="0"/>
                        <a:t>.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34037">
                <a:tc rowSpan="3" gridSpan="6">
                  <a:txBody>
                    <a:bodyPr/>
                    <a:lstStyle/>
                    <a:p>
                      <a:pPr algn="ctr" eaLnBrk="0" hangingPunct="0"/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장바구니 페이지에서 전체선택 체크박스를 클릭한다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다운로드 버튼을 클릭하여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PDF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견적서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생성한다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44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2921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새로 띄워진 팝업창에서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PDF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 다운로드 진행처리</a:t>
                      </a:r>
                      <a:endParaRPr lang="en-US" altLang="ko-KR" sz="110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rgbClr val="0000FF"/>
                        </a:solidFill>
                      </a:endParaRPr>
                    </a:p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파일명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오피스디포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견적서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_250522.pdf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저장경로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Data\Output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E2C3C263-9421-FBA8-62B4-ADD3B9C14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3B169-842D-3B49-ADCC-EEF68D67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581"/>
          <a:stretch/>
        </p:blipFill>
        <p:spPr>
          <a:xfrm>
            <a:off x="848544" y="1556792"/>
            <a:ext cx="5918942" cy="47382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F6F0F1-4F7B-2677-078D-22BF46ECC345}"/>
              </a:ext>
            </a:extLst>
          </p:cNvPr>
          <p:cNvSpPr/>
          <p:nvPr/>
        </p:nvSpPr>
        <p:spPr>
          <a:xfrm>
            <a:off x="2000672" y="5934023"/>
            <a:ext cx="906913" cy="2312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79F9E6-EA51-D972-BCE4-5B05565DD7AE}"/>
              </a:ext>
            </a:extLst>
          </p:cNvPr>
          <p:cNvSpPr/>
          <p:nvPr/>
        </p:nvSpPr>
        <p:spPr>
          <a:xfrm>
            <a:off x="1856656" y="5734676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7862F2-02C7-E4D6-BD68-2086F84B2FA7}"/>
              </a:ext>
            </a:extLst>
          </p:cNvPr>
          <p:cNvSpPr/>
          <p:nvPr/>
        </p:nvSpPr>
        <p:spPr>
          <a:xfrm>
            <a:off x="560512" y="1484784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F315C0-5DBA-1FF8-9692-50BBE70C142A}"/>
              </a:ext>
            </a:extLst>
          </p:cNvPr>
          <p:cNvSpPr/>
          <p:nvPr/>
        </p:nvSpPr>
        <p:spPr>
          <a:xfrm>
            <a:off x="776536" y="1540548"/>
            <a:ext cx="6048672" cy="47545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2344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algn="ctr">
          <a:solidFill>
            <a:srgbClr val="000000"/>
          </a:solidFill>
          <a:miter lim="800000"/>
          <a:headEnd/>
          <a:tailEnd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 pitchFamily="18" charset="-127"/>
            <a:ea typeface="현대하모니 L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algn="ctr">
          <a:solidFill>
            <a:srgbClr val="000000"/>
          </a:solidFill>
          <a:miter lim="800000"/>
          <a:headEnd/>
          <a:tailEnd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 pitchFamily="18" charset="-127"/>
            <a:ea typeface="현대하모니 L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19390</TotalTime>
  <Words>640</Words>
  <Application>Microsoft Office PowerPoint</Application>
  <PresentationFormat>A4 용지(210x297mm)</PresentationFormat>
  <Paragraphs>239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맑은 고딕</vt:lpstr>
      <vt:lpstr>현대하모니 L</vt:lpstr>
      <vt:lpstr>현대하모니 M</vt:lpstr>
      <vt:lpstr>Arial</vt:lpstr>
      <vt:lpstr>Wingdings</vt:lpstr>
      <vt:lpstr>2_Office 테마</vt:lpstr>
      <vt:lpstr>3_Office 테마</vt:lpstr>
      <vt:lpstr>PowerPoint 프레젠테이션</vt:lpstr>
      <vt:lpstr>PowerPoint 프레젠테이션</vt:lpstr>
      <vt:lpstr>1. 프로세스 Flow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정수진</dc:creator>
  <cp:lastModifiedBy>지연 김</cp:lastModifiedBy>
  <cp:revision>1829</cp:revision>
  <cp:lastPrinted>2012-06-28T05:15:09Z</cp:lastPrinted>
  <dcterms:created xsi:type="dcterms:W3CDTF">2012-06-03T16:57:30Z</dcterms:created>
  <dcterms:modified xsi:type="dcterms:W3CDTF">2025-05-29T01:56:15Z</dcterms:modified>
</cp:coreProperties>
</file>