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9FE8E-87FE-4A57-BDDA-1DD361ED4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653200-3A0A-4F06-B61B-4A66B5D4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DEA1F-B349-4603-A875-29A0FCE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E84E5-966E-4DEF-9E04-EF05E3DF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FD97D-3B18-4C3A-9432-F8195CA8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F5146-F690-413D-9290-96B9519EE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756396" y="6373461"/>
            <a:ext cx="2282388" cy="4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E8FC-1E6D-4491-9BB9-DA6AA5E1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6AF86-3191-4542-8A72-08EB11F9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F09A7-05F8-4862-AAC0-6CF01F39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A72A0-3E10-4BAC-B1EE-C2E6C4AF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69352-5CF5-4BA4-AC61-3E5B193D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0B7B6-F8C9-4DC9-8E8A-09492402C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708F5-1AD6-4E8A-A763-8654C2D7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E18D5-60E3-49ED-B9F1-42FCD4B1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FEF83-AF2A-486B-840A-AFB123E1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715E1-C6AF-4E5A-BEC1-997317F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A71B0-F809-49A0-8014-1AB4BA07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3790C-62C3-4C39-91E4-917A41DF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C4744-D65B-4B74-B76C-18E2CCCC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02063-0F3B-4F97-BA07-06565E61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79738-6DD9-4198-B22C-B873638C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49F9E-4709-4D45-A577-1DABE86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5E372-8DE0-4C6A-A20A-37E09029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9BEEB-D600-40B1-80C9-07E752E8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FC730-CBA6-4413-9A17-1C796C43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CC236-F4E3-4491-973A-CA0C0B5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54BF-912D-4B0E-8663-08DDC215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4EAB5-C040-4131-8869-EC875296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B185B-30C2-40D2-9F4C-E5C4473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202EE-ABE1-4134-9781-D44F7317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673BB-FD25-4F4C-B73D-3093EEB4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9A73B0-40C0-4B91-8340-B34832C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1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E21DB-36F4-422B-BA8E-C1228DD6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BF492-93EE-4F4B-8785-F23650F4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8585E-B1D4-4A2D-AF0E-6815338C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CB9FB-66BE-4527-A879-48F1369B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63056-3383-4C8F-8A2E-1FEE6FCF3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CFC4F-F6CF-4328-A82E-1F5BB42E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F8B11B-48B2-4F51-B6C4-B8DEA8E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9F934C-7257-492E-9FC2-7DEBE170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5A41B-F4A5-4660-B6BA-D25D2322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F932B4-A4A1-4D5D-BD78-46D48024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3157C9-13FB-4A84-939A-C5561AD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D5ACC-B69E-4DE5-A353-ABAFCFF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7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1CE086-9853-4628-B0F6-9C799753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17827-2983-475D-B024-73B45FF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F1A34-B1DA-4F19-9534-3214388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F879-1537-43E7-B52C-42804C84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F3A06-1132-44BF-A40C-9A6C2E15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DA016-86E7-4045-A9DF-A7386DBD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BE93C-E893-4ECE-8EBE-78B16A4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CB1BB-F473-45D5-9F07-D6A74021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662B1-4A24-4A83-B4A9-C9620121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2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B5A88-C68B-4773-A17F-4856185E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DDE870-E481-4EBD-BD81-E53755308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43B07-2D65-4923-896E-7279B3B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56B6C-626D-440D-9F0B-B08887B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24C8C-4B93-4D15-9B7F-875BFA6B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6E1AD-C6ED-4973-BDE1-72DB0A8F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6C91D3-3622-4D8A-B49F-C523C6E9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B5C8E-8998-4B8B-8639-142641AB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F6320-F4AA-4869-9DF6-E6DC983A5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DD844-12A9-4785-AB49-397B13CA6AFE}" type="datetimeFigureOut">
              <a:rPr lang="ko-KR" altLang="en-US" smtClean="0"/>
              <a:t>2021-09-23-Thu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77A3D-610A-409C-8C99-9089819C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9502D-C7B5-474C-BF9A-F3FCA635C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8D82-B640-45BD-8BFD-54C56954C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과제 가이드라인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7593" y="863124"/>
            <a:ext cx="117537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본인 프로젝트와 관련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중요하다고 생각하는 논문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편 선정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국외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국내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학위 논문 등 종류는 상관 없음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비교적 인용 횟수가 높은 논문 선정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지난 주에 배운 논문 검색 방법 활용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해당 논문을 </a:t>
            </a:r>
            <a:r>
              <a:rPr lang="ko-KR" altLang="en-US" sz="1600" dirty="0" err="1" smtClean="0"/>
              <a:t>정독함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논문 내용에 대해 수업 시간에 배운 구성 요소별 내용이 적절하게 배치 되어있는지를 확인함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제시한 표 양식 작성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4. </a:t>
            </a:r>
            <a:r>
              <a:rPr lang="ko-KR" altLang="en-US" sz="1600" dirty="0" smtClean="0"/>
              <a:t>해당 논문의 구성 및 구조에 대한 적절성 평가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작성된 </a:t>
            </a:r>
            <a:r>
              <a:rPr lang="en-US" altLang="ko-KR" sz="1600" dirty="0" err="1" smtClean="0"/>
              <a:t>ppt</a:t>
            </a:r>
            <a:r>
              <a:rPr lang="ko-KR" altLang="en-US" sz="1600" dirty="0" smtClean="0"/>
              <a:t>를 </a:t>
            </a:r>
            <a:r>
              <a:rPr lang="en-US" altLang="ko-KR" sz="1600" smtClean="0"/>
              <a:t>e-class</a:t>
            </a:r>
            <a:r>
              <a:rPr lang="ko-KR" altLang="en-US" sz="1600" dirty="0" smtClean="0"/>
              <a:t>에 업로드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303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/>
              <a:t>제목</a:t>
            </a:r>
            <a:r>
              <a:rPr lang="en-US" altLang="ko-KR" sz="1600" b="1" dirty="0" smtClean="0"/>
              <a:t>: </a:t>
            </a:r>
            <a:r>
              <a:rPr lang="ko-KR" altLang="en-US" sz="1600" dirty="0"/>
              <a:t>굴절률 </a:t>
            </a:r>
            <a:r>
              <a:rPr lang="en-US" altLang="ko-KR" sz="1600" dirty="0"/>
              <a:t>1.60 </a:t>
            </a:r>
            <a:r>
              <a:rPr lang="ko-KR" altLang="en-US" sz="1600" dirty="0" err="1"/>
              <a:t>광변색성</a:t>
            </a:r>
            <a:r>
              <a:rPr lang="ko-KR" altLang="en-US" sz="1600" dirty="0"/>
              <a:t> 자외선 차단기능을 갖는 편광안경렌즈 </a:t>
            </a:r>
            <a:r>
              <a:rPr lang="ko-KR" altLang="en-US" sz="1600" dirty="0" smtClean="0"/>
              <a:t>연구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초록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59432"/>
              </p:ext>
            </p:extLst>
          </p:nvPr>
        </p:nvGraphicFramePr>
        <p:xfrm>
          <a:off x="158881" y="1986107"/>
          <a:ext cx="11580699" cy="4356030"/>
        </p:xfrm>
        <a:graphic>
          <a:graphicData uri="http://schemas.openxmlformats.org/drawingml/2006/table">
            <a:tbl>
              <a:tblPr/>
              <a:tblGrid>
                <a:gridCol w="2191212">
                  <a:extLst>
                    <a:ext uri="{9D8B030D-6E8A-4147-A177-3AD203B41FA5}">
                      <a16:colId xmlns:a16="http://schemas.microsoft.com/office/drawing/2014/main" val="2111607903"/>
                    </a:ext>
                  </a:extLst>
                </a:gridCol>
                <a:gridCol w="9389487">
                  <a:extLst>
                    <a:ext uri="{9D8B030D-6E8A-4147-A177-3AD203B41FA5}">
                      <a16:colId xmlns:a16="http://schemas.microsoft.com/office/drawing/2014/main" val="1995329504"/>
                    </a:ext>
                  </a:extLst>
                </a:gridCol>
              </a:tblGrid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자외선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완전차단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및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청색광을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일부 차단하고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광변색성을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가지는 편광안경렌즈를 개발하였다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12494"/>
                  </a:ext>
                </a:extLst>
              </a:tr>
              <a:tr h="9186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동기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및 자외선차단기능과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편광기능을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하나로 결합한 렌즈는 국내 시장을 조사한 결과 최초의 시도이다</a:t>
                      </a:r>
                      <a:endParaRPr lang="ko-KR" altLang="en-US" sz="12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691603"/>
                  </a:ext>
                </a:extLst>
              </a:tr>
              <a:tr h="8013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친환경 공정 및 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Photochromic Dye 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소재를 이용한 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Roll</a:t>
                      </a:r>
                      <a:r>
                        <a:rPr lang="en-US" altLang="ko-KR" sz="12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to Roll </a:t>
                      </a:r>
                      <a:r>
                        <a:rPr lang="ko-KR" altLang="en-US" sz="1200" b="0" u="non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합지</a:t>
                      </a:r>
                      <a:r>
                        <a:rPr lang="ko-KR" altLang="en-US" sz="1200" b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컨셉으로 제품을 제작 함</a:t>
                      </a:r>
                      <a:endParaRPr lang="ko-KR" altLang="en-US" sz="1200" b="0" u="non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508155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심야 운전이나 반사광 에 의한 눈부심을 획기적으로 줄이고 자외선이 강한 공간에서는 선글라스 역할을 하며 평상시는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안경렌즈로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사용할 수 있는 기능성 안경렌즈이다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광변색성은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명반응에서는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0.5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초 암반응에서는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초 정도의 회복시간이 걸렸다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편광기능은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95%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정도를 얻었다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자외선은 완전히 차단되었고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청색광은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30%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정도의 저감 효과를 얻었다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31328"/>
                  </a:ext>
                </a:extLst>
              </a:tr>
              <a:tr h="803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 응용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안경렌즈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선글라스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96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서론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67883"/>
              </p:ext>
            </p:extLst>
          </p:nvPr>
        </p:nvGraphicFramePr>
        <p:xfrm>
          <a:off x="210157" y="1273321"/>
          <a:ext cx="11736864" cy="4979702"/>
        </p:xfrm>
        <a:graphic>
          <a:graphicData uri="http://schemas.openxmlformats.org/drawingml/2006/table">
            <a:tbl>
              <a:tblPr/>
              <a:tblGrid>
                <a:gridCol w="1994658">
                  <a:extLst>
                    <a:ext uri="{9D8B030D-6E8A-4147-A177-3AD203B41FA5}">
                      <a16:colId xmlns:a16="http://schemas.microsoft.com/office/drawing/2014/main" val="2637105692"/>
                    </a:ext>
                  </a:extLst>
                </a:gridCol>
                <a:gridCol w="9742206">
                  <a:extLst>
                    <a:ext uri="{9D8B030D-6E8A-4147-A177-3AD203B41FA5}">
                      <a16:colId xmlns:a16="http://schemas.microsoft.com/office/drawing/2014/main" val="4086531606"/>
                    </a:ext>
                  </a:extLst>
                </a:gridCol>
              </a:tblGrid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여름이 되면 선글라스를 많이 착용한다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선글라스는 빛의 양을 감소시켜 눈부심을 줄여주지만 자외선의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동공이 확장되어 자외선에 취약해진다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474862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따라서 선글라스에 서 자외선의 차단은 중요한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인자중의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하나이다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한편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돗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수 안경을 끼는 사용자가 선글라스를 사용하려면 일반 도수안경렌즈를 착색하여 사용한다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따라서 선글라스에 서 자외선의 차단은 중요한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인자중의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하나이다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한편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돗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수 안경을 끼는 사용자가 선글라스를 사용하려면 일반 도수안경렌즈를 착색하여 사용한다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2933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논문의 목적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따라서 돗수렌즈에서도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렌즈의 두께를 일정하게 하면 서 자외선 차단기능을 갖는 렌즈 재료를 연속하여 배치 하면 코팅에 의존하지 않고 자외선 차단 및 빛의 양 조절 을 할 수 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편광필름의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격자방향을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수직으로 배치하면 수평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편광된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반사광을 효과적으로 차단할 수 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005461"/>
                  </a:ext>
                </a:extLst>
              </a:tr>
              <a:tr h="1016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방법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영국의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Vivimed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사의 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Photochromic Dye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이용해 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Photochromic Smart Glass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제조하기 위한 </a:t>
                      </a:r>
                      <a:r>
                        <a:rPr lang="ko-KR" altLang="en-US" sz="12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광반응성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레진을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개발하고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이를 이용한 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Photochromic Smart Glass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개발함으로서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 글라스가 적용된 안경 및 선글라스</a:t>
                      </a:r>
                      <a:r>
                        <a:rPr lang="en-US" altLang="ko-KR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고글등</a:t>
                      </a:r>
                      <a:r>
                        <a:rPr lang="ko-KR" altLang="en-US" sz="12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453357"/>
                  </a:ext>
                </a:extLst>
              </a:tr>
              <a:tr h="8734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경우 야간운전이나 도로의 반사광선을 효과적으로 방지 할 수 있다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안경렌즈재료와 자외선차단 안경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렌즈재료는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혼합 사용할 수 없다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왜냐하면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재 료는 자외선이 필요한데 비해 자외선 차단용 재료는 자 외선을 차단해야하기 때문이다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따라서 특별한 방법이 필요하다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 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6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4. </a:t>
            </a:r>
            <a:r>
              <a:rPr lang="ko-KR" altLang="en-US" sz="1600" b="1" dirty="0" smtClean="0"/>
              <a:t>본론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109"/>
              </p:ext>
            </p:extLst>
          </p:nvPr>
        </p:nvGraphicFramePr>
        <p:xfrm>
          <a:off x="210155" y="1331272"/>
          <a:ext cx="11625769" cy="4796064"/>
        </p:xfrm>
        <a:graphic>
          <a:graphicData uri="http://schemas.openxmlformats.org/drawingml/2006/table">
            <a:tbl>
              <a:tblPr/>
              <a:tblGrid>
                <a:gridCol w="1875019">
                  <a:extLst>
                    <a:ext uri="{9D8B030D-6E8A-4147-A177-3AD203B41FA5}">
                      <a16:colId xmlns:a16="http://schemas.microsoft.com/office/drawing/2014/main" val="265010449"/>
                    </a:ext>
                  </a:extLst>
                </a:gridCol>
                <a:gridCol w="9750750">
                  <a:extLst>
                    <a:ext uri="{9D8B030D-6E8A-4147-A177-3AD203B41FA5}">
                      <a16:colId xmlns:a16="http://schemas.microsoft.com/office/drawing/2014/main" val="167775754"/>
                    </a:ext>
                  </a:extLst>
                </a:gridCol>
              </a:tblGrid>
              <a:tr h="904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문제의 가정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렌즈는 자외선과 보라색에 반응하며 주 로 자외선의 영향을 많이 받는다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. 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831575"/>
                  </a:ext>
                </a:extLst>
              </a:tr>
              <a:tr h="8948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풀고자 하는</a:t>
                      </a:r>
                      <a:r>
                        <a:rPr lang="en-US" altLang="ko-KR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따라서 자외선의 영향 이 없는 실내에서는 투명하거나 무색을 띄다가 햇빛을 받으면 자외선의 영향으로 진한 갈색이나 회색으로 변한 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이것은 어두운 곳이나 환한 곳에서 똑같이 어두운 일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반적인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선글라스와는 차별이 있다</a:t>
                      </a:r>
                      <a:endParaRPr lang="ko-KR" altLang="en-US" sz="1200" b="1" kern="0" spc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76285"/>
                  </a:ext>
                </a:extLst>
              </a:tr>
              <a:tr h="74927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굴절률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1.5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부근에는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CR39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라는 물질을 사용하였으며 굴절률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1.6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부근에는 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레탄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계열의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단량체를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사용한다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30911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일반적으로 실리카성분이 녹아있는 용액에 렌즈를 담갔다 꺼내는 방법을 사용하여 플라스틱 렌즈의 표면에 실리카 성분을 코팅한다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21859"/>
                  </a:ext>
                </a:extLst>
              </a:tr>
              <a:tr h="749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3.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SiO2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와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ZrO2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를 교대로 진공증착하여 반사방지 기능을 첨가하기도 한다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16703"/>
                  </a:ext>
                </a:extLst>
              </a:tr>
              <a:tr h="749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4.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ZrO2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와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굴절율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이 같은 전도성물질인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ITO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를 사용하면 전자파 방지 기능 을 부여할 수 있다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0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8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실험 결과 </a:t>
            </a:r>
            <a:r>
              <a:rPr lang="en-US" altLang="ko-KR" sz="1600" b="1" dirty="0" smtClean="0"/>
              <a:t>- </a:t>
            </a:r>
            <a:r>
              <a:rPr lang="ko-KR" altLang="en-US" sz="1600" b="1" dirty="0" err="1" smtClean="0"/>
              <a:t>광변색성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57367"/>
              </p:ext>
            </p:extLst>
          </p:nvPr>
        </p:nvGraphicFramePr>
        <p:xfrm>
          <a:off x="321251" y="1394090"/>
          <a:ext cx="11514673" cy="4950333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val="867240825"/>
                    </a:ext>
                  </a:extLst>
                </a:gridCol>
              </a:tblGrid>
              <a:tr h="1343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단량체를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사용하여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견본렌즈를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제작하였다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안경렌즈의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기본크기를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적용하였고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적색과 녹색의 레이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저포인트에선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반응을 보이지 않았지만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405nm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레이저포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인트를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주사하였을 때 즉각적으로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광변색성을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확인할 수 있었다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6220"/>
                  </a:ext>
                </a:extLst>
              </a:tr>
              <a:tr h="1202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명반응 곡선은 우수하지만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암반응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곡선은 안 전을 위하여 보다 개선되어야 할 것이 예상되었다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하지 만 선글라스의 투과율이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10%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정도임을 감안하면 상당히 안전하다고 할 수 있다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자외선을 사용하여 견본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렌즈의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명암반응을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측정하였다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. Fig. 4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와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Fig. 5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는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단량체의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배합비를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달리 한 두 종류의 견본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렌즈들의 명암반응곡선들을 보여준다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64836"/>
                  </a:ext>
                </a:extLst>
              </a:tr>
              <a:tr h="240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명반응 곡선은 우수하지만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암반응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곡선은 안 전을 위하여 보다 개선되어야 할 것이 예상되었다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하지 만 선글라스의 투과율이 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10%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정도임을 감안하면 상당히 안전하다고 할 수 있다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9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실험 결과 </a:t>
            </a:r>
            <a:r>
              <a:rPr lang="en-US" altLang="ko-KR" sz="1600" b="1" dirty="0" smtClean="0"/>
              <a:t>- </a:t>
            </a:r>
            <a:r>
              <a:rPr lang="ko-KR" altLang="en-US" sz="1600" b="1" dirty="0" err="1" smtClean="0"/>
              <a:t>편광특성</a:t>
            </a: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11931"/>
              </p:ext>
            </p:extLst>
          </p:nvPr>
        </p:nvGraphicFramePr>
        <p:xfrm>
          <a:off x="321251" y="1394090"/>
          <a:ext cx="11514673" cy="4946888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val="867240825"/>
                    </a:ext>
                  </a:extLst>
                </a:gridCol>
              </a:tblGrid>
              <a:tr h="1343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/>
                        <a:t>가시광선선형편광적층필름</a:t>
                      </a:r>
                      <a:r>
                        <a:rPr lang="en-US" altLang="ko-KR" sz="1200" dirty="0" smtClean="0"/>
                        <a:t>(Visible Linear Polarizing Laminated Film)</a:t>
                      </a:r>
                      <a:r>
                        <a:rPr lang="ko-KR" altLang="en-US" sz="1200" dirty="0" smtClean="0"/>
                        <a:t>을 사용하였으며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 필름은 다양한 현 미경 사용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디스플레이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그리고 </a:t>
                      </a:r>
                      <a:r>
                        <a:rPr lang="ko-KR" altLang="en-US" sz="1200" dirty="0" err="1" smtClean="0"/>
                        <a:t>이미징</a:t>
                      </a:r>
                      <a:r>
                        <a:rPr lang="ko-KR" altLang="en-US" sz="1200" dirty="0" smtClean="0"/>
                        <a:t> 용도에 적합하다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6220"/>
                  </a:ext>
                </a:extLst>
              </a:tr>
              <a:tr h="1202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/>
                        <a:t>편광판</a:t>
                      </a:r>
                      <a:r>
                        <a:rPr lang="ko-KR" altLang="en-US" sz="1200" dirty="0" smtClean="0"/>
                        <a:t> 한 장의 </a:t>
                      </a:r>
                      <a:r>
                        <a:rPr lang="ko-KR" altLang="en-US" sz="1200" dirty="0" err="1" smtClean="0"/>
                        <a:t>비편광</a:t>
                      </a:r>
                      <a:r>
                        <a:rPr lang="ko-KR" altLang="en-US" sz="1200" dirty="0" smtClean="0"/>
                        <a:t> 투과율은 </a:t>
                      </a:r>
                      <a:r>
                        <a:rPr lang="en-US" altLang="ko-KR" sz="1200" dirty="0" smtClean="0"/>
                        <a:t>38%</a:t>
                      </a:r>
                      <a:r>
                        <a:rPr lang="ko-KR" altLang="en-US" sz="1200" dirty="0" smtClean="0"/>
                        <a:t>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편광판</a:t>
                      </a:r>
                      <a:r>
                        <a:rPr lang="ko-KR" altLang="en-US" sz="1200" dirty="0" smtClean="0"/>
                        <a:t> 두 장 을 수직으로 겹치면 투과율은 </a:t>
                      </a:r>
                      <a:r>
                        <a:rPr lang="en-US" altLang="ko-KR" sz="1200" dirty="0" smtClean="0"/>
                        <a:t>0.04%</a:t>
                      </a:r>
                      <a:r>
                        <a:rPr lang="ko-KR" altLang="en-US" sz="1200" dirty="0" smtClean="0"/>
                        <a:t>로 감소한다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내구성 과 견고성을 높이기 위해 필름을 셀룰로오스트리 아세테이트로 코팅하였으며 색상은 중성 회색이다</a:t>
                      </a:r>
                      <a:r>
                        <a:rPr lang="en-US" altLang="ko-KR" sz="1200" dirty="0" smtClean="0"/>
                        <a:t>. 0.02mm PVA </a:t>
                      </a:r>
                      <a:r>
                        <a:rPr lang="ko-KR" altLang="en-US" sz="1200" dirty="0" err="1" smtClean="0"/>
                        <a:t>편광필름은</a:t>
                      </a:r>
                      <a:r>
                        <a:rPr lang="ko-KR" altLang="en-US" sz="1200" dirty="0" smtClean="0"/>
                        <a:t> 온도와 습도에 의해 쉽게 필름의 곡률이 변하므로 렌즈의 제작할 때 </a:t>
                      </a:r>
                      <a:r>
                        <a:rPr lang="ko-KR" altLang="en-US" sz="1200" dirty="0" err="1" smtClean="0"/>
                        <a:t>필름왜곡</a:t>
                      </a:r>
                      <a:r>
                        <a:rPr lang="ko-KR" altLang="en-US" sz="1200" dirty="0" smtClean="0"/>
                        <a:t> 및 품질수준에 영향을 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64836"/>
                  </a:ext>
                </a:extLst>
              </a:tr>
              <a:tr h="240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Fig. 6</a:t>
                      </a:r>
                      <a:r>
                        <a:rPr lang="ko-KR" altLang="en-US" sz="1200" dirty="0" smtClean="0"/>
                        <a:t>은 편광 필름의 투과율을 나타내 준다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태양광은 모든 방향으로 진동하는 </a:t>
                      </a:r>
                      <a:r>
                        <a:rPr lang="ko-KR" altLang="en-US" sz="1200" dirty="0" err="1" smtClean="0"/>
                        <a:t>횡파이나</a:t>
                      </a:r>
                      <a:r>
                        <a:rPr lang="ko-KR" altLang="en-US" sz="1200" dirty="0" smtClean="0"/>
                        <a:t> 반사광은 대부분 수평으로만 진동한다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편광판을</a:t>
                      </a:r>
                      <a:r>
                        <a:rPr lang="ko-KR" altLang="en-US" sz="1200" dirty="0" smtClean="0"/>
                        <a:t> 수직으로 맞추면 반사광은 통과하지 못한다</a:t>
                      </a:r>
                      <a:r>
                        <a:rPr lang="en-US" altLang="ko-KR" sz="1200" dirty="0" smtClean="0"/>
                        <a:t>. Fig. 7</a:t>
                      </a:r>
                      <a:r>
                        <a:rPr lang="ko-KR" altLang="en-US" sz="1200" dirty="0" smtClean="0"/>
                        <a:t>은 이런 원리를 그림으로 표현하였다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9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3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5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실험 결과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자외선 차단</a:t>
            </a: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74677"/>
              </p:ext>
            </p:extLst>
          </p:nvPr>
        </p:nvGraphicFramePr>
        <p:xfrm>
          <a:off x="321251" y="1394090"/>
          <a:ext cx="11514673" cy="4946888"/>
        </p:xfrm>
        <a:graphic>
          <a:graphicData uri="http://schemas.openxmlformats.org/drawingml/2006/table">
            <a:tbl>
              <a:tblPr/>
              <a:tblGrid>
                <a:gridCol w="1789560">
                  <a:extLst>
                    <a:ext uri="{9D8B030D-6E8A-4147-A177-3AD203B41FA5}">
                      <a16:colId xmlns:a16="http://schemas.microsoft.com/office/drawing/2014/main" val="3231239631"/>
                    </a:ext>
                  </a:extLst>
                </a:gridCol>
                <a:gridCol w="9725113">
                  <a:extLst>
                    <a:ext uri="{9D8B030D-6E8A-4147-A177-3AD203B41FA5}">
                      <a16:colId xmlns:a16="http://schemas.microsoft.com/office/drawing/2014/main" val="867240825"/>
                    </a:ext>
                  </a:extLst>
                </a:gridCol>
              </a:tblGrid>
              <a:tr h="1343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 환경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/>
                        <a:t>통과하는 자외선의 양을 줄이기 위해 유리와 </a:t>
                      </a:r>
                      <a:r>
                        <a:rPr lang="ko-KR" altLang="en-US" sz="1200" dirty="0" err="1" smtClean="0"/>
                        <a:t>플라스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틱을</a:t>
                      </a:r>
                      <a:r>
                        <a:rPr lang="ko-KR" altLang="en-US" sz="1200" dirty="0" smtClean="0"/>
                        <a:t> 코팅 할 수 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이러한 코팅의 일반적인 용도로는 안경 및 자동차 창문이 있다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766220"/>
                  </a:ext>
                </a:extLst>
              </a:tr>
              <a:tr h="1202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소개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UV </a:t>
                      </a:r>
                      <a:r>
                        <a:rPr lang="ko-KR" altLang="en-US" sz="1200" dirty="0" smtClean="0"/>
                        <a:t>필터는 대부분의 사진 센서와 필름이 최소한 약간 민감한 보이지 않는 자외선 을 차단하는 데 사용된다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우리는 분광 광도계로 </a:t>
                      </a:r>
                      <a:r>
                        <a:rPr lang="en-US" altLang="ko-KR" sz="1200" dirty="0" smtClean="0"/>
                        <a:t>UV410nm </a:t>
                      </a:r>
                      <a:r>
                        <a:rPr lang="ko-KR" altLang="en-US" sz="1200" dirty="0" smtClean="0"/>
                        <a:t>차단 렌즈를 시험했으며 </a:t>
                      </a:r>
                      <a:r>
                        <a:rPr lang="en-US" altLang="ko-KR" sz="1200" dirty="0" smtClean="0"/>
                        <a:t>410nm </a:t>
                      </a:r>
                      <a:r>
                        <a:rPr lang="ko-KR" altLang="en-US" sz="1200" dirty="0" smtClean="0"/>
                        <a:t>이하의 범위 에서 완벽한 보호 결과를 얻었다</a:t>
                      </a:r>
                      <a:r>
                        <a:rPr lang="en-US" altLang="ko-KR" sz="1200" dirty="0" smtClean="0"/>
                        <a:t>. 405nm </a:t>
                      </a:r>
                      <a:r>
                        <a:rPr lang="ko-KR" altLang="en-US" sz="1200" dirty="0" smtClean="0"/>
                        <a:t>레이저 포인터 를 활용하여 측정한 결과 완전차단됨을 확인하였다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64836"/>
                  </a:ext>
                </a:extLst>
              </a:tr>
              <a:tr h="240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 해석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/>
                        <a:t>[15,16]. Fig. 8, 9</a:t>
                      </a:r>
                      <a:r>
                        <a:rPr lang="ko-KR" altLang="en-US" sz="1200" dirty="0" smtClean="0"/>
                        <a:t>는 눈 유리 렌즈에 의한 </a:t>
                      </a:r>
                      <a:r>
                        <a:rPr lang="en-US" altLang="ko-KR" sz="1200" dirty="0" smtClean="0"/>
                        <a:t>UV </a:t>
                      </a:r>
                      <a:r>
                        <a:rPr lang="ko-KR" altLang="en-US" sz="1200" dirty="0" smtClean="0"/>
                        <a:t>보호 결과를 보여 준다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자외선 가시광선 분광광도계를 사용하여 개발된 견본 렌즈의 </a:t>
                      </a:r>
                      <a:r>
                        <a:rPr lang="ko-KR" altLang="en-US" sz="1200" dirty="0" err="1" smtClean="0"/>
                        <a:t>투과도를</a:t>
                      </a:r>
                      <a:r>
                        <a:rPr lang="ko-KR" altLang="en-US" sz="1200" dirty="0" smtClean="0"/>
                        <a:t> 측정하였다</a:t>
                      </a:r>
                      <a:r>
                        <a:rPr lang="en-US" altLang="ko-KR" sz="1200" dirty="0" smtClean="0"/>
                        <a:t>. Fig. 10</a:t>
                      </a:r>
                      <a:r>
                        <a:rPr lang="ko-KR" altLang="en-US" sz="1200" dirty="0" smtClean="0"/>
                        <a:t>은 개발된 </a:t>
                      </a:r>
                      <a:r>
                        <a:rPr lang="ko-KR" altLang="en-US" sz="1200" dirty="0" err="1" smtClean="0"/>
                        <a:t>견본렌즈</a:t>
                      </a:r>
                      <a:r>
                        <a:rPr lang="ko-KR" altLang="en-US" sz="1200" dirty="0" smtClean="0"/>
                        <a:t> 와 종래 </a:t>
                      </a:r>
                      <a:r>
                        <a:rPr lang="en-US" altLang="ko-KR" sz="1200" dirty="0" smtClean="0"/>
                        <a:t>CR39 </a:t>
                      </a:r>
                      <a:r>
                        <a:rPr lang="ko-KR" altLang="en-US" sz="1200" dirty="0" smtClean="0"/>
                        <a:t>렌즈의 투과율을 나타내 준다</a:t>
                      </a:r>
                      <a:r>
                        <a:rPr lang="en-US" altLang="ko-KR" sz="1200" dirty="0" smtClean="0"/>
                        <a:t>. Fig. 11</a:t>
                      </a:r>
                      <a:r>
                        <a:rPr lang="ko-KR" altLang="en-US" sz="1200" dirty="0" smtClean="0"/>
                        <a:t>은 일반 렌즈와 개발된 렌즈의 투과율 차를 나타내준다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보라색부분이 특히 많이 차단되며 전체적으로 </a:t>
                      </a:r>
                      <a:r>
                        <a:rPr lang="ko-KR" altLang="en-US" sz="1200" dirty="0" err="1" smtClean="0"/>
                        <a:t>청색광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30% </a:t>
                      </a:r>
                      <a:r>
                        <a:rPr lang="ko-KR" altLang="en-US" sz="1200" dirty="0" smtClean="0"/>
                        <a:t>를 차단한다</a:t>
                      </a:r>
                      <a:r>
                        <a:rPr lang="en-US" altLang="ko-KR" sz="1200" dirty="0" smtClean="0"/>
                        <a:t>. Fig. 12</a:t>
                      </a:r>
                      <a:r>
                        <a:rPr lang="ko-KR" altLang="en-US" sz="1200" dirty="0" smtClean="0"/>
                        <a:t>는 </a:t>
                      </a:r>
                      <a:r>
                        <a:rPr lang="ko-KR" altLang="en-US" sz="1200" dirty="0" err="1" smtClean="0"/>
                        <a:t>광변색성</a:t>
                      </a:r>
                      <a:r>
                        <a:rPr lang="ko-KR" altLang="en-US" sz="1200" dirty="0" smtClean="0"/>
                        <a:t> 및 자외선 차단기능을 갖는 </a:t>
                      </a:r>
                      <a:r>
                        <a:rPr lang="ko-KR" altLang="en-US" sz="1200" dirty="0" err="1" smtClean="0"/>
                        <a:t>편광렌즈의</a:t>
                      </a:r>
                      <a:r>
                        <a:rPr lang="ko-KR" altLang="en-US" sz="1200" dirty="0" smtClean="0"/>
                        <a:t> 투과율 측정 사진이다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29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31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42BC-E27D-4712-A2F9-D25C925CD030}"/>
              </a:ext>
            </a:extLst>
          </p:cNvPr>
          <p:cNvCxnSpPr>
            <a:cxnSpLocks/>
          </p:cNvCxnSpPr>
          <p:nvPr/>
        </p:nvCxnSpPr>
        <p:spPr>
          <a:xfrm>
            <a:off x="0" y="681486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A277E-326F-4386-ACA2-D2DFA0A38E08}"/>
              </a:ext>
            </a:extLst>
          </p:cNvPr>
          <p:cNvSpPr txBox="1"/>
          <p:nvPr/>
        </p:nvSpPr>
        <p:spPr>
          <a:xfrm>
            <a:off x="0" y="130214"/>
            <a:ext cx="1173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논문 분석</a:t>
            </a:r>
            <a:endParaRPr lang="en-US" altLang="ko-KR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135" y="771094"/>
            <a:ext cx="11753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6. </a:t>
            </a:r>
            <a:r>
              <a:rPr lang="ko-KR" altLang="en-US" sz="1600" b="1" dirty="0" smtClean="0"/>
              <a:t>결론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90686"/>
              </p:ext>
            </p:extLst>
          </p:nvPr>
        </p:nvGraphicFramePr>
        <p:xfrm>
          <a:off x="304160" y="1402635"/>
          <a:ext cx="11435420" cy="4784520"/>
        </p:xfrm>
        <a:graphic>
          <a:graphicData uri="http://schemas.openxmlformats.org/drawingml/2006/table">
            <a:tbl>
              <a:tblPr/>
              <a:tblGrid>
                <a:gridCol w="1550277">
                  <a:extLst>
                    <a:ext uri="{9D8B030D-6E8A-4147-A177-3AD203B41FA5}">
                      <a16:colId xmlns:a16="http://schemas.microsoft.com/office/drawing/2014/main" val="1957961813"/>
                    </a:ext>
                  </a:extLst>
                </a:gridCol>
                <a:gridCol w="9885143">
                  <a:extLst>
                    <a:ext uri="{9D8B030D-6E8A-4147-A177-3AD203B41FA5}">
                      <a16:colId xmlns:a16="http://schemas.microsoft.com/office/drawing/2014/main" val="49401487"/>
                    </a:ext>
                  </a:extLst>
                </a:gridCol>
              </a:tblGrid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개별적 결과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latin typeface="+mn-lt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n-lt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안경렌즈는</a:t>
                      </a:r>
                      <a:r>
                        <a:rPr lang="ko-KR" altLang="en-US" sz="1200" dirty="0" smtClean="0">
                          <a:latin typeface="+mn-lt"/>
                        </a:rPr>
                        <a:t> 선글라스를 대체할 수 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latin typeface="+mn-lt"/>
                        </a:rPr>
                        <a:t>자 외선 차단기능을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부가시키면</a:t>
                      </a:r>
                      <a:r>
                        <a:rPr lang="ko-KR" altLang="en-US" sz="1200" dirty="0" smtClean="0">
                          <a:latin typeface="+mn-lt"/>
                        </a:rPr>
                        <a:t> 어두운 데서는 밝게 환한</a:t>
                      </a:r>
                      <a:endParaRPr lang="en-US" altLang="ko-KR" sz="1200" dirty="0" smtClean="0"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latin typeface="+mn-lt"/>
                        </a:rPr>
                        <a:t>데서는 어둡게 사용될 수 있어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활용성이</a:t>
                      </a:r>
                      <a:r>
                        <a:rPr lang="ko-KR" altLang="en-US" sz="1200" dirty="0" smtClean="0">
                          <a:latin typeface="+mn-lt"/>
                        </a:rPr>
                        <a:t> 넓다</a:t>
                      </a:r>
                      <a:r>
                        <a:rPr lang="en-US" altLang="ko-KR" sz="1200" dirty="0" smtClean="0"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latin typeface="+mn-lt"/>
                        </a:rPr>
                        <a:t>또한 편광 기능은 반사광 등의 눈부심현상을 근본적으로 저감시킬 수 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latin typeface="+mn-lt"/>
                        </a:rPr>
                        <a:t>또한 편광 기능은 반사광 등의 눈부심현상을 근본적으로 저감시킬 수 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8428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학문적 의의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latin typeface="+mn-lt"/>
                        </a:rPr>
                        <a:t>광변색성과</a:t>
                      </a:r>
                      <a:r>
                        <a:rPr lang="ko-KR" altLang="en-US" sz="1200" dirty="0" smtClean="0">
                          <a:latin typeface="+mn-lt"/>
                        </a:rPr>
                        <a:t> 자외선차단은 자외선에 대하여 반 대로 작용하기 때문에 하나의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단량체로는</a:t>
                      </a:r>
                      <a:r>
                        <a:rPr lang="ko-KR" altLang="en-US" sz="1200" dirty="0" smtClean="0">
                          <a:latin typeface="+mn-lt"/>
                        </a:rPr>
                        <a:t> 근본적으로 불 가능하다</a:t>
                      </a:r>
                      <a:r>
                        <a:rPr lang="en-US" altLang="ko-KR" sz="1200" dirty="0" smtClean="0"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latin typeface="+mn-lt"/>
                        </a:rPr>
                        <a:t>한편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n-lt"/>
                        </a:rPr>
                        <a:t> 렌즈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편광렌즈</a:t>
                      </a:r>
                      <a:r>
                        <a:rPr lang="en-US" altLang="ko-KR" sz="1200" dirty="0" smtClean="0">
                          <a:latin typeface="+mn-lt"/>
                        </a:rPr>
                        <a:t>, </a:t>
                      </a:r>
                      <a:r>
                        <a:rPr lang="ko-KR" altLang="en-US" sz="1200" dirty="0" smtClean="0">
                          <a:latin typeface="+mn-lt"/>
                        </a:rPr>
                        <a:t>자외선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차단렌</a:t>
                      </a:r>
                      <a:r>
                        <a:rPr lang="ko-KR" altLang="en-US" sz="1200" dirty="0" smtClean="0">
                          <a:latin typeface="+mn-lt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즈</a:t>
                      </a:r>
                      <a:r>
                        <a:rPr lang="ko-KR" altLang="en-US" sz="1200" dirty="0" smtClean="0">
                          <a:latin typeface="+mn-lt"/>
                        </a:rPr>
                        <a:t> 등 단편적인 렌즈는 생산이 되고 있지만 이런 기능을 복합적으로 적용한 사례는 국내 시장의 국산 및 외국산 렌즈를 조사한 결과 없었다</a:t>
                      </a:r>
                      <a:r>
                        <a:rPr lang="en-US" altLang="ko-KR" sz="1200" dirty="0" smtClean="0"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latin typeface="+mn-lt"/>
                        </a:rPr>
                        <a:t>따라서 본 논문에서는 편광 필름을 경계로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광변색성과</a:t>
                      </a:r>
                      <a:r>
                        <a:rPr lang="ko-KR" altLang="en-US" sz="1200" dirty="0" smtClean="0">
                          <a:latin typeface="+mn-lt"/>
                        </a:rPr>
                        <a:t> 자외선차단의 서로 다른 기능 을 갖는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단량체를</a:t>
                      </a:r>
                      <a:r>
                        <a:rPr lang="ko-KR" altLang="en-US" sz="1200" dirty="0" smtClean="0">
                          <a:latin typeface="+mn-lt"/>
                        </a:rPr>
                        <a:t> 적용하여 중합반응으로 일체형렌즈를 개발하였으며 이것은 국내 시장을 조사한 바로는 최초이 다</a:t>
                      </a:r>
                      <a:r>
                        <a:rPr lang="en-US" altLang="ko-KR" sz="1200" dirty="0" smtClean="0">
                          <a:latin typeface="+mn-lt"/>
                        </a:rPr>
                        <a:t>. </a:t>
                      </a:r>
                      <a:r>
                        <a:rPr lang="ko-KR" altLang="en-US" sz="1200" dirty="0" smtClean="0">
                          <a:latin typeface="+mn-lt"/>
                        </a:rPr>
                        <a:t>굴절률 </a:t>
                      </a:r>
                      <a:r>
                        <a:rPr lang="en-US" altLang="ko-KR" sz="1200" dirty="0" smtClean="0">
                          <a:latin typeface="+mn-lt"/>
                        </a:rPr>
                        <a:t>1.60</a:t>
                      </a:r>
                      <a:r>
                        <a:rPr lang="ko-KR" altLang="en-US" sz="1200" dirty="0" smtClean="0">
                          <a:latin typeface="+mn-lt"/>
                        </a:rPr>
                        <a:t>의 </a:t>
                      </a:r>
                      <a:r>
                        <a:rPr lang="en-US" altLang="ko-KR" sz="1200" dirty="0" smtClean="0">
                          <a:latin typeface="+mn-lt"/>
                        </a:rPr>
                        <a:t>410nm </a:t>
                      </a:r>
                      <a:r>
                        <a:rPr lang="ko-KR" altLang="en-US" sz="1200" dirty="0" smtClean="0">
                          <a:latin typeface="+mn-lt"/>
                        </a:rPr>
                        <a:t>이하의 자외선을 완전히 차단 할 수 있으며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청색광</a:t>
                      </a:r>
                      <a:r>
                        <a:rPr lang="ko-KR" altLang="en-US" sz="1200" dirty="0" smtClean="0">
                          <a:latin typeface="+mn-lt"/>
                        </a:rPr>
                        <a:t> </a:t>
                      </a:r>
                      <a:r>
                        <a:rPr lang="en-US" altLang="ko-KR" sz="1200" dirty="0" smtClean="0">
                          <a:latin typeface="+mn-lt"/>
                        </a:rPr>
                        <a:t>30% </a:t>
                      </a:r>
                      <a:r>
                        <a:rPr lang="ko-KR" altLang="en-US" sz="1200" dirty="0" smtClean="0">
                          <a:latin typeface="+mn-lt"/>
                        </a:rPr>
                        <a:t>차단효과를 포함한다</a:t>
                      </a:r>
                      <a:r>
                        <a:rPr lang="en-US" altLang="ko-KR" sz="1200" dirty="0" smtClean="0">
                          <a:latin typeface="+mn-lt"/>
                        </a:rPr>
                        <a:t>.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86861"/>
                  </a:ext>
                </a:extLst>
              </a:tr>
              <a:tr h="1594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응용 분야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 smtClean="0">
                          <a:latin typeface="+mn-lt"/>
                        </a:rPr>
                        <a:t>광변색성</a:t>
                      </a:r>
                      <a:r>
                        <a:rPr lang="ko-KR" altLang="en-US" sz="1200" dirty="0" smtClean="0">
                          <a:latin typeface="+mn-lt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n-lt"/>
                        </a:rPr>
                        <a:t>안경렌즈는</a:t>
                      </a:r>
                      <a:r>
                        <a:rPr lang="ko-KR" altLang="en-US" sz="1200" dirty="0" smtClean="0">
                          <a:latin typeface="+mn-lt"/>
                        </a:rPr>
                        <a:t> 선글라스를 대체할 수 있다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54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AC45A3-D96D-4BCD-AA50-5DB4DDE2CC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D5EA03-5283-4390-A6E0-EAF63C7DE7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DE153A-AC6B-45A4-BC4F-D68B6E12A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1086</Words>
  <Application>Microsoft Office PowerPoint</Application>
  <PresentationFormat>와이드스크린</PresentationFormat>
  <Paragraphs>86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박중태</dc:creator>
  <cp:lastModifiedBy>고정재</cp:lastModifiedBy>
  <cp:revision>218</cp:revision>
  <dcterms:created xsi:type="dcterms:W3CDTF">2021-06-28T04:21:50Z</dcterms:created>
  <dcterms:modified xsi:type="dcterms:W3CDTF">2021-09-23T11:29:13Z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