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48" r:id="rId7"/>
    <p:sldId id="343" r:id="rId8"/>
    <p:sldId id="345" r:id="rId9"/>
    <p:sldId id="335" r:id="rId10"/>
    <p:sldId id="346" r:id="rId11"/>
    <p:sldId id="349" r:id="rId12"/>
    <p:sldId id="328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9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2022-05-25-Wed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5.  25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20-8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고정재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유용주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중간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수행방법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같은 회사에 재직중이나 팀이 달라 일과 시간 이후에 프로젝트 수행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회사 업무가 전공분야가 아니라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코딩 방법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CNN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에 대해 공부를 하면서 진행 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코딩을 할 수 있는 능력이 안되어 최대한 논문을 참고하여 유사하게 수행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할려고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13423"/>
              </p:ext>
            </p:extLst>
          </p:nvPr>
        </p:nvGraphicFramePr>
        <p:xfrm>
          <a:off x="611560" y="3250534"/>
          <a:ext cx="7776864" cy="255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954749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4381502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390880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99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1027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고정재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</a:t>
                      </a:r>
                      <a:r>
                        <a:rPr lang="ko-KR" altLang="en-US" sz="1400" dirty="0" smtClean="0"/>
                        <a:t>증량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전처리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성능 평가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1027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유용주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/>
                        <a:t>Kaggle</a:t>
                      </a:r>
                      <a:r>
                        <a:rPr lang="en-US" altLang="ko-KR" sz="1400" baseline="0" dirty="0" smtClean="0"/>
                        <a:t> dataset </a:t>
                      </a:r>
                      <a:r>
                        <a:rPr lang="ko-KR" altLang="en-US" sz="1400" baseline="0" dirty="0" smtClean="0"/>
                        <a:t>활용법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colab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사용법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dirty="0" smtClean="0"/>
                        <a:t>CNN</a:t>
                      </a:r>
                      <a:r>
                        <a:rPr lang="ko-KR" altLang="en-US" sz="1400" dirty="0" smtClean="0"/>
                        <a:t>에 대한 공부 자료 수집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발표 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61601" y="9807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Dataset 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 dirty="0" err="1" smtClean="0">
                <a:solidFill>
                  <a:srgbClr val="0000FF"/>
                </a:solidFill>
                <a:latin typeface="+mj-ea"/>
                <a:ea typeface="+mj-ea"/>
              </a:rPr>
              <a:t>Kaggle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  <a:ea typeface="+mj-ea"/>
              </a:rPr>
              <a:t>에 있는 </a:t>
            </a:r>
            <a:r>
              <a:rPr lang="en-US" altLang="ko-KR" sz="1600" dirty="0" smtClean="0">
                <a:solidFill>
                  <a:srgbClr val="0000FF"/>
                </a:solidFill>
                <a:latin typeface="+mj-ea"/>
                <a:ea typeface="+mj-ea"/>
              </a:rPr>
              <a:t>wm811k-wafer-map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  <a:ea typeface="+mj-ea"/>
              </a:rPr>
              <a:t>을 활용</a:t>
            </a:r>
            <a:endParaRPr lang="en-US" altLang="ko-KR" sz="16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 dirty="0" smtClean="0">
                <a:solidFill>
                  <a:srgbClr val="0000FF"/>
                </a:solidFill>
                <a:latin typeface="+mj-ea"/>
                <a:ea typeface="+mj-ea"/>
              </a:rPr>
              <a:t>Total 811,457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 smtClean="0">
                <a:solidFill>
                  <a:srgbClr val="0000FF"/>
                </a:solidFill>
                <a:latin typeface="+mj-ea"/>
                <a:ea typeface="+mj-ea"/>
              </a:rPr>
              <a:t>WM Data 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  <a:ea typeface="+mj-ea"/>
              </a:rPr>
              <a:t>구성</a:t>
            </a:r>
            <a:endParaRPr lang="en-US" altLang="ko-KR" sz="16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86226" y="1916832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진행 흐름도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76555" y="2204864"/>
            <a:ext cx="5407813" cy="4509680"/>
            <a:chOff x="2749552" y="2324497"/>
            <a:chExt cx="5407813" cy="4509680"/>
          </a:xfrm>
        </p:grpSpPr>
        <p:sp>
          <p:nvSpPr>
            <p:cNvPr id="3" name="평행 사변형 2"/>
            <p:cNvSpPr/>
            <p:nvPr/>
          </p:nvSpPr>
          <p:spPr>
            <a:xfrm>
              <a:off x="3724037" y="2324497"/>
              <a:ext cx="1626989" cy="5041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3737100" y="6330037"/>
              <a:ext cx="1599078" cy="5041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다이아몬드 3"/>
            <p:cNvSpPr/>
            <p:nvPr/>
          </p:nvSpPr>
          <p:spPr>
            <a:xfrm>
              <a:off x="3491881" y="3074871"/>
              <a:ext cx="2088232" cy="60321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57995" y="3933056"/>
              <a:ext cx="1606093" cy="548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57995" y="4734669"/>
              <a:ext cx="1606093" cy="548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57995" y="5526088"/>
              <a:ext cx="1606093" cy="548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4535997" y="2842322"/>
              <a:ext cx="1535" cy="22193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537532" y="3692275"/>
              <a:ext cx="2614" cy="22193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37532" y="4495766"/>
              <a:ext cx="2614" cy="22193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37532" y="5295493"/>
              <a:ext cx="2614" cy="22193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537532" y="6084153"/>
              <a:ext cx="2614" cy="22193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rot="10800000" flipH="1" flipV="1">
              <a:off x="3474101" y="3376479"/>
              <a:ext cx="266114" cy="1632460"/>
            </a:xfrm>
            <a:prstGeom prst="bentConnector3">
              <a:avLst>
                <a:gd name="adj1" fmla="val -85903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89584" y="2417787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  <a:latin typeface="+mj-lt"/>
                </a:rPr>
                <a:t>Data Input</a:t>
              </a:r>
              <a:endParaRPr lang="ko-KR" altLang="en-US" sz="1400" dirty="0">
                <a:solidFill>
                  <a:srgbClr val="00B0F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7350" y="3177944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B0F0"/>
                  </a:solidFill>
                </a:rPr>
                <a:t>데이터 증강 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en-US" altLang="ko-KR" sz="1400" dirty="0">
                  <a:solidFill>
                    <a:srgbClr val="00B0F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B0F0"/>
                  </a:solidFill>
                </a:rPr>
                <a:t>    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여부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57350" y="4076166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B0F0"/>
                  </a:solidFill>
                </a:rPr>
                <a:t>데이터 증강 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7350" y="4837603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B0F0"/>
                  </a:solidFill>
                </a:rPr>
                <a:t>데이터 전처리 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10727" y="563688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B0F0"/>
                  </a:solidFill>
                </a:rPr>
                <a:t>모델 학습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7944" y="6428218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B0F0"/>
                  </a:solidFill>
                </a:rPr>
                <a:t>Data o</a:t>
              </a:r>
              <a:r>
                <a:rPr lang="en-US" altLang="ko-KR" sz="1400" dirty="0" smtClean="0">
                  <a:solidFill>
                    <a:srgbClr val="00B0F0"/>
                  </a:solidFill>
                </a:rPr>
                <a:t>ut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4970" y="361226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9552" y="403405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920" y="2401043"/>
              <a:ext cx="2095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latin typeface="+mj-lt"/>
                </a:rPr>
                <a:t>Colab</a:t>
              </a:r>
              <a:r>
                <a:rPr lang="ko-KR" altLang="en-US" sz="1400" b="1" dirty="0" smtClean="0">
                  <a:latin typeface="+mj-lt"/>
                </a:rPr>
                <a:t>을 활용하여 실행 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3928" y="4076165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latin typeface="+mj-ea"/>
                  <a:ea typeface="+mj-ea"/>
                </a:rPr>
                <a:t>Opcv</a:t>
              </a:r>
              <a:r>
                <a:rPr lang="ko-KR" altLang="en-US" sz="1400" b="1" dirty="0" smtClean="0">
                  <a:latin typeface="+mj-ea"/>
                  <a:ea typeface="+mj-ea"/>
                </a:rPr>
                <a:t>를 활용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0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b="1" dirty="0">
                <a:latin typeface="+mn-ea"/>
              </a:rPr>
              <a:t>(Augmentation)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Data </a:t>
            </a:r>
            <a:r>
              <a:rPr lang="ko-KR" altLang="en-US" sz="2000" b="1" dirty="0" err="1" smtClean="0">
                <a:latin typeface="+mn-ea"/>
              </a:rPr>
              <a:t>전처리를</a:t>
            </a:r>
            <a:r>
              <a:rPr lang="ko-KR" altLang="en-US" sz="2000" b="1" dirty="0" smtClean="0">
                <a:latin typeface="+mn-ea"/>
              </a:rPr>
              <a:t> 하여 </a:t>
            </a:r>
            <a:r>
              <a:rPr lang="en-US" altLang="ko-KR" sz="2000" b="1" dirty="0" smtClean="0">
                <a:latin typeface="+mn-ea"/>
              </a:rPr>
              <a:t>Class </a:t>
            </a:r>
            <a:r>
              <a:rPr lang="ko-KR" altLang="en-US" sz="2000" b="1" dirty="0" smtClean="0">
                <a:latin typeface="+mn-ea"/>
              </a:rPr>
              <a:t>불균형 해결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45529"/>
              </p:ext>
            </p:extLst>
          </p:nvPr>
        </p:nvGraphicFramePr>
        <p:xfrm>
          <a:off x="587896" y="1793128"/>
          <a:ext cx="2615952" cy="4254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346">
                  <a:extLst>
                    <a:ext uri="{9D8B030D-6E8A-4147-A177-3AD203B41FA5}">
                      <a16:colId xmlns:a16="http://schemas.microsoft.com/office/drawing/2014/main" val="341610613"/>
                    </a:ext>
                  </a:extLst>
                </a:gridCol>
                <a:gridCol w="1308606">
                  <a:extLst>
                    <a:ext uri="{9D8B030D-6E8A-4147-A177-3AD203B41FA5}">
                      <a16:colId xmlns:a16="http://schemas.microsoft.com/office/drawing/2014/main" val="2817344777"/>
                    </a:ext>
                  </a:extLst>
                </a:gridCol>
              </a:tblGrid>
              <a:tr h="483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147,431(18.17%)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368403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Center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4,294 (0.53%)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938669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Donut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555 (0.07%)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00357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Edge-</a:t>
                      </a:r>
                      <a:r>
                        <a:rPr lang="en-US" altLang="ko-KR" sz="1200" dirty="0" err="1" smtClean="0"/>
                        <a:t>Loc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5189 (0.64%)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06857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Edge-Ring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9680 (1.19%)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874345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Local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3593 (0.44%)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75116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Random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866 (0.11%)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045376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Scratch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1193 (0.15%)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91484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Near-full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149 (0.02%)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61579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941042" y="3303829"/>
            <a:ext cx="696479" cy="84525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C1D70-5756-49E5-9004-E9D4754F1FB3}"/>
              </a:ext>
            </a:extLst>
          </p:cNvPr>
          <p:cNvSpPr txBox="1"/>
          <p:nvPr/>
        </p:nvSpPr>
        <p:spPr>
          <a:xfrm>
            <a:off x="587896" y="6305886"/>
            <a:ext cx="2615952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기존 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Dataset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3249565" y="4725144"/>
            <a:ext cx="2067336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en-US" altLang="ko-KR" sz="1100" b="1" dirty="0">
                <a:solidFill>
                  <a:srgbClr val="FF0000"/>
                </a:solidFill>
              </a:rPr>
              <a:t>°</a:t>
            </a:r>
            <a:r>
              <a:rPr lang="ko-KR" altLang="en-US" sz="1100" b="1" dirty="0">
                <a:solidFill>
                  <a:srgbClr val="FF0000"/>
                </a:solidFill>
              </a:rPr>
              <a:t>의 무작위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회전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20% </a:t>
            </a:r>
          </a:p>
          <a:p>
            <a:pPr fontAlgn="base"/>
            <a:r>
              <a:rPr lang="ko-KR" altLang="en-US" sz="1100" b="1" dirty="0" smtClean="0">
                <a:solidFill>
                  <a:srgbClr val="FF0000"/>
                </a:solidFill>
              </a:rPr>
              <a:t>좌우 </a:t>
            </a:r>
            <a:r>
              <a:rPr lang="ko-KR" altLang="en-US" sz="1100" b="1" dirty="0">
                <a:solidFill>
                  <a:srgbClr val="FF0000"/>
                </a:solidFill>
              </a:rPr>
              <a:t>대칭 및 너비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이동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20% </a:t>
            </a:r>
            <a:r>
              <a:rPr lang="ko-KR" altLang="en-US" sz="1100" b="1" dirty="0">
                <a:solidFill>
                  <a:srgbClr val="FF0000"/>
                </a:solidFill>
              </a:rPr>
              <a:t>높이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이동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15%</a:t>
            </a:r>
          </a:p>
          <a:p>
            <a:pPr fontAlgn="base"/>
            <a:r>
              <a:rPr lang="ko-KR" altLang="en-US" sz="1100" b="1" dirty="0" smtClean="0">
                <a:solidFill>
                  <a:srgbClr val="FF0000"/>
                </a:solidFill>
              </a:rPr>
              <a:t>전단 범위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10%</a:t>
            </a:r>
          </a:p>
          <a:p>
            <a:pPr fontAlgn="base"/>
            <a:r>
              <a:rPr lang="ko-KR" altLang="en-US" sz="1100" b="1" dirty="0" smtClean="0">
                <a:solidFill>
                  <a:srgbClr val="FF0000"/>
                </a:solidFill>
              </a:rPr>
              <a:t>채널 </a:t>
            </a:r>
            <a:r>
              <a:rPr lang="ko-KR" altLang="en-US" sz="1100" b="1" dirty="0">
                <a:solidFill>
                  <a:srgbClr val="FF0000"/>
                </a:solidFill>
              </a:rPr>
              <a:t>이동 및 확대</a:t>
            </a:r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축소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:10%</a:t>
            </a:r>
          </a:p>
          <a:p>
            <a:pPr fontAlgn="base"/>
            <a:endParaRPr lang="en-US" altLang="ko-KR" sz="1100" b="1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100" b="1" dirty="0" smtClean="0">
                <a:solidFill>
                  <a:srgbClr val="FF0000"/>
                </a:solidFill>
              </a:rPr>
              <a:t>100%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비율로 맞출 예정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사각형: 둥근 모서리 11">
            <a:extLst>
              <a:ext uri="{FF2B5EF4-FFF2-40B4-BE49-F238E27FC236}">
                <a16:creationId xmlns:a16="http://schemas.microsoft.com/office/drawing/2014/main" id="{85291BE9-0762-4CC8-9147-3A40428ABEBF}"/>
              </a:ext>
            </a:extLst>
          </p:cNvPr>
          <p:cNvSpPr/>
          <p:nvPr/>
        </p:nvSpPr>
        <p:spPr>
          <a:xfrm>
            <a:off x="587896" y="1345303"/>
            <a:ext cx="2615952" cy="382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With Label</a:t>
            </a:r>
          </a:p>
          <a:p>
            <a:pPr algn="ctr"/>
            <a:r>
              <a:rPr lang="en-US" altLang="ko-KR" sz="1200" b="1" dirty="0"/>
              <a:t>172,950 (21.3%)</a:t>
            </a:r>
            <a:endParaRPr lang="ko-KR" altLang="en-US" sz="12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65663"/>
              </p:ext>
            </p:extLst>
          </p:nvPr>
        </p:nvGraphicFramePr>
        <p:xfrm>
          <a:off x="5374715" y="1793128"/>
          <a:ext cx="2615952" cy="4254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346">
                  <a:extLst>
                    <a:ext uri="{9D8B030D-6E8A-4147-A177-3AD203B41FA5}">
                      <a16:colId xmlns:a16="http://schemas.microsoft.com/office/drawing/2014/main" val="341610613"/>
                    </a:ext>
                  </a:extLst>
                </a:gridCol>
                <a:gridCol w="1308606">
                  <a:extLst>
                    <a:ext uri="{9D8B030D-6E8A-4147-A177-3AD203B41FA5}">
                      <a16:colId xmlns:a16="http://schemas.microsoft.com/office/drawing/2014/main" val="2817344777"/>
                    </a:ext>
                  </a:extLst>
                </a:gridCol>
              </a:tblGrid>
              <a:tr h="483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368403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Center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938669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Donut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00357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Edge-</a:t>
                      </a:r>
                      <a:r>
                        <a:rPr lang="en-US" altLang="ko-KR" sz="1200" dirty="0" err="1" smtClean="0"/>
                        <a:t>Loc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06857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Edge-Ring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874345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Local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75116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Random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045376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Scratch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91484"/>
                  </a:ext>
                </a:extLst>
              </a:tr>
              <a:tr h="471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Near-full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6157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BC1D70-5756-49E5-9004-E9D4754F1FB3}"/>
              </a:ext>
            </a:extLst>
          </p:cNvPr>
          <p:cNvSpPr txBox="1"/>
          <p:nvPr/>
        </p:nvSpPr>
        <p:spPr>
          <a:xfrm>
            <a:off x="5374715" y="6305886"/>
            <a:ext cx="2615952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변경 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Dataset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사각형: 둥근 모서리 11">
            <a:extLst>
              <a:ext uri="{FF2B5EF4-FFF2-40B4-BE49-F238E27FC236}">
                <a16:creationId xmlns:a16="http://schemas.microsoft.com/office/drawing/2014/main" id="{85291BE9-0762-4CC8-9147-3A40428ABEBF}"/>
              </a:ext>
            </a:extLst>
          </p:cNvPr>
          <p:cNvSpPr/>
          <p:nvPr/>
        </p:nvSpPr>
        <p:spPr>
          <a:xfrm>
            <a:off x="3353177" y="4168204"/>
            <a:ext cx="1872209" cy="38209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논문 증강 기법 적용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dirty="0" err="1" smtClean="0"/>
              <a:t>Kaggle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wm811k-wafer-map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None</a:t>
              </a:r>
            </a:p>
            <a:p>
              <a:pPr algn="ctr"/>
              <a:r>
                <a:rPr lang="en-US" altLang="ko-KR" sz="1200" dirty="0"/>
                <a:t>147,431</a:t>
              </a:r>
            </a:p>
            <a:p>
              <a:pPr algn="ctr"/>
              <a:r>
                <a:rPr lang="en-US" altLang="ko-KR" sz="1200" dirty="0"/>
                <a:t>(18.17%)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Center</a:t>
              </a:r>
            </a:p>
            <a:p>
              <a:pPr algn="ctr"/>
              <a:r>
                <a:rPr lang="en-US" altLang="ko-KR" sz="1000" dirty="0"/>
                <a:t>4,294 </a:t>
              </a:r>
            </a:p>
            <a:p>
              <a:pPr algn="ctr"/>
              <a:r>
                <a:rPr lang="en-US" altLang="ko-KR" sz="1000" dirty="0"/>
                <a:t>(0.53%)</a:t>
              </a:r>
              <a:endParaRPr lang="ko-KR" altLang="en-US" sz="10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</a:t>
              </a:r>
              <a:r>
                <a:rPr lang="en-US" altLang="ko-KR" sz="1000" dirty="0" err="1"/>
                <a:t>Loc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5189</a:t>
              </a:r>
            </a:p>
            <a:p>
              <a:pPr algn="ctr"/>
              <a:r>
                <a:rPr lang="en-US" altLang="ko-KR" sz="1000" dirty="0"/>
                <a:t> (0.64%)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Edge-Ring</a:t>
              </a:r>
            </a:p>
            <a:p>
              <a:pPr algn="ctr"/>
              <a:r>
                <a:rPr lang="en-US" altLang="ko-KR" sz="1000" dirty="0"/>
                <a:t>9680</a:t>
              </a:r>
            </a:p>
            <a:p>
              <a:pPr algn="ctr"/>
              <a:r>
                <a:rPr lang="en-US" altLang="ko-KR" sz="1000" dirty="0"/>
                <a:t> (1.19%)</a:t>
              </a:r>
              <a:endParaRPr lang="ko-KR" altLang="en-US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Near-full</a:t>
              </a:r>
            </a:p>
            <a:p>
              <a:pPr algn="ctr"/>
              <a:r>
                <a:rPr lang="en-US" altLang="ko-KR" sz="1000"/>
                <a:t>149</a:t>
              </a:r>
            </a:p>
            <a:p>
              <a:pPr algn="ctr"/>
              <a:r>
                <a:rPr lang="en-US" altLang="ko-KR" sz="1000"/>
                <a:t> (0.02%)</a:t>
              </a:r>
              <a:endParaRPr lang="ko-KR" altLang="en-US" sz="10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861048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521796" y="6180535"/>
            <a:ext cx="31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Validation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65 :</a:t>
            </a:r>
            <a:r>
              <a:rPr lang="ko-KR" altLang="en-US" sz="1400" dirty="0"/>
              <a:t> </a:t>
            </a:r>
            <a:r>
              <a:rPr lang="en-US" altLang="ko-KR" sz="1400" dirty="0"/>
              <a:t>20 :</a:t>
            </a:r>
            <a:r>
              <a:rPr lang="ko-KR" altLang="en-US" sz="1400" dirty="0"/>
              <a:t>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5363641" y="6180535"/>
            <a:ext cx="31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Validation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65 :</a:t>
            </a:r>
            <a:r>
              <a:rPr lang="ko-KR" altLang="en-US" sz="1400" dirty="0"/>
              <a:t> </a:t>
            </a:r>
            <a:r>
              <a:rPr lang="en-US" altLang="ko-KR" sz="1400" dirty="0"/>
              <a:t>20 :</a:t>
            </a:r>
            <a:r>
              <a:rPr lang="ko-KR" altLang="en-US" sz="1400" dirty="0"/>
              <a:t>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28" y="3815564"/>
            <a:ext cx="299492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그림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모델정보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실행화면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로 표현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논문과 동일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다르면 어떤 부분이 다른지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8" y="3077659"/>
            <a:ext cx="8123445" cy="20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2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447316" y="5335071"/>
            <a:ext cx="6648337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>
                <a:latin typeface="+mn-ea"/>
              </a:rPr>
              <a:t>과적합을 방지하기 위한 규제화</a:t>
            </a:r>
            <a:r>
              <a:rPr lang="en-US" altLang="ko-KR" b="1">
                <a:latin typeface="+mn-ea"/>
              </a:rPr>
              <a:t>(regulation)</a:t>
            </a:r>
            <a:br>
              <a:rPr lang="en-US" altLang="ko-KR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Batch Normalization(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정규화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Spatial Dropout = 0.2  </a:t>
            </a:r>
            <a:endParaRPr lang="en-US" altLang="ko-KR" i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현재까지는 </a:t>
            </a:r>
            <a:r>
              <a:rPr lang="en-US" altLang="ko-KR" sz="1600" dirty="0" err="1">
                <a:solidFill>
                  <a:srgbClr val="0000FF"/>
                </a:solidFill>
                <a:latin typeface="+mj-ea"/>
              </a:rPr>
              <a:t>Kaggle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에 있는 </a:t>
            </a:r>
            <a:r>
              <a:rPr lang="en-US" altLang="ko-KR" sz="1600" dirty="0" smtClean="0">
                <a:solidFill>
                  <a:srgbClr val="0000FF"/>
                </a:solidFill>
                <a:latin typeface="+mj-ea"/>
              </a:rPr>
              <a:t>Dataset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을 다운로드 한 후 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ea"/>
              </a:rPr>
              <a:t>colab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에 데이터 로딩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" y="1556792"/>
            <a:ext cx="6405747" cy="50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현재까지는 </a:t>
            </a:r>
            <a:r>
              <a:rPr lang="en-US" altLang="ko-KR" sz="1600" dirty="0" err="1">
                <a:solidFill>
                  <a:srgbClr val="0000FF"/>
                </a:solidFill>
                <a:latin typeface="+mj-ea"/>
              </a:rPr>
              <a:t>Kaggle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에 있는 </a:t>
            </a:r>
            <a:r>
              <a:rPr lang="en-US" altLang="ko-KR" sz="1600" dirty="0" smtClean="0">
                <a:solidFill>
                  <a:srgbClr val="0000FF"/>
                </a:solidFill>
                <a:latin typeface="+mj-ea"/>
              </a:rPr>
              <a:t>Dataset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을 다운로드 한 후 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ea"/>
              </a:rPr>
              <a:t>colab</a:t>
            </a:r>
            <a:r>
              <a:rPr lang="ko-KR" altLang="en-US" sz="1600" dirty="0" smtClean="0">
                <a:solidFill>
                  <a:srgbClr val="0000FF"/>
                </a:solidFill>
                <a:latin typeface="+mj-ea"/>
              </a:rPr>
              <a:t>에 데이터 로딩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9" y="1626714"/>
            <a:ext cx="7864340" cy="46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노트북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PC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학습시간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  </a:t>
            </a:r>
            <a:r>
              <a:rPr lang="en-US" altLang="ko-KR" sz="1600" b="1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en-US" altLang="ko-KR" sz="1600" b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pt-BR" altLang="ko-KR" sz="1600" b="1" kern="0" spc="-50" dirty="0">
                <a:latin typeface="맑은 고딕" panose="020B0503020000020004" pitchFamily="50" charset="-127"/>
              </a:rPr>
              <a:t>Intel(R) Core(TM) i7-6500U CPU @ 2.50GHz   2.59 </a:t>
            </a:r>
            <a:r>
              <a:rPr lang="pt-BR" altLang="ko-KR" sz="1600" b="1" kern="0" spc="-50" dirty="0" smtClean="0">
                <a:latin typeface="맑은 고딕" panose="020B0503020000020004" pitchFamily="50" charset="-127"/>
              </a:rPr>
              <a:t>GHz</a:t>
            </a:r>
            <a:endParaRPr lang="pt-BR" altLang="ko-KR" sz="1600" b="1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pt-BR" altLang="ko-KR" sz="1600" b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1600" b="1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RAM </a:t>
            </a:r>
            <a:r>
              <a:rPr lang="pt-BR" altLang="ko-KR" sz="1600" b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pt-BR" altLang="ko-KR" sz="1600" b="1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8GB</a:t>
            </a:r>
            <a:endParaRPr lang="pt-BR" altLang="ko-KR" sz="1600" b="1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pt-BR" altLang="ko-KR" sz="1600" b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1600" b="1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GPU : Intel(R)HD Graphics 520</a:t>
            </a:r>
          </a:p>
          <a:p>
            <a:pPr>
              <a:lnSpc>
                <a:spcPts val="2300"/>
              </a:lnSpc>
            </a:pPr>
            <a:endParaRPr lang="pt-BR" altLang="ko-KR" sz="1600" b="1" i="1" kern="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endParaRPr lang="pt-BR" altLang="ko-KR" sz="1600" b="1" i="1" kern="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endParaRPr lang="pt-BR" altLang="ko-KR" sz="1600" b="1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endParaRPr lang="pt-BR" altLang="ko-KR" sz="1600" b="1" kern="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endParaRPr lang="pt-BR" altLang="ko-KR" sz="1600" b="1" kern="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하이퍼파라미터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: epoch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수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batch size, optimizer, loss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함수 등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학습추이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그래프 등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학습 중 알게 된 내용 등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</a:rPr>
              <a:t>optimzer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에 따른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학습추이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비교 등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…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9794</TotalTime>
  <Words>581</Words>
  <Application>Microsoft Office PowerPoint</Application>
  <PresentationFormat>화면 슬라이드 쇼(4:3)</PresentationFormat>
  <Paragraphs>185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425</cp:revision>
  <cp:lastPrinted>2019-09-16T00:28:29Z</cp:lastPrinted>
  <dcterms:created xsi:type="dcterms:W3CDTF">2017-03-29T07:13:25Z</dcterms:created>
  <dcterms:modified xsi:type="dcterms:W3CDTF">2022-05-25T07:59:10Z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