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331" r:id="rId6"/>
    <p:sldId id="337" r:id="rId7"/>
    <p:sldId id="338" r:id="rId8"/>
    <p:sldId id="339" r:id="rId9"/>
    <p:sldId id="336" r:id="rId10"/>
    <p:sldId id="332" r:id="rId11"/>
    <p:sldId id="268" r:id="rId12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88539" autoAdjust="0"/>
  </p:normalViewPr>
  <p:slideViewPr>
    <p:cSldViewPr>
      <p:cViewPr varScale="1">
        <p:scale>
          <a:sx n="117" d="100"/>
          <a:sy n="117" d="100"/>
        </p:scale>
        <p:origin x="701" y="77"/>
      </p:cViewPr>
      <p:guideLst>
        <p:guide orient="horz" pos="2160"/>
        <p:guide orient="horz" pos="4065"/>
        <p:guide orient="horz" pos="709"/>
        <p:guide pos="2880"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2021-10-20-Wed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2021-10-20-Wed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310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85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451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760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3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2021-10-20-Wed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2021-10-20-Wed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2021-10-20-Wed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2021-10-20-Wed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2021-10-20-Wed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2021-10-20-Wed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2021-10-20-Wed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2021-10-20-Wed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2021-10-20-Wed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2021-10-20-Wed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2021-10-20-Wed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2021-10-20-Wed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:a16="http://schemas.microsoft.com/office/drawing/2014/main" id="{2DCEA000-D289-4EF4-A734-FC6F45D2314B}"/>
              </a:ext>
            </a:extLst>
          </p:cNvPr>
          <p:cNvGrpSpPr/>
          <p:nvPr/>
        </p:nvGrpSpPr>
        <p:grpSpPr>
          <a:xfrm>
            <a:off x="205390" y="807350"/>
            <a:ext cx="8712968" cy="678586"/>
            <a:chOff x="157020" y="3061083"/>
            <a:chExt cx="8712968" cy="67858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 eaLnBrk="0" latinLnBrk="0" hangingPunct="0">
                <a:buSzPct val="100000"/>
                <a:defRPr/>
              </a:pPr>
              <a:r>
                <a:rPr lang="ko-KR" altLang="en-US" sz="2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</a:t>
              </a:r>
              <a:r>
                <a:rPr lang="ko-KR" altLang="en-US" sz="20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프로젝트」프로젝트 설계</a:t>
              </a:r>
              <a:endPara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24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179913" y="3955257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 </a:t>
            </a: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10. 21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6448443" y="6336267"/>
            <a:ext cx="2715963" cy="50258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48A6EF-FA5B-4986-B0E6-1FB988DF7F77}"/>
              </a:ext>
            </a:extLst>
          </p:cNvPr>
          <p:cNvSpPr/>
          <p:nvPr/>
        </p:nvSpPr>
        <p:spPr>
          <a:xfrm>
            <a:off x="611560" y="1916832"/>
            <a:ext cx="8048120" cy="1315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7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친환경 공정을 이용한 </a:t>
            </a:r>
            <a:r>
              <a:rPr lang="ko-KR" altLang="en-US" sz="2700" kern="0" dirty="0" err="1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광반응성</a:t>
            </a:r>
            <a:r>
              <a:rPr lang="ko-KR" altLang="en-US" sz="27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스마트 글라스 </a:t>
            </a:r>
            <a:r>
              <a:rPr lang="ko-KR" altLang="en-US" sz="26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</a:t>
            </a:r>
            <a:endParaRPr lang="en-US" altLang="ko-KR" sz="2600" kern="0" dirty="0" smtClean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6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r>
              <a:rPr lang="ko-KR" altLang="en-US" sz="26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주차 발표 자료</a:t>
            </a:r>
            <a:endParaRPr lang="ko-KR" altLang="en-US" sz="26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537814" y="5325816"/>
            <a:ext cx="80481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2020254002</a:t>
            </a:r>
            <a:endParaRPr lang="en-US" altLang="ko-KR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 정 재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이번주 진행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836712"/>
            <a:ext cx="8706254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latin typeface="+mn-ea"/>
              </a:rPr>
              <a:t>진행사항 </a:t>
            </a:r>
            <a:r>
              <a:rPr lang="en-US" altLang="ko-KR" sz="2000" b="1" dirty="0" smtClean="0">
                <a:latin typeface="+mn-ea"/>
              </a:rPr>
              <a:t>1) </a:t>
            </a:r>
            <a:r>
              <a:rPr lang="ko-KR" altLang="en-US" sz="2000" i="1" dirty="0">
                <a:solidFill>
                  <a:srgbClr val="0000FF"/>
                </a:solidFill>
                <a:latin typeface="맑은 고딕" panose="020B0503020000020004" pitchFamily="50" charset="-127"/>
              </a:rPr>
              <a:t>코팅 두께 상승 및 </a:t>
            </a:r>
            <a:r>
              <a:rPr lang="ko-KR" altLang="en-US" sz="2000" i="1" dirty="0" err="1">
                <a:solidFill>
                  <a:srgbClr val="0000FF"/>
                </a:solidFill>
                <a:latin typeface="맑은 고딕" panose="020B0503020000020004" pitchFamily="50" charset="-127"/>
              </a:rPr>
              <a:t>두께편차</a:t>
            </a:r>
            <a:r>
              <a:rPr lang="ko-KR" altLang="en-US" sz="2000" i="1" dirty="0">
                <a:solidFill>
                  <a:srgbClr val="0000FF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000" i="1" dirty="0">
                <a:solidFill>
                  <a:srgbClr val="0000FF"/>
                </a:solidFill>
              </a:rPr>
              <a:t>±5 </a:t>
            </a:r>
            <a:r>
              <a:rPr lang="ko-KR" altLang="en-US" sz="2000" i="1" dirty="0">
                <a:solidFill>
                  <a:srgbClr val="0000FF"/>
                </a:solidFill>
              </a:rPr>
              <a:t>이상으로 소재 점도 개선 평가 진행</a:t>
            </a:r>
            <a:endParaRPr lang="en-US" altLang="ko-KR" sz="2000" i="1" dirty="0">
              <a:solidFill>
                <a:srgbClr val="0000FF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308715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12" y="2132856"/>
            <a:ext cx="8868811" cy="432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이번주 진행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836712"/>
            <a:ext cx="87062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latin typeface="+mn-ea"/>
              </a:rPr>
              <a:t>진행사항 </a:t>
            </a:r>
            <a:r>
              <a:rPr lang="en-US" altLang="ko-KR" sz="2000" b="1" dirty="0">
                <a:latin typeface="+mn-ea"/>
              </a:rPr>
              <a:t>2</a:t>
            </a:r>
            <a:r>
              <a:rPr lang="en-US" altLang="ko-KR" sz="2000" b="1" dirty="0" smtClean="0">
                <a:latin typeface="+mn-ea"/>
              </a:rPr>
              <a:t>) </a:t>
            </a:r>
            <a:r>
              <a:rPr lang="ko-KR" altLang="en-US" sz="2000" i="1" dirty="0">
                <a:solidFill>
                  <a:srgbClr val="0000FF"/>
                </a:solidFill>
                <a:latin typeface="맑은 고딕" panose="020B0503020000020004" pitchFamily="50" charset="-127"/>
              </a:rPr>
              <a:t>랜덤으로 </a:t>
            </a:r>
            <a:r>
              <a:rPr lang="ko-KR" altLang="en-US" sz="2000" i="1" dirty="0" err="1">
                <a:solidFill>
                  <a:srgbClr val="0000FF"/>
                </a:solidFill>
                <a:latin typeface="맑은 고딕" panose="020B0503020000020004" pitchFamily="50" charset="-127"/>
              </a:rPr>
              <a:t>터널링</a:t>
            </a:r>
            <a:r>
              <a:rPr lang="ko-KR" altLang="en-US" sz="2000" i="1" dirty="0">
                <a:solidFill>
                  <a:srgbClr val="0000FF"/>
                </a:solidFill>
                <a:latin typeface="맑은 고딕" panose="020B0503020000020004" pitchFamily="50" charset="-127"/>
              </a:rPr>
              <a:t> 발생 </a:t>
            </a:r>
            <a:r>
              <a:rPr lang="ko-KR" altLang="en-US" sz="2000" i="1" dirty="0" err="1">
                <a:solidFill>
                  <a:srgbClr val="0000FF"/>
                </a:solidFill>
                <a:latin typeface="맑은 고딕" panose="020B0503020000020004" pitchFamily="50" charset="-127"/>
              </a:rPr>
              <a:t>이형부</a:t>
            </a:r>
            <a:r>
              <a:rPr lang="ko-KR" altLang="en-US" sz="2000" i="1" dirty="0">
                <a:solidFill>
                  <a:srgbClr val="0000FF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000" i="1" dirty="0" err="1">
                <a:solidFill>
                  <a:srgbClr val="0000FF"/>
                </a:solidFill>
                <a:latin typeface="맑은 고딕" panose="020B0503020000020004" pitchFamily="50" charset="-127"/>
              </a:rPr>
              <a:t>합지롤</a:t>
            </a:r>
            <a:r>
              <a:rPr lang="ko-KR" altLang="en-US" sz="2000" i="1" dirty="0">
                <a:solidFill>
                  <a:srgbClr val="0000FF"/>
                </a:solidFill>
                <a:latin typeface="맑은 고딕" panose="020B0503020000020004" pitchFamily="50" charset="-127"/>
              </a:rPr>
              <a:t> 제작 </a:t>
            </a:r>
            <a:endParaRPr lang="en-US" altLang="ko-KR" sz="2000" i="1" dirty="0">
              <a:solidFill>
                <a:srgbClr val="0000FF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308715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25" y="1556792"/>
            <a:ext cx="8768035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5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이번주 진행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836712"/>
            <a:ext cx="87062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latin typeface="+mj-lt"/>
              </a:rPr>
              <a:t>진행사항 </a:t>
            </a:r>
            <a:r>
              <a:rPr lang="en-US" altLang="ko-KR" sz="2000" b="1" dirty="0">
                <a:latin typeface="+mj-lt"/>
              </a:rPr>
              <a:t>3</a:t>
            </a:r>
            <a:r>
              <a:rPr lang="en-US" altLang="ko-KR" sz="2000" b="1" dirty="0" smtClean="0">
                <a:latin typeface="+mj-lt"/>
              </a:rPr>
              <a:t>) </a:t>
            </a:r>
            <a:r>
              <a:rPr lang="ko-KR" altLang="en-US" sz="2000" i="1" dirty="0">
                <a:solidFill>
                  <a:srgbClr val="0000FF"/>
                </a:solidFill>
                <a:latin typeface="+mj-lt"/>
              </a:rPr>
              <a:t>외관 </a:t>
            </a:r>
            <a:r>
              <a:rPr lang="en-US" altLang="ko-KR" sz="2000" i="1" dirty="0">
                <a:solidFill>
                  <a:srgbClr val="0000FF"/>
                </a:solidFill>
                <a:latin typeface="+mj-lt"/>
              </a:rPr>
              <a:t>TD </a:t>
            </a:r>
            <a:r>
              <a:rPr lang="ko-KR" altLang="en-US" sz="2000" i="1" dirty="0">
                <a:solidFill>
                  <a:srgbClr val="0000FF"/>
                </a:solidFill>
                <a:latin typeface="+mj-lt"/>
              </a:rPr>
              <a:t>눌림 발생으로 롤 </a:t>
            </a:r>
            <a:r>
              <a:rPr lang="ko-KR" altLang="en-US" sz="2000" i="1" dirty="0" err="1">
                <a:solidFill>
                  <a:srgbClr val="0000FF"/>
                </a:solidFill>
                <a:latin typeface="+mj-lt"/>
              </a:rPr>
              <a:t>면취</a:t>
            </a:r>
            <a:r>
              <a:rPr lang="ko-KR" altLang="en-US" sz="2000" i="1" dirty="0">
                <a:solidFill>
                  <a:srgbClr val="0000FF"/>
                </a:solidFill>
                <a:latin typeface="+mj-lt"/>
              </a:rPr>
              <a:t> </a:t>
            </a:r>
            <a:endParaRPr lang="en-US" altLang="ko-KR" sz="2000" i="1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308715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19" y="1484784"/>
            <a:ext cx="8609620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4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다음주 진행 예정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1" y="944638"/>
            <a:ext cx="89644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b="1" dirty="0">
                <a:latin typeface="+mn-ea"/>
              </a:rPr>
              <a:t>예정 사항 </a:t>
            </a:r>
            <a:endParaRPr lang="en-US" altLang="ko-KR" sz="20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i="1" dirty="0" smtClean="0">
                <a:solidFill>
                  <a:srgbClr val="0000FF"/>
                </a:solidFill>
              </a:rPr>
              <a:t>   </a:t>
            </a:r>
            <a:r>
              <a:rPr lang="en-US" altLang="ko-KR" sz="1600" i="1" dirty="0">
                <a:solidFill>
                  <a:srgbClr val="0000FF"/>
                </a:solidFill>
              </a:rPr>
              <a:t> </a:t>
            </a:r>
            <a:r>
              <a:rPr lang="en-US" altLang="ko-KR" sz="2000" i="1" dirty="0">
                <a:solidFill>
                  <a:srgbClr val="0000FF"/>
                </a:solidFill>
              </a:rPr>
              <a:t>- 1</a:t>
            </a:r>
            <a:r>
              <a:rPr lang="ko-KR" altLang="en-US" sz="2000" i="1" dirty="0">
                <a:solidFill>
                  <a:srgbClr val="0000FF"/>
                </a:solidFill>
              </a:rPr>
              <a:t>차 라인 테스트 문제점 보완</a:t>
            </a:r>
            <a:endParaRPr lang="en-US" altLang="ko-KR" sz="2000" i="1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i="1" dirty="0">
                <a:solidFill>
                  <a:srgbClr val="0000FF"/>
                </a:solidFill>
              </a:rPr>
              <a:t> </a:t>
            </a:r>
            <a:r>
              <a:rPr lang="ko-KR" altLang="en-US" sz="2000" i="1" dirty="0" smtClean="0">
                <a:solidFill>
                  <a:srgbClr val="0000FF"/>
                </a:solidFill>
              </a:rPr>
              <a:t>   </a:t>
            </a:r>
            <a:r>
              <a:rPr lang="en-US" altLang="ko-KR" sz="2000" i="1" dirty="0" smtClean="0">
                <a:solidFill>
                  <a:srgbClr val="0000FF"/>
                </a:solidFill>
              </a:rPr>
              <a:t>- </a:t>
            </a:r>
            <a:r>
              <a:rPr lang="ko-KR" altLang="en-US" sz="2000" i="1" dirty="0">
                <a:solidFill>
                  <a:srgbClr val="0000FF"/>
                </a:solidFill>
              </a:rPr>
              <a:t>라인 테스트</a:t>
            </a:r>
            <a:r>
              <a:rPr lang="en-US" altLang="ko-KR" sz="2000" i="1" dirty="0">
                <a:solidFill>
                  <a:srgbClr val="0000FF"/>
                </a:solidFill>
              </a:rPr>
              <a:t>(2</a:t>
            </a:r>
            <a:r>
              <a:rPr lang="ko-KR" altLang="en-US" sz="2000" i="1" dirty="0">
                <a:solidFill>
                  <a:srgbClr val="0000FF"/>
                </a:solidFill>
              </a:rPr>
              <a:t>차</a:t>
            </a:r>
            <a:r>
              <a:rPr lang="en-US" altLang="ko-KR" sz="2000" i="1" dirty="0">
                <a:solidFill>
                  <a:srgbClr val="0000FF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 i="1" dirty="0">
                <a:solidFill>
                  <a:srgbClr val="0000FF"/>
                </a:solidFill>
              </a:rPr>
              <a:t> </a:t>
            </a:r>
            <a:r>
              <a:rPr lang="ko-KR" altLang="en-US" sz="2000" i="1" dirty="0" smtClean="0">
                <a:solidFill>
                  <a:srgbClr val="0000FF"/>
                </a:solidFill>
              </a:rPr>
              <a:t>     </a:t>
            </a:r>
            <a:r>
              <a:rPr lang="en-US" altLang="ko-KR" sz="2000" i="1" dirty="0" smtClean="0">
                <a:solidFill>
                  <a:srgbClr val="0000FF"/>
                </a:solidFill>
              </a:rPr>
              <a:t>1</a:t>
            </a:r>
            <a:r>
              <a:rPr lang="en-US" altLang="ko-KR" sz="2000" i="1" dirty="0">
                <a:solidFill>
                  <a:srgbClr val="0000FF"/>
                </a:solidFill>
              </a:rPr>
              <a:t>) </a:t>
            </a:r>
            <a:r>
              <a:rPr lang="ko-KR" altLang="en-US" sz="2000" i="1" dirty="0">
                <a:solidFill>
                  <a:srgbClr val="0000FF"/>
                </a:solidFill>
              </a:rPr>
              <a:t>롤 </a:t>
            </a:r>
            <a:r>
              <a:rPr lang="ko-KR" altLang="en-US" sz="2000" i="1" dirty="0" err="1">
                <a:solidFill>
                  <a:srgbClr val="0000FF"/>
                </a:solidFill>
              </a:rPr>
              <a:t>면취</a:t>
            </a:r>
            <a:r>
              <a:rPr lang="ko-KR" altLang="en-US" sz="2000" i="1" dirty="0">
                <a:solidFill>
                  <a:srgbClr val="0000FF"/>
                </a:solidFill>
              </a:rPr>
              <a:t> 후 </a:t>
            </a:r>
            <a:r>
              <a:rPr lang="ko-KR" altLang="en-US" sz="2000" i="1" dirty="0" err="1">
                <a:solidFill>
                  <a:srgbClr val="0000FF"/>
                </a:solidFill>
              </a:rPr>
              <a:t>눌림자국</a:t>
            </a:r>
            <a:r>
              <a:rPr lang="ko-KR" altLang="en-US" sz="2000" i="1" dirty="0">
                <a:solidFill>
                  <a:srgbClr val="0000FF"/>
                </a:solidFill>
              </a:rPr>
              <a:t> 발생 검증</a:t>
            </a:r>
            <a:endParaRPr lang="en-US" altLang="ko-KR" sz="2000" i="1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i="1" dirty="0">
                <a:solidFill>
                  <a:srgbClr val="0000FF"/>
                </a:solidFill>
              </a:rPr>
              <a:t> </a:t>
            </a:r>
            <a:r>
              <a:rPr lang="en-US" altLang="ko-KR" sz="2000" i="1" dirty="0" smtClean="0">
                <a:solidFill>
                  <a:srgbClr val="0000FF"/>
                </a:solidFill>
              </a:rPr>
              <a:t>     2</a:t>
            </a:r>
            <a:r>
              <a:rPr lang="en-US" altLang="ko-KR" sz="2000" i="1" dirty="0">
                <a:solidFill>
                  <a:srgbClr val="0000FF"/>
                </a:solidFill>
              </a:rPr>
              <a:t>) </a:t>
            </a:r>
            <a:r>
              <a:rPr lang="ko-KR" altLang="en-US" sz="2000" i="1" dirty="0" err="1">
                <a:solidFill>
                  <a:srgbClr val="0000FF"/>
                </a:solidFill>
              </a:rPr>
              <a:t>합지용</a:t>
            </a:r>
            <a:r>
              <a:rPr lang="ko-KR" altLang="en-US" sz="2000" i="1" dirty="0">
                <a:solidFill>
                  <a:srgbClr val="0000FF"/>
                </a:solidFill>
              </a:rPr>
              <a:t> </a:t>
            </a:r>
            <a:r>
              <a:rPr lang="ko-KR" altLang="en-US" sz="2000" i="1" dirty="0" err="1">
                <a:solidFill>
                  <a:srgbClr val="0000FF"/>
                </a:solidFill>
              </a:rPr>
              <a:t>코팅롤</a:t>
            </a:r>
            <a:r>
              <a:rPr lang="ko-KR" altLang="en-US" sz="2000" i="1" dirty="0">
                <a:solidFill>
                  <a:srgbClr val="0000FF"/>
                </a:solidFill>
              </a:rPr>
              <a:t> 적용 하여 </a:t>
            </a:r>
            <a:r>
              <a:rPr lang="ko-KR" altLang="en-US" sz="2000" i="1" dirty="0" err="1">
                <a:solidFill>
                  <a:srgbClr val="0000FF"/>
                </a:solidFill>
              </a:rPr>
              <a:t>터널링</a:t>
            </a:r>
            <a:r>
              <a:rPr lang="ko-KR" altLang="en-US" sz="2000" i="1" dirty="0">
                <a:solidFill>
                  <a:srgbClr val="0000FF"/>
                </a:solidFill>
              </a:rPr>
              <a:t> 발생 검증</a:t>
            </a:r>
            <a:endParaRPr lang="en-US" altLang="ko-KR" sz="2000" i="1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i="1" dirty="0">
                <a:solidFill>
                  <a:srgbClr val="0000FF"/>
                </a:solidFill>
              </a:rPr>
              <a:t> </a:t>
            </a:r>
            <a:r>
              <a:rPr lang="en-US" altLang="ko-KR" sz="2000" i="1" dirty="0" smtClean="0">
                <a:solidFill>
                  <a:srgbClr val="0000FF"/>
                </a:solidFill>
              </a:rPr>
              <a:t>     3</a:t>
            </a:r>
            <a:r>
              <a:rPr lang="en-US" altLang="ko-KR" sz="2000" i="1" dirty="0">
                <a:solidFill>
                  <a:srgbClr val="0000FF"/>
                </a:solidFill>
              </a:rPr>
              <a:t>) </a:t>
            </a:r>
            <a:r>
              <a:rPr lang="ko-KR" altLang="en-US" sz="2000" i="1" dirty="0">
                <a:solidFill>
                  <a:srgbClr val="0000FF"/>
                </a:solidFill>
              </a:rPr>
              <a:t>공정성 및 제품의 외관</a:t>
            </a:r>
            <a:r>
              <a:rPr lang="en-US" altLang="ko-KR" sz="2000" i="1" dirty="0">
                <a:solidFill>
                  <a:srgbClr val="0000FF"/>
                </a:solidFill>
              </a:rPr>
              <a:t>/</a:t>
            </a:r>
            <a:r>
              <a:rPr lang="ko-KR" altLang="en-US" sz="2000" i="1" dirty="0" err="1">
                <a:solidFill>
                  <a:srgbClr val="0000FF"/>
                </a:solidFill>
              </a:rPr>
              <a:t>광특성</a:t>
            </a:r>
            <a:r>
              <a:rPr lang="ko-KR" altLang="en-US" sz="2000" i="1" dirty="0">
                <a:solidFill>
                  <a:srgbClr val="0000FF"/>
                </a:solidFill>
              </a:rPr>
              <a:t> 검증</a:t>
            </a:r>
            <a:endParaRPr lang="en-US" altLang="ko-KR" sz="2000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문제점 및 애로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828492"/>
            <a:ext cx="87062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b="1" dirty="0">
                <a:latin typeface="+mn-ea"/>
              </a:rPr>
              <a:t>문제점 및 애로 사항 </a:t>
            </a:r>
            <a:endParaRPr lang="en-US" altLang="ko-KR" sz="20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+mn-ea"/>
              </a:rPr>
              <a:t> </a:t>
            </a:r>
            <a:r>
              <a:rPr lang="en-US" altLang="ko-KR" sz="2000" b="1" dirty="0" smtClean="0">
                <a:latin typeface="+mn-ea"/>
              </a:rPr>
              <a:t>   </a:t>
            </a:r>
            <a:r>
              <a:rPr lang="en-US" altLang="ko-KR" sz="2000" b="1" dirty="0" smtClean="0">
                <a:latin typeface="+mn-ea"/>
              </a:rPr>
              <a:t>1</a:t>
            </a:r>
            <a:r>
              <a:rPr lang="en-US" altLang="ko-KR" sz="2000" b="1" dirty="0" smtClean="0">
                <a:latin typeface="+mn-ea"/>
              </a:rPr>
              <a:t>) </a:t>
            </a:r>
            <a:r>
              <a:rPr lang="ko-KR" altLang="en-US" sz="2000" i="1" dirty="0" err="1" smtClean="0">
                <a:solidFill>
                  <a:srgbClr val="0000FF"/>
                </a:solidFill>
                <a:latin typeface="+mj-ea"/>
                <a:ea typeface="+mj-ea"/>
              </a:rPr>
              <a:t>공정개발시</a:t>
            </a:r>
            <a:r>
              <a:rPr lang="ko-KR" altLang="en-US" sz="2000" i="1" dirty="0" smtClean="0">
                <a:solidFill>
                  <a:srgbClr val="0000FF"/>
                </a:solidFill>
                <a:latin typeface="+mj-ea"/>
                <a:ea typeface="+mj-ea"/>
              </a:rPr>
              <a:t> 예상하지 못한 문제점이 발생함</a:t>
            </a:r>
            <a:r>
              <a:rPr lang="en-US" altLang="ko-KR" sz="2000" i="1" dirty="0" smtClean="0">
                <a:solidFill>
                  <a:srgbClr val="0000FF"/>
                </a:solidFill>
                <a:latin typeface="+mj-ea"/>
                <a:ea typeface="+mj-ea"/>
              </a:rPr>
              <a:t>.</a:t>
            </a:r>
            <a:r>
              <a:rPr lang="en-US" altLang="ko-KR" b="1" dirty="0" smtClean="0">
                <a:latin typeface="+mn-ea"/>
              </a:rPr>
              <a:t>  </a:t>
            </a:r>
            <a:endParaRPr lang="en-US" altLang="ko-KR" sz="1600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94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주요 일정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19516AB-587C-4488-A1D4-4C94FA88F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967438"/>
              </p:ext>
            </p:extLst>
          </p:nvPr>
        </p:nvGraphicFramePr>
        <p:xfrm>
          <a:off x="200302" y="1340768"/>
          <a:ext cx="8786947" cy="4627318"/>
        </p:xfrm>
        <a:graphic>
          <a:graphicData uri="http://schemas.openxmlformats.org/drawingml/2006/table">
            <a:tbl>
              <a:tblPr/>
              <a:tblGrid>
                <a:gridCol w="1963813">
                  <a:extLst>
                    <a:ext uri="{9D8B030D-6E8A-4147-A177-3AD203B41FA5}">
                      <a16:colId xmlns:a16="http://schemas.microsoft.com/office/drawing/2014/main" val="158197171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2638795995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2520036919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338659438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320168934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1860574894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1815215520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1477946318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3219378058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487532261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121685450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899732632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711462308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2050584228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3158328922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3827347251"/>
                    </a:ext>
                  </a:extLst>
                </a:gridCol>
                <a:gridCol w="1085379">
                  <a:extLst>
                    <a:ext uri="{9D8B030D-6E8A-4147-A177-3AD203B41FA5}">
                      <a16:colId xmlns:a16="http://schemas.microsoft.com/office/drawing/2014/main" val="609234018"/>
                    </a:ext>
                  </a:extLst>
                </a:gridCol>
              </a:tblGrid>
              <a:tr h="47681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 추진일정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742936"/>
                  </a:ext>
                </a:extLst>
              </a:tr>
              <a:tr h="5097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219853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프로젝트 계획 수립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74358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사전 </a:t>
                      </a:r>
                      <a:r>
                        <a:rPr lang="ko-KR" altLang="en-US" sz="12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시장 조사 및 제조기술 </a:t>
                      </a:r>
                      <a:r>
                        <a:rPr lang="ko-KR" altLang="en-US" sz="12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조사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986936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친환경 </a:t>
                      </a:r>
                      <a:r>
                        <a:rPr lang="ko-KR" altLang="en-US" sz="1200" b="1" kern="0" spc="0" dirty="0" err="1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광반응성</a:t>
                      </a:r>
                      <a:r>
                        <a:rPr lang="ko-KR" altLang="en-US" sz="12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UV</a:t>
                      </a:r>
                      <a:r>
                        <a:rPr lang="en-US" altLang="ko-KR" sz="1200" b="1" kern="0" spc="0" baseline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Resin </a:t>
                      </a:r>
                      <a:r>
                        <a:rPr lang="ko-KR" altLang="en-US" sz="1200" b="1" kern="0" spc="0" baseline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개발 및 </a:t>
                      </a:r>
                      <a:r>
                        <a:rPr lang="ko-KR" altLang="en-US" sz="1200" b="1" kern="0" spc="0" baseline="0" dirty="0" err="1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양산성확보</a:t>
                      </a:r>
                      <a:endParaRPr lang="ko-KR" altLang="en-US" sz="12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876919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설비유닛</a:t>
                      </a:r>
                      <a:r>
                        <a:rPr lang="ko-KR" altLang="en-US" sz="12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기술개발 및 </a:t>
                      </a:r>
                      <a:r>
                        <a:rPr lang="ko-KR" altLang="en-US" sz="1200" b="1" kern="0" spc="0" dirty="0" err="1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양산성</a:t>
                      </a:r>
                      <a:r>
                        <a:rPr lang="ko-KR" altLang="en-US" sz="12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확보</a:t>
                      </a:r>
                      <a:endParaRPr lang="ko-KR" altLang="en-US" sz="12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58034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공정 기술개발 및 </a:t>
                      </a:r>
                      <a:r>
                        <a:rPr lang="ko-KR" altLang="en-US" sz="1200" b="1" kern="0" spc="0" dirty="0" err="1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양산성</a:t>
                      </a:r>
                      <a:r>
                        <a:rPr lang="ko-KR" altLang="en-US" sz="12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확보</a:t>
                      </a:r>
                      <a:endParaRPr lang="ko-KR" altLang="en-US" sz="12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45533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시제품 개발</a:t>
                      </a:r>
                      <a:endParaRPr lang="ko-KR" altLang="en-US" sz="12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847534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결과 보고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089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81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FA2EDF-CBB7-475B-B0D9-861160A9824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7889</TotalTime>
  <Words>202</Words>
  <Application>Microsoft Office PowerPoint</Application>
  <PresentationFormat>화면 슬라이드 쇼(4:3)</PresentationFormat>
  <Paragraphs>61</Paragraphs>
  <Slides>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8" baseType="lpstr">
      <vt:lpstr>HY견고딕</vt:lpstr>
      <vt:lpstr>HY헤드라인M</vt:lpstr>
      <vt:lpstr>맑은 고딕</vt:lpstr>
      <vt:lpstr>문체부 제목 돋음체</vt:lpstr>
      <vt:lpstr>바른돋움 3</vt:lpstr>
      <vt:lpstr>-윤고딕330</vt:lpstr>
      <vt:lpstr>-윤고딕340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고정재</cp:lastModifiedBy>
  <cp:revision>430</cp:revision>
  <cp:lastPrinted>2019-09-16T00:28:29Z</cp:lastPrinted>
  <dcterms:created xsi:type="dcterms:W3CDTF">2017-03-29T07:13:25Z</dcterms:created>
  <dcterms:modified xsi:type="dcterms:W3CDTF">2021-10-21T01:02:16Z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