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339" r:id="rId6"/>
    <p:sldId id="340" r:id="rId7"/>
    <p:sldId id="348" r:id="rId8"/>
    <p:sldId id="341" r:id="rId9"/>
    <p:sldId id="336" r:id="rId10"/>
    <p:sldId id="344" r:id="rId11"/>
    <p:sldId id="334" r:id="rId12"/>
    <p:sldId id="346" r:id="rId13"/>
    <p:sldId id="347" r:id="rId14"/>
    <p:sldId id="343" r:id="rId15"/>
    <p:sldId id="268" r:id="rId16"/>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65">
          <p15:clr>
            <a:srgbClr val="A4A3A4"/>
          </p15:clr>
        </p15:guide>
        <p15:guide id="3" orient="horz" pos="709">
          <p15:clr>
            <a:srgbClr val="A4A3A4"/>
          </p15:clr>
        </p15:guide>
        <p15:guide id="4" pos="2880">
          <p15:clr>
            <a:srgbClr val="A4A3A4"/>
          </p15:clr>
        </p15:guide>
        <p15:guide id="5" orient="horz" pos="36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5D6E3"/>
    <a:srgbClr val="76C0D4"/>
    <a:srgbClr val="8BB7FF"/>
    <a:srgbClr val="50AEC8"/>
    <a:srgbClr val="79C1D5"/>
    <a:srgbClr val="5B89C1"/>
    <a:srgbClr val="5283BE"/>
    <a:srgbClr val="97B5D9"/>
    <a:srgbClr val="AAC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88539" autoAdjust="0"/>
  </p:normalViewPr>
  <p:slideViewPr>
    <p:cSldViewPr>
      <p:cViewPr varScale="1">
        <p:scale>
          <a:sx n="87" d="100"/>
          <a:sy n="87" d="100"/>
        </p:scale>
        <p:origin x="600" y="77"/>
      </p:cViewPr>
      <p:guideLst>
        <p:guide orient="horz" pos="2160"/>
        <p:guide orient="horz" pos="4065"/>
        <p:guide orient="horz" pos="709"/>
        <p:guide pos="2880"/>
        <p:guide orient="horz" pos="3657"/>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AA16434A-D895-430C-AAE3-010E58B4A5D3}" type="datetimeFigureOut">
              <a:rPr lang="ko-KR" altLang="en-US" smtClean="0"/>
              <a:t>2021-09-30-Thu</a:t>
            </a:fld>
            <a:endParaRPr lang="ko-KR" altLang="en-US"/>
          </a:p>
        </p:txBody>
      </p:sp>
      <p:sp>
        <p:nvSpPr>
          <p:cNvPr id="4" name="바닥글 개체 틀 3"/>
          <p:cNvSpPr>
            <a:spLocks noGrp="1"/>
          </p:cNvSpPr>
          <p:nvPr>
            <p:ph type="ftr" sz="quarter" idx="2"/>
          </p:nvPr>
        </p:nvSpPr>
        <p:spPr>
          <a:xfrm>
            <a:off x="1" y="9428584"/>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4" y="9428584"/>
            <a:ext cx="2945659" cy="496332"/>
          </a:xfrm>
          <a:prstGeom prst="rect">
            <a:avLst/>
          </a:prstGeom>
        </p:spPr>
        <p:txBody>
          <a:bodyPr vert="horz" lIns="91440" tIns="45720" rIns="91440" bIns="45720" rtlCol="0" anchor="b"/>
          <a:lstStyle>
            <a:lvl1pPr algn="r">
              <a:defRPr sz="1200"/>
            </a:lvl1pPr>
          </a:lstStyle>
          <a:p>
            <a:fld id="{F6599D6F-6914-44B3-BAC5-F801858112FE}" type="slidenum">
              <a:rPr lang="ko-KR" altLang="en-US" smtClean="0"/>
              <a:t>‹#›</a:t>
            </a:fld>
            <a:endParaRPr lang="ko-KR" altLang="en-US"/>
          </a:p>
        </p:txBody>
      </p:sp>
    </p:spTree>
    <p:extLst>
      <p:ext uri="{BB962C8B-B14F-4D97-AF65-F5344CB8AC3E}">
        <p14:creationId xmlns:p14="http://schemas.microsoft.com/office/powerpoint/2010/main" val="1911792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62CE42E9-9779-4EB1-A4E7-DC2A33AE97F9}" type="datetimeFigureOut">
              <a:rPr lang="ko-KR" altLang="en-US" smtClean="0"/>
              <a:t>2021-09-30-Thu</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a:defRPr sz="1200"/>
            </a:lvl1pPr>
          </a:lstStyle>
          <a:p>
            <a:fld id="{7D996AB9-55DC-445E-98F1-083156B566BE}" type="slidenum">
              <a:rPr lang="ko-KR" altLang="en-US" smtClean="0"/>
              <a:t>‹#›</a:t>
            </a:fld>
            <a:endParaRPr lang="ko-KR" altLang="en-US"/>
          </a:p>
        </p:txBody>
      </p:sp>
    </p:spTree>
    <p:extLst>
      <p:ext uri="{BB962C8B-B14F-4D97-AF65-F5344CB8AC3E}">
        <p14:creationId xmlns:p14="http://schemas.microsoft.com/office/powerpoint/2010/main" val="4253954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2</a:t>
            </a:fld>
            <a:endParaRPr lang="ko-KR" altLang="en-US"/>
          </a:p>
        </p:txBody>
      </p:sp>
    </p:spTree>
    <p:extLst>
      <p:ext uri="{BB962C8B-B14F-4D97-AF65-F5344CB8AC3E}">
        <p14:creationId xmlns:p14="http://schemas.microsoft.com/office/powerpoint/2010/main" val="212385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11</a:t>
            </a:fld>
            <a:endParaRPr lang="ko-KR" altLang="en-US"/>
          </a:p>
        </p:txBody>
      </p:sp>
    </p:spTree>
    <p:extLst>
      <p:ext uri="{BB962C8B-B14F-4D97-AF65-F5344CB8AC3E}">
        <p14:creationId xmlns:p14="http://schemas.microsoft.com/office/powerpoint/2010/main" val="154494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3</a:t>
            </a:fld>
            <a:endParaRPr lang="ko-KR" altLang="en-US"/>
          </a:p>
        </p:txBody>
      </p:sp>
    </p:spTree>
    <p:extLst>
      <p:ext uri="{BB962C8B-B14F-4D97-AF65-F5344CB8AC3E}">
        <p14:creationId xmlns:p14="http://schemas.microsoft.com/office/powerpoint/2010/main" val="35627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4</a:t>
            </a:fld>
            <a:endParaRPr lang="ko-KR" altLang="en-US"/>
          </a:p>
        </p:txBody>
      </p:sp>
    </p:spTree>
    <p:extLst>
      <p:ext uri="{BB962C8B-B14F-4D97-AF65-F5344CB8AC3E}">
        <p14:creationId xmlns:p14="http://schemas.microsoft.com/office/powerpoint/2010/main" val="343665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5</a:t>
            </a:fld>
            <a:endParaRPr lang="ko-KR" altLang="en-US"/>
          </a:p>
        </p:txBody>
      </p:sp>
    </p:spTree>
    <p:extLst>
      <p:ext uri="{BB962C8B-B14F-4D97-AF65-F5344CB8AC3E}">
        <p14:creationId xmlns:p14="http://schemas.microsoft.com/office/powerpoint/2010/main" val="2936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6</a:t>
            </a:fld>
            <a:endParaRPr lang="ko-KR" altLang="en-US"/>
          </a:p>
        </p:txBody>
      </p:sp>
    </p:spTree>
    <p:extLst>
      <p:ext uri="{BB962C8B-B14F-4D97-AF65-F5344CB8AC3E}">
        <p14:creationId xmlns:p14="http://schemas.microsoft.com/office/powerpoint/2010/main" val="135073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7</a:t>
            </a:fld>
            <a:endParaRPr lang="ko-KR" altLang="en-US"/>
          </a:p>
        </p:txBody>
      </p:sp>
    </p:spTree>
    <p:extLst>
      <p:ext uri="{BB962C8B-B14F-4D97-AF65-F5344CB8AC3E}">
        <p14:creationId xmlns:p14="http://schemas.microsoft.com/office/powerpoint/2010/main" val="259706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8</a:t>
            </a:fld>
            <a:endParaRPr lang="ko-KR" altLang="en-US"/>
          </a:p>
        </p:txBody>
      </p:sp>
    </p:spTree>
    <p:extLst>
      <p:ext uri="{BB962C8B-B14F-4D97-AF65-F5344CB8AC3E}">
        <p14:creationId xmlns:p14="http://schemas.microsoft.com/office/powerpoint/2010/main" val="306457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9</a:t>
            </a:fld>
            <a:endParaRPr lang="ko-KR" altLang="en-US"/>
          </a:p>
        </p:txBody>
      </p:sp>
    </p:spTree>
    <p:extLst>
      <p:ext uri="{BB962C8B-B14F-4D97-AF65-F5344CB8AC3E}">
        <p14:creationId xmlns:p14="http://schemas.microsoft.com/office/powerpoint/2010/main" val="257050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10</a:t>
            </a:fld>
            <a:endParaRPr lang="ko-KR" altLang="en-US"/>
          </a:p>
        </p:txBody>
      </p:sp>
    </p:spTree>
    <p:extLst>
      <p:ext uri="{BB962C8B-B14F-4D97-AF65-F5344CB8AC3E}">
        <p14:creationId xmlns:p14="http://schemas.microsoft.com/office/powerpoint/2010/main" val="108145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086EE873-B126-4470-908A-236855859A26}" type="datetime1">
              <a:rPr lang="ko-KR" altLang="en-US" smtClean="0"/>
              <a:t>2021-09-30-Thu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79524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3718C72-0370-4AD1-AE20-4F15CF520E32}" type="datetime1">
              <a:rPr lang="ko-KR" altLang="en-US" smtClean="0"/>
              <a:t>2021-09-30-Thu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29234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03403C5-5F23-42E0-BA0B-6D64D76B5D9F}" type="datetime1">
              <a:rPr lang="ko-KR" altLang="en-US" smtClean="0"/>
              <a:t>2021-09-30-Thu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86205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4DDD801-2CCC-4546-85CA-F8B6A8D2F67A}" type="datetime1">
              <a:rPr lang="ko-KR" altLang="en-US" smtClean="0"/>
              <a:t>2021-09-30-Thu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55255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7BF4BED-A048-40B4-80F6-BBEAAD6B8F6C}" type="datetime1">
              <a:rPr lang="ko-KR" altLang="en-US" smtClean="0"/>
              <a:t>2021-09-30-Thu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158308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66F8FA7-1DFF-4E45-AFC9-BC0889776265}" type="datetime1">
              <a:rPr lang="ko-KR" altLang="en-US" smtClean="0"/>
              <a:t>2021-09-30-Thu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66855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51303F87-59EB-43CC-9455-2DF7B47E554E}" type="datetime1">
              <a:rPr lang="ko-KR" altLang="en-US" smtClean="0"/>
              <a:t>2021-09-30-Thu</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07824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9E9FD4A-B6B0-44D0-9EAD-680DB59CA056}" type="datetime1">
              <a:rPr lang="ko-KR" altLang="en-US" smtClean="0"/>
              <a:t>2021-09-30-Thu</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02399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794342D-A9C9-421E-8269-A483224EFD3B}" type="datetime1">
              <a:rPr lang="ko-KR" altLang="en-US" smtClean="0"/>
              <a:t>2021-09-30-Thu</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77635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803AC9D-2678-4BA3-B24D-62FEB7954F84}" type="datetime1">
              <a:rPr lang="ko-KR" altLang="en-US" smtClean="0"/>
              <a:t>2021-09-30-Thu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17723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86101E3-4813-4238-AEB6-0004BDD659B9}" type="datetime1">
              <a:rPr lang="ko-KR" altLang="en-US" smtClean="0"/>
              <a:t>2021-09-30-Thu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44235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215A3-146C-4A20-83CB-E4B6D72044D7}" type="datetime1">
              <a:rPr lang="ko-KR" altLang="en-US" smtClean="0"/>
              <a:t>2021-09-30-Thu</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47505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0">
            <a:extLst>
              <a:ext uri="{FF2B5EF4-FFF2-40B4-BE49-F238E27FC236}">
                <a16:creationId xmlns:a16="http://schemas.microsoft.com/office/drawing/2014/main" id="{2DCEA000-D289-4EF4-A734-FC6F45D2314B}"/>
              </a:ext>
            </a:extLst>
          </p:cNvPr>
          <p:cNvGrpSpPr/>
          <p:nvPr/>
        </p:nvGrpSpPr>
        <p:grpSpPr>
          <a:xfrm>
            <a:off x="205390" y="807350"/>
            <a:ext cx="8712968" cy="678586"/>
            <a:chOff x="157020" y="3061083"/>
            <a:chExt cx="8712968" cy="678586"/>
          </a:xfrm>
        </p:grpSpPr>
        <p:sp>
          <p:nvSpPr>
            <p:cNvPr id="15" name="직사각형 14">
              <a:extLst>
                <a:ext uri="{FF2B5EF4-FFF2-40B4-BE49-F238E27FC236}">
                  <a16:creationId xmlns:a16="http://schemas.microsoft.com/office/drawing/2014/main" id="{7B794F71-B286-46DF-B6BB-A599C6C62D0C}"/>
                </a:ext>
              </a:extLst>
            </p:cNvPr>
            <p:cNvSpPr/>
            <p:nvPr/>
          </p:nvSpPr>
          <p:spPr>
            <a:xfrm>
              <a:off x="157020" y="3061083"/>
              <a:ext cx="8712968" cy="400110"/>
            </a:xfrm>
            <a:prstGeom prst="rect">
              <a:avLst/>
            </a:prstGeom>
          </p:spPr>
          <p:txBody>
            <a:bodyPr wrap="square">
              <a:spAutoFit/>
            </a:bodyPr>
            <a:lstStyle/>
            <a:p>
              <a:pPr defTabSz="1330325" eaLnBrk="0" latinLnBrk="0" hangingPunct="0">
                <a:buSzPct val="100000"/>
                <a:defRPr/>
              </a:pPr>
              <a:r>
                <a:rPr lang="ko-KR" altLang="en-US" sz="20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「지능화 파일럿 </a:t>
              </a:r>
              <a:r>
                <a:rPr lang="ko-KR" altLang="en-US" sz="2000" ker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프로젝트」프로젝트 설계</a:t>
              </a:r>
              <a:endParaRPr lang="en-US" altLang="ko-KR" sz="20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sp>
          <p:nvSpPr>
            <p:cNvPr id="16" name="직사각형 15">
              <a:extLst>
                <a:ext uri="{FF2B5EF4-FFF2-40B4-BE49-F238E27FC236}">
                  <a16:creationId xmlns:a16="http://schemas.microsoft.com/office/drawing/2014/main" id="{6E058587-107D-4BD4-940A-D86F73E1D0D0}"/>
                </a:ext>
              </a:extLst>
            </p:cNvPr>
            <p:cNvSpPr/>
            <p:nvPr/>
          </p:nvSpPr>
          <p:spPr>
            <a:xfrm>
              <a:off x="899592" y="3278004"/>
              <a:ext cx="598556" cy="461665"/>
            </a:xfrm>
            <a:prstGeom prst="rect">
              <a:avLst/>
            </a:prstGeom>
          </p:spPr>
          <p:txBody>
            <a:bodyPr wrap="square">
              <a:spAutoFit/>
            </a:bodyPr>
            <a:lstStyle/>
            <a:p>
              <a:pPr algn="ctr" defTabSz="1330325" eaLnBrk="0" latinLnBrk="0" hangingPunct="0">
                <a:buSzPct val="100000"/>
                <a:defRPr/>
              </a:pPr>
              <a:endParaRPr lang="ko-KR" altLang="en-US" sz="2400" kern="0" spc="-150" dirty="0">
                <a:gradFill>
                  <a:gsLst>
                    <a:gs pos="0">
                      <a:srgbClr val="1F497D">
                        <a:lumMod val="50000"/>
                      </a:srgbClr>
                    </a:gs>
                    <a:gs pos="100000">
                      <a:srgbClr val="004D86"/>
                    </a:gs>
                  </a:gsLst>
                  <a:lin ang="5400000" scaled="0"/>
                </a:gradFill>
                <a:latin typeface="-윤고딕330" panose="02030504000101010101" pitchFamily="18" charset="-127"/>
                <a:ea typeface="-윤고딕330" panose="02030504000101010101" pitchFamily="18" charset="-127"/>
              </a:endParaRPr>
            </a:p>
          </p:txBody>
        </p:sp>
      </p:grpSp>
      <p:sp>
        <p:nvSpPr>
          <p:cNvPr id="17" name="직사각형 16">
            <a:extLst>
              <a:ext uri="{FF2B5EF4-FFF2-40B4-BE49-F238E27FC236}">
                <a16:creationId xmlns:a16="http://schemas.microsoft.com/office/drawing/2014/main" id="{7BFCAF9A-328B-48C6-8CA3-8371B22412AE}"/>
              </a:ext>
            </a:extLst>
          </p:cNvPr>
          <p:cNvSpPr/>
          <p:nvPr/>
        </p:nvSpPr>
        <p:spPr>
          <a:xfrm>
            <a:off x="179913" y="3955257"/>
            <a:ext cx="8712968" cy="461665"/>
          </a:xfrm>
          <a:prstGeom prst="rect">
            <a:avLst/>
          </a:prstGeom>
        </p:spPr>
        <p:txBody>
          <a:bodyPr wrap="square">
            <a:spAutoFit/>
          </a:bodyPr>
          <a:lstStyle/>
          <a:p>
            <a:pPr algn="ctr" defTabSz="1330325" eaLnBrk="0" latinLnBrk="0" hangingPunct="0">
              <a:buSzPct val="100000"/>
              <a:defRPr/>
            </a:pPr>
            <a:r>
              <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2021.  </a:t>
            </a:r>
            <a:r>
              <a:rPr lang="en-US" altLang="ko-KR" sz="24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09</a:t>
            </a:r>
            <a:r>
              <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  30</a:t>
            </a:r>
            <a:endParaRPr lang="ko-KR" altLang="en-US"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pic>
        <p:nvPicPr>
          <p:cNvPr id="18" name="그림 17">
            <a:extLst>
              <a:ext uri="{FF2B5EF4-FFF2-40B4-BE49-F238E27FC236}">
                <a16:creationId xmlns:a16="http://schemas.microsoft.com/office/drawing/2014/main" id="{65DC8246-BB7A-4724-8E53-DC111B95C560}"/>
              </a:ext>
            </a:extLst>
          </p:cNvPr>
          <p:cNvPicPr>
            <a:picLocks noChangeAspect="1"/>
          </p:cNvPicPr>
          <p:nvPr/>
        </p:nvPicPr>
        <p:blipFill rotWithShape="1">
          <a:blip r:embed="rId2">
            <a:extLst>
              <a:ext uri="{28A0092B-C50C-407E-A947-70E740481C1C}">
                <a14:useLocalDpi xmlns:a14="http://schemas.microsoft.com/office/drawing/2010/main" val="0"/>
              </a:ext>
            </a:extLst>
          </a:blip>
          <a:srcRect t="29934" b="31683"/>
          <a:stretch/>
        </p:blipFill>
        <p:spPr>
          <a:xfrm>
            <a:off x="6448443" y="6336267"/>
            <a:ext cx="2715963" cy="502586"/>
          </a:xfrm>
          <a:prstGeom prst="rect">
            <a:avLst/>
          </a:prstGeom>
        </p:spPr>
      </p:pic>
      <p:sp>
        <p:nvSpPr>
          <p:cNvPr id="19" name="직사각형 18">
            <a:extLst>
              <a:ext uri="{FF2B5EF4-FFF2-40B4-BE49-F238E27FC236}">
                <a16:creationId xmlns:a16="http://schemas.microsoft.com/office/drawing/2014/main" id="{C348A6EF-FA5B-4986-B0E6-1FB988DF7F77}"/>
              </a:ext>
            </a:extLst>
          </p:cNvPr>
          <p:cNvSpPr/>
          <p:nvPr/>
        </p:nvSpPr>
        <p:spPr>
          <a:xfrm>
            <a:off x="0" y="2214813"/>
            <a:ext cx="9144000" cy="638123"/>
          </a:xfrm>
          <a:prstGeom prst="rect">
            <a:avLst/>
          </a:prstGeom>
        </p:spPr>
        <p:txBody>
          <a:bodyPr wrap="square">
            <a:spAutoFit/>
          </a:bodyPr>
          <a:lstStyle/>
          <a:p>
            <a:pPr algn="ctr">
              <a:lnSpc>
                <a:spcPct val="150000"/>
              </a:lnSpc>
            </a:pPr>
            <a:r>
              <a:rPr lang="ko-KR" altLang="en-US" sz="28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친환경 </a:t>
            </a:r>
            <a:r>
              <a:rPr lang="ko-KR" altLang="en-US" sz="28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공정을 이용한 </a:t>
            </a:r>
            <a:r>
              <a:rPr lang="ko-KR" altLang="en-US" sz="2800" kern="0" dirty="0" err="1">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광반응성</a:t>
            </a:r>
            <a:r>
              <a:rPr lang="ko-KR" altLang="en-US" sz="28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 스마트 글라스 개발</a:t>
            </a:r>
          </a:p>
        </p:txBody>
      </p:sp>
      <p:sp>
        <p:nvSpPr>
          <p:cNvPr id="10" name="직사각형 9">
            <a:extLst>
              <a:ext uri="{FF2B5EF4-FFF2-40B4-BE49-F238E27FC236}">
                <a16:creationId xmlns:a16="http://schemas.microsoft.com/office/drawing/2014/main" id="{3A7FDF87-2724-410D-A13B-CED912323628}"/>
              </a:ext>
            </a:extLst>
          </p:cNvPr>
          <p:cNvSpPr/>
          <p:nvPr/>
        </p:nvSpPr>
        <p:spPr>
          <a:xfrm>
            <a:off x="537814" y="5325816"/>
            <a:ext cx="8048120" cy="1200329"/>
          </a:xfrm>
          <a:prstGeom prst="rect">
            <a:avLst/>
          </a:prstGeom>
        </p:spPr>
        <p:txBody>
          <a:bodyPr wrap="square">
            <a:spAutoFit/>
          </a:bodyPr>
          <a:lstStyle/>
          <a:p>
            <a:pPr algn="ctr">
              <a:lnSpc>
                <a:spcPct val="150000"/>
              </a:lnSpc>
            </a:pPr>
            <a:r>
              <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2020254002</a:t>
            </a:r>
          </a:p>
          <a:p>
            <a:pPr algn="ctr">
              <a:lnSpc>
                <a:spcPct val="150000"/>
              </a:lnSpc>
            </a:pPr>
            <a:r>
              <a:rPr lang="ko-KR" altLang="en-US" sz="24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고정재</a:t>
            </a:r>
            <a:endParaRPr lang="ko-KR" altLang="en-US"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05767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dirty="0">
                <a:solidFill>
                  <a:schemeClr val="bg1"/>
                </a:solidFill>
                <a:latin typeface="바른돋움 3" panose="02020603020101020101" pitchFamily="18" charset="-127"/>
                <a:ea typeface="문체부 제목 돋음체" pitchFamily="49" charset="-127"/>
              </a:rPr>
              <a:t>세부일정</a:t>
            </a: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방법</a:t>
            </a:r>
            <a:r>
              <a:rPr lang="en-US" altLang="ko-KR" sz="3200" dirty="0" smtClean="0">
                <a:solidFill>
                  <a:schemeClr val="tx2"/>
                </a:solidFill>
                <a:latin typeface="HY견고딕" panose="02030600000101010101" pitchFamily="18" charset="-127"/>
                <a:ea typeface="HY견고딕" panose="02030600000101010101" pitchFamily="18" charset="-127"/>
              </a:rPr>
              <a:t>(3)</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11" name="TextBox 10"/>
          <p:cNvSpPr txBox="1"/>
          <p:nvPr/>
        </p:nvSpPr>
        <p:spPr>
          <a:xfrm>
            <a:off x="299927" y="948771"/>
            <a:ext cx="5489644" cy="400110"/>
          </a:xfrm>
          <a:prstGeom prst="rect">
            <a:avLst/>
          </a:prstGeom>
          <a:noFill/>
        </p:spPr>
        <p:txBody>
          <a:bodyPr wrap="none" rtlCol="0">
            <a:spAutoFit/>
          </a:bodyPr>
          <a:lstStyle/>
          <a:p>
            <a:r>
              <a:rPr lang="en-US" altLang="ko-KR" sz="2000" b="1" dirty="0"/>
              <a:t>Photochromic Smart Glass</a:t>
            </a:r>
            <a:r>
              <a:rPr lang="ko-KR" altLang="en-US" sz="2000" b="1" dirty="0"/>
              <a:t>용 공정 기술 개발</a:t>
            </a:r>
          </a:p>
        </p:txBody>
      </p:sp>
      <p:pic>
        <p:nvPicPr>
          <p:cNvPr id="2" name="그림 1"/>
          <p:cNvPicPr preferRelativeResize="0">
            <a:picLocks/>
          </p:cNvPicPr>
          <p:nvPr/>
        </p:nvPicPr>
        <p:blipFill>
          <a:blip r:embed="rId3"/>
          <a:stretch>
            <a:fillRect/>
          </a:stretch>
        </p:blipFill>
        <p:spPr>
          <a:xfrm>
            <a:off x="438180" y="1348881"/>
            <a:ext cx="7920000" cy="5040000"/>
          </a:xfrm>
          <a:prstGeom prst="rect">
            <a:avLst/>
          </a:prstGeom>
        </p:spPr>
      </p:pic>
      <p:sp>
        <p:nvSpPr>
          <p:cNvPr id="3" name="직사각형 2"/>
          <p:cNvSpPr/>
          <p:nvPr/>
        </p:nvSpPr>
        <p:spPr>
          <a:xfrm>
            <a:off x="6948264" y="2132856"/>
            <a:ext cx="216024"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6883793" y="2075865"/>
            <a:ext cx="352982" cy="230832"/>
          </a:xfrm>
          <a:prstGeom prst="rect">
            <a:avLst/>
          </a:prstGeom>
          <a:noFill/>
        </p:spPr>
        <p:txBody>
          <a:bodyPr wrap="none" rtlCol="0">
            <a:spAutoFit/>
          </a:bodyPr>
          <a:lstStyle/>
          <a:p>
            <a:r>
              <a:rPr lang="en-US" altLang="ko-KR" sz="900" b="1" dirty="0" smtClean="0">
                <a:solidFill>
                  <a:schemeClr val="bg1"/>
                </a:solidFill>
              </a:rPr>
              <a:t>2%</a:t>
            </a:r>
            <a:endParaRPr lang="ko-KR" altLang="en-US" sz="900" b="1" dirty="0">
              <a:solidFill>
                <a:schemeClr val="bg1"/>
              </a:solidFill>
            </a:endParaRPr>
          </a:p>
        </p:txBody>
      </p:sp>
    </p:spTree>
    <p:extLst>
      <p:ext uri="{BB962C8B-B14F-4D97-AF65-F5344CB8AC3E}">
        <p14:creationId xmlns:p14="http://schemas.microsoft.com/office/powerpoint/2010/main" val="3036398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smtClean="0">
                <a:solidFill>
                  <a:schemeClr val="tx2"/>
                </a:solidFill>
                <a:latin typeface="HY견고딕" panose="02030600000101010101" pitchFamily="18" charset="-127"/>
                <a:ea typeface="HY견고딕" panose="02030600000101010101" pitchFamily="18" charset="-127"/>
              </a:rPr>
              <a:t>주요 일정</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3" name="Rectangle 2"/>
          <p:cNvSpPr>
            <a:spLocks noChangeArrowheads="1"/>
          </p:cNvSpPr>
          <p:nvPr/>
        </p:nvSpPr>
        <p:spPr bwMode="auto">
          <a:xfrm>
            <a:off x="251520" y="5235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ectangle 4"/>
          <p:cNvSpPr>
            <a:spLocks noChangeArrowheads="1"/>
          </p:cNvSpPr>
          <p:nvPr/>
        </p:nvSpPr>
        <p:spPr bwMode="auto">
          <a:xfrm>
            <a:off x="309860" y="523529"/>
            <a:ext cx="10745426" cy="52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14" name="Rectangle 9"/>
          <p:cNvSpPr>
            <a:spLocks noChangeArrowheads="1"/>
          </p:cNvSpPr>
          <p:nvPr/>
        </p:nvSpPr>
        <p:spPr bwMode="auto">
          <a:xfrm>
            <a:off x="155912" y="4515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11" name="표 10">
            <a:extLst>
              <a:ext uri="{FF2B5EF4-FFF2-40B4-BE49-F238E27FC236}">
                <a16:creationId xmlns:a16="http://schemas.microsoft.com/office/drawing/2014/main" id="{919516AB-587C-4488-A1D4-4C94FA88F6C0}"/>
              </a:ext>
            </a:extLst>
          </p:cNvPr>
          <p:cNvGraphicFramePr>
            <a:graphicFrameLocks noGrp="1"/>
          </p:cNvGraphicFramePr>
          <p:nvPr>
            <p:extLst/>
          </p:nvPr>
        </p:nvGraphicFramePr>
        <p:xfrm>
          <a:off x="200302" y="1340768"/>
          <a:ext cx="8786947" cy="4383478"/>
        </p:xfrm>
        <a:graphic>
          <a:graphicData uri="http://schemas.openxmlformats.org/drawingml/2006/table">
            <a:tbl>
              <a:tblPr/>
              <a:tblGrid>
                <a:gridCol w="1963813">
                  <a:extLst>
                    <a:ext uri="{9D8B030D-6E8A-4147-A177-3AD203B41FA5}">
                      <a16:colId xmlns:a16="http://schemas.microsoft.com/office/drawing/2014/main" val="158197171"/>
                    </a:ext>
                  </a:extLst>
                </a:gridCol>
                <a:gridCol w="382517">
                  <a:extLst>
                    <a:ext uri="{9D8B030D-6E8A-4147-A177-3AD203B41FA5}">
                      <a16:colId xmlns:a16="http://schemas.microsoft.com/office/drawing/2014/main" val="2638795995"/>
                    </a:ext>
                  </a:extLst>
                </a:gridCol>
                <a:gridCol w="382517">
                  <a:extLst>
                    <a:ext uri="{9D8B030D-6E8A-4147-A177-3AD203B41FA5}">
                      <a16:colId xmlns:a16="http://schemas.microsoft.com/office/drawing/2014/main" val="2520036919"/>
                    </a:ext>
                  </a:extLst>
                </a:gridCol>
                <a:gridCol w="382517">
                  <a:extLst>
                    <a:ext uri="{9D8B030D-6E8A-4147-A177-3AD203B41FA5}">
                      <a16:colId xmlns:a16="http://schemas.microsoft.com/office/drawing/2014/main" val="338659438"/>
                    </a:ext>
                  </a:extLst>
                </a:gridCol>
                <a:gridCol w="382517">
                  <a:extLst>
                    <a:ext uri="{9D8B030D-6E8A-4147-A177-3AD203B41FA5}">
                      <a16:colId xmlns:a16="http://schemas.microsoft.com/office/drawing/2014/main" val="320168934"/>
                    </a:ext>
                  </a:extLst>
                </a:gridCol>
                <a:gridCol w="382517">
                  <a:extLst>
                    <a:ext uri="{9D8B030D-6E8A-4147-A177-3AD203B41FA5}">
                      <a16:colId xmlns:a16="http://schemas.microsoft.com/office/drawing/2014/main" val="1860574894"/>
                    </a:ext>
                  </a:extLst>
                </a:gridCol>
                <a:gridCol w="382517">
                  <a:extLst>
                    <a:ext uri="{9D8B030D-6E8A-4147-A177-3AD203B41FA5}">
                      <a16:colId xmlns:a16="http://schemas.microsoft.com/office/drawing/2014/main" val="1815215520"/>
                    </a:ext>
                  </a:extLst>
                </a:gridCol>
                <a:gridCol w="382517">
                  <a:extLst>
                    <a:ext uri="{9D8B030D-6E8A-4147-A177-3AD203B41FA5}">
                      <a16:colId xmlns:a16="http://schemas.microsoft.com/office/drawing/2014/main" val="1477946318"/>
                    </a:ext>
                  </a:extLst>
                </a:gridCol>
                <a:gridCol w="382517">
                  <a:extLst>
                    <a:ext uri="{9D8B030D-6E8A-4147-A177-3AD203B41FA5}">
                      <a16:colId xmlns:a16="http://schemas.microsoft.com/office/drawing/2014/main" val="3219378058"/>
                    </a:ext>
                  </a:extLst>
                </a:gridCol>
                <a:gridCol w="382517">
                  <a:extLst>
                    <a:ext uri="{9D8B030D-6E8A-4147-A177-3AD203B41FA5}">
                      <a16:colId xmlns:a16="http://schemas.microsoft.com/office/drawing/2014/main" val="487532261"/>
                    </a:ext>
                  </a:extLst>
                </a:gridCol>
                <a:gridCol w="382517">
                  <a:extLst>
                    <a:ext uri="{9D8B030D-6E8A-4147-A177-3AD203B41FA5}">
                      <a16:colId xmlns:a16="http://schemas.microsoft.com/office/drawing/2014/main" val="121685450"/>
                    </a:ext>
                  </a:extLst>
                </a:gridCol>
                <a:gridCol w="382517">
                  <a:extLst>
                    <a:ext uri="{9D8B030D-6E8A-4147-A177-3AD203B41FA5}">
                      <a16:colId xmlns:a16="http://schemas.microsoft.com/office/drawing/2014/main" val="899732632"/>
                    </a:ext>
                  </a:extLst>
                </a:gridCol>
                <a:gridCol w="382517">
                  <a:extLst>
                    <a:ext uri="{9D8B030D-6E8A-4147-A177-3AD203B41FA5}">
                      <a16:colId xmlns:a16="http://schemas.microsoft.com/office/drawing/2014/main" val="711462308"/>
                    </a:ext>
                  </a:extLst>
                </a:gridCol>
                <a:gridCol w="382517">
                  <a:extLst>
                    <a:ext uri="{9D8B030D-6E8A-4147-A177-3AD203B41FA5}">
                      <a16:colId xmlns:a16="http://schemas.microsoft.com/office/drawing/2014/main" val="2050584228"/>
                    </a:ext>
                  </a:extLst>
                </a:gridCol>
                <a:gridCol w="382517">
                  <a:extLst>
                    <a:ext uri="{9D8B030D-6E8A-4147-A177-3AD203B41FA5}">
                      <a16:colId xmlns:a16="http://schemas.microsoft.com/office/drawing/2014/main" val="3158328922"/>
                    </a:ext>
                  </a:extLst>
                </a:gridCol>
                <a:gridCol w="382517">
                  <a:extLst>
                    <a:ext uri="{9D8B030D-6E8A-4147-A177-3AD203B41FA5}">
                      <a16:colId xmlns:a16="http://schemas.microsoft.com/office/drawing/2014/main" val="3827347251"/>
                    </a:ext>
                  </a:extLst>
                </a:gridCol>
                <a:gridCol w="1085379">
                  <a:extLst>
                    <a:ext uri="{9D8B030D-6E8A-4147-A177-3AD203B41FA5}">
                      <a16:colId xmlns:a16="http://schemas.microsoft.com/office/drawing/2014/main" val="609234018"/>
                    </a:ext>
                  </a:extLst>
                </a:gridCol>
              </a:tblGrid>
              <a:tr h="476813">
                <a:tc rowSpan="2">
                  <a:txBody>
                    <a:bodyPr/>
                    <a:lstStyle/>
                    <a:p>
                      <a:pPr marL="0" marR="0" indent="0" algn="ctr" fontAlgn="base" latinLnBrk="0">
                        <a:lnSpc>
                          <a:spcPct val="130000"/>
                        </a:lnSpc>
                        <a:spcBef>
                          <a:spcPts val="0"/>
                        </a:spcBef>
                        <a:spcAft>
                          <a:spcPts val="0"/>
                        </a:spcAft>
                      </a:pPr>
                      <a:r>
                        <a:rPr lang="ko-KR" altLang="en-US" sz="1400" b="1" kern="0" spc="0" dirty="0">
                          <a:solidFill>
                            <a:srgbClr val="000000"/>
                          </a:solidFill>
                          <a:effectLst/>
                          <a:latin typeface="+mn-ea"/>
                          <a:ea typeface="+mn-ea"/>
                        </a:rPr>
                        <a:t>세부 추진일정</a:t>
                      </a:r>
                      <a:endParaRPr lang="ko-KR" altLang="en-US" sz="1400" kern="0" spc="0" dirty="0">
                        <a:solidFill>
                          <a:srgbClr val="000000"/>
                        </a:solidFill>
                        <a:effectLst/>
                        <a:latin typeface="+mn-ea"/>
                        <a:ea typeface="+mn-ea"/>
                      </a:endParaRPr>
                    </a:p>
                  </a:txBody>
                  <a:tcPr marL="100584" marR="100584" marT="41564" marB="41564" anchor="ctr">
                    <a:lnL w="28575" cap="flat" cmpd="sng" algn="ctr">
                      <a:solidFill>
                        <a:schemeClr val="tx1"/>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gridSpan="15">
                  <a:txBody>
                    <a:bodyPr/>
                    <a:lstStyle/>
                    <a:p>
                      <a:pPr marL="0" marR="0" indent="0" algn="ctr" fontAlgn="base" latinLnBrk="0">
                        <a:lnSpc>
                          <a:spcPct val="130000"/>
                        </a:lnSpc>
                        <a:spcBef>
                          <a:spcPts val="0"/>
                        </a:spcBef>
                        <a:spcAft>
                          <a:spcPts val="0"/>
                        </a:spcAft>
                      </a:pPr>
                      <a:r>
                        <a:rPr lang="ko-KR" altLang="en-US" sz="1400" b="1" kern="0" spc="0" dirty="0">
                          <a:solidFill>
                            <a:srgbClr val="000000"/>
                          </a:solidFill>
                          <a:effectLst/>
                          <a:latin typeface="+mn-ea"/>
                          <a:ea typeface="+mn-ea"/>
                        </a:rPr>
                        <a:t>주차</a:t>
                      </a:r>
                      <a:endParaRPr lang="ko-KR" altLang="en-US" sz="14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CE5"/>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indent="0" algn="ctr" fontAlgn="base" latinLnBrk="0">
                        <a:lnSpc>
                          <a:spcPct val="130000"/>
                        </a:lnSpc>
                        <a:spcBef>
                          <a:spcPts val="0"/>
                        </a:spcBef>
                        <a:spcAft>
                          <a:spcPts val="0"/>
                        </a:spcAft>
                      </a:pPr>
                      <a:endParaRPr lang="ko-KR" altLang="en-US" sz="11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CE5"/>
                    </a:solidFill>
                  </a:tcPr>
                </a:tc>
                <a:tc hMerge="1">
                  <a:txBody>
                    <a:bodyPr/>
                    <a:lstStyle/>
                    <a:p>
                      <a:pPr marL="0" marR="0" indent="0" algn="ctr" fontAlgn="base" latinLnBrk="0">
                        <a:lnSpc>
                          <a:spcPct val="130000"/>
                        </a:lnSpc>
                        <a:spcBef>
                          <a:spcPts val="0"/>
                        </a:spcBef>
                        <a:spcAft>
                          <a:spcPts val="0"/>
                        </a:spcAft>
                      </a:pPr>
                      <a:endParaRPr lang="ko-KR" altLang="en-US" sz="11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CE5"/>
                    </a:solidFill>
                  </a:tcPr>
                </a:tc>
                <a:tc hMerge="1">
                  <a:txBody>
                    <a:bodyPr/>
                    <a:lstStyle/>
                    <a:p>
                      <a:pPr marL="0" marR="0" indent="0" algn="ctr" fontAlgn="base" latinLnBrk="0">
                        <a:lnSpc>
                          <a:spcPct val="130000"/>
                        </a:lnSpc>
                        <a:spcBef>
                          <a:spcPts val="0"/>
                        </a:spcBef>
                        <a:spcAft>
                          <a:spcPts val="0"/>
                        </a:spcAft>
                      </a:pPr>
                      <a:endParaRPr lang="ko-KR" altLang="en-US" sz="11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CE5"/>
                    </a:solidFill>
                  </a:tcPr>
                </a:tc>
                <a:tc rowSpan="2">
                  <a:txBody>
                    <a:bodyPr/>
                    <a:lstStyle/>
                    <a:p>
                      <a:pPr marL="0" marR="0" indent="0" algn="ctr" fontAlgn="base" latinLnBrk="0">
                        <a:lnSpc>
                          <a:spcPct val="130000"/>
                        </a:lnSpc>
                        <a:spcBef>
                          <a:spcPts val="0"/>
                        </a:spcBef>
                        <a:spcAft>
                          <a:spcPts val="0"/>
                        </a:spcAft>
                      </a:pPr>
                      <a:r>
                        <a:rPr lang="ko-KR" altLang="en-US" sz="1400" b="1" kern="0" spc="0" dirty="0">
                          <a:solidFill>
                            <a:srgbClr val="000000"/>
                          </a:solidFill>
                          <a:effectLst/>
                          <a:latin typeface="+mn-ea"/>
                          <a:ea typeface="+mn-ea"/>
                        </a:rPr>
                        <a:t>비고</a:t>
                      </a:r>
                      <a:endParaRPr lang="ko-KR" altLang="en-US" sz="14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extLst>
                  <a:ext uri="{0D108BD9-81ED-4DB2-BD59-A6C34878D82A}">
                    <a16:rowId xmlns:a16="http://schemas.microsoft.com/office/drawing/2014/main" val="526742936"/>
                  </a:ext>
                </a:extLst>
              </a:tr>
              <a:tr h="509741">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2</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a:solidFill>
                            <a:srgbClr val="000000"/>
                          </a:solidFill>
                          <a:effectLst/>
                          <a:latin typeface="+mn-ea"/>
                          <a:ea typeface="+mn-ea"/>
                        </a:rPr>
                        <a:t>3</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4</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5</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6</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a:solidFill>
                            <a:srgbClr val="000000"/>
                          </a:solidFill>
                          <a:effectLst/>
                          <a:latin typeface="+mn-ea"/>
                          <a:ea typeface="+mn-ea"/>
                        </a:rPr>
                        <a:t>7</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8</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9</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10</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11</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12</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13</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14</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15</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vMerge="1">
                  <a:txBody>
                    <a:bodyPr/>
                    <a:lstStyle/>
                    <a:p>
                      <a:pPr latinLnBrk="1"/>
                      <a:endParaRPr lang="ko-KR" altLang="en-US"/>
                    </a:p>
                  </a:txBody>
                  <a:tcPr/>
                </a:tc>
                <a:extLst>
                  <a:ext uri="{0D108BD9-81ED-4DB2-BD59-A6C34878D82A}">
                    <a16:rowId xmlns:a16="http://schemas.microsoft.com/office/drawing/2014/main" val="511219853"/>
                  </a:ext>
                </a:extLst>
              </a:tr>
              <a:tr h="346773">
                <a:tc>
                  <a:txBody>
                    <a:bodyPr/>
                    <a:lstStyle/>
                    <a:p>
                      <a:pPr marL="63500" marR="0" indent="0" algn="just" fontAlgn="base" latinLnBrk="1">
                        <a:lnSpc>
                          <a:spcPct val="160000"/>
                        </a:lnSpc>
                        <a:spcBef>
                          <a:spcPts val="0"/>
                        </a:spcBef>
                        <a:spcAft>
                          <a:spcPts val="0"/>
                        </a:spcAft>
                      </a:pPr>
                      <a:r>
                        <a:rPr lang="ko-KR" altLang="en-US" sz="1200" b="1" kern="0" spc="0" dirty="0">
                          <a:solidFill>
                            <a:srgbClr val="0000FF"/>
                          </a:solidFill>
                          <a:effectLst/>
                          <a:latin typeface="+mn-ea"/>
                          <a:ea typeface="+mn-ea"/>
                        </a:rPr>
                        <a:t>프로젝트 계획 수립</a:t>
                      </a: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2743581"/>
                  </a:ext>
                </a:extLst>
              </a:tr>
              <a:tr h="346773">
                <a:tc>
                  <a:txBody>
                    <a:bodyPr/>
                    <a:lstStyle/>
                    <a:p>
                      <a:pPr marL="63500" marR="0" indent="0" algn="just" fontAlgn="base" latinLnBrk="1">
                        <a:lnSpc>
                          <a:spcPct val="160000"/>
                        </a:lnSpc>
                        <a:spcBef>
                          <a:spcPts val="0"/>
                        </a:spcBef>
                        <a:spcAft>
                          <a:spcPts val="0"/>
                        </a:spcAft>
                      </a:pPr>
                      <a:r>
                        <a:rPr lang="ko-KR" altLang="en-US" sz="1200" b="1" kern="0" spc="0" dirty="0">
                          <a:solidFill>
                            <a:srgbClr val="0000FF"/>
                          </a:solidFill>
                          <a:effectLst/>
                          <a:latin typeface="+mn-ea"/>
                          <a:ea typeface="+mn-ea"/>
                        </a:rPr>
                        <a:t>사전 기술 조사</a:t>
                      </a: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86936"/>
                  </a:ext>
                </a:extLst>
              </a:tr>
              <a:tr h="346773">
                <a:tc>
                  <a:txBody>
                    <a:bodyPr/>
                    <a:lstStyle/>
                    <a:p>
                      <a:pPr marL="63500" marR="0" indent="0" algn="just" fontAlgn="base" latinLnBrk="1">
                        <a:lnSpc>
                          <a:spcPct val="160000"/>
                        </a:lnSpc>
                        <a:spcBef>
                          <a:spcPts val="0"/>
                        </a:spcBef>
                        <a:spcAft>
                          <a:spcPts val="0"/>
                        </a:spcAft>
                      </a:pPr>
                      <a:r>
                        <a:rPr lang="ko-KR" altLang="en-US" sz="1200" b="1" kern="0" spc="0" dirty="0" smtClean="0">
                          <a:solidFill>
                            <a:srgbClr val="0000FF"/>
                          </a:solidFill>
                          <a:effectLst/>
                          <a:latin typeface="+mn-ea"/>
                          <a:ea typeface="+mn-ea"/>
                        </a:rPr>
                        <a:t>친환경 </a:t>
                      </a:r>
                      <a:r>
                        <a:rPr lang="ko-KR" altLang="en-US" sz="1200" b="1" kern="0" spc="0" dirty="0" err="1" smtClean="0">
                          <a:solidFill>
                            <a:srgbClr val="0000FF"/>
                          </a:solidFill>
                          <a:effectLst/>
                          <a:latin typeface="+mn-ea"/>
                          <a:ea typeface="+mn-ea"/>
                        </a:rPr>
                        <a:t>광반응성</a:t>
                      </a:r>
                      <a:r>
                        <a:rPr lang="ko-KR" altLang="en-US" sz="1200" b="1" kern="0" spc="0" dirty="0" smtClean="0">
                          <a:solidFill>
                            <a:srgbClr val="0000FF"/>
                          </a:solidFill>
                          <a:effectLst/>
                          <a:latin typeface="+mn-ea"/>
                          <a:ea typeface="+mn-ea"/>
                        </a:rPr>
                        <a:t> </a:t>
                      </a:r>
                      <a:r>
                        <a:rPr lang="en-US" altLang="ko-KR" sz="1200" b="1" kern="0" spc="0" dirty="0" smtClean="0">
                          <a:solidFill>
                            <a:srgbClr val="0000FF"/>
                          </a:solidFill>
                          <a:effectLst/>
                          <a:latin typeface="+mn-ea"/>
                          <a:ea typeface="+mn-ea"/>
                        </a:rPr>
                        <a:t>UV</a:t>
                      </a:r>
                      <a:r>
                        <a:rPr lang="en-US" altLang="ko-KR" sz="1200" b="1" kern="0" spc="0" baseline="0" dirty="0" smtClean="0">
                          <a:solidFill>
                            <a:srgbClr val="0000FF"/>
                          </a:solidFill>
                          <a:effectLst/>
                          <a:latin typeface="+mn-ea"/>
                          <a:ea typeface="+mn-ea"/>
                        </a:rPr>
                        <a:t> Resin </a:t>
                      </a:r>
                      <a:r>
                        <a:rPr lang="ko-KR" altLang="en-US" sz="1200" b="1" kern="0" spc="0" baseline="0" dirty="0" smtClean="0">
                          <a:solidFill>
                            <a:srgbClr val="0000FF"/>
                          </a:solidFill>
                          <a:effectLst/>
                          <a:latin typeface="+mn-ea"/>
                          <a:ea typeface="+mn-ea"/>
                        </a:rPr>
                        <a:t>개발 및 </a:t>
                      </a:r>
                      <a:r>
                        <a:rPr lang="ko-KR" altLang="en-US" sz="1200" b="1" kern="0" spc="0" baseline="0" dirty="0" err="1" smtClean="0">
                          <a:solidFill>
                            <a:srgbClr val="0000FF"/>
                          </a:solidFill>
                          <a:effectLst/>
                          <a:latin typeface="+mn-ea"/>
                          <a:ea typeface="+mn-ea"/>
                        </a:rPr>
                        <a:t>양산성확보</a:t>
                      </a:r>
                      <a:endParaRPr lang="ko-KR" altLang="en-US" sz="1200" b="1" kern="0" spc="0" dirty="0">
                        <a:solidFill>
                          <a:srgbClr val="0000FF"/>
                        </a:solidFill>
                        <a:effectLst/>
                        <a:latin typeface="+mn-ea"/>
                        <a:ea typeface="+mn-ea"/>
                      </a:endParaRP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876919"/>
                  </a:ext>
                </a:extLst>
              </a:tr>
              <a:tr h="346773">
                <a:tc>
                  <a:txBody>
                    <a:bodyPr/>
                    <a:lstStyle/>
                    <a:p>
                      <a:pPr marL="63500" marR="0" indent="0" algn="just" fontAlgn="base" latinLnBrk="1">
                        <a:lnSpc>
                          <a:spcPct val="160000"/>
                        </a:lnSpc>
                        <a:spcBef>
                          <a:spcPts val="0"/>
                        </a:spcBef>
                        <a:spcAft>
                          <a:spcPts val="0"/>
                        </a:spcAft>
                      </a:pPr>
                      <a:r>
                        <a:rPr lang="ko-KR" altLang="en-US" sz="1200" b="1" kern="0" spc="0" dirty="0" err="1" smtClean="0">
                          <a:solidFill>
                            <a:srgbClr val="0000FF"/>
                          </a:solidFill>
                          <a:effectLst/>
                          <a:latin typeface="+mn-ea"/>
                          <a:ea typeface="+mn-ea"/>
                        </a:rPr>
                        <a:t>설비유닛</a:t>
                      </a:r>
                      <a:r>
                        <a:rPr lang="ko-KR" altLang="en-US" sz="1200" b="1" kern="0" spc="0" dirty="0" smtClean="0">
                          <a:solidFill>
                            <a:srgbClr val="0000FF"/>
                          </a:solidFill>
                          <a:effectLst/>
                          <a:latin typeface="+mn-ea"/>
                          <a:ea typeface="+mn-ea"/>
                        </a:rPr>
                        <a:t> 기술개발 및 </a:t>
                      </a:r>
                      <a:r>
                        <a:rPr lang="ko-KR" altLang="en-US" sz="1200" b="1" kern="0" spc="0" dirty="0" err="1" smtClean="0">
                          <a:solidFill>
                            <a:srgbClr val="0000FF"/>
                          </a:solidFill>
                          <a:effectLst/>
                          <a:latin typeface="+mn-ea"/>
                          <a:ea typeface="+mn-ea"/>
                        </a:rPr>
                        <a:t>양산성</a:t>
                      </a:r>
                      <a:r>
                        <a:rPr lang="ko-KR" altLang="en-US" sz="1200" b="1" kern="0" spc="0" dirty="0" smtClean="0">
                          <a:solidFill>
                            <a:srgbClr val="0000FF"/>
                          </a:solidFill>
                          <a:effectLst/>
                          <a:latin typeface="+mn-ea"/>
                          <a:ea typeface="+mn-ea"/>
                        </a:rPr>
                        <a:t> 확보</a:t>
                      </a:r>
                      <a:endParaRPr lang="ko-KR" altLang="en-US" sz="1200" b="1" kern="0" spc="0" dirty="0">
                        <a:solidFill>
                          <a:srgbClr val="0000FF"/>
                        </a:solidFill>
                        <a:effectLst/>
                        <a:latin typeface="+mn-ea"/>
                        <a:ea typeface="+mn-ea"/>
                      </a:endParaRP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580341"/>
                  </a:ext>
                </a:extLst>
              </a:tr>
              <a:tr h="346773">
                <a:tc>
                  <a:txBody>
                    <a:bodyPr/>
                    <a:lstStyle/>
                    <a:p>
                      <a:pPr marL="63500" marR="0" indent="0" algn="just" fontAlgn="base" latinLnBrk="1">
                        <a:lnSpc>
                          <a:spcPct val="160000"/>
                        </a:lnSpc>
                        <a:spcBef>
                          <a:spcPts val="0"/>
                        </a:spcBef>
                        <a:spcAft>
                          <a:spcPts val="0"/>
                        </a:spcAft>
                      </a:pPr>
                      <a:r>
                        <a:rPr lang="ko-KR" altLang="en-US" sz="1200" b="1" kern="0" spc="0" dirty="0" smtClean="0">
                          <a:solidFill>
                            <a:srgbClr val="0000FF"/>
                          </a:solidFill>
                          <a:effectLst/>
                          <a:latin typeface="+mn-ea"/>
                          <a:ea typeface="+mn-ea"/>
                        </a:rPr>
                        <a:t>공정 기술개발 및 </a:t>
                      </a:r>
                      <a:r>
                        <a:rPr lang="ko-KR" altLang="en-US" sz="1200" b="1" kern="0" spc="0" dirty="0" err="1" smtClean="0">
                          <a:solidFill>
                            <a:srgbClr val="0000FF"/>
                          </a:solidFill>
                          <a:effectLst/>
                          <a:latin typeface="+mn-ea"/>
                          <a:ea typeface="+mn-ea"/>
                        </a:rPr>
                        <a:t>양산성</a:t>
                      </a:r>
                      <a:r>
                        <a:rPr lang="ko-KR" altLang="en-US" sz="1200" b="1" kern="0" spc="0" dirty="0" smtClean="0">
                          <a:solidFill>
                            <a:srgbClr val="0000FF"/>
                          </a:solidFill>
                          <a:effectLst/>
                          <a:latin typeface="+mn-ea"/>
                          <a:ea typeface="+mn-ea"/>
                        </a:rPr>
                        <a:t> 확보</a:t>
                      </a:r>
                      <a:endParaRPr lang="ko-KR" altLang="en-US" sz="1200" b="1" kern="0" spc="0" dirty="0">
                        <a:solidFill>
                          <a:srgbClr val="0000FF"/>
                        </a:solidFill>
                        <a:effectLst/>
                        <a:latin typeface="+mn-ea"/>
                        <a:ea typeface="+mn-ea"/>
                      </a:endParaRP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455331"/>
                  </a:ext>
                </a:extLst>
              </a:tr>
              <a:tr h="346773">
                <a:tc>
                  <a:txBody>
                    <a:bodyPr/>
                    <a:lstStyle/>
                    <a:p>
                      <a:pPr marL="63500" marR="0" indent="0" algn="just" fontAlgn="base" latinLnBrk="1">
                        <a:lnSpc>
                          <a:spcPct val="160000"/>
                        </a:lnSpc>
                        <a:spcBef>
                          <a:spcPts val="0"/>
                        </a:spcBef>
                        <a:spcAft>
                          <a:spcPts val="0"/>
                        </a:spcAft>
                      </a:pPr>
                      <a:r>
                        <a:rPr lang="ko-KR" altLang="en-US" sz="1200" b="1" kern="0" spc="0" dirty="0" smtClean="0">
                          <a:solidFill>
                            <a:srgbClr val="0000FF"/>
                          </a:solidFill>
                          <a:effectLst/>
                          <a:latin typeface="+mn-ea"/>
                          <a:ea typeface="+mn-ea"/>
                        </a:rPr>
                        <a:t>시제품 개발</a:t>
                      </a:r>
                      <a:endParaRPr lang="ko-KR" altLang="en-US" sz="1200" b="1" kern="0" spc="0" dirty="0">
                        <a:solidFill>
                          <a:srgbClr val="0000FF"/>
                        </a:solidFill>
                        <a:effectLst/>
                        <a:latin typeface="+mn-ea"/>
                        <a:ea typeface="+mn-ea"/>
                      </a:endParaRP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847534"/>
                  </a:ext>
                </a:extLst>
              </a:tr>
              <a:tr h="346773">
                <a:tc>
                  <a:txBody>
                    <a:bodyPr/>
                    <a:lstStyle/>
                    <a:p>
                      <a:pPr marL="63500" marR="0" indent="0" algn="just" fontAlgn="base" latinLnBrk="1">
                        <a:lnSpc>
                          <a:spcPct val="160000"/>
                        </a:lnSpc>
                        <a:spcBef>
                          <a:spcPts val="0"/>
                        </a:spcBef>
                        <a:spcAft>
                          <a:spcPts val="0"/>
                        </a:spcAft>
                      </a:pPr>
                      <a:r>
                        <a:rPr lang="ko-KR" altLang="en-US" sz="1200" b="1" kern="0" spc="0" dirty="0">
                          <a:solidFill>
                            <a:srgbClr val="0000FF"/>
                          </a:solidFill>
                          <a:effectLst/>
                          <a:latin typeface="+mn-ea"/>
                          <a:ea typeface="+mn-ea"/>
                        </a:rPr>
                        <a:t>결과 보고</a:t>
                      </a: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8089634"/>
                  </a:ext>
                </a:extLst>
              </a:tr>
            </a:tbl>
          </a:graphicData>
        </a:graphic>
      </p:graphicFrame>
    </p:spTree>
    <p:extLst>
      <p:ext uri="{BB962C8B-B14F-4D97-AF65-F5344CB8AC3E}">
        <p14:creationId xmlns:p14="http://schemas.microsoft.com/office/powerpoint/2010/main" val="1127095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564310" y="2828835"/>
            <a:ext cx="8015380" cy="1200329"/>
          </a:xfrm>
          <a:prstGeom prst="rect">
            <a:avLst/>
          </a:prstGeom>
        </p:spPr>
        <p:txBody>
          <a:bodyPr wrap="square">
            <a:spAutoFit/>
          </a:bodyPr>
          <a:lstStyle/>
          <a:p>
            <a:pPr algn="ctr" defTabSz="1330325" eaLnBrk="0" latinLnBrk="0" hangingPunct="0">
              <a:buSzPct val="100000"/>
              <a:defRPr/>
            </a:pPr>
            <a:r>
              <a:rPr lang="ko-KR" altLang="en-US" sz="7200" kern="0" spc="-15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감사합니다</a:t>
            </a:r>
          </a:p>
        </p:txBody>
      </p:sp>
    </p:spTree>
    <p:extLst>
      <p:ext uri="{BB962C8B-B14F-4D97-AF65-F5344CB8AC3E}">
        <p14:creationId xmlns:p14="http://schemas.microsoft.com/office/powerpoint/2010/main" val="3978517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smtClean="0">
                <a:solidFill>
                  <a:schemeClr val="tx2"/>
                </a:solidFill>
                <a:latin typeface="HY견고딕" panose="02030600000101010101" pitchFamily="18" charset="-127"/>
                <a:ea typeface="HY견고딕" panose="02030600000101010101" pitchFamily="18" charset="-127"/>
              </a:rPr>
              <a:t>연구 개요</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9" name="TextBox 8">
            <a:extLst>
              <a:ext uri="{FF2B5EF4-FFF2-40B4-BE49-F238E27FC236}">
                <a16:creationId xmlns:a16="http://schemas.microsoft.com/office/drawing/2014/main" id="{3FA87A73-3FF2-4334-AD42-AEC104EEA300}"/>
              </a:ext>
            </a:extLst>
          </p:cNvPr>
          <p:cNvSpPr txBox="1"/>
          <p:nvPr/>
        </p:nvSpPr>
        <p:spPr>
          <a:xfrm>
            <a:off x="155912" y="944638"/>
            <a:ext cx="8706254" cy="3041858"/>
          </a:xfrm>
          <a:prstGeom prst="rect">
            <a:avLst/>
          </a:prstGeom>
          <a:noFill/>
        </p:spPr>
        <p:txBody>
          <a:bodyPr wrap="square" rtlCol="0">
            <a:spAutoFit/>
          </a:bodyPr>
          <a:lstStyle/>
          <a:p>
            <a:pPr>
              <a:lnSpc>
                <a:spcPts val="2300"/>
              </a:lnSpc>
            </a:pPr>
            <a:r>
              <a:rPr lang="ko-KR" altLang="en-US" sz="2000" b="1" dirty="0">
                <a:latin typeface="+mn-ea"/>
              </a:rPr>
              <a:t>연구 배경</a:t>
            </a:r>
            <a:endParaRPr lang="en-US" altLang="ko-KR" sz="2000" b="1" dirty="0">
              <a:latin typeface="+mn-ea"/>
            </a:endParaRPr>
          </a:p>
          <a:p>
            <a:pPr>
              <a:lnSpc>
                <a:spcPts val="2300"/>
              </a:lnSpc>
            </a:pPr>
            <a:r>
              <a:rPr lang="en-US" altLang="ko-KR" sz="1600" i="1" dirty="0">
                <a:solidFill>
                  <a:srgbClr val="0000FF"/>
                </a:solidFill>
                <a:latin typeface="+mn-ea"/>
              </a:rPr>
              <a:t>  - </a:t>
            </a:r>
            <a:r>
              <a:rPr lang="ko-KR" altLang="en-US" sz="1600" i="1" dirty="0" smtClean="0">
                <a:solidFill>
                  <a:srgbClr val="0000FF"/>
                </a:solidFill>
                <a:latin typeface="+mn-ea"/>
              </a:rPr>
              <a:t>야외활동이 빈번해짐에 따라 자외선의 유해성 차단할 수 있는 기능성 제품 수요 증가</a:t>
            </a:r>
            <a:r>
              <a:rPr lang="en-US" altLang="ko-KR" sz="1600" i="1" dirty="0" smtClean="0">
                <a:solidFill>
                  <a:srgbClr val="0000FF"/>
                </a:solidFill>
                <a:latin typeface="+mn-ea"/>
              </a:rPr>
              <a:t> </a:t>
            </a:r>
            <a:endParaRPr lang="en-US" altLang="ko-KR" sz="1600" i="1" dirty="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a:t>
            </a:r>
            <a:r>
              <a:rPr lang="ko-KR" altLang="en-US" sz="1600" i="1" dirty="0" smtClean="0">
                <a:solidFill>
                  <a:srgbClr val="0000FF"/>
                </a:solidFill>
                <a:latin typeface="+mn-ea"/>
              </a:rPr>
              <a:t>친환경 제조공정에 대한 </a:t>
            </a:r>
            <a:r>
              <a:rPr lang="en-US" altLang="ko-KR" sz="1600" i="1" dirty="0" smtClean="0">
                <a:solidFill>
                  <a:srgbClr val="0000FF"/>
                </a:solidFill>
                <a:latin typeface="+mn-ea"/>
              </a:rPr>
              <a:t>Issue </a:t>
            </a:r>
            <a:r>
              <a:rPr lang="ko-KR" altLang="en-US" sz="1600" i="1" dirty="0" smtClean="0">
                <a:solidFill>
                  <a:srgbClr val="0000FF"/>
                </a:solidFill>
                <a:latin typeface="+mn-ea"/>
              </a:rPr>
              <a:t>증가</a:t>
            </a:r>
            <a:endParaRPr lang="en-US" altLang="ko-KR" sz="1600" i="1" dirty="0" smtClean="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  </a:t>
            </a:r>
            <a:r>
              <a:rPr lang="ko-KR" altLang="en-US" sz="1600" i="1" dirty="0" smtClean="0">
                <a:solidFill>
                  <a:srgbClr val="0000FF"/>
                </a:solidFill>
                <a:latin typeface="+mn-ea"/>
              </a:rPr>
              <a:t>스마트 글라스 시장 확대</a:t>
            </a:r>
            <a:r>
              <a:rPr lang="en-US" altLang="ko-KR" sz="1600" i="1" dirty="0" smtClean="0">
                <a:solidFill>
                  <a:srgbClr val="0000FF"/>
                </a:solidFill>
                <a:latin typeface="+mn-ea"/>
              </a:rPr>
              <a:t> (</a:t>
            </a:r>
            <a:r>
              <a:rPr lang="ko-KR" altLang="en-US" sz="1600" i="1" dirty="0" err="1" smtClean="0">
                <a:solidFill>
                  <a:srgbClr val="0000FF"/>
                </a:solidFill>
                <a:latin typeface="+mn-ea"/>
              </a:rPr>
              <a:t>광변색</a:t>
            </a:r>
            <a:r>
              <a:rPr lang="ko-KR" altLang="en-US" sz="1600" i="1" dirty="0" smtClean="0">
                <a:solidFill>
                  <a:srgbClr val="0000FF"/>
                </a:solidFill>
                <a:latin typeface="+mn-ea"/>
              </a:rPr>
              <a:t> 스마트글라스 시장 약 </a:t>
            </a:r>
            <a:r>
              <a:rPr lang="en-US" altLang="ko-KR" sz="1600" i="1" dirty="0" smtClean="0">
                <a:solidFill>
                  <a:srgbClr val="0000FF"/>
                </a:solidFill>
                <a:latin typeface="+mn-ea"/>
              </a:rPr>
              <a:t>4700</a:t>
            </a:r>
            <a:r>
              <a:rPr lang="ko-KR" altLang="en-US" sz="1600" i="1" dirty="0" smtClean="0">
                <a:solidFill>
                  <a:srgbClr val="0000FF"/>
                </a:solidFill>
                <a:latin typeface="+mn-ea"/>
              </a:rPr>
              <a:t>억원 형성</a:t>
            </a:r>
            <a:r>
              <a:rPr lang="en-US" altLang="ko-KR" sz="1600" i="1" dirty="0" smtClean="0">
                <a:solidFill>
                  <a:srgbClr val="0000FF"/>
                </a:solidFill>
                <a:latin typeface="+mn-ea"/>
              </a:rPr>
              <a:t>)</a:t>
            </a:r>
            <a:endParaRPr lang="en-US" altLang="ko-KR" sz="1600" i="1" dirty="0">
              <a:solidFill>
                <a:srgbClr val="0000FF"/>
              </a:solidFill>
              <a:latin typeface="+mn-ea"/>
            </a:endParaRPr>
          </a:p>
          <a:p>
            <a:pPr>
              <a:lnSpc>
                <a:spcPts val="2300"/>
              </a:lnSpc>
            </a:pPr>
            <a:endParaRPr lang="en-US" altLang="ko-KR" sz="1600" i="1" dirty="0">
              <a:latin typeface="+mn-ea"/>
            </a:endParaRPr>
          </a:p>
          <a:p>
            <a:pPr>
              <a:lnSpc>
                <a:spcPts val="2300"/>
              </a:lnSpc>
            </a:pPr>
            <a:r>
              <a:rPr lang="ko-KR" altLang="en-US" sz="2000" b="1" dirty="0">
                <a:latin typeface="+mn-ea"/>
              </a:rPr>
              <a:t>기존 기술의 문제점 및 애로사항</a:t>
            </a:r>
            <a:endParaRPr lang="en-US" altLang="ko-KR" sz="2000" b="1" dirty="0">
              <a:latin typeface="+mn-ea"/>
            </a:endParaRPr>
          </a:p>
          <a:p>
            <a:pPr>
              <a:lnSpc>
                <a:spcPts val="2300"/>
              </a:lnSpc>
            </a:pPr>
            <a:r>
              <a:rPr lang="en-US" altLang="ko-KR" sz="1600" i="1" dirty="0">
                <a:solidFill>
                  <a:srgbClr val="0000FF"/>
                </a:solidFill>
                <a:latin typeface="+mn-ea"/>
              </a:rPr>
              <a:t>  -  </a:t>
            </a:r>
            <a:r>
              <a:rPr lang="ko-KR" altLang="en-US" sz="1600" i="1" dirty="0" smtClean="0">
                <a:solidFill>
                  <a:srgbClr val="0000FF"/>
                </a:solidFill>
                <a:latin typeface="+mn-ea"/>
              </a:rPr>
              <a:t>환경 이슈 존재 </a:t>
            </a:r>
            <a:r>
              <a:rPr lang="en-US" altLang="ko-KR" sz="1600" i="1" dirty="0" smtClean="0">
                <a:solidFill>
                  <a:srgbClr val="0000FF"/>
                </a:solidFill>
                <a:latin typeface="+mn-ea"/>
              </a:rPr>
              <a:t>: solvent type </a:t>
            </a:r>
            <a:r>
              <a:rPr lang="ko-KR" altLang="en-US" sz="1600" i="1" dirty="0" smtClean="0">
                <a:solidFill>
                  <a:srgbClr val="0000FF"/>
                </a:solidFill>
                <a:latin typeface="+mn-ea"/>
              </a:rPr>
              <a:t>공정 적용</a:t>
            </a:r>
            <a:endParaRPr lang="en-US" altLang="ko-KR" sz="1600" i="1" dirty="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a:t>
            </a:r>
            <a:r>
              <a:rPr lang="ko-KR" altLang="en-US" sz="1600" i="1" dirty="0" smtClean="0">
                <a:solidFill>
                  <a:srgbClr val="0000FF"/>
                </a:solidFill>
                <a:latin typeface="+mn-ea"/>
              </a:rPr>
              <a:t>복잡한 공정 </a:t>
            </a:r>
            <a:r>
              <a:rPr lang="en-US" altLang="ko-KR" sz="1600" i="1" dirty="0" smtClean="0">
                <a:solidFill>
                  <a:srgbClr val="0000FF"/>
                </a:solidFill>
                <a:latin typeface="+mn-ea"/>
              </a:rPr>
              <a:t>: </a:t>
            </a:r>
            <a:r>
              <a:rPr lang="ko-KR" altLang="en-US" sz="1600" i="1" dirty="0" err="1" smtClean="0">
                <a:solidFill>
                  <a:srgbClr val="0000FF"/>
                </a:solidFill>
                <a:latin typeface="+mn-ea"/>
              </a:rPr>
              <a:t>설비길이</a:t>
            </a:r>
            <a:r>
              <a:rPr lang="ko-KR" altLang="en-US" sz="1600" i="1" dirty="0" smtClean="0">
                <a:solidFill>
                  <a:srgbClr val="0000FF"/>
                </a:solidFill>
                <a:latin typeface="+mn-ea"/>
              </a:rPr>
              <a:t> </a:t>
            </a:r>
            <a:r>
              <a:rPr lang="en-US" altLang="ko-KR" sz="1600" i="1" dirty="0" smtClean="0">
                <a:solidFill>
                  <a:srgbClr val="0000FF"/>
                </a:solidFill>
                <a:latin typeface="+mn-ea"/>
              </a:rPr>
              <a:t>30m </a:t>
            </a:r>
            <a:r>
              <a:rPr lang="ko-KR" altLang="en-US" sz="1600" i="1" dirty="0" smtClean="0">
                <a:solidFill>
                  <a:srgbClr val="0000FF"/>
                </a:solidFill>
                <a:latin typeface="+mn-ea"/>
              </a:rPr>
              <a:t>수준</a:t>
            </a:r>
            <a:endParaRPr lang="en-US" altLang="ko-KR" sz="1600" i="1" dirty="0" smtClean="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  </a:t>
            </a:r>
            <a:r>
              <a:rPr lang="ko-KR" altLang="en-US" sz="1600" i="1" dirty="0" smtClean="0">
                <a:solidFill>
                  <a:srgbClr val="0000FF"/>
                </a:solidFill>
                <a:latin typeface="+mn-ea"/>
              </a:rPr>
              <a:t>높은 설비 가격 </a:t>
            </a:r>
            <a:r>
              <a:rPr lang="en-US" altLang="ko-KR" sz="1600" i="1" dirty="0" smtClean="0">
                <a:solidFill>
                  <a:srgbClr val="0000FF"/>
                </a:solidFill>
                <a:latin typeface="+mn-ea"/>
              </a:rPr>
              <a:t>: 25</a:t>
            </a:r>
            <a:r>
              <a:rPr lang="ko-KR" altLang="en-US" sz="1600" i="1" dirty="0" smtClean="0">
                <a:solidFill>
                  <a:srgbClr val="0000FF"/>
                </a:solidFill>
                <a:latin typeface="+mn-ea"/>
              </a:rPr>
              <a:t>억원</a:t>
            </a:r>
            <a:r>
              <a:rPr lang="en-US" altLang="ko-KR" sz="1600" i="1" dirty="0" smtClean="0">
                <a:solidFill>
                  <a:srgbClr val="0000FF"/>
                </a:solidFill>
                <a:latin typeface="+mn-ea"/>
              </a:rPr>
              <a:t>/</a:t>
            </a:r>
            <a:r>
              <a:rPr lang="ko-KR" altLang="en-US" sz="1600" i="1" dirty="0" smtClean="0">
                <a:solidFill>
                  <a:srgbClr val="0000FF"/>
                </a:solidFill>
                <a:latin typeface="+mn-ea"/>
              </a:rPr>
              <a:t>대 수준</a:t>
            </a:r>
            <a:endParaRPr lang="en-US" altLang="ko-KR" sz="1600" i="1" dirty="0">
              <a:solidFill>
                <a:srgbClr val="0000FF"/>
              </a:solidFill>
              <a:latin typeface="+mn-ea"/>
            </a:endParaRPr>
          </a:p>
          <a:p>
            <a:pPr>
              <a:lnSpc>
                <a:spcPts val="2300"/>
              </a:lnSpc>
            </a:pPr>
            <a:endParaRPr lang="en-US" altLang="ko-KR" sz="1600" i="1" dirty="0">
              <a:latin typeface="+mn-ea"/>
            </a:endParaRPr>
          </a:p>
        </p:txBody>
      </p:sp>
      <p:pic>
        <p:nvPicPr>
          <p:cNvPr id="1025" name="_x222841880" descr="EMB000012cc70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046364"/>
            <a:ext cx="2859088" cy="15509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1157163" y="569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_x222842040" descr="EMB000012cc704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817" y="5120183"/>
            <a:ext cx="1789113" cy="14033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252255" y="3758845"/>
            <a:ext cx="2592288" cy="936104"/>
          </a:xfrm>
          <a:prstGeom prst="rect">
            <a:avLst/>
          </a:prstGeom>
          <a:noFill/>
          <a:ln w="9525">
            <a:noFill/>
            <a:miter lim="800000"/>
            <a:headEnd/>
            <a:tailEnd/>
          </a:ln>
        </p:spPr>
      </p:pic>
    </p:spTree>
    <p:extLst>
      <p:ext uri="{BB962C8B-B14F-4D97-AF65-F5344CB8AC3E}">
        <p14:creationId xmlns:p14="http://schemas.microsoft.com/office/powerpoint/2010/main" val="2675143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smtClean="0">
                <a:solidFill>
                  <a:schemeClr val="tx2"/>
                </a:solidFill>
                <a:latin typeface="HY견고딕" panose="02030600000101010101" pitchFamily="18" charset="-127"/>
                <a:ea typeface="HY견고딕" panose="02030600000101010101" pitchFamily="18" charset="-127"/>
              </a:rPr>
              <a:t>연구 </a:t>
            </a:r>
            <a:r>
              <a:rPr lang="ko-KR" altLang="en-US" sz="3200" dirty="0">
                <a:solidFill>
                  <a:schemeClr val="tx2"/>
                </a:solidFill>
                <a:latin typeface="HY견고딕" panose="02030600000101010101" pitchFamily="18" charset="-127"/>
                <a:ea typeface="HY견고딕" panose="02030600000101010101" pitchFamily="18" charset="-127"/>
              </a:rPr>
              <a:t>목표</a:t>
            </a:r>
          </a:p>
        </p:txBody>
      </p:sp>
      <p:sp>
        <p:nvSpPr>
          <p:cNvPr id="9" name="TextBox 8">
            <a:extLst>
              <a:ext uri="{FF2B5EF4-FFF2-40B4-BE49-F238E27FC236}">
                <a16:creationId xmlns:a16="http://schemas.microsoft.com/office/drawing/2014/main" id="{3FA87A73-3FF2-4334-AD42-AEC104EEA300}"/>
              </a:ext>
            </a:extLst>
          </p:cNvPr>
          <p:cNvSpPr txBox="1"/>
          <p:nvPr/>
        </p:nvSpPr>
        <p:spPr>
          <a:xfrm>
            <a:off x="155912" y="944638"/>
            <a:ext cx="8706254" cy="1567096"/>
          </a:xfrm>
          <a:prstGeom prst="rect">
            <a:avLst/>
          </a:prstGeom>
          <a:noFill/>
        </p:spPr>
        <p:txBody>
          <a:bodyPr wrap="square" rtlCol="0">
            <a:spAutoFit/>
          </a:bodyPr>
          <a:lstStyle/>
          <a:p>
            <a:pPr>
              <a:lnSpc>
                <a:spcPts val="2300"/>
              </a:lnSpc>
            </a:pPr>
            <a:r>
              <a:rPr lang="ko-KR" altLang="en-US" sz="2000" b="1" dirty="0">
                <a:latin typeface="+mn-ea"/>
              </a:rPr>
              <a:t>연구 목표</a:t>
            </a:r>
            <a:endParaRPr lang="en-US" altLang="ko-KR" sz="2000" b="1" dirty="0">
              <a:latin typeface="+mn-ea"/>
            </a:endParaRPr>
          </a:p>
          <a:p>
            <a:pPr>
              <a:lnSpc>
                <a:spcPts val="2300"/>
              </a:lnSpc>
            </a:pPr>
            <a:r>
              <a:rPr lang="en-US" altLang="ko-KR" sz="1600" i="1" dirty="0" smtClean="0">
                <a:solidFill>
                  <a:srgbClr val="0000FF"/>
                </a:solidFill>
                <a:latin typeface="+mn-ea"/>
              </a:rPr>
              <a:t>  - </a:t>
            </a:r>
            <a:r>
              <a:rPr lang="ko-KR" altLang="en-US" sz="1600" i="1" dirty="0" err="1" smtClean="0">
                <a:solidFill>
                  <a:srgbClr val="0000FF"/>
                </a:solidFill>
                <a:latin typeface="+mn-ea"/>
              </a:rPr>
              <a:t>광반응성</a:t>
            </a:r>
            <a:r>
              <a:rPr lang="ko-KR" altLang="en-US" sz="1600" i="1" dirty="0" smtClean="0">
                <a:solidFill>
                  <a:srgbClr val="0000FF"/>
                </a:solidFill>
                <a:latin typeface="+mn-ea"/>
              </a:rPr>
              <a:t> 소재</a:t>
            </a:r>
            <a:r>
              <a:rPr lang="en-US" altLang="ko-KR" sz="1600" i="1" dirty="0" smtClean="0">
                <a:solidFill>
                  <a:srgbClr val="0000FF"/>
                </a:solidFill>
                <a:latin typeface="+mn-ea"/>
              </a:rPr>
              <a:t>, </a:t>
            </a:r>
            <a:r>
              <a:rPr lang="ko-KR" altLang="en-US" sz="1600" i="1" dirty="0" err="1" smtClean="0">
                <a:solidFill>
                  <a:srgbClr val="0000FF"/>
                </a:solidFill>
                <a:latin typeface="+mn-ea"/>
              </a:rPr>
              <a:t>배합기술</a:t>
            </a:r>
            <a:r>
              <a:rPr lang="ko-KR" altLang="en-US" sz="1600" i="1" dirty="0" smtClean="0">
                <a:solidFill>
                  <a:srgbClr val="0000FF"/>
                </a:solidFill>
                <a:latin typeface="+mn-ea"/>
              </a:rPr>
              <a:t> 및 </a:t>
            </a:r>
            <a:r>
              <a:rPr lang="ko-KR" altLang="en-US" sz="1600" i="1" dirty="0" err="1" smtClean="0">
                <a:solidFill>
                  <a:srgbClr val="0000FF"/>
                </a:solidFill>
                <a:latin typeface="+mn-ea"/>
              </a:rPr>
              <a:t>코팅설비</a:t>
            </a:r>
            <a:r>
              <a:rPr lang="ko-KR" altLang="en-US" sz="1600" i="1" dirty="0" smtClean="0">
                <a:solidFill>
                  <a:srgbClr val="0000FF"/>
                </a:solidFill>
                <a:latin typeface="+mn-ea"/>
              </a:rPr>
              <a:t> 기반기술 확보</a:t>
            </a:r>
            <a:endParaRPr lang="en-US" altLang="ko-KR" sz="1600" i="1" dirty="0" smtClean="0">
              <a:solidFill>
                <a:srgbClr val="0000FF"/>
              </a:solidFill>
              <a:latin typeface="+mn-ea"/>
            </a:endParaRPr>
          </a:p>
          <a:p>
            <a:pPr>
              <a:lnSpc>
                <a:spcPts val="2300"/>
              </a:lnSpc>
            </a:pPr>
            <a:r>
              <a:rPr lang="en-US" altLang="ko-KR" sz="1600" i="1" dirty="0" smtClean="0">
                <a:solidFill>
                  <a:srgbClr val="0000FF"/>
                </a:solidFill>
                <a:latin typeface="+mn-ea"/>
              </a:rPr>
              <a:t>  </a:t>
            </a:r>
            <a:r>
              <a:rPr lang="en-US" altLang="ko-KR" sz="1600" i="1" dirty="0">
                <a:solidFill>
                  <a:srgbClr val="0000FF"/>
                </a:solidFill>
                <a:latin typeface="+mn-ea"/>
              </a:rPr>
              <a:t>- </a:t>
            </a:r>
            <a:r>
              <a:rPr lang="ko-KR" altLang="en-US" sz="1600" i="1" dirty="0" smtClean="0">
                <a:solidFill>
                  <a:srgbClr val="0000FF"/>
                </a:solidFill>
                <a:latin typeface="+mn-ea"/>
              </a:rPr>
              <a:t>설비</a:t>
            </a:r>
            <a:r>
              <a:rPr lang="en-US" altLang="ko-KR" sz="1600" i="1" dirty="0" smtClean="0">
                <a:solidFill>
                  <a:srgbClr val="0000FF"/>
                </a:solidFill>
                <a:latin typeface="+mn-ea"/>
              </a:rPr>
              <a:t>/</a:t>
            </a:r>
            <a:r>
              <a:rPr lang="ko-KR" altLang="en-US" sz="1600" i="1" dirty="0" smtClean="0">
                <a:solidFill>
                  <a:srgbClr val="0000FF"/>
                </a:solidFill>
                <a:latin typeface="+mn-ea"/>
              </a:rPr>
              <a:t>공정 </a:t>
            </a:r>
            <a:r>
              <a:rPr lang="ko-KR" altLang="en-US" sz="1600" i="1" dirty="0" err="1" smtClean="0">
                <a:solidFill>
                  <a:srgbClr val="0000FF"/>
                </a:solidFill>
                <a:latin typeface="+mn-ea"/>
              </a:rPr>
              <a:t>양산기술</a:t>
            </a:r>
            <a:r>
              <a:rPr lang="ko-KR" altLang="en-US" sz="1600" i="1" dirty="0" smtClean="0">
                <a:solidFill>
                  <a:srgbClr val="0000FF"/>
                </a:solidFill>
                <a:latin typeface="+mn-ea"/>
              </a:rPr>
              <a:t> 확보 및 시제품 제작</a:t>
            </a:r>
            <a:endParaRPr lang="en-US" altLang="ko-KR" sz="1600" i="1" dirty="0">
              <a:solidFill>
                <a:srgbClr val="0000FF"/>
              </a:solidFill>
              <a:latin typeface="+mn-ea"/>
            </a:endParaRPr>
          </a:p>
          <a:p>
            <a:pPr>
              <a:lnSpc>
                <a:spcPts val="2300"/>
              </a:lnSpc>
            </a:pPr>
            <a:endParaRPr lang="en-US" altLang="ko-KR" sz="1600" i="1" dirty="0">
              <a:latin typeface="+mn-ea"/>
            </a:endParaRPr>
          </a:p>
          <a:p>
            <a:pPr>
              <a:lnSpc>
                <a:spcPts val="2300"/>
              </a:lnSpc>
            </a:pPr>
            <a:r>
              <a:rPr lang="ko-KR" altLang="en-US" sz="2000" b="1" dirty="0">
                <a:latin typeface="+mn-ea"/>
              </a:rPr>
              <a:t>세부 연구 </a:t>
            </a:r>
            <a:r>
              <a:rPr lang="ko-KR" altLang="en-US" sz="2000" b="1" dirty="0" smtClean="0">
                <a:latin typeface="+mn-ea"/>
              </a:rPr>
              <a:t>목표</a:t>
            </a:r>
            <a:endParaRPr lang="en-US" altLang="ko-KR" sz="2000" b="1" dirty="0">
              <a:latin typeface="+mn-ea"/>
            </a:endParaRPr>
          </a:p>
        </p:txBody>
      </p:sp>
      <p:pic>
        <p:nvPicPr>
          <p:cNvPr id="2" name="그림 1"/>
          <p:cNvPicPr>
            <a:picLocks noChangeAspect="1"/>
          </p:cNvPicPr>
          <p:nvPr/>
        </p:nvPicPr>
        <p:blipFill rotWithShape="1">
          <a:blip r:embed="rId3"/>
          <a:srcRect r="37931"/>
          <a:stretch/>
        </p:blipFill>
        <p:spPr>
          <a:xfrm>
            <a:off x="932343" y="2437469"/>
            <a:ext cx="4359737" cy="4420531"/>
          </a:xfrm>
          <a:prstGeom prst="rect">
            <a:avLst/>
          </a:prstGeom>
        </p:spPr>
      </p:pic>
    </p:spTree>
    <p:extLst>
      <p:ext uri="{BB962C8B-B14F-4D97-AF65-F5344CB8AC3E}">
        <p14:creationId xmlns:p14="http://schemas.microsoft.com/office/powerpoint/2010/main" val="3023461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a:solidFill>
                  <a:schemeClr val="tx2"/>
                </a:solidFill>
                <a:latin typeface="HY견고딕" panose="02030600000101010101" pitchFamily="18" charset="-127"/>
                <a:ea typeface="HY견고딕" panose="02030600000101010101" pitchFamily="18" charset="-127"/>
              </a:rPr>
              <a:t>연구 목표</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9" name="TextBox 8">
            <a:extLst>
              <a:ext uri="{FF2B5EF4-FFF2-40B4-BE49-F238E27FC236}">
                <a16:creationId xmlns:a16="http://schemas.microsoft.com/office/drawing/2014/main" id="{3FA87A73-3FF2-4334-AD42-AEC104EEA300}"/>
              </a:ext>
            </a:extLst>
          </p:cNvPr>
          <p:cNvSpPr txBox="1"/>
          <p:nvPr/>
        </p:nvSpPr>
        <p:spPr>
          <a:xfrm>
            <a:off x="155912" y="944638"/>
            <a:ext cx="8706254" cy="977191"/>
          </a:xfrm>
          <a:prstGeom prst="rect">
            <a:avLst/>
          </a:prstGeom>
          <a:noFill/>
        </p:spPr>
        <p:txBody>
          <a:bodyPr wrap="square" rtlCol="0">
            <a:spAutoFit/>
          </a:bodyPr>
          <a:lstStyle/>
          <a:p>
            <a:pPr>
              <a:lnSpc>
                <a:spcPts val="2300"/>
              </a:lnSpc>
            </a:pPr>
            <a:r>
              <a:rPr lang="ko-KR" altLang="en-US" sz="2000" b="1" dirty="0" smtClean="0">
                <a:latin typeface="+mn-ea"/>
              </a:rPr>
              <a:t>평가지표</a:t>
            </a:r>
            <a:endParaRPr lang="en-US" altLang="ko-KR" sz="2000" b="1" dirty="0">
              <a:latin typeface="+mn-ea"/>
            </a:endParaRPr>
          </a:p>
          <a:p>
            <a:pPr>
              <a:lnSpc>
                <a:spcPts val="2300"/>
              </a:lnSpc>
            </a:pPr>
            <a:endParaRPr lang="en-US" altLang="ko-KR" sz="2000" b="1" dirty="0">
              <a:latin typeface="+mn-ea"/>
            </a:endParaRPr>
          </a:p>
          <a:p>
            <a:pPr>
              <a:lnSpc>
                <a:spcPts val="2300"/>
              </a:lnSpc>
            </a:pPr>
            <a:r>
              <a:rPr lang="en-US" altLang="ko-KR" sz="1600" i="1" dirty="0">
                <a:solidFill>
                  <a:srgbClr val="0000FF"/>
                </a:solidFill>
                <a:latin typeface="+mn-ea"/>
              </a:rPr>
              <a:t>  - </a:t>
            </a:r>
            <a:r>
              <a:rPr lang="ko-KR" altLang="en-US" sz="1600" i="1" dirty="0" smtClean="0">
                <a:solidFill>
                  <a:srgbClr val="0000FF"/>
                </a:solidFill>
                <a:latin typeface="+mn-ea"/>
              </a:rPr>
              <a:t>시제품 제작 완료 후 외부공인기관 측정 의뢰</a:t>
            </a:r>
            <a:endParaRPr lang="en-US" altLang="ko-KR" sz="1600" i="1" dirty="0">
              <a:solidFill>
                <a:srgbClr val="0000FF"/>
              </a:solidFill>
              <a:latin typeface="+mn-ea"/>
            </a:endParaRPr>
          </a:p>
        </p:txBody>
      </p:sp>
      <p:graphicFrame>
        <p:nvGraphicFramePr>
          <p:cNvPr id="11" name="표 2">
            <a:extLst>
              <a:ext uri="{FF2B5EF4-FFF2-40B4-BE49-F238E27FC236}">
                <a16:creationId xmlns:a16="http://schemas.microsoft.com/office/drawing/2014/main" id="{0CBA52F6-DF92-4A80-9D63-7DEEBC8D247E}"/>
              </a:ext>
            </a:extLst>
          </p:cNvPr>
          <p:cNvGraphicFramePr>
            <a:graphicFrameLocks noGrp="1"/>
          </p:cNvGraphicFramePr>
          <p:nvPr>
            <p:extLst>
              <p:ext uri="{D42A27DB-BD31-4B8C-83A1-F6EECF244321}">
                <p14:modId xmlns:p14="http://schemas.microsoft.com/office/powerpoint/2010/main" val="560049278"/>
              </p:ext>
            </p:extLst>
          </p:nvPr>
        </p:nvGraphicFramePr>
        <p:xfrm>
          <a:off x="395536" y="2348880"/>
          <a:ext cx="8100899" cy="3689680"/>
        </p:xfrm>
        <a:graphic>
          <a:graphicData uri="http://schemas.openxmlformats.org/drawingml/2006/table">
            <a:tbl>
              <a:tblPr firstRow="1" bandRow="1">
                <a:tableStyleId>{5C22544A-7EE6-4342-B048-85BDC9FD1C3A}</a:tableStyleId>
              </a:tblPr>
              <a:tblGrid>
                <a:gridCol w="1873648">
                  <a:extLst>
                    <a:ext uri="{9D8B030D-6E8A-4147-A177-3AD203B41FA5}">
                      <a16:colId xmlns:a16="http://schemas.microsoft.com/office/drawing/2014/main" val="1763408960"/>
                    </a:ext>
                  </a:extLst>
                </a:gridCol>
                <a:gridCol w="481826">
                  <a:extLst>
                    <a:ext uri="{9D8B030D-6E8A-4147-A177-3AD203B41FA5}">
                      <a16:colId xmlns:a16="http://schemas.microsoft.com/office/drawing/2014/main" val="263265180"/>
                    </a:ext>
                  </a:extLst>
                </a:gridCol>
                <a:gridCol w="1689205">
                  <a:extLst>
                    <a:ext uri="{9D8B030D-6E8A-4147-A177-3AD203B41FA5}">
                      <a16:colId xmlns:a16="http://schemas.microsoft.com/office/drawing/2014/main" val="3155466456"/>
                    </a:ext>
                  </a:extLst>
                </a:gridCol>
                <a:gridCol w="756630">
                  <a:extLst>
                    <a:ext uri="{9D8B030D-6E8A-4147-A177-3AD203B41FA5}">
                      <a16:colId xmlns:a16="http://schemas.microsoft.com/office/drawing/2014/main" val="1990180148"/>
                    </a:ext>
                  </a:extLst>
                </a:gridCol>
                <a:gridCol w="1065767">
                  <a:extLst>
                    <a:ext uri="{9D8B030D-6E8A-4147-A177-3AD203B41FA5}">
                      <a16:colId xmlns:a16="http://schemas.microsoft.com/office/drawing/2014/main" val="2668983332"/>
                    </a:ext>
                  </a:extLst>
                </a:gridCol>
                <a:gridCol w="2233823">
                  <a:extLst>
                    <a:ext uri="{9D8B030D-6E8A-4147-A177-3AD203B41FA5}">
                      <a16:colId xmlns:a16="http://schemas.microsoft.com/office/drawing/2014/main" val="1472376463"/>
                    </a:ext>
                  </a:extLst>
                </a:gridCol>
              </a:tblGrid>
              <a:tr h="504056">
                <a:tc>
                  <a:txBody>
                    <a:bodyPr/>
                    <a:lstStyle/>
                    <a:p>
                      <a:pPr marL="0" marR="0" indent="0" algn="ctr" fontAlgn="base" latinLnBrk="0">
                        <a:lnSpc>
                          <a:spcPct val="130000"/>
                        </a:lnSpc>
                        <a:spcBef>
                          <a:spcPts val="0"/>
                        </a:spcBef>
                        <a:spcAft>
                          <a:spcPts val="0"/>
                        </a:spcAft>
                      </a:pPr>
                      <a:r>
                        <a:rPr lang="ko-KR" altLang="en-US" sz="1200" b="1" kern="0" spc="0" dirty="0">
                          <a:solidFill>
                            <a:srgbClr val="0000FF"/>
                          </a:solidFill>
                          <a:effectLst/>
                          <a:latin typeface="+mn-ea"/>
                          <a:ea typeface="+mn-ea"/>
                        </a:rPr>
                        <a:t>평가 항목</a:t>
                      </a:r>
                    </a:p>
                    <a:p>
                      <a:pPr marL="0" marR="0" indent="0" algn="ctr" fontAlgn="base" latinLnBrk="0">
                        <a:lnSpc>
                          <a:spcPct val="130000"/>
                        </a:lnSpc>
                        <a:spcBef>
                          <a:spcPts val="0"/>
                        </a:spcBef>
                        <a:spcAft>
                          <a:spcPts val="0"/>
                        </a:spcAft>
                      </a:pPr>
                      <a:r>
                        <a:rPr lang="en-US" altLang="ko-KR" sz="1200" b="1" kern="0" spc="0" dirty="0">
                          <a:solidFill>
                            <a:srgbClr val="0000FF"/>
                          </a:solidFill>
                          <a:effectLst/>
                          <a:latin typeface="+mn-ea"/>
                          <a:ea typeface="+mn-ea"/>
                        </a:rPr>
                        <a:t>(</a:t>
                      </a:r>
                      <a:r>
                        <a:rPr lang="ko-KR" altLang="en-US" sz="1200" b="1" kern="0" spc="0" dirty="0" smtClean="0">
                          <a:solidFill>
                            <a:srgbClr val="0000FF"/>
                          </a:solidFill>
                          <a:effectLst/>
                          <a:latin typeface="+mn-ea"/>
                          <a:ea typeface="+mn-ea"/>
                        </a:rPr>
                        <a:t>주요성능</a:t>
                      </a:r>
                      <a:r>
                        <a:rPr lang="en-US" altLang="ko-KR" sz="1200" b="1" kern="0" spc="0" dirty="0" smtClean="0">
                          <a:solidFill>
                            <a:srgbClr val="0000FF"/>
                          </a:solidFill>
                          <a:effectLst/>
                          <a:latin typeface="+mn-ea"/>
                          <a:ea typeface="+mn-ea"/>
                        </a:rPr>
                        <a:t>)</a:t>
                      </a:r>
                      <a:endParaRPr lang="ko-KR" altLang="en-US" sz="1200" b="1" kern="0" spc="0" dirty="0">
                        <a:solidFill>
                          <a:srgbClr val="0000FF"/>
                        </a:solidFill>
                        <a:effectLst/>
                        <a:latin typeface="+mn-ea"/>
                        <a:ea typeface="+mn-ea"/>
                      </a:endParaRP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a:solidFill>
                            <a:srgbClr val="0000FF"/>
                          </a:solidFill>
                          <a:effectLst/>
                          <a:latin typeface="+mn-ea"/>
                          <a:ea typeface="+mn-ea"/>
                        </a:rPr>
                        <a:t>단위</a:t>
                      </a: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a:solidFill>
                            <a:srgbClr val="0000FF"/>
                          </a:solidFill>
                          <a:effectLst/>
                          <a:latin typeface="+mn-ea"/>
                          <a:ea typeface="+mn-ea"/>
                        </a:rPr>
                        <a:t>전체 항목에서 차지하는 </a:t>
                      </a:r>
                      <a:r>
                        <a:rPr lang="ko-KR" altLang="en-US" sz="1200" b="1" kern="0" spc="0" dirty="0" smtClean="0">
                          <a:solidFill>
                            <a:srgbClr val="0000FF"/>
                          </a:solidFill>
                          <a:effectLst/>
                          <a:latin typeface="+mn-ea"/>
                          <a:ea typeface="+mn-ea"/>
                        </a:rPr>
                        <a:t>비중 </a:t>
                      </a:r>
                      <a:r>
                        <a:rPr lang="en-US" altLang="ko-KR" sz="1200" b="1" kern="0" spc="0" dirty="0" smtClean="0">
                          <a:solidFill>
                            <a:srgbClr val="0000FF"/>
                          </a:solidFill>
                          <a:effectLst/>
                          <a:latin typeface="+mn-ea"/>
                          <a:ea typeface="+mn-ea"/>
                        </a:rPr>
                        <a:t>(%)</a:t>
                      </a:r>
                      <a:endParaRPr lang="ko-KR" altLang="en-US" sz="1200" b="1" kern="0" spc="0" dirty="0">
                        <a:solidFill>
                          <a:srgbClr val="0000FF"/>
                        </a:solidFill>
                        <a:effectLst/>
                        <a:latin typeface="+mn-ea"/>
                        <a:ea typeface="+mn-ea"/>
                      </a:endParaRP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smtClean="0">
                          <a:solidFill>
                            <a:srgbClr val="0000FF"/>
                          </a:solidFill>
                          <a:effectLst/>
                          <a:latin typeface="+mn-ea"/>
                          <a:ea typeface="+mn-ea"/>
                        </a:rPr>
                        <a:t>현재기술</a:t>
                      </a:r>
                      <a:endParaRPr lang="en-US" altLang="ko-KR" sz="1200" b="1" kern="0" spc="0" dirty="0" smtClean="0">
                        <a:solidFill>
                          <a:srgbClr val="0000FF"/>
                        </a:solidFill>
                        <a:effectLst/>
                        <a:latin typeface="+mn-ea"/>
                        <a:ea typeface="+mn-ea"/>
                      </a:endParaRPr>
                    </a:p>
                    <a:p>
                      <a:pPr marL="0" marR="0" indent="0" algn="ctr" fontAlgn="base" latinLnBrk="0">
                        <a:lnSpc>
                          <a:spcPct val="130000"/>
                        </a:lnSpc>
                        <a:spcBef>
                          <a:spcPts val="0"/>
                        </a:spcBef>
                        <a:spcAft>
                          <a:spcPts val="0"/>
                        </a:spcAft>
                      </a:pPr>
                      <a:r>
                        <a:rPr lang="ko-KR" altLang="en-US" sz="1200" b="1" kern="0" spc="0" dirty="0" smtClean="0">
                          <a:solidFill>
                            <a:srgbClr val="0000FF"/>
                          </a:solidFill>
                          <a:effectLst/>
                          <a:latin typeface="+mn-ea"/>
                          <a:ea typeface="+mn-ea"/>
                        </a:rPr>
                        <a:t>수준</a:t>
                      </a:r>
                      <a:endParaRPr lang="ko-KR" altLang="en-US" sz="1200" b="1" kern="0" spc="0" dirty="0">
                        <a:solidFill>
                          <a:srgbClr val="0000FF"/>
                        </a:solidFill>
                        <a:effectLst/>
                        <a:latin typeface="+mn-ea"/>
                        <a:ea typeface="+mn-ea"/>
                      </a:endParaRP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smtClean="0">
                          <a:solidFill>
                            <a:srgbClr val="0000FF"/>
                          </a:solidFill>
                          <a:effectLst/>
                          <a:latin typeface="+mn-ea"/>
                          <a:ea typeface="+mn-ea"/>
                        </a:rPr>
                        <a:t>연구개발</a:t>
                      </a:r>
                      <a:endParaRPr lang="en-US" altLang="ko-KR" sz="1200" b="1" kern="0" spc="0" dirty="0" smtClean="0">
                        <a:solidFill>
                          <a:srgbClr val="0000FF"/>
                        </a:solidFill>
                        <a:effectLst/>
                        <a:latin typeface="+mn-ea"/>
                        <a:ea typeface="+mn-ea"/>
                      </a:endParaRPr>
                    </a:p>
                    <a:p>
                      <a:pPr marL="0" marR="0" indent="0" algn="ctr" fontAlgn="base" latinLnBrk="0">
                        <a:lnSpc>
                          <a:spcPct val="130000"/>
                        </a:lnSpc>
                        <a:spcBef>
                          <a:spcPts val="0"/>
                        </a:spcBef>
                        <a:spcAft>
                          <a:spcPts val="0"/>
                        </a:spcAft>
                      </a:pPr>
                      <a:r>
                        <a:rPr lang="ko-KR" altLang="en-US" sz="1200" b="1" kern="0" spc="0" dirty="0" smtClean="0">
                          <a:solidFill>
                            <a:srgbClr val="0000FF"/>
                          </a:solidFill>
                          <a:effectLst/>
                          <a:latin typeface="+mn-ea"/>
                          <a:ea typeface="+mn-ea"/>
                        </a:rPr>
                        <a:t>목표치</a:t>
                      </a:r>
                      <a:endParaRPr lang="ko-KR" altLang="en-US" sz="1200" b="1" kern="0" spc="0" dirty="0">
                        <a:solidFill>
                          <a:srgbClr val="0000FF"/>
                        </a:solidFill>
                        <a:effectLst/>
                        <a:latin typeface="+mn-ea"/>
                        <a:ea typeface="+mn-ea"/>
                      </a:endParaRP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a:solidFill>
                            <a:srgbClr val="0000FF"/>
                          </a:solidFill>
                          <a:effectLst/>
                          <a:latin typeface="+mn-ea"/>
                          <a:ea typeface="+mn-ea"/>
                        </a:rPr>
                        <a:t>평가방법</a:t>
                      </a:r>
                    </a:p>
                  </a:txBody>
                  <a:tcPr marL="17907" marR="17907" marT="0" marB="0" anchor="ctr"/>
                </a:tc>
                <a:extLst>
                  <a:ext uri="{0D108BD9-81ED-4DB2-BD59-A6C34878D82A}">
                    <a16:rowId xmlns:a16="http://schemas.microsoft.com/office/drawing/2014/main" val="161320297"/>
                  </a:ext>
                </a:extLst>
              </a:tr>
              <a:tr h="452432">
                <a:tc>
                  <a:txBody>
                    <a:bodyPr/>
                    <a:lstStyle/>
                    <a:p>
                      <a:pPr marL="0" marR="0" indent="0" algn="ctr" fontAlgn="base" latinLnBrk="1">
                        <a:lnSpc>
                          <a:spcPct val="100000"/>
                        </a:lnSpc>
                        <a:spcBef>
                          <a:spcPts val="0"/>
                        </a:spcBef>
                        <a:spcAft>
                          <a:spcPts val="0"/>
                        </a:spcAft>
                      </a:pPr>
                      <a:r>
                        <a:rPr lang="ko-KR" altLang="en-US" sz="1050" b="1" i="1" kern="0" spc="0" dirty="0">
                          <a:solidFill>
                            <a:schemeClr val="tx1"/>
                          </a:solidFill>
                          <a:effectLst/>
                          <a:latin typeface="+mn-ea"/>
                          <a:ea typeface="+mn-ea"/>
                        </a:rPr>
                        <a:t>변색전투과율</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20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80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85</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 </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1165540208"/>
                  </a:ext>
                </a:extLst>
              </a:tr>
              <a:tr h="390456">
                <a:tc>
                  <a:txBody>
                    <a:bodyPr/>
                    <a:lstStyle/>
                    <a:p>
                      <a:pPr marL="0" marR="0" indent="0" algn="ctr" fontAlgn="base" latinLnBrk="1">
                        <a:lnSpc>
                          <a:spcPct val="100000"/>
                        </a:lnSpc>
                        <a:spcBef>
                          <a:spcPts val="0"/>
                        </a:spcBef>
                        <a:spcAft>
                          <a:spcPts val="0"/>
                        </a:spcAft>
                      </a:pPr>
                      <a:r>
                        <a:rPr lang="ko-KR" altLang="en-US" sz="1050" b="1" i="1" kern="0" spc="0" dirty="0" err="1">
                          <a:solidFill>
                            <a:schemeClr val="tx1"/>
                          </a:solidFill>
                          <a:effectLst/>
                          <a:latin typeface="+mn-ea"/>
                          <a:ea typeface="+mn-ea"/>
                        </a:rPr>
                        <a:t>변색범위</a:t>
                      </a:r>
                      <a:endParaRPr lang="ko-KR" altLang="en-US" sz="1050" b="1" i="1" kern="0" spc="0" dirty="0">
                        <a:solidFill>
                          <a:schemeClr val="tx1"/>
                        </a:solidFill>
                        <a:effectLst/>
                        <a:latin typeface="+mn-ea"/>
                        <a:ea typeface="+mn-ea"/>
                      </a:endParaRP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20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20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40</a:t>
                      </a:r>
                    </a:p>
                  </a:txBody>
                  <a:tcPr marL="17907" marR="17907" marT="0" marB="0" anchor="ctr"/>
                </a:tc>
                <a:tc>
                  <a:txBody>
                    <a:bodyPr/>
                    <a:lstStyle/>
                    <a:p>
                      <a:pPr marL="0" marR="0" indent="0" algn="ctr" defTabSz="914400" rtl="0" eaLnBrk="1" fontAlgn="base" latinLnBrk="0" hangingPunct="1">
                        <a:lnSpc>
                          <a:spcPct val="100000"/>
                        </a:lnSpc>
                        <a:spcBef>
                          <a:spcPts val="0"/>
                        </a:spcBef>
                        <a:spcAft>
                          <a:spcPts val="0"/>
                        </a:spcAft>
                        <a:buClrTx/>
                        <a:buSzTx/>
                        <a:buFontTx/>
                        <a:buNone/>
                        <a:tabLst/>
                        <a:defRPr/>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defTabSz="914400" rtl="0" eaLnBrk="1" fontAlgn="base" latinLnBrk="0" hangingPunct="1">
                        <a:lnSpc>
                          <a:spcPct val="100000"/>
                        </a:lnSpc>
                        <a:spcBef>
                          <a:spcPts val="0"/>
                        </a:spcBef>
                        <a:spcAft>
                          <a:spcPts val="0"/>
                        </a:spcAft>
                        <a:buClrTx/>
                        <a:buSzTx/>
                        <a:buFontTx/>
                        <a:buNone/>
                        <a:tabLst/>
                        <a:defRPr/>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smtClean="0">
                        <a:solidFill>
                          <a:schemeClr val="tx1"/>
                        </a:solidFill>
                        <a:effectLst/>
                        <a:latin typeface="+mn-ea"/>
                        <a:ea typeface="+mn-ea"/>
                      </a:endParaRPr>
                    </a:p>
                  </a:txBody>
                  <a:tcPr marL="17907" marR="17907" marT="0" marB="0" anchor="ctr"/>
                </a:tc>
                <a:extLst>
                  <a:ext uri="{0D108BD9-81ED-4DB2-BD59-A6C34878D82A}">
                    <a16:rowId xmlns:a16="http://schemas.microsoft.com/office/drawing/2014/main" val="2315361863"/>
                  </a:ext>
                </a:extLst>
              </a:tr>
              <a:tr h="390456">
                <a:tc>
                  <a:txBody>
                    <a:bodyPr/>
                    <a:lstStyle/>
                    <a:p>
                      <a:pPr marL="0" marR="0" indent="0" algn="ctr" fontAlgn="base" latinLnBrk="1">
                        <a:lnSpc>
                          <a:spcPct val="100000"/>
                        </a:lnSpc>
                        <a:spcBef>
                          <a:spcPts val="0"/>
                        </a:spcBef>
                        <a:spcAft>
                          <a:spcPts val="0"/>
                        </a:spcAft>
                      </a:pPr>
                      <a:r>
                        <a:rPr lang="ko-KR" altLang="en-US" sz="1050" b="1" i="1" kern="0" spc="0">
                          <a:solidFill>
                            <a:schemeClr val="tx1"/>
                          </a:solidFill>
                          <a:effectLst/>
                          <a:latin typeface="+mn-ea"/>
                          <a:ea typeface="+mn-ea"/>
                        </a:rPr>
                        <a:t>자외선투과율</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25</a:t>
                      </a:r>
                    </a:p>
                  </a:txBody>
                  <a:tcPr marL="17907" marR="17907" marT="0" marB="0" anchor="ctr"/>
                </a:tc>
                <a:tc>
                  <a:txBody>
                    <a:bodyPr/>
                    <a:lstStyle/>
                    <a:p>
                      <a:pPr marL="0" marR="0" indent="0" algn="ctr" fontAlgn="base" latinLnBrk="0">
                        <a:lnSpc>
                          <a:spcPct val="100000"/>
                        </a:lnSpc>
                        <a:spcBef>
                          <a:spcPts val="0"/>
                        </a:spcBef>
                        <a:spcAft>
                          <a:spcPts val="0"/>
                        </a:spcAft>
                      </a:pPr>
                      <a:r>
                        <a:rPr lang="en-US" altLang="ko-KR" sz="1050" b="1" i="1" kern="0" spc="0" dirty="0">
                          <a:solidFill>
                            <a:schemeClr val="tx1"/>
                          </a:solidFill>
                          <a:effectLst/>
                          <a:latin typeface="+mn-ea"/>
                          <a:ea typeface="+mn-ea"/>
                        </a:rPr>
                        <a:t>10</a:t>
                      </a:r>
                      <a:r>
                        <a:rPr lang="ko-KR" altLang="en-US" sz="1050" b="1" i="1" kern="0" spc="0" dirty="0">
                          <a:solidFill>
                            <a:schemeClr val="tx1"/>
                          </a:solidFill>
                          <a:effectLst/>
                          <a:latin typeface="+mn-ea"/>
                          <a:ea typeface="+mn-ea"/>
                        </a:rPr>
                        <a:t>이하</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565698319"/>
                  </a:ext>
                </a:extLst>
              </a:tr>
              <a:tr h="390456">
                <a:tc>
                  <a:txBody>
                    <a:bodyPr/>
                    <a:lstStyle/>
                    <a:p>
                      <a:pPr marL="0" marR="0" indent="0" algn="ctr" fontAlgn="base" latinLnBrk="1">
                        <a:lnSpc>
                          <a:spcPct val="100000"/>
                        </a:lnSpc>
                        <a:spcBef>
                          <a:spcPts val="0"/>
                        </a:spcBef>
                        <a:spcAft>
                          <a:spcPts val="0"/>
                        </a:spcAft>
                      </a:pPr>
                      <a:r>
                        <a:rPr lang="ko-KR" altLang="en-US" sz="1050" b="1" i="1" kern="0" spc="0">
                          <a:solidFill>
                            <a:schemeClr val="tx1"/>
                          </a:solidFill>
                          <a:effectLst/>
                          <a:latin typeface="+mn-ea"/>
                          <a:ea typeface="+mn-ea"/>
                        </a:rPr>
                        <a:t>변색후 회복 시간</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a:solidFill>
                            <a:schemeClr val="tx1"/>
                          </a:solidFill>
                          <a:effectLst/>
                          <a:latin typeface="+mn-ea"/>
                          <a:ea typeface="+mn-ea"/>
                        </a:rPr>
                        <a:t>분</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altLang="ko-KR" sz="1050" b="1" i="1" kern="0" spc="0" dirty="0">
                          <a:solidFill>
                            <a:schemeClr val="tx1"/>
                          </a:solidFill>
                          <a:effectLst/>
                          <a:latin typeface="+mn-ea"/>
                          <a:ea typeface="+mn-ea"/>
                        </a:rPr>
                        <a:t>5</a:t>
                      </a:r>
                      <a:r>
                        <a:rPr lang="ko-KR" altLang="en-US" sz="1050" b="1" i="1" kern="0" spc="0" dirty="0">
                          <a:solidFill>
                            <a:schemeClr val="tx1"/>
                          </a:solidFill>
                          <a:effectLst/>
                          <a:latin typeface="+mn-ea"/>
                          <a:ea typeface="+mn-ea"/>
                        </a:rPr>
                        <a:t>이하</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1723575475"/>
                  </a:ext>
                </a:extLst>
              </a:tr>
              <a:tr h="390456">
                <a:tc>
                  <a:txBody>
                    <a:bodyPr/>
                    <a:lstStyle/>
                    <a:p>
                      <a:pPr marL="0" marR="0" indent="0" algn="ctr" fontAlgn="base" latinLnBrk="1">
                        <a:lnSpc>
                          <a:spcPct val="100000"/>
                        </a:lnSpc>
                        <a:spcBef>
                          <a:spcPts val="0"/>
                        </a:spcBef>
                        <a:spcAft>
                          <a:spcPts val="0"/>
                        </a:spcAft>
                      </a:pPr>
                      <a:r>
                        <a:rPr lang="ko-KR" altLang="en-US" sz="1050" b="1" i="1" kern="0" spc="0">
                          <a:solidFill>
                            <a:schemeClr val="tx1"/>
                          </a:solidFill>
                          <a:effectLst/>
                          <a:latin typeface="+mn-ea"/>
                          <a:ea typeface="+mn-ea"/>
                        </a:rPr>
                        <a:t>두께편차</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altLang="ko-KR" sz="1050" b="1" i="1" kern="0" spc="0" dirty="0">
                          <a:solidFill>
                            <a:schemeClr val="tx1"/>
                          </a:solidFill>
                          <a:effectLst/>
                          <a:latin typeface="+mn-ea"/>
                          <a:ea typeface="+mn-ea"/>
                        </a:rPr>
                        <a:t>2</a:t>
                      </a:r>
                      <a:r>
                        <a:rPr lang="ko-KR" altLang="en-US" sz="1050" b="1" i="1" kern="0" spc="0" dirty="0">
                          <a:solidFill>
                            <a:schemeClr val="tx1"/>
                          </a:solidFill>
                          <a:effectLst/>
                          <a:latin typeface="+mn-ea"/>
                          <a:ea typeface="+mn-ea"/>
                        </a:rPr>
                        <a:t>이하</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(FITI </a:t>
                      </a:r>
                      <a:r>
                        <a:rPr lang="ko-KR" altLang="en-US" sz="1050" b="1" i="1" kern="0" spc="0" dirty="0" smtClean="0">
                          <a:solidFill>
                            <a:schemeClr val="tx1"/>
                          </a:solidFill>
                          <a:effectLst/>
                          <a:latin typeface="+mn-ea"/>
                          <a:ea typeface="+mn-ea"/>
                        </a:rPr>
                        <a:t>시험연구원</a:t>
                      </a:r>
                      <a:r>
                        <a:rPr lang="en-US" altLang="ko-KR" sz="1050" b="1" i="1" kern="0" spc="0" dirty="0" smtClean="0">
                          <a:solidFill>
                            <a:schemeClr val="tx1"/>
                          </a:solidFill>
                          <a:effectLst/>
                          <a:latin typeface="+mn-ea"/>
                          <a:ea typeface="+mn-ea"/>
                        </a:rPr>
                        <a:t>)</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534118037"/>
                  </a:ext>
                </a:extLst>
              </a:tr>
              <a:tr h="390456">
                <a:tc>
                  <a:txBody>
                    <a:bodyPr/>
                    <a:lstStyle/>
                    <a:p>
                      <a:pPr marL="0" marR="0" indent="0" algn="ctr" fontAlgn="base" latinLnBrk="1">
                        <a:lnSpc>
                          <a:spcPct val="100000"/>
                        </a:lnSpc>
                        <a:spcBef>
                          <a:spcPts val="0"/>
                        </a:spcBef>
                        <a:spcAft>
                          <a:spcPts val="0"/>
                        </a:spcAft>
                      </a:pPr>
                      <a:r>
                        <a:rPr lang="en-US" altLang="ko-KR" sz="1050" b="1" i="1" kern="0" spc="0">
                          <a:solidFill>
                            <a:schemeClr val="tx1"/>
                          </a:solidFill>
                          <a:effectLst/>
                          <a:latin typeface="+mn-ea"/>
                          <a:ea typeface="+mn-ea"/>
                        </a:rPr>
                        <a:t>QUV </a:t>
                      </a:r>
                      <a:r>
                        <a:rPr lang="ko-KR" altLang="en-US" sz="1050" b="1" i="1" kern="0" spc="0">
                          <a:solidFill>
                            <a:schemeClr val="tx1"/>
                          </a:solidFill>
                          <a:effectLst/>
                          <a:latin typeface="+mn-ea"/>
                          <a:ea typeface="+mn-ea"/>
                        </a:rPr>
                        <a:t>신뢰성후 변색범위</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30</a:t>
                      </a:r>
                    </a:p>
                  </a:txBody>
                  <a:tcPr marL="17907" marR="17907" marT="0" marB="0" anchor="ctr"/>
                </a:tc>
                <a:tc>
                  <a:txBody>
                    <a:bodyPr/>
                    <a:lstStyle/>
                    <a:p>
                      <a:pPr marL="0" marR="0" indent="0" algn="ctr" defTabSz="914400" rtl="0" eaLnBrk="1" fontAlgn="base" latinLnBrk="0" hangingPunct="1">
                        <a:lnSpc>
                          <a:spcPct val="100000"/>
                        </a:lnSpc>
                        <a:spcBef>
                          <a:spcPts val="0"/>
                        </a:spcBef>
                        <a:spcAft>
                          <a:spcPts val="0"/>
                        </a:spcAft>
                        <a:buClrTx/>
                        <a:buSzTx/>
                        <a:buFontTx/>
                        <a:buNone/>
                        <a:tabLst/>
                        <a:defRPr/>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defTabSz="914400" rtl="0" eaLnBrk="1" fontAlgn="base" latinLnBrk="0" hangingPunct="1">
                        <a:lnSpc>
                          <a:spcPct val="100000"/>
                        </a:lnSpc>
                        <a:spcBef>
                          <a:spcPts val="0"/>
                        </a:spcBef>
                        <a:spcAft>
                          <a:spcPts val="0"/>
                        </a:spcAft>
                        <a:buClrTx/>
                        <a:buSzTx/>
                        <a:buFontTx/>
                        <a:buNone/>
                        <a:tabLst/>
                        <a:defRPr/>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smtClean="0">
                        <a:solidFill>
                          <a:schemeClr val="tx1"/>
                        </a:solidFill>
                        <a:effectLst/>
                        <a:latin typeface="+mn-ea"/>
                        <a:ea typeface="+mn-ea"/>
                      </a:endParaRPr>
                    </a:p>
                  </a:txBody>
                  <a:tcPr marL="17907" marR="17907" marT="0" marB="0" anchor="ctr"/>
                </a:tc>
                <a:extLst>
                  <a:ext uri="{0D108BD9-81ED-4DB2-BD59-A6C34878D82A}">
                    <a16:rowId xmlns:a16="http://schemas.microsoft.com/office/drawing/2014/main" val="251509832"/>
                  </a:ext>
                </a:extLst>
              </a:tr>
              <a:tr h="390456">
                <a:tc>
                  <a:txBody>
                    <a:bodyPr/>
                    <a:lstStyle/>
                    <a:p>
                      <a:pPr marL="0" marR="0" indent="0" algn="ctr" fontAlgn="base" latinLnBrk="1">
                        <a:lnSpc>
                          <a:spcPct val="100000"/>
                        </a:lnSpc>
                        <a:spcBef>
                          <a:spcPts val="0"/>
                        </a:spcBef>
                        <a:spcAft>
                          <a:spcPts val="0"/>
                        </a:spcAft>
                      </a:pPr>
                      <a:r>
                        <a:rPr lang="ko-KR" altLang="en-US" sz="1050" b="1" i="1" kern="0" spc="0" dirty="0">
                          <a:solidFill>
                            <a:schemeClr val="tx1"/>
                          </a:solidFill>
                          <a:effectLst/>
                          <a:latin typeface="+mn-ea"/>
                          <a:ea typeface="+mn-ea"/>
                        </a:rPr>
                        <a:t>변색 균일도</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15</a:t>
                      </a:r>
                    </a:p>
                  </a:txBody>
                  <a:tcPr marL="17907" marR="17907" marT="0" marB="0" anchor="ctr"/>
                </a:tc>
                <a:tc>
                  <a:txBody>
                    <a:bodyPr/>
                    <a:lstStyle/>
                    <a:p>
                      <a:pPr marL="0" marR="0" indent="0" algn="ctr" fontAlgn="base" latinLnBrk="0">
                        <a:lnSpc>
                          <a:spcPct val="100000"/>
                        </a:lnSpc>
                        <a:spcBef>
                          <a:spcPts val="0"/>
                        </a:spcBef>
                        <a:spcAft>
                          <a:spcPts val="0"/>
                        </a:spcAft>
                      </a:pPr>
                      <a:r>
                        <a:rPr lang="en-US" altLang="ko-KR" sz="1050" b="1" i="1" kern="0" spc="0" dirty="0">
                          <a:solidFill>
                            <a:schemeClr val="tx1"/>
                          </a:solidFill>
                          <a:effectLst/>
                          <a:latin typeface="+mn-ea"/>
                          <a:ea typeface="+mn-ea"/>
                        </a:rPr>
                        <a:t>10</a:t>
                      </a:r>
                      <a:r>
                        <a:rPr lang="ko-KR" altLang="en-US" sz="1050" b="1" i="1" kern="0" spc="0" dirty="0">
                          <a:solidFill>
                            <a:schemeClr val="tx1"/>
                          </a:solidFill>
                          <a:effectLst/>
                          <a:latin typeface="+mn-ea"/>
                          <a:ea typeface="+mn-ea"/>
                        </a:rPr>
                        <a:t>이하</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1484039968"/>
                  </a:ext>
                </a:extLst>
              </a:tr>
              <a:tr h="390456">
                <a:tc>
                  <a:txBody>
                    <a:bodyPr/>
                    <a:lstStyle/>
                    <a:p>
                      <a:pPr marL="0" marR="0" indent="0" algn="ctr" fontAlgn="base" latinLnBrk="1">
                        <a:lnSpc>
                          <a:spcPct val="100000"/>
                        </a:lnSpc>
                        <a:spcBef>
                          <a:spcPts val="0"/>
                        </a:spcBef>
                        <a:spcAft>
                          <a:spcPts val="0"/>
                        </a:spcAft>
                      </a:pPr>
                      <a:r>
                        <a:rPr lang="en-US" altLang="ko-KR" sz="1050" b="1" i="1" kern="0" spc="0" dirty="0" smtClean="0">
                          <a:solidFill>
                            <a:schemeClr val="tx1"/>
                          </a:solidFill>
                          <a:effectLst/>
                          <a:latin typeface="+mn-ea"/>
                          <a:ea typeface="+mn-ea"/>
                        </a:rPr>
                        <a:t>TVOC </a:t>
                      </a:r>
                    </a:p>
                    <a:p>
                      <a:pPr marL="0" marR="0" indent="0" algn="ctr" fontAlgn="base" latinLnBrk="1">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err="1">
                          <a:solidFill>
                            <a:schemeClr val="tx1"/>
                          </a:solidFill>
                          <a:effectLst/>
                          <a:latin typeface="+mn-ea"/>
                          <a:ea typeface="+mn-ea"/>
                        </a:rPr>
                        <a:t>총휘발성유기화합물</a:t>
                      </a:r>
                      <a:r>
                        <a:rPr lang="en-US" altLang="ko-KR" sz="1050" b="1" i="1" kern="0" spc="0" dirty="0">
                          <a:solidFill>
                            <a:schemeClr val="tx1"/>
                          </a:solidFill>
                          <a:effectLst/>
                          <a:latin typeface="+mn-ea"/>
                          <a:ea typeface="+mn-ea"/>
                        </a:rPr>
                        <a:t>)</a:t>
                      </a:r>
                      <a:endParaRPr lang="ko-KR" altLang="en-US" sz="1050" b="1" i="1" kern="0" spc="0" dirty="0">
                        <a:solidFill>
                          <a:schemeClr val="tx1"/>
                        </a:solidFill>
                        <a:effectLst/>
                        <a:latin typeface="+mn-ea"/>
                        <a:ea typeface="+mn-ea"/>
                      </a:endParaRPr>
                    </a:p>
                  </a:txBody>
                  <a:tcPr marL="17907" marR="17907" marT="0" marB="0" anchor="ctr"/>
                </a:tc>
                <a:tc>
                  <a:txBody>
                    <a:bodyPr/>
                    <a:lstStyle/>
                    <a:p>
                      <a:pPr marL="0" marR="0" indent="0" algn="ctr" fontAlgn="base" latinLnBrk="0">
                        <a:lnSpc>
                          <a:spcPct val="160000"/>
                        </a:lnSpc>
                        <a:spcBef>
                          <a:spcPts val="0"/>
                        </a:spcBef>
                        <a:spcAft>
                          <a:spcPts val="0"/>
                        </a:spcAft>
                      </a:pPr>
                      <a:r>
                        <a:rPr lang="en-US" sz="1050" b="1" i="1" kern="0" spc="-80" dirty="0">
                          <a:solidFill>
                            <a:schemeClr val="tx1"/>
                          </a:solidFill>
                          <a:effectLst/>
                          <a:latin typeface="+mn-ea"/>
                          <a:ea typeface="+mn-ea"/>
                        </a:rPr>
                        <a:t>mg/㎡</a:t>
                      </a:r>
                      <a:endParaRPr lang="en-US" sz="1050" b="1" i="1" kern="0" spc="0" dirty="0">
                        <a:solidFill>
                          <a:schemeClr val="tx1"/>
                        </a:solidFill>
                        <a:effectLst/>
                        <a:latin typeface="+mn-ea"/>
                        <a:ea typeface="+mn-ea"/>
                      </a:endParaRP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N.D</a:t>
                      </a:r>
                    </a:p>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(Not Detected)</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 </a:t>
                      </a: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산업환경연구센터</a:t>
                      </a:r>
                      <a:r>
                        <a:rPr lang="en-US" altLang="ko-KR" sz="1050" b="1" i="1" kern="0" spc="0" dirty="0" smtClean="0">
                          <a:solidFill>
                            <a:schemeClr val="tx1"/>
                          </a:solidFill>
                          <a:effectLst/>
                          <a:latin typeface="+mn-ea"/>
                          <a:ea typeface="+mn-ea"/>
                        </a:rPr>
                        <a:t>)</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588396015"/>
                  </a:ext>
                </a:extLst>
              </a:tr>
            </a:tbl>
          </a:graphicData>
        </a:graphic>
      </p:graphicFrame>
    </p:spTree>
    <p:extLst>
      <p:ext uri="{BB962C8B-B14F-4D97-AF65-F5344CB8AC3E}">
        <p14:creationId xmlns:p14="http://schemas.microsoft.com/office/powerpoint/2010/main" val="847400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관련 연구</a:t>
            </a:r>
            <a:r>
              <a:rPr lang="en-US" altLang="ko-KR" sz="3200" dirty="0">
                <a:solidFill>
                  <a:schemeClr val="tx2"/>
                </a:solidFill>
                <a:latin typeface="HY견고딕" panose="02030600000101010101" pitchFamily="18" charset="-127"/>
                <a:ea typeface="HY견고딕" panose="02030600000101010101" pitchFamily="18" charset="-127"/>
              </a:rPr>
              <a:t>/</a:t>
            </a:r>
            <a:r>
              <a:rPr lang="ko-KR" altLang="en-US" sz="3200" dirty="0">
                <a:solidFill>
                  <a:schemeClr val="tx2"/>
                </a:solidFill>
                <a:latin typeface="HY견고딕" panose="02030600000101010101" pitchFamily="18" charset="-127"/>
                <a:ea typeface="HY견고딕" panose="02030600000101010101" pitchFamily="18" charset="-127"/>
              </a:rPr>
              <a:t>특허 조사</a:t>
            </a:r>
          </a:p>
        </p:txBody>
      </p:sp>
      <p:graphicFrame>
        <p:nvGraphicFramePr>
          <p:cNvPr id="10" name="표 9"/>
          <p:cNvGraphicFramePr>
            <a:graphicFrameLocks noGrp="1"/>
          </p:cNvGraphicFramePr>
          <p:nvPr>
            <p:extLst>
              <p:ext uri="{D42A27DB-BD31-4B8C-83A1-F6EECF244321}">
                <p14:modId xmlns:p14="http://schemas.microsoft.com/office/powerpoint/2010/main" val="3574204344"/>
              </p:ext>
            </p:extLst>
          </p:nvPr>
        </p:nvGraphicFramePr>
        <p:xfrm>
          <a:off x="148527" y="909275"/>
          <a:ext cx="8815960" cy="5706187"/>
        </p:xfrm>
        <a:graphic>
          <a:graphicData uri="http://schemas.openxmlformats.org/drawingml/2006/table">
            <a:tbl>
              <a:tblPr/>
              <a:tblGrid>
                <a:gridCol w="1270552">
                  <a:extLst>
                    <a:ext uri="{9D8B030D-6E8A-4147-A177-3AD203B41FA5}">
                      <a16:colId xmlns:a16="http://schemas.microsoft.com/office/drawing/2014/main" val="3593045341"/>
                    </a:ext>
                  </a:extLst>
                </a:gridCol>
                <a:gridCol w="839490">
                  <a:extLst>
                    <a:ext uri="{9D8B030D-6E8A-4147-A177-3AD203B41FA5}">
                      <a16:colId xmlns:a16="http://schemas.microsoft.com/office/drawing/2014/main" val="2690411292"/>
                    </a:ext>
                  </a:extLst>
                </a:gridCol>
                <a:gridCol w="839490">
                  <a:extLst>
                    <a:ext uri="{9D8B030D-6E8A-4147-A177-3AD203B41FA5}">
                      <a16:colId xmlns:a16="http://schemas.microsoft.com/office/drawing/2014/main" val="3479826739"/>
                    </a:ext>
                  </a:extLst>
                </a:gridCol>
                <a:gridCol w="897877">
                  <a:extLst>
                    <a:ext uri="{9D8B030D-6E8A-4147-A177-3AD203B41FA5}">
                      <a16:colId xmlns:a16="http://schemas.microsoft.com/office/drawing/2014/main" val="73395"/>
                    </a:ext>
                  </a:extLst>
                </a:gridCol>
                <a:gridCol w="4968551">
                  <a:extLst>
                    <a:ext uri="{9D8B030D-6E8A-4147-A177-3AD203B41FA5}">
                      <a16:colId xmlns:a16="http://schemas.microsoft.com/office/drawing/2014/main" val="3322003303"/>
                    </a:ext>
                  </a:extLst>
                </a:gridCol>
              </a:tblGrid>
              <a:tr h="648391">
                <a:tc>
                  <a:txBody>
                    <a:bodyPr/>
                    <a:lstStyle/>
                    <a:p>
                      <a:pPr marL="0" marR="0" indent="0" algn="ctr" fontAlgn="base" latinLnBrk="0">
                        <a:lnSpc>
                          <a:spcPct val="160000"/>
                        </a:lnSpc>
                        <a:spcBef>
                          <a:spcPts val="0"/>
                        </a:spcBef>
                        <a:spcAft>
                          <a:spcPts val="0"/>
                        </a:spcAft>
                      </a:pPr>
                      <a:r>
                        <a:rPr lang="ko-KR" altLang="en-US" sz="1400" b="1" kern="0" spc="-150" dirty="0">
                          <a:solidFill>
                            <a:srgbClr val="000000"/>
                          </a:solidFill>
                          <a:effectLst/>
                          <a:ea typeface="휴먼명조" panose="02010504000101010101" pitchFamily="2" charset="-127"/>
                        </a:rPr>
                        <a:t>특허</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150" dirty="0" err="1">
                          <a:solidFill>
                            <a:srgbClr val="000000"/>
                          </a:solidFill>
                          <a:effectLst/>
                          <a:ea typeface="휴먼명조" panose="02010504000101010101" pitchFamily="2" charset="-127"/>
                        </a:rPr>
                        <a:t>출원번호</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150" dirty="0" err="1">
                          <a:solidFill>
                            <a:srgbClr val="000000"/>
                          </a:solidFill>
                          <a:effectLst/>
                          <a:ea typeface="휴먼명조" panose="02010504000101010101" pitchFamily="2" charset="-127"/>
                        </a:rPr>
                        <a:t>출원일자</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150" dirty="0">
                          <a:solidFill>
                            <a:srgbClr val="000000"/>
                          </a:solidFill>
                          <a:effectLst/>
                          <a:ea typeface="휴먼명조" panose="02010504000101010101" pitchFamily="2" charset="-127"/>
                        </a:rPr>
                        <a:t>출원인</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150" dirty="0">
                          <a:solidFill>
                            <a:srgbClr val="000000"/>
                          </a:solidFill>
                          <a:effectLst/>
                          <a:ea typeface="휴먼명조" panose="02010504000101010101" pitchFamily="2" charset="-127"/>
                        </a:rPr>
                        <a:t>초록</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extLst>
                  <a:ext uri="{0D108BD9-81ED-4DB2-BD59-A6C34878D82A}">
                    <a16:rowId xmlns:a16="http://schemas.microsoft.com/office/drawing/2014/main" val="1517897907"/>
                  </a:ext>
                </a:extLst>
              </a:tr>
              <a:tr h="1146544">
                <a:tc>
                  <a:txBody>
                    <a:bodyPr/>
                    <a:lstStyle/>
                    <a:p>
                      <a:pPr marL="0" marR="0" indent="0" algn="ctr" fontAlgn="b" latinLnBrk="0">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광변색성</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유색렌즈</a:t>
                      </a:r>
                      <a:r>
                        <a:rPr lang="ko-KR" altLang="en-US" sz="1050" kern="0" spc="-150" dirty="0">
                          <a:solidFill>
                            <a:srgbClr val="000000"/>
                          </a:solidFill>
                          <a:effectLst/>
                          <a:ea typeface="휴먼명조" panose="02010504000101010101" pitchFamily="2" charset="-127"/>
                        </a:rPr>
                        <a:t> 및 이를 위한 </a:t>
                      </a:r>
                      <a:r>
                        <a:rPr lang="ko-KR" altLang="en-US" sz="1050" kern="0" spc="-150" dirty="0" err="1">
                          <a:solidFill>
                            <a:srgbClr val="000000"/>
                          </a:solidFill>
                          <a:effectLst/>
                          <a:ea typeface="휴먼명조" panose="02010504000101010101" pitchFamily="2" charset="-127"/>
                        </a:rPr>
                        <a:t>광변색성</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수지조성물</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dirty="0">
                          <a:solidFill>
                            <a:srgbClr val="000000"/>
                          </a:solidFill>
                          <a:effectLst/>
                          <a:latin typeface="휴먼명조" panose="02010504000101010101" pitchFamily="2" charset="-127"/>
                        </a:rPr>
                        <a:t>1020030063373</a:t>
                      </a:r>
                      <a:endParaRPr 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dirty="0">
                          <a:solidFill>
                            <a:srgbClr val="000000"/>
                          </a:solidFill>
                          <a:effectLst/>
                          <a:latin typeface="휴먼명조" panose="02010504000101010101" pitchFamily="2" charset="-127"/>
                        </a:rPr>
                        <a:t>2003.09.09</a:t>
                      </a:r>
                      <a:endParaRPr 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ko-KR" altLang="en-US" sz="1050" kern="0" spc="-150" dirty="0">
                          <a:solidFill>
                            <a:srgbClr val="000000"/>
                          </a:solidFill>
                          <a:effectLst/>
                          <a:ea typeface="휴먼명조" panose="02010504000101010101" pitchFamily="2" charset="-127"/>
                        </a:rPr>
                        <a:t>주식회사 </a:t>
                      </a:r>
                      <a:r>
                        <a:rPr lang="ko-KR" altLang="en-US" sz="1050" kern="0" spc="-150" dirty="0" err="1">
                          <a:solidFill>
                            <a:srgbClr val="000000"/>
                          </a:solidFill>
                          <a:effectLst/>
                          <a:ea typeface="휴먼명조" panose="02010504000101010101" pitchFamily="2" charset="-127"/>
                        </a:rPr>
                        <a:t>에스엠씨텍</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광변색성유색렌즈및이를위한광변색성수지조성물에관한것으로서</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특히 </a:t>
                      </a:r>
                      <a:r>
                        <a:rPr lang="ko-KR" altLang="en-US" sz="1050" kern="0" spc="-150" dirty="0" err="1">
                          <a:solidFill>
                            <a:srgbClr val="000000"/>
                          </a:solidFill>
                          <a:effectLst/>
                          <a:ea typeface="휴먼명조" panose="02010504000101010101" pitchFamily="2" charset="-127"/>
                        </a:rPr>
                        <a:t>광조사에의해색조가옅은유색</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황색</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적색</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청색</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에서색조가짙은흑색</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회색</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어두운청색등으로색이변화되는광변색렌즈에관한것이다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본 발명에서는 </a:t>
                      </a:r>
                      <a:r>
                        <a:rPr lang="ko-KR" altLang="en-US" sz="1050" kern="0" spc="-150" dirty="0" err="1">
                          <a:solidFill>
                            <a:srgbClr val="000000"/>
                          </a:solidFill>
                          <a:effectLst/>
                          <a:ea typeface="휴먼명조" panose="02010504000101010101" pitchFamily="2" charset="-127"/>
                        </a:rPr>
                        <a:t>내충격성</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표면경도</a:t>
                      </a:r>
                      <a:r>
                        <a:rPr lang="ko-KR" altLang="en-US" sz="1050" kern="0" spc="-150" dirty="0">
                          <a:solidFill>
                            <a:srgbClr val="000000"/>
                          </a:solidFill>
                          <a:effectLst/>
                          <a:ea typeface="휴먼명조" panose="02010504000101010101" pitchFamily="2" charset="-127"/>
                        </a:rPr>
                        <a:t> 등의 기계적 물성이 우수한 </a:t>
                      </a:r>
                      <a:r>
                        <a:rPr lang="ko-KR" altLang="en-US" sz="1050" kern="0" spc="-150" dirty="0" err="1">
                          <a:solidFill>
                            <a:srgbClr val="000000"/>
                          </a:solidFill>
                          <a:effectLst/>
                          <a:ea typeface="휴먼명조" panose="02010504000101010101" pitchFamily="2" charset="-127"/>
                        </a:rPr>
                        <a:t>라디칼</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중합성</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단량체를</a:t>
                      </a:r>
                      <a:r>
                        <a:rPr lang="ko-KR" altLang="en-US" sz="1050" kern="0" spc="-150" dirty="0">
                          <a:solidFill>
                            <a:srgbClr val="000000"/>
                          </a:solidFill>
                          <a:effectLst/>
                          <a:ea typeface="휴먼명조" panose="02010504000101010101" pitchFamily="2" charset="-127"/>
                        </a:rPr>
                        <a:t> 선택하여 여기에 </a:t>
                      </a:r>
                      <a:r>
                        <a:rPr lang="en-US" altLang="ko-KR" sz="1050" kern="0" spc="-150" dirty="0">
                          <a:solidFill>
                            <a:srgbClr val="000000"/>
                          </a:solidFill>
                          <a:effectLst/>
                          <a:latin typeface="휴먼명조" panose="02010504000101010101" pitchFamily="2" charset="-127"/>
                        </a:rPr>
                        <a:t>250NM </a:t>
                      </a:r>
                      <a:r>
                        <a:rPr lang="ko-KR" altLang="en-US" sz="1050" kern="0" spc="-150" dirty="0">
                          <a:solidFill>
                            <a:srgbClr val="000000"/>
                          </a:solidFill>
                          <a:effectLst/>
                          <a:ea typeface="휴먼명조" panose="02010504000101010101" pitchFamily="2" charset="-127"/>
                        </a:rPr>
                        <a:t>이상의 </a:t>
                      </a:r>
                      <a:r>
                        <a:rPr lang="ko-KR" altLang="en-US" sz="1050" kern="0" spc="-150" dirty="0" err="1">
                          <a:solidFill>
                            <a:srgbClr val="000000"/>
                          </a:solidFill>
                          <a:effectLst/>
                          <a:ea typeface="휴먼명조" panose="02010504000101010101" pitchFamily="2" charset="-127"/>
                        </a:rPr>
                        <a:t>흡수파를</a:t>
                      </a:r>
                      <a:r>
                        <a:rPr lang="ko-KR" altLang="en-US" sz="1050" kern="0" spc="-150" dirty="0">
                          <a:solidFill>
                            <a:srgbClr val="000000"/>
                          </a:solidFill>
                          <a:effectLst/>
                          <a:ea typeface="휴먼명조" panose="02010504000101010101" pitchFamily="2" charset="-127"/>
                        </a:rPr>
                        <a:t> 가지는 </a:t>
                      </a:r>
                      <a:r>
                        <a:rPr lang="ko-KR" altLang="en-US" sz="1050" kern="0" spc="-150" dirty="0" err="1">
                          <a:solidFill>
                            <a:srgbClr val="000000"/>
                          </a:solidFill>
                          <a:effectLst/>
                          <a:ea typeface="휴먼명조" panose="02010504000101010101" pitchFamily="2" charset="-127"/>
                        </a:rPr>
                        <a:t>스피로벤조피란계</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화합물과</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각종 유색을 나타내는 염료 및 </a:t>
                      </a:r>
                      <a:r>
                        <a:rPr lang="ko-KR" altLang="en-US" sz="1050" kern="0" spc="-150" dirty="0" err="1">
                          <a:solidFill>
                            <a:srgbClr val="000000"/>
                          </a:solidFill>
                          <a:effectLst/>
                          <a:ea typeface="휴먼명조" panose="02010504000101010101" pitchFamily="2" charset="-127"/>
                        </a:rPr>
                        <a:t>광개시제를</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함유시킨</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특정조성의</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광변색성</a:t>
                      </a:r>
                      <a:r>
                        <a:rPr lang="ko-KR" altLang="en-US" sz="1050" kern="0" spc="-150" dirty="0">
                          <a:solidFill>
                            <a:srgbClr val="000000"/>
                          </a:solidFill>
                          <a:effectLst/>
                          <a:ea typeface="휴먼명조" panose="02010504000101010101" pitchFamily="2" charset="-127"/>
                        </a:rPr>
                        <a:t> 수지 </a:t>
                      </a:r>
                      <a:r>
                        <a:rPr lang="ko-KR" altLang="en-US" sz="1050" kern="0" spc="-150" dirty="0" err="1" smtClean="0">
                          <a:solidFill>
                            <a:srgbClr val="000000"/>
                          </a:solidFill>
                          <a:effectLst/>
                          <a:ea typeface="휴먼명조" panose="02010504000101010101" pitchFamily="2" charset="-127"/>
                        </a:rPr>
                        <a:t>조성물이</a:t>
                      </a:r>
                      <a:r>
                        <a:rPr lang="ko-KR" altLang="en-US" sz="1050" kern="0" spc="-150" dirty="0" smtClean="0">
                          <a:solidFill>
                            <a:srgbClr val="000000"/>
                          </a:solidFill>
                          <a:effectLst/>
                          <a:ea typeface="휴먼명조" panose="02010504000101010101" pitchFamily="2" charset="-127"/>
                        </a:rPr>
                        <a:t> 제공되며</a:t>
                      </a:r>
                      <a:r>
                        <a:rPr lang="en-US" altLang="ko-KR" sz="1050" kern="0" spc="-150" dirty="0" smtClean="0">
                          <a:solidFill>
                            <a:srgbClr val="000000"/>
                          </a:solidFill>
                          <a:effectLst/>
                          <a:ea typeface="휴먼명조" panose="02010504000101010101" pitchFamily="2" charset="-127"/>
                        </a:rPr>
                        <a:t>, </a:t>
                      </a:r>
                      <a:r>
                        <a:rPr lang="ko-KR" altLang="en-US" sz="1050" kern="0" spc="-150" dirty="0" smtClean="0">
                          <a:solidFill>
                            <a:srgbClr val="000000"/>
                          </a:solidFill>
                          <a:effectLst/>
                          <a:ea typeface="휴먼명조" panose="02010504000101010101" pitchFamily="2" charset="-127"/>
                        </a:rPr>
                        <a:t>또한 이를 특정조건으로 열경화함으로써  </a:t>
                      </a:r>
                      <a:r>
                        <a:rPr lang="ko-KR" altLang="en-US" sz="1050" kern="0" spc="-150" dirty="0" err="1" smtClean="0">
                          <a:solidFill>
                            <a:srgbClr val="000000"/>
                          </a:solidFill>
                          <a:effectLst/>
                          <a:ea typeface="휴먼명조" panose="02010504000101010101" pitchFamily="2" charset="-127"/>
                        </a:rPr>
                        <a:t>광변색</a:t>
                      </a:r>
                      <a:r>
                        <a:rPr lang="ko-KR" altLang="en-US" sz="1050" kern="0" spc="-150" dirty="0" smtClean="0">
                          <a:solidFill>
                            <a:srgbClr val="000000"/>
                          </a:solidFill>
                          <a:effectLst/>
                          <a:ea typeface="휴먼명조" panose="02010504000101010101" pitchFamily="2" charset="-127"/>
                        </a:rPr>
                        <a:t> 수명이 </a:t>
                      </a:r>
                      <a:r>
                        <a:rPr lang="ko-KR" altLang="en-US" sz="1050" kern="0" spc="-150" dirty="0" err="1" smtClean="0">
                          <a:solidFill>
                            <a:srgbClr val="000000"/>
                          </a:solidFill>
                          <a:effectLst/>
                          <a:ea typeface="휴먼명조" panose="02010504000101010101" pitchFamily="2" charset="-127"/>
                        </a:rPr>
                        <a:t>우수할뿐만</a:t>
                      </a:r>
                      <a:r>
                        <a:rPr lang="ko-KR" altLang="en-US" sz="1050" kern="0" spc="-150" dirty="0" smtClean="0">
                          <a:solidFill>
                            <a:srgbClr val="000000"/>
                          </a:solidFill>
                          <a:effectLst/>
                          <a:ea typeface="휴먼명조" panose="02010504000101010101" pitchFamily="2" charset="-127"/>
                        </a:rPr>
                        <a:t> 아니라</a:t>
                      </a:r>
                      <a:r>
                        <a:rPr lang="ko-KR" altLang="en-US" sz="1050" kern="0" spc="-150" baseline="0" dirty="0" smtClean="0">
                          <a:solidFill>
                            <a:srgbClr val="000000"/>
                          </a:solidFill>
                          <a:effectLst/>
                          <a:ea typeface="휴먼명조" panose="02010504000101010101" pitchFamily="2" charset="-127"/>
                        </a:rPr>
                        <a:t> 조성 변화에 의해 </a:t>
                      </a:r>
                      <a:r>
                        <a:rPr lang="ko-KR" altLang="en-US" sz="1050" kern="0" spc="-150" baseline="0" dirty="0" err="1" smtClean="0">
                          <a:solidFill>
                            <a:srgbClr val="000000"/>
                          </a:solidFill>
                          <a:effectLst/>
                          <a:ea typeface="휴먼명조" panose="02010504000101010101" pitchFamily="2" charset="-127"/>
                        </a:rPr>
                        <a:t>각정</a:t>
                      </a:r>
                      <a:r>
                        <a:rPr lang="ko-KR" altLang="en-US" sz="1050" kern="0" spc="-150" baseline="0" dirty="0" smtClean="0">
                          <a:solidFill>
                            <a:srgbClr val="000000"/>
                          </a:solidFill>
                          <a:effectLst/>
                          <a:ea typeface="휴먼명조" panose="02010504000101010101" pitchFamily="2" charset="-127"/>
                        </a:rPr>
                        <a:t> 유색을 나타내는 </a:t>
                      </a:r>
                      <a:r>
                        <a:rPr lang="ko-KR" altLang="en-US" sz="1050" kern="0" spc="-150" baseline="0" dirty="0" err="1" smtClean="0">
                          <a:solidFill>
                            <a:srgbClr val="000000"/>
                          </a:solidFill>
                          <a:effectLst/>
                          <a:ea typeface="휴먼명조" panose="02010504000101010101" pitchFamily="2" charset="-127"/>
                        </a:rPr>
                        <a:t>광변색성</a:t>
                      </a:r>
                      <a:r>
                        <a:rPr lang="ko-KR" altLang="en-US" sz="1050" kern="0" spc="-150" baseline="0" dirty="0" smtClean="0">
                          <a:solidFill>
                            <a:srgbClr val="000000"/>
                          </a:solidFill>
                          <a:effectLst/>
                          <a:ea typeface="휴먼명조" panose="02010504000101010101" pitchFamily="2" charset="-127"/>
                        </a:rPr>
                        <a:t> 플라스틱 렌즈가 제공된다</a:t>
                      </a:r>
                      <a:r>
                        <a:rPr lang="en-US" altLang="ko-KR" sz="1050" kern="0" spc="-150" baseline="0" dirty="0" smtClean="0">
                          <a:solidFill>
                            <a:srgbClr val="000000"/>
                          </a:solidFill>
                          <a:effectLst/>
                          <a:ea typeface="휴먼명조" panose="02010504000101010101" pitchFamily="2" charset="-127"/>
                        </a:rPr>
                        <a:t>.</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522576"/>
                  </a:ext>
                </a:extLst>
              </a:tr>
              <a:tr h="1027937">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산소 차단성이 우수한 광색성 염료</a:t>
                      </a:r>
                      <a:r>
                        <a:rPr lang="en-US" altLang="ko-KR" sz="1050" kern="0" spc="-150">
                          <a:solidFill>
                            <a:srgbClr val="000000"/>
                          </a:solidFill>
                          <a:effectLst/>
                          <a:latin typeface="휴먼명조" panose="02010504000101010101" pitchFamily="2" charset="-127"/>
                        </a:rPr>
                        <a:t>-</a:t>
                      </a:r>
                      <a:r>
                        <a:rPr lang="ko-KR" altLang="en-US" sz="1050" kern="0" spc="-150">
                          <a:solidFill>
                            <a:srgbClr val="000000"/>
                          </a:solidFill>
                          <a:effectLst/>
                          <a:ea typeface="휴먼명조" panose="02010504000101010101" pitchFamily="2" charset="-127"/>
                        </a:rPr>
                        <a:t>고분자 일체화 입자 및이의 제조방법</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1020060041050</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2006.05.08</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ko-KR" altLang="en-US" sz="1050" kern="0" spc="-150" dirty="0">
                          <a:solidFill>
                            <a:srgbClr val="000000"/>
                          </a:solidFill>
                          <a:effectLst/>
                          <a:ea typeface="휴먼명조" panose="02010504000101010101" pitchFamily="2" charset="-127"/>
                        </a:rPr>
                        <a:t>주식회사 </a:t>
                      </a:r>
                      <a:r>
                        <a:rPr lang="ko-KR" altLang="en-US" sz="1050" kern="0" spc="-150" dirty="0" err="1">
                          <a:solidFill>
                            <a:srgbClr val="000000"/>
                          </a:solidFill>
                          <a:effectLst/>
                          <a:ea typeface="휴먼명조" panose="02010504000101010101" pitchFamily="2" charset="-127"/>
                        </a:rPr>
                        <a:t>엘지화학</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광색성염료</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고분자일체화입자및이의제조방법에관한것으로</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광색성염료가 분산된 </a:t>
                      </a:r>
                      <a:r>
                        <a:rPr lang="ko-KR" altLang="en-US" sz="1050" kern="0" spc="-150" dirty="0" err="1">
                          <a:solidFill>
                            <a:srgbClr val="000000"/>
                          </a:solidFill>
                          <a:effectLst/>
                          <a:ea typeface="휴먼명조" panose="02010504000101010101" pitchFamily="2" charset="-127"/>
                        </a:rPr>
                        <a:t>고분자코어</a:t>
                      </a:r>
                      <a:r>
                        <a:rPr lang="en-US" altLang="ko-KR" sz="1050" kern="0" spc="-150" dirty="0">
                          <a:solidFill>
                            <a:srgbClr val="000000"/>
                          </a:solidFill>
                          <a:effectLst/>
                          <a:latin typeface="휴먼명조" panose="02010504000101010101" pitchFamily="2" charset="-127"/>
                        </a:rPr>
                        <a:t>(core) </a:t>
                      </a:r>
                      <a:r>
                        <a:rPr lang="ko-KR" altLang="en-US" sz="1050" kern="0" spc="-150" dirty="0">
                          <a:solidFill>
                            <a:srgbClr val="000000"/>
                          </a:solidFill>
                          <a:effectLst/>
                          <a:ea typeface="휴먼명조" panose="02010504000101010101" pitchFamily="2" charset="-127"/>
                        </a:rPr>
                        <a:t>및 </a:t>
                      </a:r>
                      <a:r>
                        <a:rPr lang="ko-KR" altLang="en-US" sz="1050" kern="0" spc="-150" dirty="0" err="1">
                          <a:solidFill>
                            <a:srgbClr val="000000"/>
                          </a:solidFill>
                          <a:effectLst/>
                          <a:ea typeface="휴먼명조" panose="02010504000101010101" pitchFamily="2" charset="-127"/>
                        </a:rPr>
                        <a:t>상기고분자시드의표면을감싸는고분자외각층</a:t>
                      </a:r>
                      <a:r>
                        <a:rPr lang="en-US" altLang="ko-KR" sz="1050" kern="0" spc="-150" dirty="0">
                          <a:solidFill>
                            <a:srgbClr val="000000"/>
                          </a:solidFill>
                          <a:effectLst/>
                          <a:latin typeface="휴먼명조" panose="02010504000101010101" pitchFamily="2" charset="-127"/>
                        </a:rPr>
                        <a:t>(shell)</a:t>
                      </a:r>
                      <a:r>
                        <a:rPr lang="ko-KR" altLang="en-US" sz="1050" kern="0" spc="-150" dirty="0" err="1">
                          <a:solidFill>
                            <a:srgbClr val="000000"/>
                          </a:solidFill>
                          <a:effectLst/>
                          <a:ea typeface="휴먼명조" panose="02010504000101010101" pitchFamily="2" charset="-127"/>
                        </a:rPr>
                        <a:t>을포함하여이루어지는것을특징으로하는광색성염료</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고분자일체화입자에관한것이다</a:t>
                      </a:r>
                      <a:r>
                        <a:rPr lang="en-US" altLang="ko-KR" sz="1050" kern="0" spc="-150" dirty="0">
                          <a:solidFill>
                            <a:srgbClr val="000000"/>
                          </a:solidFill>
                          <a:effectLst/>
                          <a:latin typeface="휴먼명조" panose="02010504000101010101" pitchFamily="2" charset="-127"/>
                        </a:rPr>
                        <a:t>. </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173800"/>
                  </a:ext>
                </a:extLst>
              </a:tr>
              <a:tr h="909329">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미러 코팅된 광변색 선글라스 렌즈</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1020060010145</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2006.02.02</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이명규</a:t>
                      </a:r>
                      <a:r>
                        <a:rPr lang="en-US" altLang="ko-KR" sz="1050" kern="0" spc="-150">
                          <a:solidFill>
                            <a:srgbClr val="000000"/>
                          </a:solidFill>
                          <a:effectLst/>
                          <a:latin typeface="휴먼명조" panose="02010504000101010101" pitchFamily="2" charset="-127"/>
                        </a:rPr>
                        <a:t>, </a:t>
                      </a:r>
                      <a:r>
                        <a:rPr lang="ko-KR" altLang="en-US" sz="1050" kern="0" spc="-150">
                          <a:solidFill>
                            <a:srgbClr val="000000"/>
                          </a:solidFill>
                          <a:effectLst/>
                          <a:ea typeface="휴먼명조" panose="02010504000101010101" pitchFamily="2" charset="-127"/>
                        </a:rPr>
                        <a:t>신성호</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광변색선글라스렌즈에관한것으로</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유전체코팅막사이에 </a:t>
                      </a:r>
                      <a:r>
                        <a:rPr lang="ko-KR" altLang="en-US" sz="1050" kern="0" spc="-150" dirty="0" err="1">
                          <a:solidFill>
                            <a:srgbClr val="000000"/>
                          </a:solidFill>
                          <a:effectLst/>
                          <a:ea typeface="휴먼명조" panose="02010504000101010101" pitchFamily="2" charset="-127"/>
                        </a:rPr>
                        <a:t>금속크롬막을증착시켜미러</a:t>
                      </a:r>
                      <a:r>
                        <a:rPr lang="en-US" altLang="ko-KR" sz="1050" kern="0" spc="-150" dirty="0">
                          <a:solidFill>
                            <a:srgbClr val="000000"/>
                          </a:solidFill>
                          <a:effectLst/>
                          <a:latin typeface="휴먼명조" panose="02010504000101010101" pitchFamily="2" charset="-127"/>
                        </a:rPr>
                        <a:t>(mirror)</a:t>
                      </a:r>
                      <a:r>
                        <a:rPr lang="ko-KR" altLang="en-US" sz="1050" kern="0" spc="-150" dirty="0">
                          <a:solidFill>
                            <a:srgbClr val="000000"/>
                          </a:solidFill>
                          <a:effectLst/>
                          <a:ea typeface="휴먼명조" panose="02010504000101010101" pitchFamily="2" charset="-127"/>
                        </a:rPr>
                        <a:t>효과가나도록하는 </a:t>
                      </a:r>
                      <a:r>
                        <a:rPr lang="ko-KR" altLang="en-US" sz="1050" kern="0" spc="-150" dirty="0" err="1">
                          <a:solidFill>
                            <a:srgbClr val="000000"/>
                          </a:solidFill>
                          <a:effectLst/>
                          <a:ea typeface="휴먼명조" panose="02010504000101010101" pitchFamily="2" charset="-127"/>
                        </a:rPr>
                        <a:t>미러코팅된광변색선글라스렌즈에관한것이다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하드 코팅된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렌즈 앞면은 서로 다른 두께의 </a:t>
                      </a:r>
                      <a:r>
                        <a:rPr lang="en-US" altLang="ko-KR" sz="1050" kern="0" spc="-150" dirty="0">
                          <a:solidFill>
                            <a:srgbClr val="000000"/>
                          </a:solidFill>
                          <a:effectLst/>
                          <a:latin typeface="휴먼명조" panose="02010504000101010101" pitchFamily="2" charset="-127"/>
                        </a:rPr>
                        <a:t>SiO2 </a:t>
                      </a:r>
                      <a:r>
                        <a:rPr lang="ko-KR" altLang="en-US" sz="1050" kern="0" spc="-150" dirty="0">
                          <a:solidFill>
                            <a:srgbClr val="000000"/>
                          </a:solidFill>
                          <a:effectLst/>
                          <a:ea typeface="휴먼명조" panose="02010504000101010101" pitchFamily="2" charset="-127"/>
                        </a:rPr>
                        <a:t>유전체 박막이 </a:t>
                      </a:r>
                      <a:r>
                        <a:rPr lang="ko-KR" altLang="en-US" sz="1050" kern="0" spc="-150" dirty="0" err="1">
                          <a:solidFill>
                            <a:srgbClr val="000000"/>
                          </a:solidFill>
                          <a:effectLst/>
                          <a:ea typeface="휴먼명조" panose="02010504000101010101" pitchFamily="2" charset="-127"/>
                        </a:rPr>
                        <a:t>전후면으로</a:t>
                      </a:r>
                      <a:r>
                        <a:rPr lang="ko-KR" altLang="en-US" sz="1050" kern="0" spc="-150" dirty="0">
                          <a:solidFill>
                            <a:srgbClr val="000000"/>
                          </a:solidFill>
                          <a:effectLst/>
                          <a:ea typeface="휴먼명조" panose="02010504000101010101" pitchFamily="2" charset="-127"/>
                        </a:rPr>
                        <a:t> 둘러싸인 크롬</a:t>
                      </a:r>
                      <a:r>
                        <a:rPr lang="en-US" altLang="ko-KR" sz="1050" kern="0" spc="-150" dirty="0">
                          <a:solidFill>
                            <a:srgbClr val="000000"/>
                          </a:solidFill>
                          <a:effectLst/>
                          <a:latin typeface="휴먼명조" panose="02010504000101010101" pitchFamily="2" charset="-127"/>
                        </a:rPr>
                        <a:t>(Cr) </a:t>
                      </a:r>
                      <a:r>
                        <a:rPr lang="ko-KR" altLang="en-US" sz="1050" kern="0" spc="-150" dirty="0">
                          <a:solidFill>
                            <a:srgbClr val="000000"/>
                          </a:solidFill>
                          <a:effectLst/>
                          <a:ea typeface="휴먼명조" panose="02010504000101010101" pitchFamily="2" charset="-127"/>
                        </a:rPr>
                        <a:t>금속 박막을 </a:t>
                      </a:r>
                      <a:r>
                        <a:rPr lang="ko-KR" altLang="en-US" sz="1050" kern="0" spc="-150" dirty="0" err="1">
                          <a:solidFill>
                            <a:srgbClr val="000000"/>
                          </a:solidFill>
                          <a:effectLst/>
                          <a:ea typeface="휴먼명조" panose="02010504000101010101" pitchFamily="2" charset="-127"/>
                        </a:rPr>
                        <a:t>증착하고</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뒷면은 반사방지 코팅</a:t>
                      </a:r>
                      <a:r>
                        <a:rPr lang="en-US" altLang="ko-KR" sz="1050" kern="0" spc="-150" dirty="0">
                          <a:solidFill>
                            <a:srgbClr val="000000"/>
                          </a:solidFill>
                          <a:effectLst/>
                          <a:latin typeface="휴먼명조" panose="02010504000101010101" pitchFamily="2" charset="-127"/>
                        </a:rPr>
                        <a:t>(anti-reflection coating) </a:t>
                      </a:r>
                      <a:r>
                        <a:rPr lang="ko-KR" altLang="en-US" sz="1050" kern="0" spc="-150" dirty="0">
                          <a:solidFill>
                            <a:srgbClr val="000000"/>
                          </a:solidFill>
                          <a:effectLst/>
                          <a:ea typeface="휴먼명조" panose="02010504000101010101" pitchFamily="2" charset="-127"/>
                        </a:rPr>
                        <a:t>처리하고</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최종적으로 렌즈 양면을 </a:t>
                      </a:r>
                      <a:r>
                        <a:rPr lang="ko-KR" altLang="en-US" sz="1050" kern="0" spc="-150" dirty="0" err="1">
                          <a:solidFill>
                            <a:srgbClr val="000000"/>
                          </a:solidFill>
                          <a:effectLst/>
                          <a:ea typeface="휴먼명조" panose="02010504000101010101" pitchFamily="2" charset="-127"/>
                        </a:rPr>
                        <a:t>수막</a:t>
                      </a:r>
                      <a:r>
                        <a:rPr lang="ko-KR" altLang="en-US" sz="1050" kern="0" spc="-150" dirty="0">
                          <a:solidFill>
                            <a:srgbClr val="000000"/>
                          </a:solidFill>
                          <a:effectLst/>
                          <a:ea typeface="휴먼명조" panose="02010504000101010101" pitchFamily="2" charset="-127"/>
                        </a:rPr>
                        <a:t> 코팅 처리하는 것을 특징으로 하는 미러 코팅된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a:t>
                      </a:r>
                      <a:r>
                        <a:rPr lang="en-US" altLang="ko-KR" sz="1050" kern="0" spc="-150" dirty="0">
                          <a:solidFill>
                            <a:srgbClr val="000000"/>
                          </a:solidFill>
                          <a:effectLst/>
                          <a:latin typeface="휴먼명조" panose="02010504000101010101" pitchFamily="2" charset="-127"/>
                        </a:rPr>
                        <a:t>...</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938651"/>
                  </a:ext>
                </a:extLst>
              </a:tr>
              <a:tr h="909329">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광변색성 플라스틱 렌즈의 제조방법</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1020050126680</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2005.12.21</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altLang="ko-KR" sz="1050" kern="0" spc="-150">
                          <a:solidFill>
                            <a:srgbClr val="000000"/>
                          </a:solidFill>
                          <a:effectLst/>
                          <a:latin typeface="휴먼명조" panose="02010504000101010101" pitchFamily="2" charset="-127"/>
                        </a:rPr>
                        <a:t>(</a:t>
                      </a:r>
                      <a:r>
                        <a:rPr lang="ko-KR" altLang="en-US" sz="1050" kern="0" spc="-150">
                          <a:solidFill>
                            <a:srgbClr val="000000"/>
                          </a:solidFill>
                          <a:effectLst/>
                          <a:ea typeface="휴먼명조" panose="02010504000101010101" pitchFamily="2" charset="-127"/>
                        </a:rPr>
                        <a:t>주</a:t>
                      </a:r>
                      <a:r>
                        <a:rPr lang="en-US" altLang="ko-KR" sz="1050" kern="0" spc="-150">
                          <a:solidFill>
                            <a:srgbClr val="000000"/>
                          </a:solidFill>
                          <a:effectLst/>
                          <a:latin typeface="휴먼명조" panose="02010504000101010101" pitchFamily="2" charset="-127"/>
                        </a:rPr>
                        <a:t>)</a:t>
                      </a:r>
                      <a:r>
                        <a:rPr lang="ko-KR" altLang="en-US" sz="1050" kern="0" spc="-150">
                          <a:solidFill>
                            <a:srgbClr val="000000"/>
                          </a:solidFill>
                          <a:effectLst/>
                          <a:ea typeface="휴먼명조" panose="02010504000101010101" pitchFamily="2" charset="-127"/>
                        </a:rPr>
                        <a:t>코비스옵틱</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광변색성플라스틱렌즈의제조방법에관한</a:t>
                      </a:r>
                      <a:r>
                        <a:rPr lang="ko-KR" altLang="en-US" sz="1050" kern="0" spc="-150" dirty="0">
                          <a:solidFill>
                            <a:srgbClr val="000000"/>
                          </a:solidFill>
                          <a:effectLst/>
                          <a:ea typeface="휴먼명조" panose="02010504000101010101" pitchFamily="2" charset="-127"/>
                        </a:rPr>
                        <a:t> 것으로</a:t>
                      </a:r>
                      <a:r>
                        <a:rPr lang="en-US" altLang="ko-KR" sz="1050" kern="0" spc="-150" dirty="0">
                          <a:solidFill>
                            <a:srgbClr val="000000"/>
                          </a:solidFill>
                          <a:effectLst/>
                          <a:latin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광변색특성이나생산성의저하없이</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경도가향상되어안정적인</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하드코팅</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및멀티코팅이</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가능한광변색성플라스틱렌즈의제조방법에관한것이다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본 발명에서는 </a:t>
                      </a:r>
                      <a:r>
                        <a:rPr lang="ko-KR" altLang="en-US" sz="1050" kern="0" spc="-150" dirty="0" err="1">
                          <a:solidFill>
                            <a:srgbClr val="000000"/>
                          </a:solidFill>
                          <a:effectLst/>
                          <a:ea typeface="휴먼명조" panose="02010504000101010101" pitchFamily="2" charset="-127"/>
                        </a:rPr>
                        <a:t>광개시제의</a:t>
                      </a:r>
                      <a:r>
                        <a:rPr lang="ko-KR" altLang="en-US" sz="1050" kern="0" spc="-150" dirty="0">
                          <a:solidFill>
                            <a:srgbClr val="000000"/>
                          </a:solidFill>
                          <a:effectLst/>
                          <a:ea typeface="휴먼명조" panose="02010504000101010101" pitchFamily="2" charset="-127"/>
                        </a:rPr>
                        <a:t> 선택과 정확한 배합</a:t>
                      </a:r>
                      <a:r>
                        <a:rPr lang="en-US" altLang="ko-KR" sz="1050" kern="0" spc="-150" dirty="0">
                          <a:solidFill>
                            <a:srgbClr val="000000"/>
                          </a:solidFill>
                          <a:effectLst/>
                          <a:latin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열경화</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중합</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과정의 정밀한 제어 등을 통해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특성이나 렌즈의 생산성을 떨어뜨리지 않으면서도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플라스틱 렌즈의 경도를 크게 증가시킬 수 있는 제조방법이 제공된다</a:t>
                      </a:r>
                      <a:r>
                        <a:rPr lang="en-US" altLang="ko-KR" sz="1050" kern="0" spc="-150" dirty="0">
                          <a:solidFill>
                            <a:srgbClr val="000000"/>
                          </a:solidFill>
                          <a:effectLst/>
                          <a:latin typeface="휴먼명조" panose="02010504000101010101" pitchFamily="2" charset="-127"/>
                        </a:rPr>
                        <a:t>. </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2842599"/>
                  </a:ext>
                </a:extLst>
              </a:tr>
              <a:tr h="1027937">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내충격성을 갖는 광변색성 프라이머 조성물과 이것이 코팅된 투명 기재</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1020040062008</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2004.08.06</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주식회사 엘지화학</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광변색성및내충격성을갖는투명</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기재코팅용</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프라이머조성물및이것이</a:t>
                      </a:r>
                      <a:r>
                        <a:rPr lang="ko-KR" altLang="en-US" sz="1050" kern="0" spc="-150" dirty="0">
                          <a:solidFill>
                            <a:srgbClr val="000000"/>
                          </a:solidFill>
                          <a:effectLst/>
                          <a:ea typeface="휴먼명조" panose="02010504000101010101" pitchFamily="2" charset="-127"/>
                        </a:rPr>
                        <a:t> 코팅 및 </a:t>
                      </a:r>
                      <a:r>
                        <a:rPr lang="ko-KR" altLang="en-US" sz="1050" kern="0" spc="-150" dirty="0" err="1">
                          <a:solidFill>
                            <a:srgbClr val="000000"/>
                          </a:solidFill>
                          <a:effectLst/>
                          <a:ea typeface="휴먼명조" panose="02010504000101010101" pitchFamily="2" charset="-127"/>
                        </a:rPr>
                        <a:t>경화되어형성된프라이머층이구비된광변색성투명기재에관한것이다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투명 기재 </a:t>
                      </a:r>
                      <a:r>
                        <a:rPr lang="ko-KR" altLang="en-US" sz="1050" kern="0" spc="-150" dirty="0" err="1">
                          <a:solidFill>
                            <a:srgbClr val="000000"/>
                          </a:solidFill>
                          <a:effectLst/>
                          <a:ea typeface="휴먼명조" panose="02010504000101010101" pitchFamily="2" charset="-127"/>
                        </a:rPr>
                        <a:t>코팅용</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프라이머</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조성물은</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프라이머</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조성물</a:t>
                      </a:r>
                      <a:r>
                        <a:rPr lang="ko-KR" altLang="en-US" sz="1050" kern="0" spc="-150" dirty="0">
                          <a:solidFill>
                            <a:srgbClr val="000000"/>
                          </a:solidFill>
                          <a:effectLst/>
                          <a:ea typeface="휴먼명조" panose="02010504000101010101" pitchFamily="2" charset="-127"/>
                        </a:rPr>
                        <a:t> 총 </a:t>
                      </a:r>
                      <a:r>
                        <a:rPr lang="en-US" altLang="ko-KR" sz="1050" kern="0" spc="-150" dirty="0">
                          <a:solidFill>
                            <a:srgbClr val="000000"/>
                          </a:solidFill>
                          <a:effectLst/>
                          <a:latin typeface="휴먼명조" panose="02010504000101010101" pitchFamily="2" charset="-127"/>
                        </a:rPr>
                        <a:t>100 </a:t>
                      </a:r>
                      <a:r>
                        <a:rPr lang="ko-KR" altLang="en-US" sz="1050" kern="0" spc="-150" dirty="0" err="1">
                          <a:solidFill>
                            <a:srgbClr val="000000"/>
                          </a:solidFill>
                          <a:effectLst/>
                          <a:ea typeface="휴먼명조" panose="02010504000101010101" pitchFamily="2" charset="-127"/>
                        </a:rPr>
                        <a:t>중량부를</a:t>
                      </a:r>
                      <a:r>
                        <a:rPr lang="ko-KR" altLang="en-US" sz="1050" kern="0" spc="-150" dirty="0">
                          <a:solidFill>
                            <a:srgbClr val="000000"/>
                          </a:solidFill>
                          <a:effectLst/>
                          <a:ea typeface="휴먼명조" panose="02010504000101010101" pitchFamily="2" charset="-127"/>
                        </a:rPr>
                        <a:t> 기준으로 </a:t>
                      </a:r>
                      <a:r>
                        <a:rPr lang="en-US" altLang="ko-KR" sz="1050" kern="0" spc="-150" dirty="0">
                          <a:solidFill>
                            <a:srgbClr val="000000"/>
                          </a:solidFill>
                          <a:effectLst/>
                          <a:latin typeface="휴먼명조" panose="02010504000101010101" pitchFamily="2" charset="-127"/>
                        </a:rPr>
                        <a:t>A) </a:t>
                      </a:r>
                      <a:r>
                        <a:rPr lang="ko-KR" altLang="en-US" sz="1050" kern="0" spc="-150" dirty="0" err="1">
                          <a:solidFill>
                            <a:srgbClr val="000000"/>
                          </a:solidFill>
                          <a:effectLst/>
                          <a:ea typeface="휴먼명조" panose="02010504000101010101" pitchFamily="2" charset="-127"/>
                        </a:rPr>
                        <a:t>브뢴스테드</a:t>
                      </a:r>
                      <a:r>
                        <a:rPr lang="ko-KR" altLang="en-US" sz="1050" kern="0" spc="-150" dirty="0">
                          <a:solidFill>
                            <a:srgbClr val="000000"/>
                          </a:solidFill>
                          <a:effectLst/>
                          <a:ea typeface="휴먼명조" panose="02010504000101010101" pitchFamily="2" charset="-127"/>
                        </a:rPr>
                        <a:t> 염을 함유하는 폴리우레탄 </a:t>
                      </a:r>
                      <a:r>
                        <a:rPr lang="en-US" altLang="ko-KR" sz="1050" kern="0" spc="-150" dirty="0">
                          <a:solidFill>
                            <a:srgbClr val="000000"/>
                          </a:solidFill>
                          <a:effectLst/>
                          <a:latin typeface="휴먼명조" panose="02010504000101010101" pitchFamily="2" charset="-127"/>
                        </a:rPr>
                        <a:t>5~90 </a:t>
                      </a:r>
                      <a:r>
                        <a:rPr lang="ko-KR" altLang="en-US" sz="1050" kern="0" spc="-150" dirty="0" err="1">
                          <a:solidFill>
                            <a:srgbClr val="000000"/>
                          </a:solidFill>
                          <a:effectLst/>
                          <a:ea typeface="휴먼명조" panose="02010504000101010101" pitchFamily="2" charset="-127"/>
                        </a:rPr>
                        <a:t>중량부</a:t>
                      </a:r>
                      <a:r>
                        <a:rPr lang="en-US" altLang="ko-KR" sz="1050" kern="0" spc="-150" dirty="0">
                          <a:solidFill>
                            <a:srgbClr val="000000"/>
                          </a:solidFill>
                          <a:effectLst/>
                          <a:latin typeface="휴먼명조" panose="02010504000101010101" pitchFamily="2" charset="-127"/>
                        </a:rPr>
                        <a:t>; B) </a:t>
                      </a:r>
                      <a:r>
                        <a:rPr lang="ko-KR" altLang="en-US" sz="1050" kern="0" spc="-150" dirty="0" err="1">
                          <a:solidFill>
                            <a:srgbClr val="000000"/>
                          </a:solidFill>
                          <a:effectLst/>
                          <a:ea typeface="휴먼명조" panose="02010504000101010101" pitchFamily="2" charset="-127"/>
                        </a:rPr>
                        <a:t>폴리에폭시</a:t>
                      </a:r>
                      <a:r>
                        <a:rPr lang="ko-KR" altLang="en-US" sz="1050" kern="0" spc="-150" dirty="0">
                          <a:solidFill>
                            <a:srgbClr val="000000"/>
                          </a:solidFill>
                          <a:effectLst/>
                          <a:ea typeface="휴먼명조" panose="02010504000101010101" pitchFamily="2" charset="-127"/>
                        </a:rPr>
                        <a:t> 수지 </a:t>
                      </a:r>
                      <a:r>
                        <a:rPr lang="en-US" altLang="ko-KR" sz="1050" kern="0" spc="-150" dirty="0">
                          <a:solidFill>
                            <a:srgbClr val="000000"/>
                          </a:solidFill>
                          <a:effectLst/>
                          <a:latin typeface="휴먼명조" panose="02010504000101010101" pitchFamily="2" charset="-127"/>
                        </a:rPr>
                        <a:t>5~50 </a:t>
                      </a:r>
                      <a:r>
                        <a:rPr lang="ko-KR" altLang="en-US" sz="1050" kern="0" spc="-150" dirty="0" err="1">
                          <a:solidFill>
                            <a:srgbClr val="000000"/>
                          </a:solidFill>
                          <a:effectLst/>
                          <a:ea typeface="휴먼명조" panose="02010504000101010101" pitchFamily="2" charset="-127"/>
                        </a:rPr>
                        <a:t>중량부</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및 </a:t>
                      </a:r>
                      <a:r>
                        <a:rPr lang="en-US" altLang="ko-KR" sz="1050" kern="0" spc="-150" dirty="0">
                          <a:solidFill>
                            <a:srgbClr val="000000"/>
                          </a:solidFill>
                          <a:effectLst/>
                          <a:latin typeface="휴먼명조" panose="02010504000101010101" pitchFamily="2" charset="-127"/>
                        </a:rPr>
                        <a:t>C) </a:t>
                      </a:r>
                      <a:r>
                        <a:rPr lang="ko-KR" altLang="en-US" sz="1050" kern="0" spc="-150" dirty="0" err="1">
                          <a:solidFill>
                            <a:srgbClr val="000000"/>
                          </a:solidFill>
                          <a:effectLst/>
                          <a:ea typeface="휴먼명조" panose="02010504000101010101" pitchFamily="2" charset="-127"/>
                        </a:rPr>
                        <a:t>광변색성</a:t>
                      </a:r>
                      <a:r>
                        <a:rPr lang="ko-KR" altLang="en-US" sz="1050" kern="0" spc="-150" dirty="0">
                          <a:solidFill>
                            <a:srgbClr val="000000"/>
                          </a:solidFill>
                          <a:effectLst/>
                          <a:ea typeface="휴먼명조" panose="02010504000101010101" pitchFamily="2" charset="-127"/>
                        </a:rPr>
                        <a:t> 염료 </a:t>
                      </a:r>
                      <a:r>
                        <a:rPr lang="en-US" altLang="ko-KR" sz="1050" kern="0" spc="-150" dirty="0">
                          <a:solidFill>
                            <a:srgbClr val="000000"/>
                          </a:solidFill>
                          <a:effectLst/>
                          <a:latin typeface="휴먼명조" panose="02010504000101010101" pitchFamily="2" charset="-127"/>
                        </a:rPr>
                        <a:t>1~40 </a:t>
                      </a:r>
                      <a:r>
                        <a:rPr lang="ko-KR" altLang="en-US" sz="1050" kern="0" spc="-150" dirty="0" err="1">
                          <a:solidFill>
                            <a:srgbClr val="000000"/>
                          </a:solidFill>
                          <a:effectLst/>
                          <a:ea typeface="휴먼명조" panose="02010504000101010101" pitchFamily="2" charset="-127"/>
                        </a:rPr>
                        <a:t>중량부를</a:t>
                      </a:r>
                      <a:r>
                        <a:rPr lang="ko-KR" altLang="en-US" sz="1050" kern="0" spc="-150" dirty="0">
                          <a:solidFill>
                            <a:srgbClr val="000000"/>
                          </a:solidFill>
                          <a:effectLst/>
                          <a:ea typeface="휴먼명조" panose="02010504000101010101" pitchFamily="2" charset="-127"/>
                        </a:rPr>
                        <a:t> 포함한다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본 발명의 </a:t>
                      </a:r>
                      <a:r>
                        <a:rPr lang="ko-KR" altLang="en-US" sz="1050" kern="0" spc="-150" dirty="0" err="1">
                          <a:solidFill>
                            <a:srgbClr val="000000"/>
                          </a:solidFill>
                          <a:effectLst/>
                          <a:ea typeface="휴먼명조" panose="02010504000101010101" pitchFamily="2" charset="-127"/>
                        </a:rPr>
                        <a:t>프라이머</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조성물이</a:t>
                      </a:r>
                      <a:r>
                        <a:rPr lang="ko-KR" altLang="en-US" sz="1050" kern="0" spc="-150" dirty="0">
                          <a:solidFill>
                            <a:srgbClr val="000000"/>
                          </a:solidFill>
                          <a:effectLst/>
                          <a:ea typeface="휴먼명조" panose="02010504000101010101" pitchFamily="2" charset="-127"/>
                        </a:rPr>
                        <a:t> 코팅 및 경화되어 형성된 </a:t>
                      </a:r>
                      <a:r>
                        <a:rPr lang="ko-KR" altLang="en-US" sz="1050" kern="0" spc="-150" dirty="0" err="1">
                          <a:solidFill>
                            <a:srgbClr val="000000"/>
                          </a:solidFill>
                          <a:effectLst/>
                          <a:ea typeface="휴먼명조" panose="02010504000101010101" pitchFamily="2" charset="-127"/>
                        </a:rPr>
                        <a:t>프라이머층이</a:t>
                      </a:r>
                      <a:r>
                        <a:rPr lang="ko-KR" altLang="en-US" sz="1050" kern="0" spc="-150" dirty="0">
                          <a:solidFill>
                            <a:srgbClr val="000000"/>
                          </a:solidFill>
                          <a:effectLst/>
                          <a:ea typeface="휴먼명조" panose="02010504000101010101" pitchFamily="2" charset="-127"/>
                        </a:rPr>
                        <a:t> 구비된 </a:t>
                      </a:r>
                      <a:r>
                        <a:rPr lang="ko-KR" altLang="en-US" sz="1050" kern="0" spc="-150" dirty="0" err="1">
                          <a:solidFill>
                            <a:srgbClr val="000000"/>
                          </a:solidFill>
                          <a:effectLst/>
                          <a:ea typeface="휴먼명조" panose="02010504000101010101" pitchFamily="2" charset="-127"/>
                        </a:rPr>
                        <a:t>광변색</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854065"/>
                  </a:ext>
                </a:extLst>
              </a:tr>
            </a:tbl>
          </a:graphicData>
        </a:graphic>
      </p:graphicFrame>
    </p:spTree>
    <p:extLst>
      <p:ext uri="{BB962C8B-B14F-4D97-AF65-F5344CB8AC3E}">
        <p14:creationId xmlns:p14="http://schemas.microsoft.com/office/powerpoint/2010/main" val="1950386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관련 연구</a:t>
            </a:r>
            <a:r>
              <a:rPr lang="en-US" altLang="ko-KR" sz="3200" dirty="0" smtClean="0">
                <a:solidFill>
                  <a:schemeClr val="tx2"/>
                </a:solidFill>
                <a:latin typeface="HY견고딕" panose="02030600000101010101" pitchFamily="18" charset="-127"/>
                <a:ea typeface="HY견고딕" panose="02030600000101010101" pitchFamily="18" charset="-127"/>
              </a:rPr>
              <a:t>/</a:t>
            </a:r>
            <a:r>
              <a:rPr lang="ko-KR" altLang="en-US" sz="3200" dirty="0" smtClean="0">
                <a:solidFill>
                  <a:schemeClr val="tx2"/>
                </a:solidFill>
                <a:latin typeface="HY견고딕" panose="02030600000101010101" pitchFamily="18" charset="-127"/>
                <a:ea typeface="HY견고딕" panose="02030600000101010101" pitchFamily="18" charset="-127"/>
              </a:rPr>
              <a:t>개발 기술과 관련도</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2" name="Rectangle 2">
            <a:extLst>
              <a:ext uri="{FF2B5EF4-FFF2-40B4-BE49-F238E27FC236}">
                <a16:creationId xmlns:a16="http://schemas.microsoft.com/office/drawing/2014/main" id="{E057CE83-A631-4F97-B4D5-A931F02A9187}"/>
              </a:ext>
            </a:extLst>
          </p:cNvPr>
          <p:cNvSpPr>
            <a:spLocks noChangeArrowheads="1"/>
          </p:cNvSpPr>
          <p:nvPr/>
        </p:nvSpPr>
        <p:spPr bwMode="auto">
          <a:xfrm>
            <a:off x="1801018" y="411330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176600991"/>
              </p:ext>
            </p:extLst>
          </p:nvPr>
        </p:nvGraphicFramePr>
        <p:xfrm>
          <a:off x="160925" y="2072944"/>
          <a:ext cx="8774948" cy="4774666"/>
        </p:xfrm>
        <a:graphic>
          <a:graphicData uri="http://schemas.openxmlformats.org/drawingml/2006/table">
            <a:tbl>
              <a:tblPr/>
              <a:tblGrid>
                <a:gridCol w="854069">
                  <a:extLst>
                    <a:ext uri="{9D8B030D-6E8A-4147-A177-3AD203B41FA5}">
                      <a16:colId xmlns:a16="http://schemas.microsoft.com/office/drawing/2014/main" val="3482015245"/>
                    </a:ext>
                  </a:extLst>
                </a:gridCol>
                <a:gridCol w="6226315">
                  <a:extLst>
                    <a:ext uri="{9D8B030D-6E8A-4147-A177-3AD203B41FA5}">
                      <a16:colId xmlns:a16="http://schemas.microsoft.com/office/drawing/2014/main" val="1983038460"/>
                    </a:ext>
                  </a:extLst>
                </a:gridCol>
                <a:gridCol w="864096">
                  <a:extLst>
                    <a:ext uri="{9D8B030D-6E8A-4147-A177-3AD203B41FA5}">
                      <a16:colId xmlns:a16="http://schemas.microsoft.com/office/drawing/2014/main" val="3634859805"/>
                    </a:ext>
                  </a:extLst>
                </a:gridCol>
                <a:gridCol w="830468">
                  <a:extLst>
                    <a:ext uri="{9D8B030D-6E8A-4147-A177-3AD203B41FA5}">
                      <a16:colId xmlns:a16="http://schemas.microsoft.com/office/drawing/2014/main" val="335634637"/>
                    </a:ext>
                  </a:extLst>
                </a:gridCol>
              </a:tblGrid>
              <a:tr h="322186">
                <a:tc>
                  <a:txBody>
                    <a:bodyPr/>
                    <a:lstStyle/>
                    <a:p>
                      <a:pPr marL="52070" marR="0" indent="0" algn="ctr" fontAlgn="base" latinLnBrk="0">
                        <a:lnSpc>
                          <a:spcPct val="160000"/>
                        </a:lnSpc>
                        <a:spcBef>
                          <a:spcPts val="0"/>
                        </a:spcBef>
                        <a:spcAft>
                          <a:spcPts val="0"/>
                        </a:spcAft>
                      </a:pPr>
                      <a:r>
                        <a:rPr lang="ko-KR" altLang="en-US" sz="1400" b="1" kern="0" spc="0" dirty="0" err="1">
                          <a:solidFill>
                            <a:srgbClr val="000000"/>
                          </a:solidFill>
                          <a:effectLst/>
                          <a:latin typeface="휴먼명조" panose="02010504000101010101" pitchFamily="2" charset="-127"/>
                          <a:ea typeface="휴먼명조" panose="02010504000101010101" pitchFamily="2" charset="-127"/>
                        </a:rPr>
                        <a:t>문헌번호</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휴먼명조" panose="02010504000101010101" pitchFamily="2" charset="-127"/>
                          <a:ea typeface="휴먼명조" panose="02010504000101010101" pitchFamily="2" charset="-127"/>
                        </a:rPr>
                        <a:t>선행기술 요지</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400" b="1" kern="0" spc="0" baseline="30000" dirty="0">
                          <a:solidFill>
                            <a:srgbClr val="000000"/>
                          </a:solidFill>
                          <a:effectLst/>
                          <a:latin typeface="휴먼명조" panose="02010504000101010101" pitchFamily="2" charset="-127"/>
                          <a:ea typeface="휴먼명조" panose="02010504000101010101" pitchFamily="2" charset="-127"/>
                        </a:rPr>
                        <a:t>**</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휴먼명조" panose="02010504000101010101" pitchFamily="2" charset="-127"/>
                          <a:ea typeface="휴먼명조" panose="02010504000101010101" pitchFamily="2" charset="-127"/>
                        </a:rPr>
                        <a:t>관련도</a:t>
                      </a:r>
                      <a:r>
                        <a:rPr lang="ko-KR" altLang="en-US" sz="1400" b="1" kern="0" spc="0" baseline="30000" dirty="0">
                          <a:solidFill>
                            <a:srgbClr val="000000"/>
                          </a:solidFill>
                          <a:effectLst/>
                          <a:latin typeface="휴먼명조" panose="02010504000101010101" pitchFamily="2" charset="-127"/>
                          <a:ea typeface="휴먼명조" panose="02010504000101010101" pitchFamily="2" charset="-127"/>
                        </a:rPr>
                        <a:t>***</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extLst>
                  <a:ext uri="{0D108BD9-81ED-4DB2-BD59-A6C34878D82A}">
                    <a16:rowId xmlns:a16="http://schemas.microsoft.com/office/drawing/2014/main" val="4120574591"/>
                  </a:ext>
                </a:extLst>
              </a:tr>
              <a:tr h="1247462">
                <a:tc>
                  <a:txBody>
                    <a:bodyPr/>
                    <a:lstStyle/>
                    <a:p>
                      <a:pPr marL="0" marR="0" indent="0" algn="ctr" fontAlgn="b" latinLnBrk="0">
                        <a:lnSpc>
                          <a:spcPct val="130000"/>
                        </a:lnSpc>
                        <a:spcBef>
                          <a:spcPts val="0"/>
                        </a:spcBef>
                        <a:spcAft>
                          <a:spcPts val="0"/>
                        </a:spcAft>
                      </a:pPr>
                      <a:r>
                        <a:rPr lang="en-US" sz="1050" kern="0" spc="-150" dirty="0">
                          <a:solidFill>
                            <a:srgbClr val="000000"/>
                          </a:solidFill>
                          <a:effectLst/>
                          <a:latin typeface="휴먼명조" panose="02010504000101010101" pitchFamily="2" charset="-127"/>
                          <a:ea typeface="휴먼명조" panose="02010504000101010101" pitchFamily="2" charset="-127"/>
                        </a:rPr>
                        <a:t>10-2003-0063373</a:t>
                      </a:r>
                      <a:endParaRPr 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광변색성유색렌즈및이를위한광변색성수지조성물에관한것으로서</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특히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광조사에의해색조가옅은유색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황색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적색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청색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에서색조가짙은흑색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회색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어두운청색등으로색이변화되는광변색렌즈에관한것이다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본 발명에서는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내충격성</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표면경도</a:t>
                      </a:r>
                      <a:r>
                        <a:rPr lang="ko-KR" altLang="en-US" sz="1050" kern="0" spc="-150" dirty="0">
                          <a:solidFill>
                            <a:srgbClr val="000000"/>
                          </a:solidFill>
                          <a:effectLst/>
                          <a:latin typeface="휴먼명조" panose="02010504000101010101" pitchFamily="2" charset="-127"/>
                          <a:ea typeface="휴먼명조" panose="02010504000101010101" pitchFamily="2" charset="-127"/>
                        </a:rPr>
                        <a:t> 등의 기계적 물성이 우수한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라디칼</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중합성</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단량체를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선택하여 여기에 </a:t>
                      </a:r>
                      <a:r>
                        <a:rPr lang="en-US" altLang="ko-KR" sz="1050" kern="0" spc="-150" dirty="0">
                          <a:solidFill>
                            <a:srgbClr val="000000"/>
                          </a:solidFill>
                          <a:effectLst/>
                          <a:latin typeface="휴먼명조" panose="02010504000101010101" pitchFamily="2" charset="-127"/>
                          <a:ea typeface="휴먼명조" panose="02010504000101010101" pitchFamily="2" charset="-127"/>
                        </a:rPr>
                        <a:t>250NM </a:t>
                      </a:r>
                      <a:r>
                        <a:rPr lang="ko-KR" altLang="en-US" sz="1050" kern="0" spc="-150" dirty="0">
                          <a:solidFill>
                            <a:srgbClr val="000000"/>
                          </a:solidFill>
                          <a:effectLst/>
                          <a:latin typeface="휴먼명조" panose="02010504000101010101" pitchFamily="2" charset="-127"/>
                          <a:ea typeface="휴먼명조" panose="02010504000101010101" pitchFamily="2" charset="-127"/>
                        </a:rPr>
                        <a:t>이상의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흡수파를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가지는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스피로벤조피란계</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150" dirty="0">
                          <a:solidFill>
                            <a:srgbClr val="000000"/>
                          </a:solidFill>
                          <a:effectLst/>
                          <a:latin typeface="휴먼명조" panose="02010504000101010101" pitchFamily="2" charset="-127"/>
                          <a:ea typeface="휴먼명조" panose="02010504000101010101" pitchFamily="2" charset="-127"/>
                        </a:rPr>
                        <a:t> 화합물과</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각종 유색을 나타내는 염료 및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광개시제를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함유시킨</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특정조성의</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a:t>
                      </a:r>
                      <a:r>
                        <a:rPr lang="ko-KR" altLang="en-US" sz="1050" kern="0" spc="-150" dirty="0">
                          <a:solidFill>
                            <a:srgbClr val="000000"/>
                          </a:solidFill>
                          <a:effectLst/>
                          <a:latin typeface="휴먼명조" panose="02010504000101010101" pitchFamily="2" charset="-127"/>
                          <a:ea typeface="휴먼명조" panose="02010504000101010101" pitchFamily="2" charset="-127"/>
                        </a:rPr>
                        <a:t> 수지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조성물</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단량체</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250nm </a:t>
                      </a:r>
                      <a:r>
                        <a:rPr lang="ko-KR" altLang="en-US" sz="1050" kern="0" spc="0" dirty="0">
                          <a:solidFill>
                            <a:srgbClr val="000000"/>
                          </a:solidFill>
                          <a:effectLst/>
                          <a:latin typeface="휴먼명조" panose="02010504000101010101" pitchFamily="2" charset="-127"/>
                          <a:ea typeface="휴먼명조" panose="02010504000101010101" pitchFamily="2" charset="-127"/>
                        </a:rPr>
                        <a:t>이상의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흡수파를</a:t>
                      </a:r>
                      <a:r>
                        <a:rPr lang="ko-KR" altLang="en-US" sz="1050" kern="0" spc="0" dirty="0">
                          <a:solidFill>
                            <a:srgbClr val="000000"/>
                          </a:solidFill>
                          <a:effectLst/>
                          <a:latin typeface="휴먼명조" panose="02010504000101010101" pitchFamily="2" charset="-127"/>
                          <a:ea typeface="휴먼명조" panose="02010504000101010101" pitchFamily="2" charset="-127"/>
                        </a:rPr>
                        <a:t> 갖는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화합물</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a:solidFill>
                            <a:srgbClr val="000000"/>
                          </a:solidFill>
                          <a:effectLst/>
                          <a:latin typeface="휴먼명조" panose="02010504000101010101" pitchFamily="2" charset="-127"/>
                          <a:ea typeface="휴먼명조" panose="02010504000101010101" pitchFamily="2" charset="-127"/>
                        </a:rPr>
                        <a:t>유색을 나타내는 염료</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D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광개시제를</a:t>
                      </a:r>
                      <a:r>
                        <a:rPr lang="ko-KR" altLang="en-US" sz="1050" kern="0" spc="0" dirty="0">
                          <a:solidFill>
                            <a:srgbClr val="000000"/>
                          </a:solidFill>
                          <a:effectLst/>
                          <a:latin typeface="휴먼명조" panose="02010504000101010101" pitchFamily="2" charset="-127"/>
                          <a:ea typeface="휴먼명조" panose="02010504000101010101" pitchFamily="2" charset="-127"/>
                        </a:rPr>
                        <a:t> 함유</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A</a:t>
                      </a:r>
                    </a:p>
                    <a:p>
                      <a:pPr marL="63500" marR="6350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B</a:t>
                      </a:r>
                    </a:p>
                    <a:p>
                      <a:pPr marL="63500" marR="6350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C</a:t>
                      </a:r>
                    </a:p>
                    <a:p>
                      <a:pPr marL="63500" marR="6350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D</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0" marR="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0" marR="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0" marR="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223483"/>
                  </a:ext>
                </a:extLst>
              </a:tr>
              <a:tr h="756500">
                <a:tc>
                  <a:txBody>
                    <a:bodyPr/>
                    <a:lstStyle/>
                    <a:p>
                      <a:pPr marL="0" marR="0" indent="0" algn="ctr" fontAlgn="b" latinLnBrk="0">
                        <a:lnSpc>
                          <a:spcPct val="130000"/>
                        </a:lnSpc>
                        <a:spcBef>
                          <a:spcPts val="0"/>
                        </a:spcBef>
                        <a:spcAft>
                          <a:spcPts val="0"/>
                        </a:spcAft>
                      </a:pPr>
                      <a:r>
                        <a:rPr lang="en-US" sz="1050" kern="0" spc="-150">
                          <a:solidFill>
                            <a:srgbClr val="000000"/>
                          </a:solidFill>
                          <a:effectLst/>
                          <a:latin typeface="휴먼명조" panose="02010504000101010101" pitchFamily="2" charset="-127"/>
                          <a:ea typeface="휴먼명조" panose="02010504000101010101" pitchFamily="2" charset="-127"/>
                        </a:rPr>
                        <a:t>10-2006-0041050</a:t>
                      </a:r>
                      <a:endParaRPr lang="en-US" sz="1050" kern="0" spc="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just" fontAlgn="base"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광색성염료</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고분자일체화입자및이의제조방법에관한것으로</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광색성염료가 분산된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고분자코어</a:t>
                      </a:r>
                      <a:r>
                        <a:rPr lang="en-US" altLang="ko-KR" sz="1050" kern="0" spc="-150" dirty="0">
                          <a:solidFill>
                            <a:srgbClr val="000000"/>
                          </a:solidFill>
                          <a:effectLst/>
                          <a:latin typeface="휴먼명조" panose="02010504000101010101" pitchFamily="2" charset="-127"/>
                          <a:ea typeface="휴먼명조" panose="02010504000101010101" pitchFamily="2" charset="-127"/>
                        </a:rPr>
                        <a:t>(core) </a:t>
                      </a:r>
                      <a:r>
                        <a:rPr lang="ko-KR" altLang="en-US" sz="1050" kern="0" spc="-150" dirty="0">
                          <a:solidFill>
                            <a:srgbClr val="000000"/>
                          </a:solidFill>
                          <a:effectLst/>
                          <a:latin typeface="휴먼명조" panose="02010504000101010101" pitchFamily="2" charset="-127"/>
                          <a:ea typeface="휴먼명조" panose="02010504000101010101" pitchFamily="2" charset="-127"/>
                        </a:rPr>
                        <a:t>및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상기고분자시드의표면을감싸는고분자외각층</a:t>
                      </a:r>
                      <a:r>
                        <a:rPr lang="en-US" altLang="ko-KR" sz="1050" kern="0" spc="-150" dirty="0">
                          <a:solidFill>
                            <a:srgbClr val="000000"/>
                          </a:solidFill>
                          <a:effectLst/>
                          <a:latin typeface="휴먼명조" panose="02010504000101010101" pitchFamily="2" charset="-127"/>
                          <a:ea typeface="휴먼명조" panose="02010504000101010101" pitchFamily="2" charset="-127"/>
                        </a:rPr>
                        <a:t>(shell)</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을포함하여이루어지는것을특징으로하는광색성염료</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고분자일체화입자에관한</a:t>
                      </a:r>
                      <a:r>
                        <a:rPr lang="ko-KR" altLang="en-US" sz="1050" kern="0" spc="-150" dirty="0">
                          <a:solidFill>
                            <a:srgbClr val="000000"/>
                          </a:solidFill>
                          <a:effectLst/>
                          <a:latin typeface="휴먼명조" panose="02010504000101010101" pitchFamily="2" charset="-127"/>
                          <a:ea typeface="휴먼명조" panose="02010504000101010101" pitchFamily="2" charset="-127"/>
                        </a:rPr>
                        <a:t> 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a:solidFill>
                            <a:srgbClr val="000000"/>
                          </a:solidFill>
                          <a:effectLst/>
                          <a:latin typeface="휴먼명조" panose="02010504000101010101" pitchFamily="2" charset="-127"/>
                          <a:ea typeface="휴먼명조" panose="02010504000101010101" pitchFamily="2" charset="-127"/>
                        </a:rPr>
                        <a:t>분산된고분자 코어 및 감싸는 고분자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외각층</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광색성</a:t>
                      </a:r>
                      <a:r>
                        <a:rPr lang="ko-KR" altLang="en-US" sz="1050" kern="0" spc="0" dirty="0">
                          <a:solidFill>
                            <a:srgbClr val="000000"/>
                          </a:solidFill>
                          <a:effectLst/>
                          <a:latin typeface="휴먼명조" panose="02010504000101010101" pitchFamily="2" charset="-127"/>
                          <a:ea typeface="휴먼명조" panose="02010504000101010101" pitchFamily="2" charset="-127"/>
                        </a:rPr>
                        <a:t> 염료</a:t>
                      </a:r>
                      <a:r>
                        <a:rPr lang="en-US" altLang="ko-KR"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a:solidFill>
                            <a:srgbClr val="000000"/>
                          </a:solidFill>
                          <a:effectLst/>
                          <a:latin typeface="휴먼명조" panose="02010504000101010101" pitchFamily="2" charset="-127"/>
                          <a:ea typeface="휴먼명조" panose="02010504000101010101" pitchFamily="2" charset="-127"/>
                        </a:rPr>
                        <a:t>고분자 일체 입자</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광색성염료</a:t>
                      </a:r>
                      <a:r>
                        <a:rPr lang="en-US" altLang="ko-KR"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a:solidFill>
                            <a:srgbClr val="000000"/>
                          </a:solidFill>
                          <a:effectLst/>
                          <a:latin typeface="휴먼명조" panose="02010504000101010101" pitchFamily="2" charset="-127"/>
                          <a:ea typeface="휴먼명조" panose="02010504000101010101" pitchFamily="2" charset="-127"/>
                        </a:rPr>
                        <a:t>고분자 일체화 입자 제조방법</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A</a:t>
                      </a:r>
                      <a:endParaRPr 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B</a:t>
                      </a:r>
                      <a:endParaRPr 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C</a:t>
                      </a:r>
                      <a:endParaRPr 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a:t>
                      </a:r>
                      <a:endParaRPr 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X</a:t>
                      </a:r>
                      <a:endParaRPr 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X</a:t>
                      </a:r>
                      <a:endParaRPr 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529323"/>
                  </a:ext>
                </a:extLst>
              </a:tr>
              <a:tr h="1129519">
                <a:tc>
                  <a:txBody>
                    <a:bodyPr/>
                    <a:lstStyle/>
                    <a:p>
                      <a:pPr marL="0" marR="0" indent="0" algn="ctr" fontAlgn="b" latinLnBrk="0">
                        <a:lnSpc>
                          <a:spcPct val="130000"/>
                        </a:lnSpc>
                        <a:spcBef>
                          <a:spcPts val="0"/>
                        </a:spcBef>
                        <a:spcAft>
                          <a:spcPts val="0"/>
                        </a:spcAft>
                      </a:pPr>
                      <a:r>
                        <a:rPr lang="en-US" sz="1050" kern="0" spc="-150">
                          <a:solidFill>
                            <a:srgbClr val="000000"/>
                          </a:solidFill>
                          <a:effectLst/>
                          <a:latin typeface="휴먼명조" panose="02010504000101010101" pitchFamily="2" charset="-127"/>
                          <a:ea typeface="휴먼명조" panose="02010504000101010101" pitchFamily="2" charset="-127"/>
                        </a:rPr>
                        <a:t>10-2006-0010145</a:t>
                      </a:r>
                      <a:endParaRPr lang="en-US" sz="1050" kern="0" spc="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광변색선글라스렌즈에관한것으로</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유전체코팅막사이에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금속크롬막을증착시켜미러</a:t>
                      </a:r>
                      <a:r>
                        <a:rPr lang="en-US" altLang="ko-KR" sz="1050" kern="0" spc="-150" dirty="0">
                          <a:solidFill>
                            <a:srgbClr val="000000"/>
                          </a:solidFill>
                          <a:effectLst/>
                          <a:latin typeface="휴먼명조" panose="02010504000101010101" pitchFamily="2" charset="-127"/>
                          <a:ea typeface="휴먼명조" panose="02010504000101010101" pitchFamily="2" charset="-127"/>
                        </a:rPr>
                        <a:t>(mirror)</a:t>
                      </a:r>
                      <a:r>
                        <a:rPr lang="ko-KR" altLang="en-US" sz="1050" kern="0" spc="-150" dirty="0">
                          <a:solidFill>
                            <a:srgbClr val="000000"/>
                          </a:solidFill>
                          <a:effectLst/>
                          <a:latin typeface="휴먼명조" panose="02010504000101010101" pitchFamily="2" charset="-127"/>
                          <a:ea typeface="휴먼명조" panose="02010504000101010101" pitchFamily="2" charset="-127"/>
                        </a:rPr>
                        <a:t>효과가나도록하는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미러코팅된광변색선글라스렌즈에관한것이다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하드 코팅된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150" dirty="0">
                          <a:solidFill>
                            <a:srgbClr val="000000"/>
                          </a:solidFill>
                          <a:effectLst/>
                          <a:latin typeface="휴먼명조" panose="02010504000101010101" pitchFamily="2" charset="-127"/>
                          <a:ea typeface="휴먼명조" panose="02010504000101010101" pitchFamily="2" charset="-127"/>
                        </a:rPr>
                        <a:t> 렌즈 앞면은 서로 다른 두께의 </a:t>
                      </a:r>
                      <a:r>
                        <a:rPr lang="en-US" altLang="ko-KR" sz="1050" kern="0" spc="-150" dirty="0">
                          <a:solidFill>
                            <a:srgbClr val="000000"/>
                          </a:solidFill>
                          <a:effectLst/>
                          <a:latin typeface="휴먼명조" panose="02010504000101010101" pitchFamily="2" charset="-127"/>
                          <a:ea typeface="휴먼명조" panose="02010504000101010101" pitchFamily="2" charset="-127"/>
                        </a:rPr>
                        <a:t>SiO2 </a:t>
                      </a:r>
                      <a:r>
                        <a:rPr lang="ko-KR" altLang="en-US" sz="1050" kern="0" spc="-150" dirty="0">
                          <a:solidFill>
                            <a:srgbClr val="000000"/>
                          </a:solidFill>
                          <a:effectLst/>
                          <a:latin typeface="휴먼명조" panose="02010504000101010101" pitchFamily="2" charset="-127"/>
                          <a:ea typeface="휴먼명조" panose="02010504000101010101" pitchFamily="2" charset="-127"/>
                        </a:rPr>
                        <a:t>유전체 박막이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전후면으로</a:t>
                      </a:r>
                      <a:r>
                        <a:rPr lang="ko-KR" altLang="en-US" sz="1050" kern="0" spc="-150" dirty="0">
                          <a:solidFill>
                            <a:srgbClr val="000000"/>
                          </a:solidFill>
                          <a:effectLst/>
                          <a:latin typeface="휴먼명조" panose="02010504000101010101" pitchFamily="2" charset="-127"/>
                          <a:ea typeface="휴먼명조" panose="02010504000101010101" pitchFamily="2" charset="-127"/>
                        </a:rPr>
                        <a:t> 둘러싸인 크롬</a:t>
                      </a:r>
                      <a:r>
                        <a:rPr lang="en-US" altLang="ko-KR" sz="1050" kern="0" spc="-150" dirty="0">
                          <a:solidFill>
                            <a:srgbClr val="000000"/>
                          </a:solidFill>
                          <a:effectLst/>
                          <a:latin typeface="휴먼명조" panose="02010504000101010101" pitchFamily="2" charset="-127"/>
                          <a:ea typeface="휴먼명조" panose="02010504000101010101" pitchFamily="2" charset="-127"/>
                        </a:rPr>
                        <a:t>(Cr) </a:t>
                      </a:r>
                      <a:r>
                        <a:rPr lang="ko-KR" altLang="en-US" sz="1050" kern="0" spc="-150" dirty="0">
                          <a:solidFill>
                            <a:srgbClr val="000000"/>
                          </a:solidFill>
                          <a:effectLst/>
                          <a:latin typeface="휴먼명조" panose="02010504000101010101" pitchFamily="2" charset="-127"/>
                          <a:ea typeface="휴먼명조" panose="02010504000101010101" pitchFamily="2" charset="-127"/>
                        </a:rPr>
                        <a:t>금속 박막을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증착하고</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뒷면은 반사방지 코팅</a:t>
                      </a:r>
                      <a:r>
                        <a:rPr lang="en-US" altLang="ko-KR" sz="1050" kern="0" spc="-150" dirty="0">
                          <a:solidFill>
                            <a:srgbClr val="000000"/>
                          </a:solidFill>
                          <a:effectLst/>
                          <a:latin typeface="휴먼명조" panose="02010504000101010101" pitchFamily="2" charset="-127"/>
                          <a:ea typeface="휴먼명조" panose="02010504000101010101" pitchFamily="2" charset="-127"/>
                        </a:rPr>
                        <a:t>(anti-reflection coating) </a:t>
                      </a:r>
                      <a:r>
                        <a:rPr lang="ko-KR" altLang="en-US" sz="1050" kern="0" spc="-150" dirty="0">
                          <a:solidFill>
                            <a:srgbClr val="000000"/>
                          </a:solidFill>
                          <a:effectLst/>
                          <a:latin typeface="휴먼명조" panose="02010504000101010101" pitchFamily="2" charset="-127"/>
                          <a:ea typeface="휴먼명조" panose="02010504000101010101" pitchFamily="2" charset="-127"/>
                        </a:rPr>
                        <a:t>처리하고</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최종적으로 렌즈 양면을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수막</a:t>
                      </a:r>
                      <a:r>
                        <a:rPr lang="ko-KR" altLang="en-US" sz="1050" kern="0" spc="-150" dirty="0">
                          <a:solidFill>
                            <a:srgbClr val="000000"/>
                          </a:solidFill>
                          <a:effectLst/>
                          <a:latin typeface="휴먼명조" panose="02010504000101010101" pitchFamily="2" charset="-127"/>
                          <a:ea typeface="휴먼명조" panose="02010504000101010101" pitchFamily="2" charset="-127"/>
                        </a:rPr>
                        <a:t> 코팅 처리하는 것을 특징으로 하는 미러 코팅된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선글라스 렌즈</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렌즈 앞면에 금속 박막</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렌즈 뒷면에 반사방지 코팅</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D : </a:t>
                      </a:r>
                      <a:r>
                        <a:rPr lang="ko-KR" altLang="en-US" sz="1050" kern="0" spc="0" dirty="0">
                          <a:solidFill>
                            <a:srgbClr val="000000"/>
                          </a:solidFill>
                          <a:effectLst/>
                          <a:latin typeface="휴먼명조" panose="02010504000101010101" pitchFamily="2" charset="-127"/>
                          <a:ea typeface="휴먼명조" panose="02010504000101010101" pitchFamily="2" charset="-127"/>
                        </a:rPr>
                        <a:t>렌즈 양면을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수막코팅</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B</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C</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D</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284163"/>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1964762459"/>
              </p:ext>
            </p:extLst>
          </p:nvPr>
        </p:nvGraphicFramePr>
        <p:xfrm>
          <a:off x="155911" y="865799"/>
          <a:ext cx="8779962" cy="1168003"/>
        </p:xfrm>
        <a:graphic>
          <a:graphicData uri="http://schemas.openxmlformats.org/drawingml/2006/table">
            <a:tbl>
              <a:tblPr>
                <a:tableStyleId>{5C22544A-7EE6-4342-B048-85BDC9FD1C3A}</a:tableStyleId>
              </a:tblPr>
              <a:tblGrid>
                <a:gridCol w="745376">
                  <a:extLst>
                    <a:ext uri="{9D8B030D-6E8A-4147-A177-3AD203B41FA5}">
                      <a16:colId xmlns:a16="http://schemas.microsoft.com/office/drawing/2014/main" val="3837367756"/>
                    </a:ext>
                  </a:extLst>
                </a:gridCol>
                <a:gridCol w="282689">
                  <a:extLst>
                    <a:ext uri="{9D8B030D-6E8A-4147-A177-3AD203B41FA5}">
                      <a16:colId xmlns:a16="http://schemas.microsoft.com/office/drawing/2014/main" val="518283022"/>
                    </a:ext>
                  </a:extLst>
                </a:gridCol>
                <a:gridCol w="7751897">
                  <a:extLst>
                    <a:ext uri="{9D8B030D-6E8A-4147-A177-3AD203B41FA5}">
                      <a16:colId xmlns:a16="http://schemas.microsoft.com/office/drawing/2014/main" val="1796397791"/>
                    </a:ext>
                  </a:extLst>
                </a:gridCol>
              </a:tblGrid>
              <a:tr h="280480">
                <a:tc rowSpan="4">
                  <a:txBody>
                    <a:bodyPr/>
                    <a:lstStyle/>
                    <a:p>
                      <a:pPr algn="ctr" rtl="0" fontAlgn="ctr"/>
                      <a:r>
                        <a:rPr lang="ko-KR" altLang="en-US" sz="1200" b="1" u="none" strike="noStrike" dirty="0" smtClean="0">
                          <a:solidFill>
                            <a:srgbClr val="0000FF"/>
                          </a:solidFill>
                          <a:effectLst/>
                          <a:latin typeface="휴먼명조" panose="02010504000101010101" pitchFamily="2" charset="-127"/>
                          <a:ea typeface="휴먼명조" panose="02010504000101010101" pitchFamily="2" charset="-127"/>
                        </a:rPr>
                        <a:t>개발기술 </a:t>
                      </a:r>
                      <a:r>
                        <a:rPr lang="ko-KR" altLang="en-US" sz="1200" b="1" u="none" strike="noStrike" dirty="0">
                          <a:solidFill>
                            <a:srgbClr val="0000FF"/>
                          </a:solidFill>
                          <a:effectLst/>
                          <a:latin typeface="휴먼명조" panose="02010504000101010101" pitchFamily="2" charset="-127"/>
                          <a:ea typeface="휴먼명조" panose="02010504000101010101" pitchFamily="2" charset="-127"/>
                        </a:rPr>
                        <a:t>구성요소</a:t>
                      </a:r>
                      <a:endParaRPr lang="ko-KR" altLang="en-US" sz="120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ctr"/>
                      <a:r>
                        <a:rPr lang="en-US" sz="1050" u="none" strike="noStrike" dirty="0">
                          <a:solidFill>
                            <a:srgbClr val="0000FF"/>
                          </a:solidFill>
                          <a:effectLst/>
                          <a:latin typeface="휴먼명조" panose="02010504000101010101" pitchFamily="2" charset="-127"/>
                          <a:ea typeface="휴먼명조" panose="02010504000101010101" pitchFamily="2" charset="-127"/>
                        </a:rPr>
                        <a:t>A</a:t>
                      </a:r>
                      <a:endParaRPr lang="en-US" sz="1050" b="0"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rtl="0" fontAlgn="ctr"/>
                      <a:r>
                        <a:rPr lang="ko-KR" altLang="en-US" sz="1050" b="1" u="none" strike="noStrike" dirty="0">
                          <a:solidFill>
                            <a:srgbClr val="0000FF"/>
                          </a:solidFill>
                          <a:effectLst/>
                          <a:latin typeface="휴먼명조" panose="02010504000101010101" pitchFamily="2" charset="-127"/>
                          <a:ea typeface="휴먼명조" panose="02010504000101010101" pitchFamily="2" charset="-127"/>
                        </a:rPr>
                        <a:t>베이스 기재 </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 Photochromic Resin</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을 지지해주고</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 </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외부의 습기</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 </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산소등으로의 노출을 방지</a:t>
                      </a:r>
                      <a:endParaRPr lang="ko-KR" altLang="en-US" sz="105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357593"/>
                  </a:ext>
                </a:extLst>
              </a:tr>
              <a:tr h="280480">
                <a:tc vMerge="1">
                  <a:txBody>
                    <a:bodyPr/>
                    <a:lstStyle/>
                    <a:p>
                      <a:pPr latinLnBrk="1"/>
                      <a:endParaRPr lang="ko-KR" altLang="en-US"/>
                    </a:p>
                  </a:txBody>
                  <a:tcPr/>
                </a:tc>
                <a:tc>
                  <a:txBody>
                    <a:bodyPr/>
                    <a:lstStyle/>
                    <a:p>
                      <a:pPr algn="ctr" rtl="0" fontAlgn="ctr"/>
                      <a:r>
                        <a:rPr lang="en-US" sz="1050" u="none" strike="noStrike">
                          <a:solidFill>
                            <a:srgbClr val="0000FF"/>
                          </a:solidFill>
                          <a:effectLst/>
                          <a:latin typeface="휴먼명조" panose="02010504000101010101" pitchFamily="2" charset="-127"/>
                          <a:ea typeface="휴먼명조" panose="02010504000101010101" pitchFamily="2" charset="-127"/>
                        </a:rPr>
                        <a:t>B</a:t>
                      </a:r>
                      <a:endParaRPr lang="en-US" sz="1050" b="0" i="0" u="none" strike="noStrike">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rtl="0" fontAlgn="ctr"/>
                      <a:r>
                        <a:rPr lang="ko-KR" altLang="en-US" sz="1050" b="1" u="none" strike="noStrike" dirty="0">
                          <a:solidFill>
                            <a:srgbClr val="0000FF"/>
                          </a:solidFill>
                          <a:effectLst/>
                          <a:latin typeface="휴먼명조" panose="02010504000101010101" pitchFamily="2" charset="-127"/>
                          <a:ea typeface="휴먼명조" panose="02010504000101010101" pitchFamily="2" charset="-127"/>
                        </a:rPr>
                        <a:t>친환경 </a:t>
                      </a:r>
                      <a:r>
                        <a:rPr lang="en-US" sz="1050" b="1" u="none" strike="noStrike" dirty="0">
                          <a:solidFill>
                            <a:srgbClr val="0000FF"/>
                          </a:solidFill>
                          <a:effectLst/>
                          <a:latin typeface="휴먼명조" panose="02010504000101010101" pitchFamily="2" charset="-127"/>
                          <a:ea typeface="휴먼명조" panose="02010504000101010101" pitchFamily="2" charset="-127"/>
                        </a:rPr>
                        <a:t>Photochromic UV Resin </a:t>
                      </a:r>
                      <a:r>
                        <a:rPr lang="en-US" sz="1050" u="none" strike="noStrike" dirty="0">
                          <a:solidFill>
                            <a:srgbClr val="0000FF"/>
                          </a:solidFill>
                          <a:effectLst/>
                          <a:latin typeface="휴먼명조" panose="02010504000101010101" pitchFamily="2" charset="-127"/>
                          <a:ea typeface="휴먼명조" panose="02010504000101010101" pitchFamily="2" charset="-127"/>
                        </a:rPr>
                        <a:t>: Solvent Free </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친환경 </a:t>
                      </a:r>
                      <a:r>
                        <a:rPr lang="en-US" sz="1050" u="none" strike="noStrike" dirty="0">
                          <a:solidFill>
                            <a:srgbClr val="0000FF"/>
                          </a:solidFill>
                          <a:effectLst/>
                          <a:latin typeface="휴먼명조" panose="02010504000101010101" pitchFamily="2" charset="-127"/>
                          <a:ea typeface="휴먼명조" panose="02010504000101010101" pitchFamily="2" charset="-127"/>
                        </a:rPr>
                        <a:t>UV </a:t>
                      </a:r>
                      <a:r>
                        <a:rPr lang="ko-KR" altLang="en-US" sz="1050" u="none" strike="noStrike" dirty="0" err="1">
                          <a:solidFill>
                            <a:srgbClr val="0000FF"/>
                          </a:solidFill>
                          <a:effectLst/>
                          <a:latin typeface="휴먼명조" panose="02010504000101010101" pitchFamily="2" charset="-127"/>
                          <a:ea typeface="휴먼명조" panose="02010504000101010101" pitchFamily="2" charset="-127"/>
                        </a:rPr>
                        <a:t>경화성</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 </a:t>
                      </a:r>
                      <a:r>
                        <a:rPr lang="en-US" sz="1050" u="none" strike="noStrike" dirty="0">
                          <a:solidFill>
                            <a:srgbClr val="0000FF"/>
                          </a:solidFill>
                          <a:effectLst/>
                          <a:latin typeface="휴먼명조" panose="02010504000101010101" pitchFamily="2" charset="-127"/>
                          <a:ea typeface="휴먼명조" panose="02010504000101010101" pitchFamily="2" charset="-127"/>
                        </a:rPr>
                        <a:t>Resin</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에 기반한 </a:t>
                      </a:r>
                      <a:r>
                        <a:rPr lang="en-US" sz="1050" u="none" strike="noStrike" dirty="0">
                          <a:solidFill>
                            <a:srgbClr val="0000FF"/>
                          </a:solidFill>
                          <a:effectLst/>
                          <a:latin typeface="휴먼명조" panose="02010504000101010101" pitchFamily="2" charset="-127"/>
                          <a:ea typeface="휴먼명조" panose="02010504000101010101" pitchFamily="2" charset="-127"/>
                        </a:rPr>
                        <a:t>Photochromic Material</a:t>
                      </a:r>
                      <a:endParaRPr lang="en-US" sz="105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168624"/>
                  </a:ext>
                </a:extLst>
              </a:tr>
              <a:tr h="280480">
                <a:tc vMerge="1">
                  <a:txBody>
                    <a:bodyPr/>
                    <a:lstStyle/>
                    <a:p>
                      <a:pPr latinLnBrk="1"/>
                      <a:endParaRPr lang="ko-KR" altLang="en-US"/>
                    </a:p>
                  </a:txBody>
                  <a:tcPr/>
                </a:tc>
                <a:tc>
                  <a:txBody>
                    <a:bodyPr/>
                    <a:lstStyle/>
                    <a:p>
                      <a:pPr algn="ctr" rtl="0" fontAlgn="ctr"/>
                      <a:r>
                        <a:rPr lang="en-US" sz="1050" u="none" strike="noStrike">
                          <a:solidFill>
                            <a:srgbClr val="0000FF"/>
                          </a:solidFill>
                          <a:effectLst/>
                          <a:latin typeface="휴먼명조" panose="02010504000101010101" pitchFamily="2" charset="-127"/>
                          <a:ea typeface="휴먼명조" panose="02010504000101010101" pitchFamily="2" charset="-127"/>
                        </a:rPr>
                        <a:t>C</a:t>
                      </a:r>
                      <a:endParaRPr lang="en-US" sz="1050" b="0" i="0" u="none" strike="noStrike">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rtl="0" fontAlgn="ctr"/>
                      <a:r>
                        <a:rPr lang="ko-KR" altLang="en-US" sz="1050" b="1" u="none" strike="noStrike" dirty="0" err="1">
                          <a:solidFill>
                            <a:srgbClr val="0000FF"/>
                          </a:solidFill>
                          <a:effectLst/>
                          <a:latin typeface="휴먼명조" panose="02010504000101010101" pitchFamily="2" charset="-127"/>
                          <a:ea typeface="휴먼명조" panose="02010504000101010101" pitchFamily="2" charset="-127"/>
                        </a:rPr>
                        <a:t>광반응성</a:t>
                      </a:r>
                      <a:r>
                        <a:rPr lang="ko-KR" altLang="en-US" sz="1050" b="1" u="none" strike="noStrike" dirty="0">
                          <a:solidFill>
                            <a:srgbClr val="0000FF"/>
                          </a:solidFill>
                          <a:effectLst/>
                          <a:latin typeface="휴먼명조" panose="02010504000101010101" pitchFamily="2" charset="-127"/>
                          <a:ea typeface="휴먼명조" panose="02010504000101010101" pitchFamily="2" charset="-127"/>
                        </a:rPr>
                        <a:t> </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 빛을 받으면 빛의 투과율이 자동으로 조정되는 </a:t>
                      </a:r>
                      <a:r>
                        <a:rPr lang="ko-KR" altLang="en-US" sz="1050" u="none" strike="noStrike" dirty="0" err="1">
                          <a:solidFill>
                            <a:srgbClr val="0000FF"/>
                          </a:solidFill>
                          <a:effectLst/>
                          <a:latin typeface="휴먼명조" panose="02010504000101010101" pitchFamily="2" charset="-127"/>
                          <a:ea typeface="휴먼명조" panose="02010504000101010101" pitchFamily="2" charset="-127"/>
                        </a:rPr>
                        <a:t>광반응성</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 스마트 글라스</a:t>
                      </a:r>
                      <a:endParaRPr lang="ko-KR" altLang="en-US" sz="105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032582"/>
                  </a:ext>
                </a:extLst>
              </a:tr>
              <a:tr h="280480">
                <a:tc vMerge="1">
                  <a:txBody>
                    <a:bodyPr/>
                    <a:lstStyle/>
                    <a:p>
                      <a:pPr latinLnBrk="1"/>
                      <a:endParaRPr lang="ko-KR" altLang="en-US"/>
                    </a:p>
                  </a:txBody>
                  <a:tcPr/>
                </a:tc>
                <a:tc>
                  <a:txBody>
                    <a:bodyPr/>
                    <a:lstStyle/>
                    <a:p>
                      <a:pPr algn="ctr" rtl="0" fontAlgn="ctr"/>
                      <a:r>
                        <a:rPr lang="en-US" sz="1050" u="none" strike="noStrike">
                          <a:solidFill>
                            <a:srgbClr val="0000FF"/>
                          </a:solidFill>
                          <a:effectLst/>
                          <a:latin typeface="휴먼명조" panose="02010504000101010101" pitchFamily="2" charset="-127"/>
                          <a:ea typeface="휴먼명조" panose="02010504000101010101" pitchFamily="2" charset="-127"/>
                        </a:rPr>
                        <a:t>D</a:t>
                      </a:r>
                      <a:endParaRPr lang="en-US" sz="1050" b="0" i="0" u="none" strike="noStrike">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rtl="0" fontAlgn="ctr"/>
                      <a:r>
                        <a:rPr lang="ko-KR" altLang="en-US" sz="1050" b="1" u="none" strike="noStrike" dirty="0">
                          <a:solidFill>
                            <a:srgbClr val="0000FF"/>
                          </a:solidFill>
                          <a:effectLst/>
                          <a:latin typeface="휴먼명조" panose="02010504000101010101" pitchFamily="2" charset="-127"/>
                          <a:ea typeface="휴먼명조" panose="02010504000101010101" pitchFamily="2" charset="-127"/>
                        </a:rPr>
                        <a:t>자외선차단 </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 </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Photochromic material </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혹은 베이스 기재에 자외선 차단 기능을 부여함으로서 인체에 유해한 자외선을 차단하는 기능</a:t>
                      </a:r>
                      <a:endParaRPr lang="ko-KR" altLang="en-US" sz="105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489092"/>
                  </a:ext>
                </a:extLst>
              </a:tr>
            </a:tbl>
          </a:graphicData>
        </a:graphic>
      </p:graphicFrame>
    </p:spTree>
    <p:extLst>
      <p:ext uri="{BB962C8B-B14F-4D97-AF65-F5344CB8AC3E}">
        <p14:creationId xmlns:p14="http://schemas.microsoft.com/office/powerpoint/2010/main" val="3760288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관련 연구</a:t>
            </a:r>
            <a:r>
              <a:rPr lang="en-US" altLang="ko-KR" sz="3200" dirty="0">
                <a:solidFill>
                  <a:schemeClr val="tx2"/>
                </a:solidFill>
                <a:latin typeface="HY견고딕" panose="02030600000101010101" pitchFamily="18" charset="-127"/>
                <a:ea typeface="HY견고딕" panose="02030600000101010101" pitchFamily="18" charset="-127"/>
              </a:rPr>
              <a:t>/</a:t>
            </a:r>
            <a:r>
              <a:rPr lang="ko-KR" altLang="en-US" sz="3200" dirty="0">
                <a:solidFill>
                  <a:schemeClr val="tx2"/>
                </a:solidFill>
                <a:latin typeface="HY견고딕" panose="02030600000101010101" pitchFamily="18" charset="-127"/>
                <a:ea typeface="HY견고딕" panose="02030600000101010101" pitchFamily="18" charset="-127"/>
              </a:rPr>
              <a:t>특허 </a:t>
            </a:r>
            <a:r>
              <a:rPr lang="ko-KR" altLang="en-US" sz="3200" dirty="0" smtClean="0">
                <a:solidFill>
                  <a:schemeClr val="tx2"/>
                </a:solidFill>
                <a:latin typeface="HY견고딕" panose="02030600000101010101" pitchFamily="18" charset="-127"/>
                <a:ea typeface="HY견고딕" panose="02030600000101010101" pitchFamily="18" charset="-127"/>
              </a:rPr>
              <a:t>조사</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2" name="Rectangle 2">
            <a:extLst>
              <a:ext uri="{FF2B5EF4-FFF2-40B4-BE49-F238E27FC236}">
                <a16:creationId xmlns:a16="http://schemas.microsoft.com/office/drawing/2014/main" id="{E057CE83-A631-4F97-B4D5-A931F02A9187}"/>
              </a:ext>
            </a:extLst>
          </p:cNvPr>
          <p:cNvSpPr>
            <a:spLocks noChangeArrowheads="1"/>
          </p:cNvSpPr>
          <p:nvPr/>
        </p:nvSpPr>
        <p:spPr bwMode="auto">
          <a:xfrm>
            <a:off x="1801018" y="411330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4283630224"/>
              </p:ext>
            </p:extLst>
          </p:nvPr>
        </p:nvGraphicFramePr>
        <p:xfrm>
          <a:off x="155912" y="980729"/>
          <a:ext cx="8808576" cy="3926376"/>
        </p:xfrm>
        <a:graphic>
          <a:graphicData uri="http://schemas.openxmlformats.org/drawingml/2006/table">
            <a:tbl>
              <a:tblPr/>
              <a:tblGrid>
                <a:gridCol w="900634">
                  <a:extLst>
                    <a:ext uri="{9D8B030D-6E8A-4147-A177-3AD203B41FA5}">
                      <a16:colId xmlns:a16="http://schemas.microsoft.com/office/drawing/2014/main" val="3482015245"/>
                    </a:ext>
                  </a:extLst>
                </a:gridCol>
                <a:gridCol w="6237257">
                  <a:extLst>
                    <a:ext uri="{9D8B030D-6E8A-4147-A177-3AD203B41FA5}">
                      <a16:colId xmlns:a16="http://schemas.microsoft.com/office/drawing/2014/main" val="1983038460"/>
                    </a:ext>
                  </a:extLst>
                </a:gridCol>
                <a:gridCol w="861827">
                  <a:extLst>
                    <a:ext uri="{9D8B030D-6E8A-4147-A177-3AD203B41FA5}">
                      <a16:colId xmlns:a16="http://schemas.microsoft.com/office/drawing/2014/main" val="3634859805"/>
                    </a:ext>
                  </a:extLst>
                </a:gridCol>
                <a:gridCol w="808858">
                  <a:extLst>
                    <a:ext uri="{9D8B030D-6E8A-4147-A177-3AD203B41FA5}">
                      <a16:colId xmlns:a16="http://schemas.microsoft.com/office/drawing/2014/main" val="335634637"/>
                    </a:ext>
                  </a:extLst>
                </a:gridCol>
              </a:tblGrid>
              <a:tr h="322186">
                <a:tc>
                  <a:txBody>
                    <a:bodyPr/>
                    <a:lstStyle/>
                    <a:p>
                      <a:pPr marL="52070" marR="0" indent="0" algn="ctr" fontAlgn="base" latinLnBrk="0">
                        <a:lnSpc>
                          <a:spcPct val="160000"/>
                        </a:lnSpc>
                        <a:spcBef>
                          <a:spcPts val="0"/>
                        </a:spcBef>
                        <a:spcAft>
                          <a:spcPts val="0"/>
                        </a:spcAft>
                      </a:pPr>
                      <a:r>
                        <a:rPr lang="ko-KR" altLang="en-US" sz="1400" b="1" kern="0" spc="0" dirty="0" err="1">
                          <a:solidFill>
                            <a:srgbClr val="000000"/>
                          </a:solidFill>
                          <a:effectLst/>
                          <a:latin typeface="휴먼명조" panose="02010504000101010101" pitchFamily="2" charset="-127"/>
                          <a:ea typeface="휴먼명조" panose="02010504000101010101" pitchFamily="2" charset="-127"/>
                        </a:rPr>
                        <a:t>문헌번호</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휴먼명조" panose="02010504000101010101" pitchFamily="2" charset="-127"/>
                          <a:ea typeface="휴먼명조" panose="02010504000101010101" pitchFamily="2" charset="-127"/>
                        </a:rPr>
                        <a:t>선행기술 요지</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400" b="1" kern="0" spc="0" baseline="30000" dirty="0">
                          <a:solidFill>
                            <a:srgbClr val="000000"/>
                          </a:solidFill>
                          <a:effectLst/>
                          <a:latin typeface="휴먼명조" panose="02010504000101010101" pitchFamily="2" charset="-127"/>
                          <a:ea typeface="휴먼명조" panose="02010504000101010101" pitchFamily="2" charset="-127"/>
                        </a:rPr>
                        <a:t>**</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휴먼명조" panose="02010504000101010101" pitchFamily="2" charset="-127"/>
                          <a:ea typeface="휴먼명조" panose="02010504000101010101" pitchFamily="2" charset="-127"/>
                        </a:rPr>
                        <a:t>관련도</a:t>
                      </a:r>
                      <a:r>
                        <a:rPr lang="ko-KR" altLang="en-US" sz="1400" b="1" kern="0" spc="0" baseline="30000" dirty="0">
                          <a:solidFill>
                            <a:srgbClr val="000000"/>
                          </a:solidFill>
                          <a:effectLst/>
                          <a:latin typeface="휴먼명조" panose="02010504000101010101" pitchFamily="2" charset="-127"/>
                          <a:ea typeface="휴먼명조" panose="02010504000101010101" pitchFamily="2" charset="-127"/>
                        </a:rPr>
                        <a:t>***</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extLst>
                  <a:ext uri="{0D108BD9-81ED-4DB2-BD59-A6C34878D82A}">
                    <a16:rowId xmlns:a16="http://schemas.microsoft.com/office/drawing/2014/main" val="4120574591"/>
                  </a:ext>
                </a:extLst>
              </a:tr>
              <a:tr h="1129519">
                <a:tc>
                  <a:txBody>
                    <a:bodyPr/>
                    <a:lstStyle/>
                    <a:p>
                      <a:pPr marL="0" marR="0" indent="0" algn="ctr" fontAlgn="b" latinLnBrk="0">
                        <a:lnSpc>
                          <a:spcPct val="130000"/>
                        </a:lnSpc>
                        <a:spcBef>
                          <a:spcPts val="0"/>
                        </a:spcBef>
                        <a:spcAft>
                          <a:spcPts val="0"/>
                        </a:spcAft>
                      </a:pPr>
                      <a:r>
                        <a:rPr lang="en-US" sz="1050" kern="0" spc="-150" dirty="0">
                          <a:solidFill>
                            <a:srgbClr val="000000"/>
                          </a:solidFill>
                          <a:effectLst/>
                          <a:latin typeface="휴먼명조" panose="02010504000101010101" pitchFamily="2" charset="-127"/>
                          <a:ea typeface="휴먼명조" panose="02010504000101010101" pitchFamily="2" charset="-127"/>
                        </a:rPr>
                        <a:t>10-2005-0126680</a:t>
                      </a:r>
                      <a:endParaRPr 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광변색성플라스틱렌즈의제조방법에관한</a:t>
                      </a:r>
                      <a:r>
                        <a:rPr lang="ko-KR" altLang="en-US" sz="1050" kern="0" spc="-150" dirty="0">
                          <a:solidFill>
                            <a:srgbClr val="000000"/>
                          </a:solidFill>
                          <a:effectLst/>
                          <a:latin typeface="휴먼명조" panose="02010504000101010101" pitchFamily="2" charset="-127"/>
                          <a:ea typeface="휴먼명조" panose="02010504000101010101" pitchFamily="2" charset="-127"/>
                        </a:rPr>
                        <a:t> 것으로</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광변색특성이나생산성의저하없이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경도가향상되어안정적인</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하드코팅</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및멀티코팅이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가능한광변색성플라스틱렌즈의제조방법에관한것이다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본 발명에서는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광개시제의</a:t>
                      </a:r>
                      <a:r>
                        <a:rPr lang="ko-KR" altLang="en-US" sz="1050" kern="0" spc="-150" dirty="0">
                          <a:solidFill>
                            <a:srgbClr val="000000"/>
                          </a:solidFill>
                          <a:effectLst/>
                          <a:latin typeface="휴먼명조" panose="02010504000101010101" pitchFamily="2" charset="-127"/>
                          <a:ea typeface="휴먼명조" panose="02010504000101010101" pitchFamily="2" charset="-127"/>
                        </a:rPr>
                        <a:t> 선택과 정확한 배합</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열경화</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중합</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과정의 정밀한 제어 등을 통해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150" dirty="0">
                          <a:solidFill>
                            <a:srgbClr val="000000"/>
                          </a:solidFill>
                          <a:effectLst/>
                          <a:latin typeface="휴먼명조" panose="02010504000101010101" pitchFamily="2" charset="-127"/>
                          <a:ea typeface="휴먼명조" panose="02010504000101010101" pitchFamily="2" charset="-127"/>
                        </a:rPr>
                        <a:t> 특성이나 렌즈의 생산성을 떨어뜨리지 않으면서도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150" dirty="0">
                          <a:solidFill>
                            <a:srgbClr val="000000"/>
                          </a:solidFill>
                          <a:effectLst/>
                          <a:latin typeface="휴먼명조" panose="02010504000101010101" pitchFamily="2" charset="-127"/>
                          <a:ea typeface="휴먼명조" panose="02010504000101010101" pitchFamily="2" charset="-127"/>
                        </a:rPr>
                        <a:t> 플라스틱 렌즈의 경도를 크게 증가시킬 수 있는 제조방법이 제공된다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플라스틱 렌즈</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플라스틱의 경도 향상 요소</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플라스틱의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멀티코팅이</a:t>
                      </a:r>
                      <a:r>
                        <a:rPr lang="ko-KR" altLang="en-US" sz="1050" kern="0" spc="0" dirty="0">
                          <a:solidFill>
                            <a:srgbClr val="000000"/>
                          </a:solidFill>
                          <a:effectLst/>
                          <a:latin typeface="휴먼명조" panose="02010504000101010101" pitchFamily="2" charset="-127"/>
                          <a:ea typeface="휴먼명조" panose="02010504000101010101" pitchFamily="2" charset="-127"/>
                        </a:rPr>
                        <a:t> 가능한 요소</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D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경도향상</a:t>
                      </a:r>
                      <a:r>
                        <a:rPr lang="ko-KR" altLang="en-US" sz="1050" kern="0" spc="0" dirty="0">
                          <a:solidFill>
                            <a:srgbClr val="000000"/>
                          </a:solidFill>
                          <a:effectLst/>
                          <a:latin typeface="휴먼명조" panose="02010504000101010101" pitchFamily="2" charset="-127"/>
                          <a:ea typeface="휴먼명조" panose="02010504000101010101" pitchFamily="2" charset="-127"/>
                        </a:rPr>
                        <a:t> 및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멀티코팅을</a:t>
                      </a:r>
                      <a:r>
                        <a:rPr lang="ko-KR" altLang="en-US" sz="1050" kern="0" spc="0" dirty="0">
                          <a:solidFill>
                            <a:srgbClr val="000000"/>
                          </a:solidFill>
                          <a:effectLst/>
                          <a:latin typeface="휴먼명조" panose="02010504000101010101" pitchFamily="2" charset="-127"/>
                          <a:ea typeface="휴먼명조" panose="02010504000101010101" pitchFamily="2" charset="-127"/>
                        </a:rPr>
                        <a:t> 하면서 생산성 유지</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B</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C</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D</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362179"/>
                  </a:ext>
                </a:extLst>
              </a:tr>
              <a:tr h="1247462">
                <a:tc>
                  <a:txBody>
                    <a:bodyPr/>
                    <a:lstStyle/>
                    <a:p>
                      <a:pPr marL="0" marR="0" indent="0" algn="ctr" fontAlgn="b" latinLnBrk="0">
                        <a:lnSpc>
                          <a:spcPct val="130000"/>
                        </a:lnSpc>
                        <a:spcBef>
                          <a:spcPts val="0"/>
                        </a:spcBef>
                        <a:spcAft>
                          <a:spcPts val="0"/>
                        </a:spcAft>
                      </a:pPr>
                      <a:r>
                        <a:rPr lang="en-US" sz="1050" kern="0" spc="-150">
                          <a:solidFill>
                            <a:srgbClr val="000000"/>
                          </a:solidFill>
                          <a:effectLst/>
                          <a:latin typeface="휴먼명조" panose="02010504000101010101" pitchFamily="2" charset="-127"/>
                          <a:ea typeface="휴먼명조" panose="02010504000101010101" pitchFamily="2" charset="-127"/>
                        </a:rPr>
                        <a:t>10-2004-0062008</a:t>
                      </a:r>
                      <a:endParaRPr lang="en-US" sz="1050" kern="0" spc="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광변색성및내충격성을갖는투명</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기재코팅용</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프라이머조성물및이것이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코팅 및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경화되어형성된프라이머층이구비된광변색성투명기재에관한것이다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투명 기재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코팅용</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조성물은</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조성물</a:t>
                      </a:r>
                      <a:r>
                        <a:rPr lang="ko-KR" altLang="en-US" sz="1050" kern="0" spc="-150" dirty="0">
                          <a:solidFill>
                            <a:srgbClr val="000000"/>
                          </a:solidFill>
                          <a:effectLst/>
                          <a:latin typeface="휴먼명조" panose="02010504000101010101" pitchFamily="2" charset="-127"/>
                          <a:ea typeface="휴먼명조" panose="02010504000101010101" pitchFamily="2" charset="-127"/>
                        </a:rPr>
                        <a:t> 총 </a:t>
                      </a:r>
                      <a:r>
                        <a:rPr lang="en-US" altLang="ko-KR" sz="1050" kern="0" spc="-150" dirty="0">
                          <a:solidFill>
                            <a:srgbClr val="000000"/>
                          </a:solidFill>
                          <a:effectLst/>
                          <a:latin typeface="휴먼명조" panose="02010504000101010101" pitchFamily="2" charset="-127"/>
                          <a:ea typeface="휴먼명조" panose="02010504000101010101" pitchFamily="2" charset="-127"/>
                        </a:rPr>
                        <a:t>100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중량부를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기준으로 </a:t>
                      </a:r>
                      <a:r>
                        <a:rPr lang="en-US" altLang="ko-KR" sz="1050" kern="0" spc="-150" dirty="0">
                          <a:solidFill>
                            <a:srgbClr val="000000"/>
                          </a:solidFill>
                          <a:effectLst/>
                          <a:latin typeface="휴먼명조" panose="02010504000101010101" pitchFamily="2" charset="-127"/>
                          <a:ea typeface="휴먼명조" panose="02010504000101010101" pitchFamily="2" charset="-127"/>
                        </a:rPr>
                        <a:t>A)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브뢴스테드</a:t>
                      </a:r>
                      <a:r>
                        <a:rPr lang="ko-KR" altLang="en-US" sz="1050" kern="0" spc="-150" dirty="0">
                          <a:solidFill>
                            <a:srgbClr val="000000"/>
                          </a:solidFill>
                          <a:effectLst/>
                          <a:latin typeface="휴먼명조" panose="02010504000101010101" pitchFamily="2" charset="-127"/>
                          <a:ea typeface="휴먼명조" panose="02010504000101010101" pitchFamily="2" charset="-127"/>
                        </a:rPr>
                        <a:t> 염을 함유하는 폴리우레탄 </a:t>
                      </a:r>
                      <a:r>
                        <a:rPr lang="en-US" altLang="ko-KR" sz="1050" kern="0" spc="-150" dirty="0">
                          <a:solidFill>
                            <a:srgbClr val="000000"/>
                          </a:solidFill>
                          <a:effectLst/>
                          <a:latin typeface="휴먼명조" panose="02010504000101010101" pitchFamily="2" charset="-127"/>
                          <a:ea typeface="휴먼명조" panose="02010504000101010101" pitchFamily="2" charset="-127"/>
                        </a:rPr>
                        <a:t>5~90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중량부</a:t>
                      </a:r>
                      <a:r>
                        <a:rPr lang="en-US" altLang="ko-KR" sz="1050" kern="0" spc="-150" dirty="0">
                          <a:solidFill>
                            <a:srgbClr val="000000"/>
                          </a:solidFill>
                          <a:effectLst/>
                          <a:latin typeface="휴먼명조" panose="02010504000101010101" pitchFamily="2" charset="-127"/>
                          <a:ea typeface="휴먼명조" panose="02010504000101010101" pitchFamily="2" charset="-127"/>
                        </a:rPr>
                        <a:t>; B)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폴리에폭시</a:t>
                      </a:r>
                      <a:r>
                        <a:rPr lang="ko-KR" altLang="en-US" sz="1050" kern="0" spc="-150" dirty="0">
                          <a:solidFill>
                            <a:srgbClr val="000000"/>
                          </a:solidFill>
                          <a:effectLst/>
                          <a:latin typeface="휴먼명조" panose="02010504000101010101" pitchFamily="2" charset="-127"/>
                          <a:ea typeface="휴먼명조" panose="02010504000101010101" pitchFamily="2" charset="-127"/>
                        </a:rPr>
                        <a:t> 수지 </a:t>
                      </a:r>
                      <a:r>
                        <a:rPr lang="en-US" altLang="ko-KR" sz="1050" kern="0" spc="-150" dirty="0">
                          <a:solidFill>
                            <a:srgbClr val="000000"/>
                          </a:solidFill>
                          <a:effectLst/>
                          <a:latin typeface="휴먼명조" panose="02010504000101010101" pitchFamily="2" charset="-127"/>
                          <a:ea typeface="휴먼명조" panose="02010504000101010101" pitchFamily="2" charset="-127"/>
                        </a:rPr>
                        <a:t>5~50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중량부</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및 </a:t>
                      </a:r>
                      <a:r>
                        <a:rPr lang="en-US" altLang="ko-KR" sz="1050" kern="0" spc="-150" dirty="0">
                          <a:solidFill>
                            <a:srgbClr val="000000"/>
                          </a:solidFill>
                          <a:effectLst/>
                          <a:latin typeface="휴먼명조" panose="02010504000101010101" pitchFamily="2" charset="-127"/>
                          <a:ea typeface="휴먼명조" panose="02010504000101010101" pitchFamily="2" charset="-127"/>
                        </a:rPr>
                        <a:t>C)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a:t>
                      </a:r>
                      <a:r>
                        <a:rPr lang="ko-KR" altLang="en-US" sz="1050" kern="0" spc="-150" dirty="0">
                          <a:solidFill>
                            <a:srgbClr val="000000"/>
                          </a:solidFill>
                          <a:effectLst/>
                          <a:latin typeface="휴먼명조" panose="02010504000101010101" pitchFamily="2" charset="-127"/>
                          <a:ea typeface="휴먼명조" panose="02010504000101010101" pitchFamily="2" charset="-127"/>
                        </a:rPr>
                        <a:t> 염료 </a:t>
                      </a:r>
                      <a:r>
                        <a:rPr lang="en-US" altLang="ko-KR" sz="1050" kern="0" spc="-150" dirty="0">
                          <a:solidFill>
                            <a:srgbClr val="000000"/>
                          </a:solidFill>
                          <a:effectLst/>
                          <a:latin typeface="휴먼명조" panose="02010504000101010101" pitchFamily="2" charset="-127"/>
                          <a:ea typeface="휴먼명조" panose="02010504000101010101" pitchFamily="2" charset="-127"/>
                        </a:rPr>
                        <a:t>1~40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중량부를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포함한다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본 발명의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조성물이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코팅 및 경화되어 형성된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프라이머층이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구비된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기재코팅용</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프라이머</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조성물</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프라이머층이</a:t>
                      </a:r>
                      <a:r>
                        <a:rPr lang="ko-KR" altLang="en-US" sz="1050" kern="0" spc="0" dirty="0">
                          <a:solidFill>
                            <a:srgbClr val="000000"/>
                          </a:solidFill>
                          <a:effectLst/>
                          <a:latin typeface="휴먼명조" panose="02010504000101010101" pitchFamily="2" charset="-127"/>
                          <a:ea typeface="휴먼명조" panose="02010504000101010101" pitchFamily="2" charset="-127"/>
                        </a:rPr>
                        <a:t> 구비된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투명기재</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a:solidFill>
                            <a:srgbClr val="000000"/>
                          </a:solidFill>
                          <a:effectLst/>
                          <a:latin typeface="휴먼명조" panose="02010504000101010101" pitchFamily="2" charset="-127"/>
                          <a:ea typeface="휴먼명조" panose="02010504000101010101" pitchFamily="2" charset="-127"/>
                        </a:rPr>
                        <a:t>폴리우레탄 수지 조성</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D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광변색성</a:t>
                      </a:r>
                      <a:r>
                        <a:rPr lang="ko-KR" altLang="en-US" sz="1050" kern="0" spc="0" dirty="0">
                          <a:solidFill>
                            <a:srgbClr val="000000"/>
                          </a:solidFill>
                          <a:effectLst/>
                          <a:latin typeface="휴먼명조" panose="02010504000101010101" pitchFamily="2" charset="-127"/>
                          <a:ea typeface="휴먼명조" panose="02010504000101010101" pitchFamily="2" charset="-127"/>
                        </a:rPr>
                        <a:t> 염료 수지 조성</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E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폴리에폭시</a:t>
                      </a:r>
                      <a:r>
                        <a:rPr lang="ko-KR" altLang="en-US" sz="1050" kern="0" spc="0" dirty="0">
                          <a:solidFill>
                            <a:srgbClr val="000000"/>
                          </a:solidFill>
                          <a:effectLst/>
                          <a:latin typeface="휴먼명조" panose="02010504000101010101" pitchFamily="2" charset="-127"/>
                          <a:ea typeface="휴먼명조" panose="02010504000101010101" pitchFamily="2" charset="-127"/>
                        </a:rPr>
                        <a:t> 수지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수지</a:t>
                      </a:r>
                      <a:r>
                        <a:rPr lang="ko-KR" altLang="en-US" sz="1050" kern="0" spc="0" dirty="0">
                          <a:solidFill>
                            <a:srgbClr val="000000"/>
                          </a:solidFill>
                          <a:effectLst/>
                          <a:latin typeface="휴먼명조" panose="02010504000101010101" pitchFamily="2" charset="-127"/>
                          <a:ea typeface="휴먼명조" panose="02010504000101010101" pitchFamily="2" charset="-127"/>
                        </a:rPr>
                        <a:t> 조성</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A</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B</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C</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D</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E</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52171"/>
                  </a:ext>
                </a:extLst>
              </a:tr>
            </a:tbl>
          </a:graphicData>
        </a:graphic>
      </p:graphicFrame>
      <p:sp>
        <p:nvSpPr>
          <p:cNvPr id="7" name="Rectangle 2"/>
          <p:cNvSpPr>
            <a:spLocks noChangeArrowheads="1"/>
          </p:cNvSpPr>
          <p:nvPr/>
        </p:nvSpPr>
        <p:spPr bwMode="auto">
          <a:xfrm>
            <a:off x="3200400" y="1509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965348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dirty="0">
                <a:solidFill>
                  <a:schemeClr val="bg1"/>
                </a:solidFill>
                <a:latin typeface="바른돋움 3" panose="02020603020101020101" pitchFamily="18" charset="-127"/>
                <a:ea typeface="문체부 제목 돋음체" pitchFamily="49" charset="-127"/>
              </a:rPr>
              <a:t>세부일정</a:t>
            </a: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a:solidFill>
                  <a:schemeClr val="tx2"/>
                </a:solidFill>
                <a:latin typeface="HY견고딕" panose="02030600000101010101" pitchFamily="18" charset="-127"/>
                <a:ea typeface="HY견고딕" panose="02030600000101010101" pitchFamily="18" charset="-127"/>
              </a:rPr>
              <a:t>연구 방법</a:t>
            </a:r>
            <a:r>
              <a:rPr lang="en-US" altLang="ko-KR" sz="3200">
                <a:solidFill>
                  <a:schemeClr val="tx2"/>
                </a:solidFill>
                <a:latin typeface="HY견고딕" panose="02030600000101010101" pitchFamily="18" charset="-127"/>
                <a:ea typeface="HY견고딕" panose="02030600000101010101" pitchFamily="18" charset="-127"/>
              </a:rPr>
              <a:t>(1)</a:t>
            </a:r>
            <a:endParaRPr lang="ko-KR" altLang="en-US" sz="3200" dirty="0">
              <a:solidFill>
                <a:schemeClr val="tx2"/>
              </a:solidFill>
              <a:latin typeface="HY견고딕" panose="02030600000101010101" pitchFamily="18" charset="-127"/>
              <a:ea typeface="HY견고딕" panose="02030600000101010101" pitchFamily="18" charset="-127"/>
            </a:endParaRPr>
          </a:p>
        </p:txBody>
      </p:sp>
      <p:pic>
        <p:nvPicPr>
          <p:cNvPr id="2" name="그림 1"/>
          <p:cNvPicPr preferRelativeResize="0">
            <a:picLocks/>
          </p:cNvPicPr>
          <p:nvPr/>
        </p:nvPicPr>
        <p:blipFill rotWithShape="1">
          <a:blip r:embed="rId3"/>
          <a:srcRect l="4960" r="6290"/>
          <a:stretch/>
        </p:blipFill>
        <p:spPr>
          <a:xfrm>
            <a:off x="588399" y="1348881"/>
            <a:ext cx="7920000" cy="5040000"/>
          </a:xfrm>
          <a:prstGeom prst="rect">
            <a:avLst/>
          </a:prstGeom>
        </p:spPr>
      </p:pic>
      <p:sp>
        <p:nvSpPr>
          <p:cNvPr id="11" name="TextBox 10"/>
          <p:cNvSpPr txBox="1"/>
          <p:nvPr/>
        </p:nvSpPr>
        <p:spPr>
          <a:xfrm>
            <a:off x="299927" y="948771"/>
            <a:ext cx="4133055" cy="400110"/>
          </a:xfrm>
          <a:prstGeom prst="rect">
            <a:avLst/>
          </a:prstGeom>
          <a:noFill/>
        </p:spPr>
        <p:txBody>
          <a:bodyPr wrap="none" rtlCol="0">
            <a:spAutoFit/>
          </a:bodyPr>
          <a:lstStyle/>
          <a:p>
            <a:r>
              <a:rPr lang="ko-KR" altLang="en-US" sz="2000" b="1" dirty="0" smtClean="0"/>
              <a:t>친환경 </a:t>
            </a:r>
            <a:r>
              <a:rPr lang="en-US" altLang="ko-KR" sz="2000" b="1" dirty="0" smtClean="0"/>
              <a:t>Photochromic UV Resin </a:t>
            </a:r>
            <a:r>
              <a:rPr lang="ko-KR" altLang="en-US" sz="2000" b="1" dirty="0" smtClean="0"/>
              <a:t>개발</a:t>
            </a:r>
            <a:r>
              <a:rPr lang="en-US" altLang="ko-KR" sz="2000" b="1" dirty="0" smtClean="0"/>
              <a:t> </a:t>
            </a:r>
            <a:endParaRPr lang="ko-KR" altLang="en-US" sz="2000" b="1" dirty="0"/>
          </a:p>
        </p:txBody>
      </p:sp>
    </p:spTree>
    <p:extLst>
      <p:ext uri="{BB962C8B-B14F-4D97-AF65-F5344CB8AC3E}">
        <p14:creationId xmlns:p14="http://schemas.microsoft.com/office/powerpoint/2010/main" val="3138498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dirty="0">
                <a:solidFill>
                  <a:schemeClr val="bg1"/>
                </a:solidFill>
                <a:latin typeface="바른돋움 3" panose="02020603020101020101" pitchFamily="18" charset="-127"/>
                <a:ea typeface="문체부 제목 돋음체" pitchFamily="49" charset="-127"/>
              </a:rPr>
              <a:t>세부일정</a:t>
            </a: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방법</a:t>
            </a:r>
            <a:r>
              <a:rPr lang="en-US" altLang="ko-KR" sz="3200" dirty="0" smtClean="0">
                <a:solidFill>
                  <a:schemeClr val="tx2"/>
                </a:solidFill>
                <a:latin typeface="HY견고딕" panose="02030600000101010101" pitchFamily="18" charset="-127"/>
                <a:ea typeface="HY견고딕" panose="02030600000101010101" pitchFamily="18" charset="-127"/>
              </a:rPr>
              <a:t>(2)</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11" name="TextBox 10"/>
          <p:cNvSpPr txBox="1"/>
          <p:nvPr/>
        </p:nvSpPr>
        <p:spPr>
          <a:xfrm>
            <a:off x="299927" y="948771"/>
            <a:ext cx="6092373" cy="400110"/>
          </a:xfrm>
          <a:prstGeom prst="rect">
            <a:avLst/>
          </a:prstGeom>
          <a:noFill/>
        </p:spPr>
        <p:txBody>
          <a:bodyPr wrap="none" rtlCol="0">
            <a:spAutoFit/>
          </a:bodyPr>
          <a:lstStyle/>
          <a:p>
            <a:r>
              <a:rPr lang="en-US" altLang="ko-KR" sz="2000" b="1" dirty="0"/>
              <a:t>Photochromic Smart Glass</a:t>
            </a:r>
            <a:r>
              <a:rPr lang="ko-KR" altLang="en-US" sz="2000" b="1" dirty="0"/>
              <a:t>용 설비 유닛 기술 개발</a:t>
            </a:r>
          </a:p>
        </p:txBody>
      </p:sp>
      <p:pic>
        <p:nvPicPr>
          <p:cNvPr id="9" name="그림 8"/>
          <p:cNvPicPr preferRelativeResize="0">
            <a:picLocks/>
          </p:cNvPicPr>
          <p:nvPr/>
        </p:nvPicPr>
        <p:blipFill>
          <a:blip r:embed="rId3"/>
          <a:stretch>
            <a:fillRect/>
          </a:stretch>
        </p:blipFill>
        <p:spPr>
          <a:xfrm>
            <a:off x="612440" y="1340768"/>
            <a:ext cx="7920000" cy="5040000"/>
          </a:xfrm>
          <a:prstGeom prst="rect">
            <a:avLst/>
          </a:prstGeom>
        </p:spPr>
      </p:pic>
    </p:spTree>
    <p:extLst>
      <p:ext uri="{BB962C8B-B14F-4D97-AF65-F5344CB8AC3E}">
        <p14:creationId xmlns:p14="http://schemas.microsoft.com/office/powerpoint/2010/main" val="744724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48E678091357F24E8F48B77CA27B8190" ma:contentTypeVersion="10" ma:contentTypeDescription="새 문서를 만듭니다." ma:contentTypeScope="" ma:versionID="6214b655059a3f220a35174d05e9def0">
  <xsd:schema xmlns:xsd="http://www.w3.org/2001/XMLSchema" xmlns:xs="http://www.w3.org/2001/XMLSchema" xmlns:p="http://schemas.microsoft.com/office/2006/metadata/properties" xmlns:ns2="df922d41-91bf-45f8-8b2c-e1591bc010d5" targetNamespace="http://schemas.microsoft.com/office/2006/metadata/properties" ma:root="true" ma:fieldsID="f68fc4224146a5b1fae48ae4f549800b" ns2:_="">
    <xsd:import namespace="df922d41-91bf-45f8-8b2c-e1591bc010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22d41-91bf-45f8-8b2c-e1591bc01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FA2EDF-CBB7-475B-B0D9-861160A982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A025E80-6017-4340-852A-AD128310F2C0}">
  <ds:schemaRefs>
    <ds:schemaRef ds:uri="http://schemas.microsoft.com/sharepoint/v3/contenttype/forms"/>
  </ds:schemaRefs>
</ds:datastoreItem>
</file>

<file path=customXml/itemProps3.xml><?xml version="1.0" encoding="utf-8"?>
<ds:datastoreItem xmlns:ds="http://schemas.openxmlformats.org/officeDocument/2006/customXml" ds:itemID="{8752C289-7328-4F4C-BE3C-6FF959ED2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922d41-91bf-45f8-8b2c-e1591bc01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Executive</Template>
  <TotalTime>6568</TotalTime>
  <Words>1175</Words>
  <Application>Microsoft Office PowerPoint</Application>
  <PresentationFormat>화면 슬라이드 쇼(4:3)</PresentationFormat>
  <Paragraphs>265</Paragraphs>
  <Slides>12</Slides>
  <Notes>10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12</vt:i4>
      </vt:variant>
    </vt:vector>
  </HeadingPairs>
  <TitlesOfParts>
    <vt:vector size="22" baseType="lpstr">
      <vt:lpstr>HY견고딕</vt:lpstr>
      <vt:lpstr>HY헤드라인M</vt:lpstr>
      <vt:lpstr>맑은 고딕</vt:lpstr>
      <vt:lpstr>문체부 제목 돋음체</vt:lpstr>
      <vt:lpstr>바른돋움 3</vt:lpstr>
      <vt:lpstr>-윤고딕330</vt:lpstr>
      <vt:lpstr>-윤고딕340</vt:lpstr>
      <vt:lpstr>휴먼명조</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Kised</dc:creator>
  <cp:lastModifiedBy>고정재</cp:lastModifiedBy>
  <cp:revision>389</cp:revision>
  <cp:lastPrinted>2019-09-16T00:28:29Z</cp:lastPrinted>
  <dcterms:created xsi:type="dcterms:W3CDTF">2017-03-29T07:13:25Z</dcterms:created>
  <dcterms:modified xsi:type="dcterms:W3CDTF">2021-09-30T11:36:37Z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0x01010048E678091357F24E8F48B77CA27B8190</vt:lpwstr>
  </property>
</Properties>
</file>