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38" r:id="rId7"/>
    <p:sldId id="340" r:id="rId8"/>
    <p:sldId id="337" r:id="rId9"/>
    <p:sldId id="339" r:id="rId10"/>
    <p:sldId id="335" r:id="rId11"/>
    <p:sldId id="336" r:id="rId12"/>
    <p:sldId id="332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4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4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2021-09-27-Mon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09. 27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1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친환경 </a:t>
            </a:r>
            <a:r>
              <a:rPr lang="ko-KR" altLang="en-US" sz="2000" b="1" dirty="0" err="1">
                <a:latin typeface="+mn-ea"/>
              </a:rPr>
              <a:t>광반응성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UV Resin </a:t>
            </a:r>
            <a:r>
              <a:rPr lang="ko-KR" altLang="en-US" sz="2000" b="1" dirty="0">
                <a:latin typeface="+mn-ea"/>
              </a:rPr>
              <a:t>개발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en-US" altLang="ko-KR" sz="1600" i="1" dirty="0">
                <a:solidFill>
                  <a:srgbClr val="0000FF"/>
                </a:solidFill>
              </a:rPr>
              <a:t>Photochromic Dye </a:t>
            </a:r>
            <a:r>
              <a:rPr lang="ko-KR" altLang="en-US" sz="1600" i="1" dirty="0" err="1">
                <a:solidFill>
                  <a:srgbClr val="0000FF"/>
                </a:solidFill>
              </a:rPr>
              <a:t>분산기술</a:t>
            </a:r>
            <a:r>
              <a:rPr lang="ko-KR" altLang="en-US" sz="1600" i="1" dirty="0">
                <a:solidFill>
                  <a:srgbClr val="0000FF"/>
                </a:solidFill>
              </a:rPr>
              <a:t> 개발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 -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투명성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, </a:t>
            </a:r>
            <a:r>
              <a:rPr lang="ko-KR" altLang="en-US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접착성이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 우수한 </a:t>
            </a:r>
            <a:r>
              <a:rPr lang="en-US" altLang="ko-KR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Olygomer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/Monomer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선정 및 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Formulation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기술 </a:t>
            </a:r>
            <a:r>
              <a:rPr lang="ko-KR" altLang="en-US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개발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76F5C80-4142-4254-8D7A-8E3D72AC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41690"/>
              </p:ext>
            </p:extLst>
          </p:nvPr>
        </p:nvGraphicFramePr>
        <p:xfrm>
          <a:off x="501174" y="2652331"/>
          <a:ext cx="5222954" cy="2051749"/>
        </p:xfrm>
        <a:graphic>
          <a:graphicData uri="http://schemas.openxmlformats.org/drawingml/2006/table">
            <a:tbl>
              <a:tblPr/>
              <a:tblGrid>
                <a:gridCol w="173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2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배합비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Dye(Black)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Dye(Blue)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Olygomer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MNT-150SR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332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Monomer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MNT-M01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66997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개시제 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DOC-MX19S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4991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첨가제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SUD100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147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433344" y="2348880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Test.1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528" y="2010326"/>
            <a:ext cx="40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Photochromic Dye </a:t>
            </a:r>
            <a:r>
              <a:rPr lang="ko-KR" altLang="en-US" sz="1600" b="1" dirty="0" err="1" smtClean="0"/>
              <a:t>함량별</a:t>
            </a:r>
            <a:r>
              <a:rPr lang="ko-KR" altLang="en-US" sz="1600" b="1" dirty="0" smtClean="0"/>
              <a:t> 조건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Test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3528" y="4734669"/>
            <a:ext cx="403244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사용 기재 필름</a:t>
            </a:r>
            <a:r>
              <a:rPr lang="en-US" altLang="ko-KR" sz="1200" smtClean="0"/>
              <a:t>(Test1)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상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PC Film 0.2T - VL5400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하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PC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Film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0.1T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VL7600</a:t>
            </a:r>
            <a:endParaRPr lang="en-US" altLang="ko-KR" sz="120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t="10523" r="6303" b="5589"/>
          <a:stretch/>
        </p:blipFill>
        <p:spPr>
          <a:xfrm rot="5400000">
            <a:off x="6602143" y="2184136"/>
            <a:ext cx="1581964" cy="251799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134127" y="4382206"/>
            <a:ext cx="2517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Photochromic </a:t>
            </a:r>
            <a:r>
              <a:rPr lang="en-US" altLang="ko-KR" sz="1000" smtClean="0"/>
              <a:t>Dye(Black/Blue </a:t>
            </a:r>
            <a:r>
              <a:rPr lang="ko-KR" altLang="en-US" sz="1000" smtClean="0"/>
              <a:t>혼합물</a:t>
            </a:r>
            <a:r>
              <a:rPr lang="en-US" altLang="ko-KR" sz="1000" smtClean="0"/>
              <a:t>)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34127" y="6611320"/>
            <a:ext cx="2517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smtClean="0">
                <a:solidFill>
                  <a:prstClr val="black"/>
                </a:solidFill>
                <a:latin typeface="+mn-ea"/>
              </a:rPr>
              <a:t>Test.1 </a:t>
            </a:r>
            <a:r>
              <a:rPr lang="ko-KR" altLang="en-US" sz="1000" smtClean="0">
                <a:solidFill>
                  <a:prstClr val="black"/>
                </a:solidFill>
                <a:latin typeface="+mn-ea"/>
              </a:rPr>
              <a:t>평가 이미지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3528" y="5667180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특성 평가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두께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30um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변색 후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H.Z / T.T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0.7%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60.0%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변색 후 회복 속도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20</a:t>
            </a:r>
            <a:r>
              <a:rPr lang="ko-KR" altLang="en-US" sz="1200" smtClean="0">
                <a:solidFill>
                  <a:srgbClr val="000000"/>
                </a:solidFill>
                <a:latin typeface="+mn-ea"/>
              </a:rPr>
              <a:t>분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46359" r="11375" b="23649"/>
          <a:stretch/>
        </p:blipFill>
        <p:spPr>
          <a:xfrm rot="16200000">
            <a:off x="6444633" y="4403830"/>
            <a:ext cx="1927841" cy="24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76F5C80-4142-4254-8D7A-8E3D72AC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14104"/>
              </p:ext>
            </p:extLst>
          </p:nvPr>
        </p:nvGraphicFramePr>
        <p:xfrm>
          <a:off x="395536" y="1313020"/>
          <a:ext cx="5222954" cy="2051749"/>
        </p:xfrm>
        <a:graphic>
          <a:graphicData uri="http://schemas.openxmlformats.org/drawingml/2006/table">
            <a:tbl>
              <a:tblPr/>
              <a:tblGrid>
                <a:gridCol w="173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2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배합비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Dye(Black)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1.5pt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Dye(Blue)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Olygomer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MNT-150SR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332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Monomer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MNT-M01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66997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개시제 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DOC-MX19S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4991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첨가제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SUD100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1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327706" y="1004569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Test.2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3492597"/>
            <a:ext cx="403244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사용 기재 필름</a:t>
            </a:r>
            <a:r>
              <a:rPr lang="en-US" altLang="ko-KR" sz="1200" smtClean="0"/>
              <a:t>(Test1)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상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PC Film 0.2T - VL5400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하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PC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Film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0.1T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VL7600</a:t>
            </a:r>
            <a:endParaRPr lang="en-US" altLang="ko-KR" sz="12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4425108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특성 평가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두께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30um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변색 후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H.Z / T.T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1.2%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66.0%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변색 후 회복 </a:t>
            </a:r>
            <a:r>
              <a:rPr lang="ko-KR" altLang="en-US" sz="1200" smtClean="0">
                <a:solidFill>
                  <a:srgbClr val="000000"/>
                </a:solidFill>
                <a:latin typeface="+mn-ea"/>
              </a:rPr>
              <a:t>속도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20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분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0" t="24367" r="27863" b="11570"/>
          <a:stretch/>
        </p:blipFill>
        <p:spPr>
          <a:xfrm>
            <a:off x="4716016" y="3716289"/>
            <a:ext cx="3107495" cy="168904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23688" y="5559043"/>
            <a:ext cx="2517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smtClean="0">
                <a:solidFill>
                  <a:prstClr val="black"/>
                </a:solidFill>
                <a:latin typeface="+mn-ea"/>
              </a:rPr>
              <a:t>Test.2 </a:t>
            </a:r>
            <a:r>
              <a:rPr lang="ko-KR" altLang="en-US" sz="1000" smtClean="0">
                <a:solidFill>
                  <a:prstClr val="black"/>
                </a:solidFill>
                <a:latin typeface="+mn-ea"/>
              </a:rPr>
              <a:t>평가 이미지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76F5C80-4142-4254-8D7A-8E3D72AC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81191"/>
              </p:ext>
            </p:extLst>
          </p:nvPr>
        </p:nvGraphicFramePr>
        <p:xfrm>
          <a:off x="391358" y="1313020"/>
          <a:ext cx="5222954" cy="2051749"/>
        </p:xfrm>
        <a:graphic>
          <a:graphicData uri="http://schemas.openxmlformats.org/drawingml/2006/table">
            <a:tbl>
              <a:tblPr/>
              <a:tblGrid>
                <a:gridCol w="173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2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배합비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Dye(Black)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Photochromic Dye 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Photochromic Dye(Blue) 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Olygomer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MNT-150SR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332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Monomer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MNT-M01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669970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개시제 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DOC-MX19S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4991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첨가제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SUD100</a:t>
                      </a:r>
                    </a:p>
                  </a:txBody>
                  <a:tcPr marL="6134" marR="6134" marT="6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14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323528" y="1004569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Test.3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3492597"/>
            <a:ext cx="403244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사용 기재 필름</a:t>
            </a:r>
            <a:r>
              <a:rPr lang="en-US" altLang="ko-KR" sz="1200" smtClean="0"/>
              <a:t>(Test1)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상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PC Film 0.2T - VL5400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하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PC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Film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0.1T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VL7600</a:t>
            </a:r>
            <a:endParaRPr lang="en-US" altLang="ko-KR" sz="12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" y="4425108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/>
              <a:t>특성 평가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두께 </a:t>
            </a:r>
            <a:r>
              <a:rPr lang="en-US" altLang="ko-KR" sz="1200">
                <a:solidFill>
                  <a:prstClr val="black"/>
                </a:solidFill>
                <a:latin typeface="+mn-ea"/>
              </a:rPr>
              <a:t>: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 30um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변색 후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H.Z / T.T</a:t>
            </a:r>
            <a:r>
              <a:rPr lang="ko-KR" altLang="en-US" sz="12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1.0%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73.0%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 smtClean="0">
                <a:solidFill>
                  <a:srgbClr val="000000"/>
                </a:solidFill>
                <a:latin typeface="+mn-ea"/>
              </a:rPr>
              <a:t>변색 후 회복 속도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1200" smtClean="0">
                <a:solidFill>
                  <a:srgbClr val="000000"/>
                </a:solidFill>
                <a:latin typeface="+mn-ea"/>
              </a:rPr>
              <a:t>20</a:t>
            </a:r>
            <a:r>
              <a:rPr lang="ko-KR" altLang="en-US" sz="1200" smtClean="0">
                <a:solidFill>
                  <a:srgbClr val="000000"/>
                </a:solidFill>
                <a:latin typeface="+mn-ea"/>
              </a:rPr>
              <a:t>분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3688" y="5559043"/>
            <a:ext cx="2517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smtClean="0">
                <a:solidFill>
                  <a:prstClr val="black"/>
                </a:solidFill>
                <a:latin typeface="+mn-ea"/>
              </a:rPr>
              <a:t>Test.3 </a:t>
            </a:r>
            <a:r>
              <a:rPr lang="ko-KR" altLang="en-US" sz="1000" smtClean="0">
                <a:solidFill>
                  <a:prstClr val="black"/>
                </a:solidFill>
                <a:latin typeface="+mn-ea"/>
              </a:rPr>
              <a:t>평가 이미지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6" name="그림 25" descr="변색 직후.jpg"/>
          <p:cNvPicPr>
            <a:picLocks noChangeAspect="1"/>
          </p:cNvPicPr>
          <p:nvPr/>
        </p:nvPicPr>
        <p:blipFill rotWithShape="1">
          <a:blip r:embed="rId3" cstate="print"/>
          <a:srcRect l="33641" r="33769" b="2377"/>
          <a:stretch/>
        </p:blipFill>
        <p:spPr>
          <a:xfrm rot="10800000">
            <a:off x="4716014" y="3719845"/>
            <a:ext cx="3107495" cy="16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754345"/>
            <a:ext cx="8706254" cy="121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Photochromic 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특성 평가 기술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Oligomer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합성 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기능 상실 여부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함량에 따른 색상 농도 및 투과도 확인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916832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+mn-ea"/>
              </a:rPr>
              <a:t>변색 전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ko-KR" altLang="en-US" sz="1600" b="1" dirty="0" smtClean="0">
                <a:latin typeface="+mn-ea"/>
              </a:rPr>
              <a:t>후 투과율 및 </a:t>
            </a:r>
            <a:r>
              <a:rPr lang="en-US" altLang="ko-KR" sz="1600" b="1" dirty="0" smtClean="0">
                <a:latin typeface="+mn-ea"/>
              </a:rPr>
              <a:t>HAZE </a:t>
            </a:r>
            <a:r>
              <a:rPr lang="ko-KR" altLang="en-US" sz="1600" b="1" dirty="0" smtClean="0">
                <a:latin typeface="+mn-ea"/>
              </a:rPr>
              <a:t>측정 </a:t>
            </a:r>
            <a:r>
              <a:rPr lang="en-US" altLang="ko-KR" sz="1600" b="1" dirty="0" smtClean="0">
                <a:latin typeface="+mn-ea"/>
              </a:rPr>
              <a:t>Data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22893"/>
            <a:ext cx="8173591" cy="45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0753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7" r="770"/>
          <a:stretch/>
        </p:blipFill>
        <p:spPr>
          <a:xfrm>
            <a:off x="155277" y="3650807"/>
            <a:ext cx="4704755" cy="263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4922472" y="3908897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Test.1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4922471" y="4495994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Test.2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4922471" y="5205041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Test.3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848" y="1053432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광변색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고글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샘플의 투명성 확인을 위한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색차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값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측정</a:t>
            </a:r>
            <a:endParaRPr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024" y="1443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b="1" smtClean="0">
                <a:latin typeface="+mn-ea"/>
              </a:rPr>
              <a:t>평가 샘플의 색차 </a:t>
            </a:r>
            <a:r>
              <a:rPr lang="en-US" altLang="ko-KR" sz="1400" b="1" smtClean="0">
                <a:latin typeface="+mn-ea"/>
              </a:rPr>
              <a:t>Data </a:t>
            </a:r>
            <a:r>
              <a:rPr lang="ko-KR" altLang="en-US" sz="1400" b="1" smtClean="0">
                <a:latin typeface="+mn-ea"/>
              </a:rPr>
              <a:t>경향 및 </a:t>
            </a:r>
            <a:r>
              <a:rPr lang="en-US" altLang="ko-KR" sz="1400" b="1" smtClean="0">
                <a:latin typeface="+mn-ea"/>
              </a:rPr>
              <a:t>Color Scale</a:t>
            </a:r>
            <a:r>
              <a:rPr lang="ko-KR" altLang="en-US" sz="1400" b="1" smtClean="0">
                <a:latin typeface="+mn-ea"/>
              </a:rPr>
              <a:t> </a:t>
            </a:r>
            <a:r>
              <a:rPr lang="en-US" altLang="ko-KR" sz="1400" b="1" smtClean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13" y="3356885"/>
            <a:ext cx="3209426" cy="30206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75656" y="6487452"/>
            <a:ext cx="2337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색차 데이터 경향</a:t>
            </a:r>
            <a:endParaRPr lang="ko-KR" altLang="en-US" sz="105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77" y="1117136"/>
            <a:ext cx="2403147" cy="19833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10818" y="3159956"/>
            <a:ext cx="2337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&lt;</a:t>
            </a:r>
            <a:r>
              <a:rPr lang="ko-KR" altLang="en-US" sz="1050" b="1" dirty="0" err="1" smtClean="0"/>
              <a:t>색차</a:t>
            </a:r>
            <a:r>
              <a:rPr lang="ko-KR" altLang="en-US" sz="1050" b="1" dirty="0" smtClean="0"/>
              <a:t> 측정기</a:t>
            </a:r>
            <a:r>
              <a:rPr lang="en-US" altLang="ko-KR" sz="1050" b="1" dirty="0" smtClean="0"/>
              <a:t>&gt;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05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>
                <a:latin typeface="+mj-lt"/>
              </a:rPr>
              <a:t>Photochromic Material </a:t>
            </a:r>
            <a:r>
              <a:rPr lang="ko-KR" altLang="en-US" sz="2000" b="1" dirty="0">
                <a:latin typeface="+mj-lt"/>
              </a:rPr>
              <a:t>기술</a:t>
            </a:r>
            <a:endParaRPr lang="en-US" altLang="ko-KR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  -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투과율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/HZ/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변색범위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회복시간 특성을 만족하는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Formulation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기술개발</a:t>
            </a:r>
            <a:endParaRPr lang="en-US" altLang="ko-KR" sz="16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 -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개시제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 함량에 따른 특성 </a:t>
            </a:r>
            <a:r>
              <a:rPr lang="ko-KR" altLang="en-US" sz="16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분석</a:t>
            </a:r>
            <a:endParaRPr lang="en-US" altLang="ko-KR" sz="16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</a:rPr>
              <a:t> 예정 </a:t>
            </a:r>
            <a:r>
              <a:rPr lang="ko-KR" altLang="en-US" sz="2000" b="1" dirty="0">
                <a:latin typeface="+mn-ea"/>
              </a:rPr>
              <a:t>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/>
              <a:t>Photochromic Dye </a:t>
            </a:r>
            <a:r>
              <a:rPr lang="ko-KR" altLang="en-US" sz="2000" b="1" dirty="0" err="1"/>
              <a:t>함량별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Lab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Test 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결과 및 향후 진행 계획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</a:rPr>
              <a:t>Photochromic Dye </a:t>
            </a:r>
            <a:r>
              <a:rPr lang="ko-KR" altLang="en-US" sz="1600" i="1" dirty="0" err="1">
                <a:solidFill>
                  <a:srgbClr val="0000FF"/>
                </a:solidFill>
              </a:rPr>
              <a:t>함량별</a:t>
            </a:r>
            <a:r>
              <a:rPr lang="ko-KR" altLang="en-US" sz="1600" i="1" dirty="0">
                <a:solidFill>
                  <a:srgbClr val="0000FF"/>
                </a:solidFill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</a:rPr>
              <a:t>3</a:t>
            </a:r>
            <a:r>
              <a:rPr lang="ko-KR" altLang="en-US" sz="1600" i="1" dirty="0">
                <a:solidFill>
                  <a:srgbClr val="0000FF"/>
                </a:solidFill>
              </a:rPr>
              <a:t>조건 테스트 결과</a:t>
            </a:r>
            <a:r>
              <a:rPr lang="en-US" altLang="ko-KR" sz="1600" i="1" dirty="0">
                <a:solidFill>
                  <a:srgbClr val="0000FF"/>
                </a:solidFill>
              </a:rPr>
              <a:t> dye </a:t>
            </a:r>
            <a:r>
              <a:rPr lang="ko-KR" altLang="en-US" sz="1600" i="1" dirty="0">
                <a:solidFill>
                  <a:srgbClr val="0000FF"/>
                </a:solidFill>
              </a:rPr>
              <a:t>함량 </a:t>
            </a:r>
            <a:r>
              <a:rPr lang="en-US" altLang="ko-KR" sz="1600" i="1" dirty="0">
                <a:solidFill>
                  <a:srgbClr val="0000FF"/>
                </a:solidFill>
              </a:rPr>
              <a:t>1.5pt </a:t>
            </a:r>
            <a:r>
              <a:rPr lang="ko-KR" altLang="en-US" sz="1600" i="1" dirty="0">
                <a:solidFill>
                  <a:srgbClr val="0000FF"/>
                </a:solidFill>
              </a:rPr>
              <a:t>진행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예정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변색 </a:t>
            </a:r>
            <a:r>
              <a:rPr lang="ko-KR" altLang="en-US" sz="1600" i="1" dirty="0">
                <a:solidFill>
                  <a:srgbClr val="0000FF"/>
                </a:solidFill>
              </a:rPr>
              <a:t>후 회복 속도 </a:t>
            </a:r>
            <a:r>
              <a:rPr lang="en-US" altLang="ko-KR" sz="1600" i="1" dirty="0">
                <a:solidFill>
                  <a:srgbClr val="0000FF"/>
                </a:solidFill>
              </a:rPr>
              <a:t>10</a:t>
            </a:r>
            <a:r>
              <a:rPr lang="ko-KR" altLang="en-US" sz="1600" i="1" dirty="0">
                <a:solidFill>
                  <a:srgbClr val="0000FF"/>
                </a:solidFill>
              </a:rPr>
              <a:t>분 이상으로 첨가제 함량 조정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예정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부착력 </a:t>
            </a:r>
            <a:r>
              <a:rPr lang="ko-KR" altLang="en-US" sz="1600" i="1" dirty="0">
                <a:solidFill>
                  <a:srgbClr val="0000FF"/>
                </a:solidFill>
              </a:rPr>
              <a:t>확인을 위한 </a:t>
            </a:r>
            <a:r>
              <a:rPr lang="en-US" altLang="ko-KR" sz="1600" i="1" dirty="0">
                <a:solidFill>
                  <a:srgbClr val="0000FF"/>
                </a:solidFill>
              </a:rPr>
              <a:t>Lab / </a:t>
            </a:r>
            <a:r>
              <a:rPr lang="ko-KR" altLang="en-US" sz="1600" i="1" dirty="0">
                <a:solidFill>
                  <a:srgbClr val="0000FF"/>
                </a:solidFill>
              </a:rPr>
              <a:t>라인 비교 검증 </a:t>
            </a:r>
            <a:r>
              <a:rPr lang="en-US" altLang="ko-KR" sz="1600" i="1" dirty="0">
                <a:solidFill>
                  <a:srgbClr val="0000FF"/>
                </a:solidFill>
              </a:rPr>
              <a:t>1, 2</a:t>
            </a:r>
            <a:r>
              <a:rPr lang="ko-KR" altLang="en-US" sz="1600" i="1" dirty="0">
                <a:solidFill>
                  <a:srgbClr val="0000FF"/>
                </a:solidFill>
              </a:rPr>
              <a:t>차 </a:t>
            </a:r>
            <a:r>
              <a:rPr lang="en-US" altLang="ko-KR" sz="1600" i="1" dirty="0">
                <a:solidFill>
                  <a:srgbClr val="0000FF"/>
                </a:solidFill>
              </a:rPr>
              <a:t>UV </a:t>
            </a:r>
            <a:r>
              <a:rPr lang="ko-KR" altLang="en-US" sz="1600" i="1" dirty="0">
                <a:solidFill>
                  <a:srgbClr val="0000FF"/>
                </a:solidFill>
              </a:rPr>
              <a:t>광량 조건 테스트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예정 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2747" y="908720"/>
            <a:ext cx="870625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친환경 </a:t>
            </a:r>
            <a:r>
              <a:rPr lang="ko-KR" altLang="en-US" sz="2000" b="1" dirty="0" err="1">
                <a:latin typeface="+mn-ea"/>
              </a:rPr>
              <a:t>광반응성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UV Resin </a:t>
            </a:r>
            <a:r>
              <a:rPr lang="ko-KR" altLang="en-US" sz="2000" b="1" dirty="0">
                <a:latin typeface="+mn-ea"/>
              </a:rPr>
              <a:t>개발</a:t>
            </a:r>
            <a:endParaRPr lang="en-US" altLang="ko-KR" sz="28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</a:rPr>
              <a:t>-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전문적인 분야가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아니여서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소재업체랑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협업 하면서 많은걸 알아가는 단계였던 것 같음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Photochromic 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특성 평가 기술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만족할만한 조건을 만들고 특성 평가하는데 반복 평가가 필요하다고 생각됨</a:t>
            </a:r>
            <a:endParaRPr lang="en-US" altLang="ko-KR" sz="1600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303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6559</TotalTime>
  <Words>620</Words>
  <Application>Microsoft Office PowerPoint</Application>
  <PresentationFormat>화면 슬라이드 쇼(4:3)</PresentationFormat>
  <Paragraphs>171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388</cp:revision>
  <cp:lastPrinted>2019-09-16T00:28:29Z</cp:lastPrinted>
  <dcterms:created xsi:type="dcterms:W3CDTF">2017-03-29T07:13:25Z</dcterms:created>
  <dcterms:modified xsi:type="dcterms:W3CDTF">2021-09-26T23:41:11Z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