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331" r:id="rId6"/>
    <p:sldId id="328" r:id="rId7"/>
    <p:sldId id="332" r:id="rId8"/>
    <p:sldId id="268" r:id="rId9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86BB31-223A-4E64-B0EC-DD8176011CA1}" v="246" dt="2021-09-01T11:07:14.2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88539" autoAdjust="0"/>
  </p:normalViewPr>
  <p:slideViewPr>
    <p:cSldViewPr>
      <p:cViewPr varScale="1">
        <p:scale>
          <a:sx n="77" d="100"/>
          <a:sy n="77" d="100"/>
        </p:scale>
        <p:origin x="1603" y="72"/>
      </p:cViewPr>
      <p:guideLst>
        <p:guide orient="horz" pos="2160"/>
        <p:guide orient="horz" pos="4065"/>
        <p:guide orient="horz" pos="709"/>
        <p:guide pos="2880"/>
        <p:guide orient="horz" pos="3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2021-09-09-Thu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2021-09-09-Thu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83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2021-09-09-Thu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2021-09-09-Thu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2021-09-09-Thu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2021-09-09-Thu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2021-09-09-Thu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2021-09-09-Thu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2021-09-09-Thu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2021-09-09-Thu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2021-09-09-Thu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2021-09-09-Thu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2021-09-09-Thu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2021-09-09-Thu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">
            <a:extLst>
              <a:ext uri="{FF2B5EF4-FFF2-40B4-BE49-F238E27FC236}">
                <a16:creationId xmlns:a16="http://schemas.microsoft.com/office/drawing/2014/main" id="{2DCEA000-D289-4EF4-A734-FC6F45D2314B}"/>
              </a:ext>
            </a:extLst>
          </p:cNvPr>
          <p:cNvGrpSpPr/>
          <p:nvPr/>
        </p:nvGrpSpPr>
        <p:grpSpPr>
          <a:xfrm>
            <a:off x="205390" y="807350"/>
            <a:ext cx="8712968" cy="1200329"/>
            <a:chOff x="157020" y="3061083"/>
            <a:chExt cx="8712968" cy="120032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B794F71-B286-46DF-B6BB-A599C6C62D0C}"/>
                </a:ext>
              </a:extLst>
            </p:cNvPr>
            <p:cNvSpPr/>
            <p:nvPr/>
          </p:nvSpPr>
          <p:spPr>
            <a:xfrm>
              <a:off x="157020" y="3061083"/>
              <a:ext cx="871296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r>
                <a:rPr lang="ko-KR" altLang="en-US" sz="32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「지능화 파일럿 프로젝트」</a:t>
              </a:r>
              <a:endParaRPr lang="en-US" altLang="ko-KR" sz="4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 defTabSz="1330325" eaLnBrk="0" latinLnBrk="0" hangingPunct="0">
                <a:buSzPct val="100000"/>
                <a:defRPr/>
              </a:pPr>
              <a:r>
                <a:rPr lang="ko-KR" altLang="en-US" sz="4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계획 발표</a:t>
              </a:r>
              <a:endParaRPr lang="en-US" altLang="ko-KR" sz="32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E058587-107D-4BD4-940A-D86F73E1D0D0}"/>
                </a:ext>
              </a:extLst>
            </p:cNvPr>
            <p:cNvSpPr/>
            <p:nvPr/>
          </p:nvSpPr>
          <p:spPr>
            <a:xfrm>
              <a:off x="899592" y="3278004"/>
              <a:ext cx="59855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36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279136" y="4941168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2021.  9.  </a:t>
            </a: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9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3019454" y="5877272"/>
            <a:ext cx="3105092" cy="574594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48A6EF-FA5B-4986-B0E6-1FB988DF7F77}"/>
              </a:ext>
            </a:extLst>
          </p:cNvPr>
          <p:cNvSpPr/>
          <p:nvPr/>
        </p:nvSpPr>
        <p:spPr>
          <a:xfrm>
            <a:off x="611560" y="2420888"/>
            <a:ext cx="80481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[</a:t>
            </a:r>
            <a:r>
              <a:rPr lang="ko-KR" altLang="en-US" sz="2000" kern="0" dirty="0" err="1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프로젝트명</a:t>
            </a:r>
            <a:r>
              <a:rPr lang="en-US" altLang="ko-KR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]</a:t>
            </a:r>
            <a:r>
              <a:rPr lang="ko-KR" altLang="en-US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친환경 </a:t>
            </a:r>
            <a:r>
              <a:rPr lang="ko-KR" altLang="en-US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공정을 이용한 </a:t>
            </a:r>
            <a:r>
              <a:rPr lang="ko-KR" altLang="en-US" sz="2000" kern="0" dirty="0" err="1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광반응성</a:t>
            </a:r>
            <a:r>
              <a:rPr lang="ko-KR" altLang="en-US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스마트 글라스 개발</a:t>
            </a:r>
            <a:endParaRPr lang="ko-KR" altLang="en-US" sz="20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611560" y="3563719"/>
            <a:ext cx="80481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2020254002</a:t>
            </a:r>
            <a:endParaRPr lang="en-US" altLang="ko-KR" sz="20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 정 재</a:t>
            </a:r>
            <a:endParaRPr lang="ko-KR" altLang="en-US" sz="20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041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연구 배경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 - </a:t>
            </a:r>
            <a:r>
              <a:rPr lang="ko-KR" altLang="en-US" sz="1600" i="1" dirty="0" smtClean="0">
                <a:latin typeface="+mn-ea"/>
              </a:rPr>
              <a:t>야외활동이 빈번해짐에 따라 자외선의 유해성 차단할 수 있는 기능성 제품 수요 증가</a:t>
            </a:r>
            <a:r>
              <a:rPr lang="en-US" altLang="ko-KR" sz="1600" i="1" dirty="0" smtClean="0">
                <a:latin typeface="+mn-ea"/>
              </a:rPr>
              <a:t> </a:t>
            </a: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 </a:t>
            </a:r>
            <a:r>
              <a:rPr lang="en-US" altLang="ko-KR" sz="1600" i="1" dirty="0" smtClean="0">
                <a:latin typeface="+mn-ea"/>
              </a:rPr>
              <a:t>- </a:t>
            </a:r>
            <a:r>
              <a:rPr lang="ko-KR" altLang="en-US" sz="1600" i="1" dirty="0" smtClean="0">
                <a:latin typeface="+mn-ea"/>
              </a:rPr>
              <a:t>친환경 제조공정에 대한 </a:t>
            </a:r>
            <a:r>
              <a:rPr lang="en-US" altLang="ko-KR" sz="1600" i="1" dirty="0" smtClean="0">
                <a:latin typeface="+mn-ea"/>
              </a:rPr>
              <a:t>Issue </a:t>
            </a:r>
            <a:r>
              <a:rPr lang="ko-KR" altLang="en-US" sz="1600" i="1" dirty="0" smtClean="0">
                <a:latin typeface="+mn-ea"/>
              </a:rPr>
              <a:t>증가</a:t>
            </a:r>
            <a:endParaRPr lang="en-US" altLang="ko-KR" sz="1600" i="1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</a:t>
            </a:r>
            <a:r>
              <a:rPr lang="en-US" altLang="ko-KR" sz="1600" i="1" dirty="0" smtClean="0">
                <a:latin typeface="+mn-ea"/>
              </a:rPr>
              <a:t> -  </a:t>
            </a:r>
            <a:r>
              <a:rPr lang="ko-KR" altLang="en-US" sz="1600" i="1" dirty="0" smtClean="0">
                <a:latin typeface="+mn-ea"/>
              </a:rPr>
              <a:t>스마트 글라스 시장 확대</a:t>
            </a:r>
            <a:r>
              <a:rPr lang="en-US" altLang="ko-KR" sz="1600" i="1" dirty="0" smtClean="0">
                <a:latin typeface="+mn-ea"/>
              </a:rPr>
              <a:t> (</a:t>
            </a:r>
            <a:r>
              <a:rPr lang="ko-KR" altLang="en-US" sz="1600" i="1" dirty="0" err="1" smtClean="0">
                <a:latin typeface="+mn-ea"/>
              </a:rPr>
              <a:t>광변색</a:t>
            </a:r>
            <a:r>
              <a:rPr lang="ko-KR" altLang="en-US" sz="1600" i="1" dirty="0" smtClean="0">
                <a:latin typeface="+mn-ea"/>
              </a:rPr>
              <a:t> 스마트글라스 시장 약 </a:t>
            </a:r>
            <a:r>
              <a:rPr lang="en-US" altLang="ko-KR" sz="1600" i="1" dirty="0" smtClean="0">
                <a:latin typeface="+mn-ea"/>
              </a:rPr>
              <a:t>4700</a:t>
            </a:r>
            <a:r>
              <a:rPr lang="ko-KR" altLang="en-US" sz="1600" i="1" dirty="0" smtClean="0">
                <a:latin typeface="+mn-ea"/>
              </a:rPr>
              <a:t>억원 형성</a:t>
            </a:r>
            <a:r>
              <a:rPr lang="en-US" altLang="ko-KR" sz="1600" i="1" dirty="0" smtClean="0">
                <a:latin typeface="+mn-ea"/>
              </a:rPr>
              <a:t>)</a:t>
            </a: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기존 기술의 문제점 및 애로사항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 -  </a:t>
            </a:r>
            <a:r>
              <a:rPr lang="ko-KR" altLang="en-US" sz="1600" i="1" dirty="0" smtClean="0">
                <a:latin typeface="+mn-ea"/>
              </a:rPr>
              <a:t>환경 이슈 존재 </a:t>
            </a:r>
            <a:r>
              <a:rPr lang="en-US" altLang="ko-KR" sz="1600" i="1" dirty="0" smtClean="0">
                <a:latin typeface="+mn-ea"/>
              </a:rPr>
              <a:t>: solvent type </a:t>
            </a:r>
            <a:r>
              <a:rPr lang="ko-KR" altLang="en-US" sz="1600" i="1" dirty="0" smtClean="0">
                <a:latin typeface="+mn-ea"/>
              </a:rPr>
              <a:t>공정 적용</a:t>
            </a: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 </a:t>
            </a:r>
            <a:r>
              <a:rPr lang="en-US" altLang="ko-KR" sz="1600" i="1" dirty="0" smtClean="0">
                <a:latin typeface="+mn-ea"/>
              </a:rPr>
              <a:t>-  </a:t>
            </a:r>
            <a:r>
              <a:rPr lang="ko-KR" altLang="en-US" sz="1600" i="1" dirty="0" smtClean="0">
                <a:latin typeface="+mn-ea"/>
              </a:rPr>
              <a:t>복잡한 공정 </a:t>
            </a:r>
            <a:r>
              <a:rPr lang="en-US" altLang="ko-KR" sz="1600" i="1" dirty="0" smtClean="0">
                <a:latin typeface="+mn-ea"/>
              </a:rPr>
              <a:t>: </a:t>
            </a:r>
            <a:r>
              <a:rPr lang="ko-KR" altLang="en-US" sz="1600" i="1" dirty="0" err="1" smtClean="0">
                <a:latin typeface="+mn-ea"/>
              </a:rPr>
              <a:t>설비길이</a:t>
            </a:r>
            <a:r>
              <a:rPr lang="ko-KR" altLang="en-US" sz="1600" i="1" dirty="0" smtClean="0">
                <a:latin typeface="+mn-ea"/>
              </a:rPr>
              <a:t> </a:t>
            </a:r>
            <a:r>
              <a:rPr lang="en-US" altLang="ko-KR" sz="1600" i="1" dirty="0" smtClean="0">
                <a:latin typeface="+mn-ea"/>
              </a:rPr>
              <a:t>30m </a:t>
            </a:r>
            <a:r>
              <a:rPr lang="ko-KR" altLang="en-US" sz="1600" i="1" dirty="0" smtClean="0">
                <a:latin typeface="+mn-ea"/>
              </a:rPr>
              <a:t>수준</a:t>
            </a:r>
            <a:endParaRPr lang="en-US" altLang="ko-KR" sz="1600" i="1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</a:t>
            </a:r>
            <a:r>
              <a:rPr lang="en-US" altLang="ko-KR" sz="1600" i="1" dirty="0" smtClean="0">
                <a:latin typeface="+mn-ea"/>
              </a:rPr>
              <a:t> -  </a:t>
            </a:r>
            <a:r>
              <a:rPr lang="ko-KR" altLang="en-US" sz="1600" i="1" dirty="0" smtClean="0">
                <a:latin typeface="+mn-ea"/>
              </a:rPr>
              <a:t>높은 설비 가격 </a:t>
            </a:r>
            <a:r>
              <a:rPr lang="en-US" altLang="ko-KR" sz="1600" i="1" dirty="0" smtClean="0">
                <a:latin typeface="+mn-ea"/>
              </a:rPr>
              <a:t>: 25</a:t>
            </a:r>
            <a:r>
              <a:rPr lang="ko-KR" altLang="en-US" sz="1600" i="1" dirty="0" smtClean="0">
                <a:latin typeface="+mn-ea"/>
              </a:rPr>
              <a:t>억원</a:t>
            </a:r>
            <a:r>
              <a:rPr lang="en-US" altLang="ko-KR" sz="1600" i="1" dirty="0" smtClean="0">
                <a:latin typeface="+mn-ea"/>
              </a:rPr>
              <a:t>/</a:t>
            </a:r>
            <a:r>
              <a:rPr lang="ko-KR" altLang="en-US" sz="1600" i="1" dirty="0" smtClean="0">
                <a:latin typeface="+mn-ea"/>
              </a:rPr>
              <a:t>대 수준</a:t>
            </a: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</p:txBody>
      </p:sp>
      <p:pic>
        <p:nvPicPr>
          <p:cNvPr id="1025" name="_x222841880" descr="EMB000012cc704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5046364"/>
            <a:ext cx="2859088" cy="155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157163" y="5699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222842040" descr="EMB000012cc704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817" y="5120183"/>
            <a:ext cx="1789113" cy="140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52255" y="3758845"/>
            <a:ext cx="259228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목표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567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연구 목표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 dirty="0" err="1" smtClean="0">
                <a:solidFill>
                  <a:srgbClr val="0000FF"/>
                </a:solidFill>
                <a:latin typeface="+mn-ea"/>
              </a:rPr>
              <a:t>광반응성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 소재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600" i="1" dirty="0" err="1" smtClean="0">
                <a:solidFill>
                  <a:srgbClr val="0000FF"/>
                </a:solidFill>
                <a:latin typeface="+mn-ea"/>
              </a:rPr>
              <a:t>배합기술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 및 </a:t>
            </a:r>
            <a:r>
              <a:rPr lang="ko-KR" altLang="en-US" sz="1600" i="1" dirty="0" err="1" smtClean="0">
                <a:solidFill>
                  <a:srgbClr val="0000FF"/>
                </a:solidFill>
                <a:latin typeface="+mn-ea"/>
              </a:rPr>
              <a:t>코팅설비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 기반기술 확보</a:t>
            </a:r>
            <a:endParaRPr lang="en-US" altLang="ko-KR" sz="1600" i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-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설비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/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공정 </a:t>
            </a:r>
            <a:r>
              <a:rPr lang="ko-KR" altLang="en-US" sz="1600" i="1" dirty="0" err="1" smtClean="0">
                <a:solidFill>
                  <a:srgbClr val="0000FF"/>
                </a:solidFill>
                <a:latin typeface="+mn-ea"/>
              </a:rPr>
              <a:t>양산기술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 확보 및 시제품 제작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세부 연구 </a:t>
            </a:r>
            <a:r>
              <a:rPr lang="ko-KR" altLang="en-US" sz="2000" b="1" dirty="0" smtClean="0">
                <a:latin typeface="+mn-ea"/>
              </a:rPr>
              <a:t>목표</a:t>
            </a:r>
            <a:endParaRPr lang="en-US" altLang="ko-KR" sz="2000" b="1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343" y="2437469"/>
            <a:ext cx="7024033" cy="442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5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추진 일정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51520" y="52352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09860" y="523529"/>
            <a:ext cx="10745426" cy="529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155912" y="45152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6" name="_x218874376" descr="EMB000012cc709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196" y="847420"/>
            <a:ext cx="5856248" cy="5903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81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93247" y="2372687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24DDEAE-3E0E-48AA-8411-A7AB43C466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3019454" y="5877272"/>
            <a:ext cx="3105092" cy="57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FA2EDF-CBB7-475B-B0D9-861160A9824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6478</TotalTime>
  <Words>138</Words>
  <Application>Microsoft Office PowerPoint</Application>
  <PresentationFormat>화면 슬라이드 쇼(4:3)</PresentationFormat>
  <Paragraphs>30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HY견고딕</vt:lpstr>
      <vt:lpstr>HY헤드라인M</vt:lpstr>
      <vt:lpstr>맑은 고딕</vt:lpstr>
      <vt:lpstr>문체부 제목 돋음체</vt:lpstr>
      <vt:lpstr>바른돋움 3</vt:lpstr>
      <vt:lpstr>-윤고딕330</vt:lpstr>
      <vt:lpstr>-윤고딕340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고정재</cp:lastModifiedBy>
  <cp:revision>367</cp:revision>
  <cp:lastPrinted>2019-09-16T00:28:29Z</cp:lastPrinted>
  <dcterms:created xsi:type="dcterms:W3CDTF">2017-03-29T07:13:25Z</dcterms:created>
  <dcterms:modified xsi:type="dcterms:W3CDTF">2021-09-09T12:43:57Z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