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331" r:id="rId6"/>
    <p:sldId id="328" r:id="rId7"/>
    <p:sldId id="332" r:id="rId8"/>
    <p:sldId id="268" r:id="rId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86BB31-223A-4E64-B0EC-DD8176011CA1}" v="246" dt="2021-09-01T11:07:14.2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8539" autoAdjust="0"/>
  </p:normalViewPr>
  <p:slideViewPr>
    <p:cSldViewPr>
      <p:cViewPr varScale="1">
        <p:scale>
          <a:sx n="103" d="100"/>
          <a:sy n="103" d="100"/>
        </p:scale>
        <p:origin x="1109" y="86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2021-09-16-Thu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2021-09-16-Thu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2021-09-16-Thu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2021-09-16-Thu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2021-09-16-Thu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2021-09-16-Thu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2021-09-16-Thu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2021-09-16-Thu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2021-09-16-Thu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2021-09-16-Thu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2021-09-16-Thu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2021-09-16-Thu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2021-09-16-Thu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2021-09-16-Thu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1200329"/>
            <a:chOff x="157020" y="3061083"/>
            <a:chExt cx="8712968" cy="120032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32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프로젝트」</a:t>
              </a:r>
              <a:endParaRPr lang="en-US" altLang="ko-KR" sz="4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계획 발표</a:t>
              </a:r>
              <a:endParaRPr lang="en-US" altLang="ko-KR" sz="32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36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279136" y="494116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2021.  9.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2420888"/>
            <a:ext cx="80481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20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프로젝트명</a:t>
            </a: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친환경 공정을 이용한 </a:t>
            </a:r>
            <a:r>
              <a:rPr lang="ko-KR" altLang="en-US" sz="20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광반응성</a:t>
            </a: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스마트 글라스 개발</a:t>
            </a:r>
            <a:endParaRPr lang="ko-KR" altLang="en-US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611560" y="3563719"/>
            <a:ext cx="80481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2020254002</a:t>
            </a:r>
            <a:endParaRPr lang="en-US" altLang="ko-KR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 정 재</a:t>
            </a:r>
            <a:endParaRPr lang="ko-KR" altLang="en-US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041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배경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- </a:t>
            </a:r>
            <a:r>
              <a:rPr lang="ko-KR" altLang="en-US" sz="1600" i="1" dirty="0" smtClean="0">
                <a:latin typeface="+mn-ea"/>
              </a:rPr>
              <a:t>야외활동이 빈번해짐에 따라 자외선의 유해성 차단할 수 있는 기능성 제품 수요 증가</a:t>
            </a:r>
            <a:r>
              <a:rPr lang="en-US" altLang="ko-KR" sz="1600" i="1" dirty="0" smtClean="0">
                <a:latin typeface="+mn-ea"/>
              </a:rPr>
              <a:t> 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</a:t>
            </a:r>
            <a:r>
              <a:rPr lang="en-US" altLang="ko-KR" sz="1600" i="1" dirty="0" smtClean="0">
                <a:latin typeface="+mn-ea"/>
              </a:rPr>
              <a:t>- </a:t>
            </a:r>
            <a:r>
              <a:rPr lang="ko-KR" altLang="en-US" sz="1600" i="1" dirty="0" smtClean="0">
                <a:latin typeface="+mn-ea"/>
              </a:rPr>
              <a:t>친환경 제조공정에 대한 </a:t>
            </a:r>
            <a:r>
              <a:rPr lang="en-US" altLang="ko-KR" sz="1600" i="1" dirty="0" smtClean="0">
                <a:latin typeface="+mn-ea"/>
              </a:rPr>
              <a:t>Issue </a:t>
            </a:r>
            <a:r>
              <a:rPr lang="ko-KR" altLang="en-US" sz="1600" i="1" dirty="0" smtClean="0">
                <a:latin typeface="+mn-ea"/>
              </a:rPr>
              <a:t>증가</a:t>
            </a:r>
            <a:endParaRPr lang="en-US" altLang="ko-KR" sz="1600" i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</a:t>
            </a:r>
            <a:r>
              <a:rPr lang="en-US" altLang="ko-KR" sz="1600" i="1" dirty="0" smtClean="0">
                <a:latin typeface="+mn-ea"/>
              </a:rPr>
              <a:t> -  </a:t>
            </a:r>
            <a:r>
              <a:rPr lang="ko-KR" altLang="en-US" sz="1600" i="1" dirty="0" smtClean="0">
                <a:latin typeface="+mn-ea"/>
              </a:rPr>
              <a:t>스마트 글라스 시장 확대</a:t>
            </a:r>
            <a:r>
              <a:rPr lang="en-US" altLang="ko-KR" sz="1600" i="1" dirty="0" smtClean="0">
                <a:latin typeface="+mn-ea"/>
              </a:rPr>
              <a:t> (</a:t>
            </a:r>
            <a:r>
              <a:rPr lang="ko-KR" altLang="en-US" sz="1600" i="1" dirty="0" err="1" smtClean="0">
                <a:latin typeface="+mn-ea"/>
              </a:rPr>
              <a:t>광변색</a:t>
            </a:r>
            <a:r>
              <a:rPr lang="ko-KR" altLang="en-US" sz="1600" i="1" dirty="0" smtClean="0">
                <a:latin typeface="+mn-ea"/>
              </a:rPr>
              <a:t> 스마트글라스 시장 약 </a:t>
            </a:r>
            <a:r>
              <a:rPr lang="en-US" altLang="ko-KR" sz="1600" i="1" dirty="0" smtClean="0">
                <a:latin typeface="+mn-ea"/>
              </a:rPr>
              <a:t>4700</a:t>
            </a:r>
            <a:r>
              <a:rPr lang="ko-KR" altLang="en-US" sz="1600" i="1" dirty="0" smtClean="0">
                <a:latin typeface="+mn-ea"/>
              </a:rPr>
              <a:t>억원 형성</a:t>
            </a:r>
            <a:r>
              <a:rPr lang="en-US" altLang="ko-KR" sz="1600" i="1" dirty="0" smtClean="0">
                <a:latin typeface="+mn-ea"/>
              </a:rPr>
              <a:t>)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기존 기술의 문제점 및 애로사항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-  </a:t>
            </a:r>
            <a:r>
              <a:rPr lang="ko-KR" altLang="en-US" sz="1600" i="1" dirty="0" smtClean="0">
                <a:latin typeface="+mn-ea"/>
              </a:rPr>
              <a:t>환경 이슈 존재 </a:t>
            </a:r>
            <a:r>
              <a:rPr lang="en-US" altLang="ko-KR" sz="1600" i="1" dirty="0" smtClean="0">
                <a:latin typeface="+mn-ea"/>
              </a:rPr>
              <a:t>: solvent type </a:t>
            </a:r>
            <a:r>
              <a:rPr lang="ko-KR" altLang="en-US" sz="1600" i="1" dirty="0" smtClean="0">
                <a:latin typeface="+mn-ea"/>
              </a:rPr>
              <a:t>공정 적용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</a:t>
            </a:r>
            <a:r>
              <a:rPr lang="en-US" altLang="ko-KR" sz="1600" i="1" dirty="0" smtClean="0">
                <a:latin typeface="+mn-ea"/>
              </a:rPr>
              <a:t>-  </a:t>
            </a:r>
            <a:r>
              <a:rPr lang="ko-KR" altLang="en-US" sz="1600" i="1" dirty="0" smtClean="0">
                <a:latin typeface="+mn-ea"/>
              </a:rPr>
              <a:t>복잡한 공정 </a:t>
            </a:r>
            <a:r>
              <a:rPr lang="en-US" altLang="ko-KR" sz="1600" i="1" dirty="0" smtClean="0">
                <a:latin typeface="+mn-ea"/>
              </a:rPr>
              <a:t>: </a:t>
            </a:r>
            <a:r>
              <a:rPr lang="ko-KR" altLang="en-US" sz="1600" i="1" dirty="0" err="1" smtClean="0">
                <a:latin typeface="+mn-ea"/>
              </a:rPr>
              <a:t>설비길이</a:t>
            </a:r>
            <a:r>
              <a:rPr lang="ko-KR" altLang="en-US" sz="1600" i="1" dirty="0" smtClean="0">
                <a:latin typeface="+mn-ea"/>
              </a:rPr>
              <a:t> </a:t>
            </a:r>
            <a:r>
              <a:rPr lang="en-US" altLang="ko-KR" sz="1600" i="1" dirty="0" smtClean="0">
                <a:latin typeface="+mn-ea"/>
              </a:rPr>
              <a:t>30m </a:t>
            </a:r>
            <a:r>
              <a:rPr lang="ko-KR" altLang="en-US" sz="1600" i="1" dirty="0" smtClean="0">
                <a:latin typeface="+mn-ea"/>
              </a:rPr>
              <a:t>수준</a:t>
            </a:r>
            <a:endParaRPr lang="en-US" altLang="ko-KR" sz="1600" i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</a:t>
            </a:r>
            <a:r>
              <a:rPr lang="en-US" altLang="ko-KR" sz="1600" i="1" dirty="0" smtClean="0">
                <a:latin typeface="+mn-ea"/>
              </a:rPr>
              <a:t> -  </a:t>
            </a:r>
            <a:r>
              <a:rPr lang="ko-KR" altLang="en-US" sz="1600" i="1" dirty="0" smtClean="0">
                <a:latin typeface="+mn-ea"/>
              </a:rPr>
              <a:t>높은 설비 가격 </a:t>
            </a:r>
            <a:r>
              <a:rPr lang="en-US" altLang="ko-KR" sz="1600" i="1" dirty="0" smtClean="0">
                <a:latin typeface="+mn-ea"/>
              </a:rPr>
              <a:t>: 25</a:t>
            </a:r>
            <a:r>
              <a:rPr lang="ko-KR" altLang="en-US" sz="1600" i="1" dirty="0" smtClean="0">
                <a:latin typeface="+mn-ea"/>
              </a:rPr>
              <a:t>억원</a:t>
            </a:r>
            <a:r>
              <a:rPr lang="en-US" altLang="ko-KR" sz="1600" i="1" dirty="0" smtClean="0">
                <a:latin typeface="+mn-ea"/>
              </a:rPr>
              <a:t>/</a:t>
            </a:r>
            <a:r>
              <a:rPr lang="ko-KR" altLang="en-US" sz="1600" i="1" dirty="0" smtClean="0">
                <a:latin typeface="+mn-ea"/>
              </a:rPr>
              <a:t>대 수준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pic>
        <p:nvPicPr>
          <p:cNvPr id="1025" name="_x222841880" descr="EMB000012cc70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046364"/>
            <a:ext cx="2859088" cy="155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57163" y="5699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22842040" descr="EMB000012cc704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817" y="5120183"/>
            <a:ext cx="1789113" cy="140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2255" y="3758845"/>
            <a:ext cx="259228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56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 err="1" smtClean="0">
                <a:solidFill>
                  <a:srgbClr val="0000FF"/>
                </a:solidFill>
                <a:latin typeface="+mn-ea"/>
              </a:rPr>
              <a:t>광반응성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 소재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 dirty="0" err="1" smtClean="0">
                <a:solidFill>
                  <a:srgbClr val="0000FF"/>
                </a:solidFill>
                <a:latin typeface="+mn-ea"/>
              </a:rPr>
              <a:t>배합기술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 및 </a:t>
            </a:r>
            <a:r>
              <a:rPr lang="ko-KR" altLang="en-US" sz="1600" i="1" dirty="0" err="1" smtClean="0">
                <a:solidFill>
                  <a:srgbClr val="0000FF"/>
                </a:solidFill>
                <a:latin typeface="+mn-ea"/>
              </a:rPr>
              <a:t>코팅설비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 기반기술 확보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설비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/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공정 </a:t>
            </a:r>
            <a:r>
              <a:rPr lang="ko-KR" altLang="en-US" sz="1600" i="1" dirty="0" err="1" smtClean="0">
                <a:solidFill>
                  <a:srgbClr val="0000FF"/>
                </a:solidFill>
                <a:latin typeface="+mn-ea"/>
              </a:rPr>
              <a:t>양산기술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 확보 및 시제품 제작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세부 연구 </a:t>
            </a:r>
            <a:r>
              <a:rPr lang="ko-KR" altLang="en-US" sz="2000" b="1" dirty="0" smtClean="0">
                <a:latin typeface="+mn-ea"/>
              </a:rPr>
              <a:t>목표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43" y="2437469"/>
            <a:ext cx="7024033" cy="442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추진 일정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0" y="52352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09860" y="523529"/>
            <a:ext cx="10745426" cy="529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155912" y="4515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419781"/>
              </p:ext>
            </p:extLst>
          </p:nvPr>
        </p:nvGraphicFramePr>
        <p:xfrm>
          <a:off x="200302" y="1340768"/>
          <a:ext cx="8786947" cy="4383478"/>
        </p:xfrm>
        <a:graphic>
          <a:graphicData uri="http://schemas.openxmlformats.org/drawingml/2006/table">
            <a:tbl>
              <a:tblPr/>
              <a:tblGrid>
                <a:gridCol w="1963813">
                  <a:extLst>
                    <a:ext uri="{9D8B030D-6E8A-4147-A177-3AD203B41FA5}">
                      <a16:colId xmlns:a16="http://schemas.microsoft.com/office/drawing/2014/main" val="158197171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2638795995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2520036919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3865943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20168934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860574894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815215520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47794631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21937805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487532261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21685450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899732632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71146230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205058422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158328922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827347251"/>
                    </a:ext>
                  </a:extLst>
                </a:gridCol>
                <a:gridCol w="1085379">
                  <a:extLst>
                    <a:ext uri="{9D8B030D-6E8A-4147-A177-3AD203B41FA5}">
                      <a16:colId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기술 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친환경 </a:t>
                      </a:r>
                      <a:r>
                        <a:rPr lang="ko-KR" altLang="en-US" sz="12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광반응성</a:t>
                      </a: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UV</a:t>
                      </a:r>
                      <a:r>
                        <a:rPr lang="en-US" altLang="ko-KR" sz="12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Resin </a:t>
                      </a:r>
                      <a:r>
                        <a:rPr lang="ko-KR" altLang="en-US" sz="12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개발 및 </a:t>
                      </a:r>
                      <a:r>
                        <a:rPr lang="ko-KR" altLang="en-US" sz="1200" b="1" kern="0" spc="0" baseline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양산성확보</a:t>
                      </a:r>
                      <a:endParaRPr lang="ko-KR" altLang="en-US" sz="12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설비유닛</a:t>
                      </a: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기술개발 및 </a:t>
                      </a:r>
                      <a:r>
                        <a:rPr lang="ko-KR" altLang="en-US" sz="12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양산성</a:t>
                      </a: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확보</a:t>
                      </a:r>
                      <a:endParaRPr lang="ko-KR" altLang="en-US" sz="12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공정 기술개발 및 </a:t>
                      </a:r>
                      <a:r>
                        <a:rPr lang="ko-KR" altLang="en-US" sz="12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양산성</a:t>
                      </a: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확보</a:t>
                      </a:r>
                      <a:endParaRPr lang="ko-KR" altLang="en-US" sz="12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시제품 개발</a:t>
                      </a:r>
                      <a:endParaRPr lang="ko-KR" altLang="en-US" sz="12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결과 보고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93247" y="2372687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24DDEAE-3E0E-48AA-8411-A7AB43C466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6499</TotalTime>
  <Words>184</Words>
  <Application>Microsoft Office PowerPoint</Application>
  <PresentationFormat>화면 슬라이드 쇼(4:3)</PresentationFormat>
  <Paragraphs>55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HY견고딕</vt:lpstr>
      <vt:lpstr>HY헤드라인M</vt:lpstr>
      <vt:lpstr>맑은 고딕</vt:lpstr>
      <vt:lpstr>문체부 제목 돋음체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고정재</cp:lastModifiedBy>
  <cp:revision>370</cp:revision>
  <cp:lastPrinted>2019-09-16T00:28:29Z</cp:lastPrinted>
  <dcterms:created xsi:type="dcterms:W3CDTF">2017-03-29T07:13:25Z</dcterms:created>
  <dcterms:modified xsi:type="dcterms:W3CDTF">2021-09-16T14:00:29Z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