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4"/>
  </p:notesMasterIdLst>
  <p:sldIdLst>
    <p:sldId id="256" r:id="rId2"/>
    <p:sldId id="468" r:id="rId3"/>
    <p:sldId id="257" r:id="rId4"/>
    <p:sldId id="292" r:id="rId5"/>
    <p:sldId id="378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398" r:id="rId14"/>
    <p:sldId id="399" r:id="rId15"/>
    <p:sldId id="401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402" r:id="rId38"/>
    <p:sldId id="403" r:id="rId39"/>
    <p:sldId id="404" r:id="rId40"/>
    <p:sldId id="405" r:id="rId41"/>
    <p:sldId id="295" r:id="rId42"/>
    <p:sldId id="294" r:id="rId43"/>
    <p:sldId id="305" r:id="rId44"/>
    <p:sldId id="306" r:id="rId45"/>
    <p:sldId id="469" r:id="rId46"/>
    <p:sldId id="299" r:id="rId47"/>
    <p:sldId id="296" r:id="rId48"/>
    <p:sldId id="297" r:id="rId49"/>
    <p:sldId id="298" r:id="rId50"/>
    <p:sldId id="303" r:id="rId51"/>
    <p:sldId id="304" r:id="rId52"/>
    <p:sldId id="301" r:id="rId53"/>
    <p:sldId id="302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64" r:id="rId62"/>
    <p:sldId id="465" r:id="rId63"/>
    <p:sldId id="466" r:id="rId64"/>
    <p:sldId id="467" r:id="rId65"/>
    <p:sldId id="316" r:id="rId66"/>
    <p:sldId id="317" r:id="rId67"/>
    <p:sldId id="318" r:id="rId68"/>
    <p:sldId id="319" r:id="rId69"/>
    <p:sldId id="321" r:id="rId70"/>
    <p:sldId id="320" r:id="rId71"/>
    <p:sldId id="322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406" r:id="rId86"/>
    <p:sldId id="407" r:id="rId87"/>
    <p:sldId id="408" r:id="rId88"/>
    <p:sldId id="409" r:id="rId89"/>
    <p:sldId id="411" r:id="rId90"/>
    <p:sldId id="413" r:id="rId91"/>
    <p:sldId id="415" r:id="rId92"/>
    <p:sldId id="417" r:id="rId93"/>
    <p:sldId id="419" r:id="rId94"/>
    <p:sldId id="421" r:id="rId95"/>
    <p:sldId id="423" r:id="rId96"/>
    <p:sldId id="424" r:id="rId97"/>
    <p:sldId id="425" r:id="rId98"/>
    <p:sldId id="426" r:id="rId99"/>
    <p:sldId id="427" r:id="rId100"/>
    <p:sldId id="429" r:id="rId101"/>
    <p:sldId id="430" r:id="rId102"/>
    <p:sldId id="431" r:id="rId103"/>
    <p:sldId id="432" r:id="rId104"/>
    <p:sldId id="433" r:id="rId105"/>
    <p:sldId id="434" r:id="rId106"/>
    <p:sldId id="435" r:id="rId107"/>
    <p:sldId id="437" r:id="rId108"/>
    <p:sldId id="438" r:id="rId109"/>
    <p:sldId id="439" r:id="rId110"/>
    <p:sldId id="440" r:id="rId111"/>
    <p:sldId id="441" r:id="rId112"/>
    <p:sldId id="442" r:id="rId1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2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74677" autoAdjust="0"/>
  </p:normalViewPr>
  <p:slideViewPr>
    <p:cSldViewPr>
      <p:cViewPr varScale="1">
        <p:scale>
          <a:sx n="87" d="100"/>
          <a:sy n="87" d="100"/>
        </p:scale>
        <p:origin x="2707" y="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C97FE-A74B-438E-B74D-252F7960A2A8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79A57-BBA8-485C-9FF3-935249219C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0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Guide/Unicode#.EC.9C.A0.EB.8B.88.EC.BD.94.EB.93.9C_.EC.9D.B4.EC.8A.A4.EC.BC.80.EC.9D.B4.ED.94.84_.EC.8B.9C.ED.80.80.EC.8A.A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Reference/Global_Properties/undefined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ko/Core_JavaScript_1.5_Reference/Statements/if...else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Reference/Statements/cons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" TargetMode="External"/><Relationship Id="rId7" Type="http://schemas.openxmlformats.org/officeDocument/2006/relationships/hyperlink" Target="http://www.w3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ecma-international.org/publications/standards/Ecma-262.htm" TargetMode="External"/><Relationship Id="rId5" Type="http://schemas.openxmlformats.org/officeDocument/2006/relationships/hyperlink" Target="http://www.mozilla.org/js/language/E262-3.pdf" TargetMode="External"/><Relationship Id="rId4" Type="http://schemas.openxmlformats.org/officeDocument/2006/relationships/hyperlink" Target="http://www.iso.ch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onnet.co.kr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서로 다른 소프트웨어나 하드웨어가 일지라도 사용환경에 구애 받지 않고 공용으로 사용할 수 있는 크로스 플랫폼  객체지향 언어입니다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객체지향과 비슷한 방법으로 구현이 가능하지만 객체지향은 아님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/>
              <a:t>자바 스크립트는 별도의 </a:t>
            </a:r>
            <a:r>
              <a:rPr lang="en-US" altLang="ko-KR" dirty="0"/>
              <a:t>Developer Kit</a:t>
            </a:r>
            <a:r>
              <a:rPr lang="ko-KR" altLang="en-US" dirty="0"/>
              <a:t>을 설치할 필요가 없는 작고 가벼운 언어 입니다</a:t>
            </a:r>
            <a:r>
              <a:rPr lang="en-US" altLang="ko-KR" dirty="0"/>
              <a:t>. </a:t>
            </a:r>
            <a:r>
              <a:rPr lang="ko-KR" altLang="en-US" dirty="0"/>
              <a:t>자바스크립트는 </a:t>
            </a:r>
            <a:r>
              <a:rPr lang="en-US" altLang="ko-KR" dirty="0"/>
              <a:t>JAVA </a:t>
            </a:r>
            <a:r>
              <a:rPr lang="ko-KR" altLang="en-US" dirty="0"/>
              <a:t>나 </a:t>
            </a:r>
            <a:r>
              <a:rPr lang="en-US" altLang="ko-KR" dirty="0"/>
              <a:t>PHP ASP</a:t>
            </a:r>
            <a:r>
              <a:rPr lang="en-US" altLang="ko-KR" baseline="0" dirty="0"/>
              <a:t> C.. </a:t>
            </a:r>
            <a:r>
              <a:rPr lang="ko-KR" altLang="en-US" baseline="0" dirty="0"/>
              <a:t>등과 같이 단독으로 쓰이는 언어처럼 활용하기는 어렵지만</a:t>
            </a:r>
            <a:endParaRPr lang="en-US" altLang="ko-KR" baseline="0" dirty="0"/>
          </a:p>
          <a:p>
            <a:r>
              <a:rPr lang="ko-KR" altLang="en-US" baseline="0" dirty="0"/>
              <a:t>웹 </a:t>
            </a:r>
            <a:r>
              <a:rPr lang="ko-KR" altLang="en-US" baseline="0" dirty="0" err="1"/>
              <a:t>브라우져를</a:t>
            </a:r>
            <a:r>
              <a:rPr lang="ko-KR" altLang="en-US" baseline="0" dirty="0"/>
              <a:t> 통하여 많은 활용을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자바스크립트는 다른 언어와 마찬가지로 연산자 및 제어문과 함수 등과 같은 언어의 기본이라 할 수 있는 요건들을 가지고 있습니다</a:t>
            </a:r>
            <a:r>
              <a:rPr lang="en-US" altLang="ko-KR" dirty="0"/>
              <a:t>. </a:t>
            </a:r>
            <a:r>
              <a:rPr lang="ko-KR" altLang="en-US" dirty="0"/>
              <a:t>주로 클라이언트 </a:t>
            </a:r>
            <a:r>
              <a:rPr lang="ko-KR" altLang="en-US" dirty="0" err="1"/>
              <a:t>웹브라우져를</a:t>
            </a:r>
            <a:r>
              <a:rPr lang="ko-KR" altLang="en-US" dirty="0"/>
              <a:t> 조작하기 위하여 사용을 하며 웹 개발에서는 꼭 알아야</a:t>
            </a:r>
            <a:endParaRPr lang="en-US" altLang="ko-KR" dirty="0"/>
          </a:p>
          <a:p>
            <a:r>
              <a:rPr lang="ko-KR" altLang="en-US" dirty="0"/>
              <a:t>할 필수 언어로 취급함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ko-KR" altLang="en-US" dirty="0" err="1"/>
              <a:t>넷스케이프에서</a:t>
            </a:r>
            <a:r>
              <a:rPr lang="ko-KR" altLang="en-US" dirty="0"/>
              <a:t> 먼저 개발 하였고 </a:t>
            </a:r>
            <a:r>
              <a:rPr lang="en-US" altLang="ko-KR" dirty="0"/>
              <a:t>JAVA</a:t>
            </a:r>
            <a:r>
              <a:rPr lang="ko-KR" altLang="en-US" dirty="0"/>
              <a:t>로 인수</a:t>
            </a:r>
            <a:r>
              <a:rPr lang="ko-KR" altLang="en-US" baseline="0" dirty="0"/>
              <a:t> 된 뒤에 자바스크립트로 이름 변경 하였습니다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크로스 플랫폼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 객체지향 언어이다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작고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가벼운 언어이다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단독으로 쓰이는 언어로는 유용하지 않지만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브라우져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같은 프로그램에서 활용할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기본 핵심이 되는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Array,Date,Math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등의 객체들을 제공하고 연산자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함수 등 언어의 기본 요소들을 포함 하고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다른 객체를 추가 함으로써 다양한 활용을 위한 지속적인 확장을 할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클라이언트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브라우져의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Document Object Model(DOM)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을 제어할 수 있는 객체를 제공 함 으로서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폼에 마우스클릭이나 폼 입력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페이지 이동 같은 사용자 이벤트에 반응 할 수 있게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서버 쪽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서버에서 실행할 객체들을 제공 함 으로서 기본 언어를 확장함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들면 관계 형 데이터베이스와 통신할 수 있게 하고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응용프로그램들의 호출들 사이에 연속성을 제어하거나 파일조작을 수행 할 수 있도록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Netscape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개발했고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Netscape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브라우저에서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가장 먼저 사용 되었음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.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bind()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 그대로 개체와 이벤트를 묶어주는 역할을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진행한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해당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호출하지만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bind()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이벤트 이름을 넣음 으로써 해당 이벤트를 체크하게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$(“div”).click(</a:t>
            </a:r>
            <a:r>
              <a:rPr lang="en-US" altLang="ko-KR" sz="11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</a:t>
            </a:r>
            <a:r>
              <a:rPr lang="en-US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'click’); }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div”).click(</a:t>
            </a:r>
            <a:r>
              <a:rPr lang="en-US" altLang="ko-KR" sz="11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alert(‘click’); } 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이렇게 사용했다면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bind()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통해서는 다음과 같이 표현 된다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$(“div”).bind(‘click’, </a:t>
            </a:r>
            <a:r>
              <a:rPr lang="en-US" altLang="ko-KR" sz="11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</a:t>
            </a:r>
            <a:r>
              <a:rPr lang="en-US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'bind click’); }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$(“div”).bind(‘click’, </a:t>
            </a:r>
            <a:r>
              <a:rPr lang="en-US" altLang="ko-KR" sz="11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alert(‘bind click’);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.on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요소가 존재 하지 않아도 이벤트를 미리 등록할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원래는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live()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있었으나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deplicated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되어있고 버전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완전히 삭제 되었다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자리를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메꾸는게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바로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on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동적으로 생성될 개체나 요소에 대해서도 이벤트를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맵핑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개발을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하다보면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여소를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생성하고 처리해야 할 일이 많이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어떻게 처리 되는지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알아보도록한다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라이브러리에 오직 한번 정의되어 사용된다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아닌 클래스가 가진 클래스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서로 다른 소프트웨어나 하드웨어가 일지라도 사용환경에 구애 받지 않고 공용으로 사용할 수 있는 크로스 플랫폼  객체지향 언어입니다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객체지향과 비슷한 방법으로 구현이 가능하지만 객체지향은 아님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/>
              <a:t>자바 스크립트는 별도의 </a:t>
            </a:r>
            <a:r>
              <a:rPr lang="en-US" altLang="ko-KR" dirty="0"/>
              <a:t>Developer Kit</a:t>
            </a:r>
            <a:r>
              <a:rPr lang="ko-KR" altLang="en-US" dirty="0"/>
              <a:t>을 설치할 필요가 없는 작고 가벼운 언어 입니다</a:t>
            </a:r>
            <a:r>
              <a:rPr lang="en-US" altLang="ko-KR" dirty="0"/>
              <a:t>. </a:t>
            </a:r>
            <a:r>
              <a:rPr lang="ko-KR" altLang="en-US" dirty="0"/>
              <a:t>자바스크립트는 </a:t>
            </a:r>
            <a:r>
              <a:rPr lang="en-US" altLang="ko-KR" dirty="0"/>
              <a:t>JAVA </a:t>
            </a:r>
            <a:r>
              <a:rPr lang="ko-KR" altLang="en-US" dirty="0"/>
              <a:t>나 </a:t>
            </a:r>
            <a:r>
              <a:rPr lang="en-US" altLang="ko-KR" dirty="0"/>
              <a:t>PHP ASP</a:t>
            </a:r>
            <a:r>
              <a:rPr lang="en-US" altLang="ko-KR" baseline="0" dirty="0"/>
              <a:t> C.. </a:t>
            </a:r>
            <a:r>
              <a:rPr lang="ko-KR" altLang="en-US" baseline="0" dirty="0"/>
              <a:t>등과 같이 단독으로 쓰이는 언어처럼 활용하기는 어렵지만</a:t>
            </a:r>
            <a:endParaRPr lang="en-US" altLang="ko-KR" baseline="0" dirty="0"/>
          </a:p>
          <a:p>
            <a:r>
              <a:rPr lang="ko-KR" altLang="en-US" baseline="0" dirty="0"/>
              <a:t>웹 </a:t>
            </a:r>
            <a:r>
              <a:rPr lang="ko-KR" altLang="en-US" baseline="0" dirty="0" err="1"/>
              <a:t>브라우져를</a:t>
            </a:r>
            <a:r>
              <a:rPr lang="ko-KR" altLang="en-US" baseline="0" dirty="0"/>
              <a:t> 통하여 많은 활용을 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자바스크립트는 다른 언어와 마찬가지로 연산자 및 제어문과 함수 등과 같은 언어의 기본이라 할 수 있는 요건들을 가지고 있습니다</a:t>
            </a:r>
            <a:r>
              <a:rPr lang="en-US" altLang="ko-KR" dirty="0"/>
              <a:t>. </a:t>
            </a:r>
            <a:r>
              <a:rPr lang="ko-KR" altLang="en-US" dirty="0"/>
              <a:t>주로 클라이언트 </a:t>
            </a:r>
            <a:r>
              <a:rPr lang="ko-KR" altLang="en-US" dirty="0" err="1"/>
              <a:t>웹브라우져를</a:t>
            </a:r>
            <a:r>
              <a:rPr lang="ko-KR" altLang="en-US" dirty="0"/>
              <a:t> 조작하기 위하여 사용을 하며 웹 개발에서는 꼭 알아야</a:t>
            </a:r>
            <a:endParaRPr lang="en-US" altLang="ko-KR" dirty="0"/>
          </a:p>
          <a:p>
            <a:r>
              <a:rPr lang="ko-KR" altLang="en-US" dirty="0"/>
              <a:t>할 필수 언어로 취급함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ko-KR" altLang="en-US" dirty="0" err="1"/>
              <a:t>넷스케이프에서</a:t>
            </a:r>
            <a:r>
              <a:rPr lang="ko-KR" altLang="en-US" dirty="0"/>
              <a:t> 먼저 개발 하였고 </a:t>
            </a:r>
            <a:r>
              <a:rPr lang="en-US" altLang="ko-KR" dirty="0"/>
              <a:t>JAVA</a:t>
            </a:r>
            <a:r>
              <a:rPr lang="ko-KR" altLang="en-US" dirty="0"/>
              <a:t>로 인수</a:t>
            </a:r>
            <a:r>
              <a:rPr lang="ko-KR" altLang="en-US" baseline="0" dirty="0"/>
              <a:t> 된 뒤에 자바스크립트로 이름 변경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다음과 같은 값 형식을 인식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Number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3.14159</a:t>
            </a:r>
          </a:p>
          <a:p>
            <a:r>
              <a:rPr lang="en-US" altLang="ko-KR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true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안녕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!"</a:t>
            </a:r>
          </a:p>
          <a:p>
            <a:r>
              <a:rPr lang="en-US" altLang="ko-KR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null(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아무런 값이 할당 되어 있지 않은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나타내는 특별한 키워드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null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또한 기본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(primitive)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값이기도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대소문자를 구분하므로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null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과는 다름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값이 정의되지 않은 최상위 속성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undefined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도 기본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(primitive) 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와 같은 고급언어에 비하여 적은 자료 형을 가지고 있지만 이것으로도 훌륭한 기능을 작성할 수 있음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정수와 실수의 명확한 구분이 필요 없음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프로그램을 작성 하기 위해 거의 처음 하는 일은 임의의 값을 저장하고 이용할 수 있게 하는데 이러한 공간을 변수라고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변수의 이름은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(identifier)"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라고 불리며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몇 가지 규칙을 따라야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식별자는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문자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(letter)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밑줄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(_)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이나 달러 기호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($)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로 시작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그 뒤에는 숫자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(0-9)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도 올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대소문자를 구별하기 때문에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문자는 대문자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"A"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"Z"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까지와 소문자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"a"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"z"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까지 사용 함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1.5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식별자에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å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ü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ISO 8859-1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이나 유니코드 문자를 사용할 수 있고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  <a:hlinkClick r:id="rId3"/>
              </a:rPr>
              <a:t>유니코드 이스케이프 시퀀스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페이지에 나열된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uXXXX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형식 유니코드 이스케이프 시퀀스를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식별자에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쓸 수도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규칙에 맞는 이름 몇 가지는 이런 것입니다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Number_hits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temp99, _name.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Number_this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=“a”;   </a:t>
            </a:r>
          </a:p>
          <a:p>
            <a:r>
              <a:rPr lang="en-US" altLang="ko-KR" sz="1200" b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temp99 =“a”;   </a:t>
            </a:r>
          </a:p>
          <a:p>
            <a:r>
              <a:rPr lang="en-US" altLang="ko-KR" sz="1200" b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_name =“a”;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초기값을 지정하지 않고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문장을 이용해서 선언한 변수는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  <a:hlinkClick r:id="rId3"/>
              </a:rPr>
              <a:t>undefined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라는 값을 정의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선언하지 않은 변수에 접근하려고 하면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ReferenceError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예외가 발생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a;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print("The value of a is " + a);         // prints "The value of a is undefined"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print("The value of b is " + b);         // throws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ReferenceError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exception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변수가 값을 갖고 있는지 결정하기 위해서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사용 가능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코드에서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에는 값을 할당하지 않아서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  <a:hlinkClick r:id="rId4"/>
              </a:rPr>
              <a:t>if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로 평가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input;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if(input === undefined)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{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doThis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();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} else {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doThat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();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변수 범위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외부에서 선언한 변수는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(global)"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변수라고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전역변수는 현재 문서의 모든 코드에서 접근할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안에서 선언한 변수는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(local)"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변수라고 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지역변수는 함수 안에서만 사용 가능하고 소멸 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스크립트 구문이 안에서 전역 변수 지역 변수 구분이 이루어짐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{ }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안에서 변수가 선언되면 지역 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바깥에서 선언되면 전역변수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Example 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global=“global”;               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전역변수 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 if (flag) {</a:t>
            </a: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    var x = 5;                       //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지역 변수</a:t>
            </a:r>
            <a:endParaRPr lang="da-DK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(x); 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(global); 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global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da-DK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 } </a:t>
            </a: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window.alert(x);   //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undefined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da-DK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(global); 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global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da-DK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전역변수는 웹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브라우져가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종료될 때까지 메모리에 남아 있기 때문에 많은 사용은 권장하지 않음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안에서 사용 되는 지역변수는 함수 사용시 메모리에 할당되고 함수가 종료되면 메모리에서 해제 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공통 모듈이나 특정한 상황이 아닌 이상 지역함수 사용을 권장함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상수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const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키워드를 이용하면 읽기 전용의 이름 있는 상수를 만들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prefix = '212';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상수는 스크립트 실행 중에 값을 대입하거나 다시 선언하여 값을 바꿀 수 없음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 상수인 경우에도 항상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키워드를 붙여야 한다는 점만 제외하면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상수의 범위 규칙은 변수의 경우와 동일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키워드가 없으면 변수라고 판정됩니다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Netscape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계열에서 사용 가능 하며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IE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에서는 사용불가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&lt;script language="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b="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200" b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global="global";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function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variableScope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galbalConst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global =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galbalConst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alert(global);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&lt;/script&gt;</a:t>
            </a:r>
          </a:p>
          <a:p>
            <a:pPr marL="285750" indent="-285750">
              <a:buFontTx/>
              <a:buChar char="-"/>
            </a:pP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여러가지 면에서 비슷하지만 본질적으로 다름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와 공통점이 있지만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처럼 형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(type)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을 검사하지 않음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문법의 제어흐름의 기본적인 개념들을 지원하며 객체지향 개념을 비슷하게 구현 가능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 비해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형식이 자유로운 언어임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모든 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메소드들을 꼭 선언 할 필요는 없고 메소드가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public, private, protected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인지 고민해야할 필요가 없으며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interface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구현할 필요도 없음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(parameter),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함수의 반환 형식도 명시적으로 지정할 필요가 없음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클래스 기반 프로그래밍 언어로서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빠른 실행과 형 안정성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(type safety)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을 위해 설계 되었음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HyperTalk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dBASE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같이 적은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줄수의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동적 타입 언어를 계승한 것임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이런 스크립트 언어는 더 많은 사람들을 위한 프로그래밍 도구로서 제공되는데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언어들이 문법이 쉽고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내장되기에 쉬우며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개체 생성에 요구 사항이 단순하기 때문임 </a:t>
            </a:r>
            <a:endParaRPr lang="ko-KR" altLang="en-US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피 연산자는 숫자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논리값 혹은 객체가 가능합니다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문자열은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유니코드값을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이용해서 표준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사전순으로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비교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만약 두 피 연산자가 서로 다른 타입이고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===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!==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연산자를 사용한 것이 아니라면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비교를 위해 피 연산자들을 적절한 타입으로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형변환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표는 비교연산자에 대해서 설명하고 있습니다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비트 연산자는 피</a:t>
            </a:r>
            <a:r>
              <a:rPr kumimoji="1" lang="en-US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10진수나 16진수, 8진수로 다루지 않고 32개의 비트 집합으로 다</a:t>
            </a:r>
            <a:r>
              <a:rPr kumimoji="1" lang="ko-KR" altLang="en-US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룸</a:t>
            </a: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200" b="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예를 들어, 10진수 9는 2진수로 1001</a:t>
            </a:r>
            <a:r>
              <a:rPr kumimoji="1" lang="en-US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</a:t>
            </a: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200" b="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비트 연산자는 2진수 표현으로 연산을 하지만 반환</a:t>
            </a:r>
            <a:r>
              <a:rPr kumimoji="1" lang="en-US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값은 JavaScript 표준 수 값으로 반환</a:t>
            </a:r>
            <a:r>
              <a:rPr kumimoji="1" lang="en-US" altLang="ko-KR" sz="12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거의 쓰이지 않는 연산자로 자세한 설명은 생략</a:t>
            </a:r>
            <a:r>
              <a:rPr kumimoji="1" lang="en-US" altLang="ko-KR" sz="14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문자열 값에 사용할 수 있는 비교 연산자 외에도 연결 연산자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(+)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있는데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연산자는 두 문자열 값을 연결한 새로운 문자열 값을 반환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"my " + "string"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"my string"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라는 문자열을 반환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축약된 할당 연산자인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+=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또한 문자열 연결에 사용할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smystring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"alpha"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라는 값을 가지고 있을 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+= "bet"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"alphabet"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으로 평가되고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그 값이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smyString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 할당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조건 연산자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조건 연산자는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에서 유일하게 세 개의 피 연산자를 사용하는 연산자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연산자는 조건에 따라 둘 중에 하나의 값을 가질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condition ? val1 : val2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condition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이면 연산자는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val1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의 값을 할당 그렇지 않으면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val2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의 값을 할당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다른 표준 연산자를 사용할 수 있는 곳이면 어디든지 조건 연산자를 사용함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status = (age &gt;= 18) ? "adult" : "minor"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문장은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age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이거나 더 큰 경우에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status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"adult"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라는 값을 할당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그렇지 않으면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"minor"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라는 값을 할당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조건 연산자인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문과 같은 결과 호출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많은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 사용으로 소스가 복잡해 질 경우 사용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{}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안에서 여러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처리가 가능하나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삼항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연산자는 불가능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쉼표 연산자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쉼표 연산자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(,)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단순히 피 연산자 둘을 모두 읽고 두 번째 피 연산자의 값을 반환하는 연산자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잘 쓰이지는 않으며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연산자는 주로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반복 문에서 변수 여러 개가 매번 업데이트 되게 하는데 쓰임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a,b,c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= (a=1,b=2,c=3);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각각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줄의 원소를 가지는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차원 배열일 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코드에서는 변수 두 개를 한 번에 바꾸기 위해서 쉼표 연산자를 사용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코드는 배열의 대각선 원소를 출력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a=new Array(new Array('1', '2', '3'),new Array('a', 'b', 'c'),new Array('A', 'B', 'C'));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for (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i=0, j=2; i &lt;= 2; i++, j--){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("a["+i+"]["+j+"]= " + a[i][j]) ;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delete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delete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는 객체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(object),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개체의 속성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(property),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배열의 특정 인덱스에 있는 원소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지우는 연산자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암시적으로 선언된 변수를 지울 때는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연산자를 사용할 수 있지만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문장을 이용해서 선언된 변수는 지울 수 없음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연산자 실행이 성공하면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속성이나 원소가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로 설정됩니다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 delete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연산자는 실행이 가능하면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반환하고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불가능하면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예를 들자면 따로 자바스크립트 함수나 변수를 정의할 필요가 없이 한번 쓰고 버리는 함수나 변수 같은 경우에 쓴다면 메모리 관리에 효율적이라 판단됨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배열의 원소를 지울 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배열의 길이에는 변화가 없음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a[3], a[4]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지우더라도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a[4]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a[3]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은 여전히 정의되지 않음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연산자가 배열 원소를 제거할 때 원소는 더 이상 배열에 존재하지 않음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아래 예제에서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trees[3]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delete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로 제거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 smtClean="0"/>
              <a:t>trees=new Array("</a:t>
            </a:r>
            <a:r>
              <a:rPr lang="en-US" altLang="ko-KR" sz="1200" b="0" dirty="0" err="1" smtClean="0"/>
              <a:t>redwood","bay","cedar","oak","maple</a:t>
            </a:r>
            <a:r>
              <a:rPr lang="en-US" altLang="ko-KR" sz="1200" b="0" dirty="0" smtClean="0"/>
              <a:t>") </a:t>
            </a:r>
          </a:p>
          <a:p>
            <a:r>
              <a:rPr lang="en-US" altLang="ko-KR" sz="1200" b="0" dirty="0" smtClean="0"/>
              <a:t>delete trees[3] </a:t>
            </a:r>
          </a:p>
          <a:p>
            <a:r>
              <a:rPr lang="en-US" altLang="ko-KR" sz="1200" b="0" dirty="0" smtClean="0"/>
              <a:t>If (3 in trees) { </a:t>
            </a:r>
          </a:p>
          <a:p>
            <a:r>
              <a:rPr lang="en-US" altLang="ko-KR" sz="1200" b="0" dirty="0" smtClean="0"/>
              <a:t>// </a:t>
            </a:r>
            <a:r>
              <a:rPr lang="ko-KR" altLang="en-US" sz="1200" b="0" dirty="0" smtClean="0"/>
              <a:t>이 블록은 실행되지 않습니다</a:t>
            </a:r>
            <a:r>
              <a:rPr lang="en-US" altLang="ko-KR" sz="1200" b="0" dirty="0" smtClean="0"/>
              <a:t>. </a:t>
            </a:r>
          </a:p>
          <a:p>
            <a:r>
              <a:rPr lang="en-US" altLang="ko-KR" sz="1200" b="0" dirty="0" smtClean="0"/>
              <a:t>} 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/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연산자는 지정된 객체에 해당되는 속성이 있으면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propNameOrNumber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objectName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propNameOrNumber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속성 이름을 나타내는 문자열이나 배열 인덱스를 나타내는 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objectName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객체 이름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예제는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연산자의 몇 가지 사용법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배열 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trees=new Array("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redwood","bay","cedar","oak","maple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")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0 in trees // returns true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3 in trees // returns true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6 in trees // returns false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"bay" in trees // returns false 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원하는 인덱스를 지정해야 하는데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그 인덱스에 있는 값을 지정하면 안됨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.)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"length" in trees // returns true (length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배열의 속성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.)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미리 정의된 개체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"PI" in Math // returns true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=new String("coral")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"length" in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myString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// returns true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사용자 개체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mycar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= {make:"Honda",model:"Accord",year:1998}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"make" in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mycar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// returns true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"model" in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mycar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// returns true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/>
              <a:t>instanceof</a:t>
            </a:r>
            <a:r>
              <a:rPr lang="en-US" altLang="ko-KR" sz="1200" dirty="0"/>
              <a:t>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지정된 개체가 지정된 개체 형식이면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objectName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objectType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objectName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objectType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과 비교할 개체의 이름이고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objectType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은 개체 형식으로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같은 것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실행 중 개체의 형식을 알고 싶으면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사용하면 됨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들어 예외를 처리할 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발생한 예외의 형식에 따라 서로 다른 예외 처리 코드를 실행할 수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코드에서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theDay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개체인지 결정하기 위해서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사용합니다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theDay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개체이기 때문에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 안에 있는 문장이 실행 됨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theDay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=new Date(1995, 12, 17)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if (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theDay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Date) { 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실행할 문장 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} </a:t>
            </a:r>
          </a:p>
          <a:p>
            <a:endParaRPr lang="en-US" altLang="ko-KR" sz="105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자바스크립트라는 언어의 특징 때문에 그 동작하는 것은 부분부분 매우 다르기도 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동작을 다르게 한다기 보다는 자바스크립트라는 언어 자체가 다르게 동작을 하는 것으로 보면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대표적인 예로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Object()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의미를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의미를 가지므로 위에 대해서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나올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 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대해서는 클래스로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 수가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endParaRPr lang="en-US" altLang="ko-KR" sz="1050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"foo"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String; // === false "foo"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Object; // === false true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Boolean; // === false true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Object; // === false [0,1]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Array; // === true {0:1}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Object; // === true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color1 = new String("red");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color2 = "red"; color1 == color2; // === true color1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String; // === true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 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구분할 때에는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사용하고 클래스의 타입을 구분할 때에는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Netscape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를 개발했고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, Netscape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브라우저에서 가장 처음으로 사용 됨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3" tooltip="http://www.ecma-international.org/"/>
              </a:rPr>
              <a:t>Ecma International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정보와 통신 시스템을 표준화하기 위한 유럽 기구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공식적으로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 - the European Computer Manufacturers Association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으로 알려짐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Netscape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가 공동으로 작업하여 기본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에 기반하여 표준화되고 국제적인 프로그래밍 언어를 만들어 냄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의 표준화된 버전은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라고 부르고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표준을 지원하는 응용프로그램에서는 모두 동일하게 동작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ECMAScript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표준은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ECMA-262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명세에 문서화되어 있음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ECMA-262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표준은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4" tooltip="http://www.iso.ch/"/>
              </a:rPr>
              <a:t>ISO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(International Organization for Standardization,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국제 표준화기구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의 승인을 받아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ISO-16262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가 되었음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Mozilla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웹사이트에서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5" tooltip="http://www.mozilla.org/js/language/E262-3.pdf"/>
              </a:rPr>
              <a:t>ECMA-262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  <a:hlinkClick r:id="rId5" tooltip="http://www.mozilla.org/js/language/E262-3.pdf"/>
              </a:rPr>
              <a:t>의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5" tooltip="http://www.mozilla.org/js/language/E262-3.pdf"/>
              </a:rPr>
              <a:t>PDF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  <a:hlinkClick r:id="rId5" tooltip="http://www.mozilla.org/js/language/E262-3.pdf"/>
              </a:rPr>
              <a:t>문서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를 얻을 수 있음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6" tooltip="http://www.ecma-international.org/publications/standards/Ecma-262.htm"/>
              </a:rPr>
              <a:t>the Ecma International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  <a:hlinkClick r:id="rId6" tooltip="http://www.ecma-international.org/publications/standards/Ecma-262.htm"/>
              </a:rPr>
              <a:t>웹사이트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 에서도 명세를 찾을 수 있음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ECMAScript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명세는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  <a:hlinkClick r:id="rId7" tooltip="http://www.w3.org/"/>
              </a:rPr>
              <a:t>World Wide Web Consortium (W3C)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에서 표준화 한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Document Object Model(DOM)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에 대해서는 설명하지 않음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문서 개체들이 스크립트에 노출되는 방식을 정의함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Typeof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연산자는 둘 중 한 가지 방법으로 사용할 수 있음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operand </a:t>
            </a:r>
          </a:p>
          <a:p>
            <a:pPr marL="228600" indent="-228600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(operand)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연산자는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피연산자의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평가되지 않은 형식을 나타내는 문자열을 반환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피연산자는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string, variable, keyword, object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등의 타입을 반환하게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괄호는 선택적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myFun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= new Function("5+2")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shape="round"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size=1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today=new Date()             </a:t>
            </a:r>
          </a:p>
          <a:p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           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는 이 변수들에 대해서 다음과 같은 결과를 반환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myFun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is function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shape is string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size is number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today is object </a:t>
            </a:r>
          </a:p>
          <a:p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0" dirty="0" err="1">
                <a:latin typeface="맑은 고딕" pitchFamily="50" charset="-127"/>
                <a:ea typeface="맑은 고딕" pitchFamily="50" charset="-127"/>
              </a:rPr>
              <a:t>dontExist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 is undefined </a:t>
            </a: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속성 값에 대해서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연산자는 속성이 포함하고 있는 값의 형식을 반환합니다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document.lastModified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is string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window.length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is number </a:t>
            </a:r>
          </a:p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Math.LN2 is number 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문법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- 2</a:t>
            </a:r>
          </a:p>
          <a:p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l"/>
            </a:pPr>
            <a:r>
              <a:rPr lang="ko-KR" altLang="en-US" sz="1400" kern="0" dirty="0">
                <a:latin typeface="+mn-lt"/>
                <a:ea typeface="+mn-ea"/>
                <a:cs typeface="맑은 고딕"/>
              </a:rPr>
              <a:t>함수 호출</a:t>
            </a:r>
            <a:endParaRPr lang="en-US" altLang="ko-KR" sz="1400" kern="0" dirty="0">
              <a:latin typeface="+mn-lt"/>
              <a:ea typeface="+mn-ea"/>
              <a:cs typeface="맑은 고딕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b="0" kern="0" dirty="0">
                <a:solidFill>
                  <a:srgbClr val="3F7F7F"/>
                </a:solidFill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lang="en-US" altLang="ko-KR" sz="14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console.log(</a:t>
            </a:r>
            <a:r>
              <a:rPr lang="en-US" altLang="ko-KR" sz="1200" b="0" kern="0" dirty="0" err="1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getSum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(1,2));</a:t>
            </a:r>
            <a:endParaRPr lang="ko-KR" altLang="ko-KR" sz="14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 err="1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validateType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(“3”,num2);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lang="en-US" altLang="ko-KR" sz="1200" b="0" kern="0" dirty="0">
                <a:solidFill>
                  <a:srgbClr val="3F7F7F"/>
                </a:solidFill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lang="en-US" altLang="ko-KR" sz="1200" b="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우리는 함수를 만들고 호출도 해보았다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위의 소스 처럼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처리 후 결과 값을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구문을 통하여 반환 할 수 있거나 어느 조건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이 만족하지 않을 때 단순히 경고 창만 표시하고 끝낼 수도 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작성시 다음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가지는 꼭 기억하도록 한다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함수 문법의 중요한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선언은 키워드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시작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이어지는 것은 함수의 이름이며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이름이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동작에 대한 명확한 설명이 되도록 작성한다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원하는 만큼 사용 가능 하며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통하여 구분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포함하는 중괄호로 이어진다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자바스크립트 코드 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의미한다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있는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모든것들이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함수가 호출될 때마다 순서대로 실행된다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kern="100" dirty="0">
              <a:latin typeface="+mn-lt"/>
              <a:ea typeface="+mn-ea"/>
              <a:cs typeface="Times New Roman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(Hoisting)</a:t>
            </a:r>
          </a:p>
          <a:p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호이스팅은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글로벌영역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 선언된 변수 또는 함수 선언문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함수표현문도 있음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)*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을 최상의 영역으로 끌어올리는 것을 일컫는다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/>
            </a:r>
            <a:b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</a:br>
            <a:r>
              <a:rPr lang="en-US" altLang="ko-KR" sz="1200" b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&gt;</a:t>
            </a:r>
            <a:endParaRPr lang="ko-KR" altLang="en-US" sz="12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//foo</a:t>
            </a:r>
            <a:r>
              <a:rPr lang="ko-KR" altLang="en-US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가 미리 선언되어 있지 않음에도 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undefined</a:t>
            </a:r>
            <a:r>
              <a:rPr lang="ko-KR" altLang="en-US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가 출력된다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. </a:t>
            </a:r>
          </a:p>
          <a:p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//undefined </a:t>
            </a:r>
            <a:r>
              <a:rPr lang="ko-KR" altLang="en-US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타입은 변수는 선언되었으나 값이 초기화 되어 있지 않을 때 출력한다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.</a:t>
            </a:r>
            <a:endParaRPr lang="ko-KR" altLang="en-US" sz="12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alert( foo ); 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// </a:t>
            </a:r>
            <a:r>
              <a:rPr lang="en-US" altLang="ko-KR" sz="120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undefined</a:t>
            </a:r>
            <a:endParaRPr lang="ko-KR" altLang="en-US" sz="12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200" b="0" dirty="0">
                <a:solidFill>
                  <a:srgbClr val="7F0055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foo;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foo = </a:t>
            </a:r>
            <a:r>
              <a:rPr lang="en-US" altLang="ko-KR" sz="1200" b="0" dirty="0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"</a:t>
            </a:r>
            <a:r>
              <a:rPr lang="ko-KR" altLang="en-US" sz="1200" b="0" dirty="0" err="1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푸우</a:t>
            </a:r>
            <a:r>
              <a:rPr lang="en-US" altLang="ko-KR" sz="1200" b="0" dirty="0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~"</a:t>
            </a:r>
            <a:r>
              <a:rPr lang="en-US" altLang="ko-KR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;</a:t>
            </a:r>
            <a:endParaRPr lang="ko-KR" altLang="en-US" sz="12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alert( foo ); 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// </a:t>
            </a:r>
            <a:r>
              <a:rPr lang="ko-KR" altLang="en-US" sz="1200" b="0" dirty="0" err="1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푸우</a:t>
            </a:r>
            <a:r>
              <a:rPr lang="en-US" altLang="ko-KR" sz="12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~</a:t>
            </a:r>
            <a:r>
              <a:rPr lang="ko-KR" altLang="en-US" sz="12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&gt;</a:t>
            </a:r>
          </a:p>
          <a:p>
            <a:endParaRPr lang="en-US" altLang="ko-KR" sz="1200" dirty="0">
              <a:highlight>
                <a:srgbClr val="D4D4D4"/>
              </a:highlight>
              <a:latin typeface="+mn-lt"/>
              <a:ea typeface="+mn-ea"/>
            </a:endParaRPr>
          </a:p>
          <a:p>
            <a:r>
              <a:rPr lang="ko-KR" altLang="en-US" sz="1200" b="0" dirty="0">
                <a:latin typeface="+mn-lt"/>
                <a:ea typeface="+mn-ea"/>
              </a:rPr>
              <a:t>자바스크립트는 인터프리터 언어라고 언급했다</a:t>
            </a:r>
            <a:r>
              <a:rPr lang="en-US" altLang="ko-KR" sz="1200" b="0" dirty="0">
                <a:latin typeface="+mn-lt"/>
                <a:ea typeface="+mn-ea"/>
              </a:rPr>
              <a:t>. </a:t>
            </a:r>
            <a:r>
              <a:rPr lang="ko-KR" altLang="en-US" sz="1200" b="0" dirty="0">
                <a:latin typeface="+mn-lt"/>
                <a:ea typeface="+mn-ea"/>
              </a:rPr>
              <a:t>위의 소스를 살펴보면 분명 </a:t>
            </a:r>
            <a:r>
              <a:rPr lang="en-US" altLang="ko-KR" sz="1200" b="0" dirty="0">
                <a:latin typeface="+mn-lt"/>
                <a:ea typeface="+mn-ea"/>
              </a:rPr>
              <a:t>foo</a:t>
            </a:r>
            <a:r>
              <a:rPr lang="ko-KR" altLang="en-US" sz="1200" b="0" dirty="0">
                <a:latin typeface="+mn-lt"/>
                <a:ea typeface="+mn-ea"/>
              </a:rPr>
              <a:t>라는 변수 선언은 </a:t>
            </a:r>
            <a:r>
              <a:rPr lang="en-US" altLang="ko-KR" sz="1200" b="0" dirty="0">
                <a:latin typeface="+mn-lt"/>
                <a:ea typeface="+mn-ea"/>
              </a:rPr>
              <a:t>alert( foo ); </a:t>
            </a:r>
            <a:r>
              <a:rPr lang="ko-KR" altLang="en-US" sz="1200" b="0" dirty="0">
                <a:latin typeface="+mn-lt"/>
                <a:ea typeface="+mn-ea"/>
              </a:rPr>
              <a:t>뒤에 있으니 순차적으로 해석하면 </a:t>
            </a:r>
            <a:r>
              <a:rPr lang="en-US" altLang="ko-KR" sz="1200" b="0" dirty="0">
                <a:latin typeface="+mn-lt"/>
                <a:ea typeface="+mn-ea"/>
              </a:rPr>
              <a:t/>
            </a:r>
            <a:br>
              <a:rPr lang="en-US" altLang="ko-KR" sz="1200" b="0" dirty="0">
                <a:latin typeface="+mn-lt"/>
                <a:ea typeface="+mn-ea"/>
              </a:rPr>
            </a:br>
            <a:r>
              <a:rPr lang="ko-KR" altLang="en-US" sz="1200" b="0" dirty="0">
                <a:latin typeface="+mn-lt"/>
                <a:ea typeface="+mn-ea"/>
              </a:rPr>
              <a:t>값이 없다고 에러가 출력이 될 거라 예상 가능</a:t>
            </a:r>
            <a:r>
              <a:rPr lang="en-US" altLang="ko-KR" sz="1200" b="0" dirty="0">
                <a:latin typeface="+mn-lt"/>
                <a:ea typeface="+mn-ea"/>
              </a:rPr>
              <a:t> </a:t>
            </a:r>
            <a:r>
              <a:rPr lang="ko-KR" altLang="en-US" sz="1200" b="0" dirty="0">
                <a:latin typeface="+mn-lt"/>
                <a:ea typeface="+mn-ea"/>
              </a:rPr>
              <a:t>하나 막상 실행해 보면  값이 초기화 되지 않았다는 </a:t>
            </a:r>
            <a:r>
              <a:rPr lang="en-US" altLang="ko-KR" sz="1200" b="0" dirty="0">
                <a:latin typeface="+mn-lt"/>
                <a:ea typeface="+mn-ea"/>
              </a:rPr>
              <a:t>undefined </a:t>
            </a:r>
            <a:r>
              <a:rPr lang="ko-KR" altLang="en-US" sz="1200" b="0" dirty="0">
                <a:latin typeface="+mn-lt"/>
                <a:ea typeface="+mn-ea"/>
              </a:rPr>
              <a:t>타입을 출력한다</a:t>
            </a:r>
            <a:r>
              <a:rPr lang="en-US" altLang="ko-KR" sz="1200" b="0" dirty="0">
                <a:latin typeface="+mn-lt"/>
                <a:ea typeface="+mn-ea"/>
              </a:rPr>
              <a:t>.</a:t>
            </a:r>
            <a:r>
              <a:rPr lang="ko-KR" altLang="en-US" sz="1200" b="0" dirty="0">
                <a:latin typeface="+mn-lt"/>
                <a:ea typeface="+mn-ea"/>
              </a:rPr>
              <a:t> </a:t>
            </a:r>
            <a:endParaRPr lang="en-US" altLang="ko-KR" sz="1200" b="0" dirty="0">
              <a:latin typeface="+mn-lt"/>
              <a:ea typeface="+mn-ea"/>
            </a:endParaRP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 인터프리터로 자바스크립트의 코드를 해석하면서 코드작성 순서에 상관없이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선언되어 있는 변수나 함수의 선언문들을 최우선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수집하여 전역객체의 속성으로 등록시켜 두기 때문에 전역변수와 전역함수는 자바스크립트 코드의 어떠한 위치에서도 실행이 가능하다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solidFill>
                <a:srgbClr val="008080"/>
              </a:solidFill>
              <a:highlight>
                <a:srgbClr val="D4D4D4"/>
              </a:highlight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(Hoisting) - 2</a:t>
            </a:r>
          </a:p>
          <a:p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역시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호이스팅이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진행되는데 어떻게 함수를 정의하느냐에 따라 적용이 달라진다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정의는 </a:t>
            </a:r>
            <a:r>
              <a:rPr lang="en-US" altLang="ko-KR" sz="1200" kern="0" dirty="0">
                <a:solidFill>
                  <a:srgbClr val="7F0055"/>
                </a:solidFill>
                <a:latin typeface="+mn-lt"/>
                <a:ea typeface="+mn-ea"/>
                <a:cs typeface="맑은 고딕"/>
              </a:rPr>
              <a:t>function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으로 시작하는 함수 선언문과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*, </a:t>
            </a:r>
            <a:r>
              <a:rPr lang="en-US" altLang="ko-KR" sz="1200" kern="0" dirty="0" err="1">
                <a:solidFill>
                  <a:srgbClr val="7F0055"/>
                </a:solidFill>
                <a:latin typeface="+mn-lt"/>
                <a:ea typeface="+mn-ea"/>
                <a:cs typeface="맑은 고딕"/>
              </a:rPr>
              <a:t>var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키워드로 선언한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함수표현문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으로 나뉘는데 차이는 아래와 같다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8080"/>
                </a:solidFill>
                <a:latin typeface="+mn-lt"/>
                <a:ea typeface="+mn-ea"/>
                <a:cs typeface="맑은 고딕"/>
              </a:rPr>
              <a:t/>
            </a:r>
            <a:br>
              <a:rPr lang="en-US" altLang="ko-KR" sz="1200" kern="0" dirty="0">
                <a:solidFill>
                  <a:srgbClr val="008080"/>
                </a:solidFill>
                <a:latin typeface="+mn-lt"/>
                <a:ea typeface="+mn-ea"/>
                <a:cs typeface="맑은 고딕"/>
              </a:rPr>
            </a:b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2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lang="en-US" altLang="ko-KR" sz="1200" b="0" kern="0" dirty="0">
                <a:latin typeface="Consolas" pitchFamily="49" charset="0"/>
                <a:ea typeface="+mn-ea"/>
                <a:cs typeface="Consolas" pitchFamily="49" charset="0"/>
              </a:rPr>
              <a:t> 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alert(</a:t>
            </a:r>
            <a:r>
              <a:rPr lang="en-US" altLang="ko-KR" sz="1200" b="0" kern="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typeof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(foo))    // function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latin typeface="Consolas" pitchFamily="49" charset="0"/>
                <a:ea typeface="+mn-ea"/>
                <a:cs typeface="Consolas" pitchFamily="49" charset="0"/>
              </a:rPr>
              <a:t> 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alert(</a:t>
            </a:r>
            <a:r>
              <a:rPr lang="en-US" altLang="ko-KR" sz="1200" b="0" kern="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typeof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(bar))    // undefined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latin typeface="Consolas" pitchFamily="49" charset="0"/>
                <a:ea typeface="+mn-ea"/>
                <a:cs typeface="Consolas" pitchFamily="49" charset="0"/>
              </a:rPr>
              <a:t> 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    function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foo() {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    alert(</a:t>
            </a:r>
            <a:r>
              <a:rPr lang="en-US" altLang="ko-KR" sz="1200" b="0" kern="0" dirty="0">
                <a:solidFill>
                  <a:srgbClr val="2A00FF"/>
                </a:solidFill>
                <a:latin typeface="Consolas" pitchFamily="49" charset="0"/>
                <a:ea typeface="+mn-ea"/>
                <a:cs typeface="Consolas" pitchFamily="49" charset="0"/>
              </a:rPr>
              <a:t>'hello'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};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latin typeface="Consolas" pitchFamily="49" charset="0"/>
                <a:ea typeface="+mn-ea"/>
                <a:cs typeface="Consolas" pitchFamily="49" charset="0"/>
              </a:rPr>
              <a:t> 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200" b="0" kern="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var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bar = </a:t>
            </a:r>
            <a:r>
              <a:rPr lang="en-US" altLang="ko-KR" sz="1200" b="0" kern="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() {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    alert(</a:t>
            </a:r>
            <a:r>
              <a:rPr lang="en-US" altLang="ko-KR" sz="1200" b="0" kern="0" dirty="0">
                <a:solidFill>
                  <a:srgbClr val="2A00FF"/>
                </a:solidFill>
                <a:latin typeface="Consolas" pitchFamily="49" charset="0"/>
                <a:ea typeface="+mn-ea"/>
                <a:cs typeface="Consolas" pitchFamily="49" charset="0"/>
              </a:rPr>
              <a:t>"bye"</a:t>
            </a: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solidFill>
                  <a:srgbClr val="000000"/>
                </a:solidFill>
                <a:latin typeface="Consolas" pitchFamily="49" charset="0"/>
                <a:ea typeface="+mn-ea"/>
                <a:cs typeface="Consolas" pitchFamily="49" charset="0"/>
              </a:rPr>
              <a:t>    };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200" b="0" kern="0" dirty="0">
                <a:latin typeface="Consolas" pitchFamily="49" charset="0"/>
                <a:ea typeface="+mn-ea"/>
                <a:cs typeface="Consolas" pitchFamily="49" charset="0"/>
              </a:rPr>
              <a:t> 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lang="en-US" altLang="ko-KR" sz="12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lang="en-US" altLang="ko-KR" sz="1200" b="0" kern="0" dirty="0">
                <a:solidFill>
                  <a:srgbClr val="008080"/>
                </a:solidFill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lang="ko-KR" altLang="ko-KR" sz="1200" b="0" kern="1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위 코드를 살펴보면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foo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의 타입은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bar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타입은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로 출력이 될 것이다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표현 문은 런타임 시에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bar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변수에 할당하기 때문에 할당 전에 호출된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bar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표현문은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출력 되고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최우선적으로 해석된  함수 선언문은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hello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가 출력 된다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위의 예제처럼 전역변수에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키워드로 선언된 변수를 지역변수에 사용할 때는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를 해야 한다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호이스팅으로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인하여 전역변수에 선언된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참조하는 게 아니라 지역변수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foo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참조하기 때문에 잘못된 연산이 일어날 경우가 생기기 때문이다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실행문맥이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생성될때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일들이 </a:t>
            </a:r>
            <a:r>
              <a:rPr lang="ko-KR" altLang="en-US" sz="118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순차적으로 일어난다</a:t>
            </a:r>
            <a:endParaRPr lang="en-US" altLang="ko-KR" sz="118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함수를 실행시키기 위해 아주 중요한 사전 작업을 진행하는데 그 중 하나는 그 함수가 가진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자신의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복사하는 일이다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뒤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 객체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(Activation Object)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 객체를 하나 만들어서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앞에 삽입한다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활성 객체는 함수 단위의 유효범위에서 정의된 지역 변수들과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this, arguments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특수한 변수까지 포함한 변수 객체이다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코드를 실행하면서 변수나 속성을 만날 경우 실행중인 영역이 가진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Scope Chain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순서대로 넘기면서 해당 변수와 속성을 찾아 값을 참조하면서 코드를 실행시킨다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존재하기 때문에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자식 함수가 부모 함수의 로컬변수도 자연스럽게 접근할 수 있게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800" dirty="0" err="1"/>
              <a:t>클로저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Closuer</a:t>
            </a:r>
            <a:r>
              <a:rPr lang="en-US" altLang="ko-KR" sz="1800" dirty="0"/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 함수 내에 정의된 지역 변수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외부에서도 참조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(By Reference)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함수를 말한다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본디 함수내의 지역변수는 그 함수가 끝나는 순간 지역변수는 사라진다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자바스크립트에서는 함수중첩을 이용하여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함수가 끝나도 그 함수 안의 지역변수가 유지되고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특정 함수의 지역변수에 직접 접근을 가능하게 하는 것이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함수호출이 종료되더라도 그 함수의 지역변수 및 지역변수 체인 관계를 유지할 수 있는 구조 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 Context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함수실행이 종료되면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대상이 되며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안에 있는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Variable(Activation) Object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마찬가지로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대상이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경우처럼 내부에 선언된 함수 객체가 반환되어 계속 유지 되는 상태가 되면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함수 객체에 딸린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[[Scope]]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참조를 계속 유지하는 상태가 된다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결국 부모 함수가 종료된 후에도 부모 함수의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Variable(Activation) Object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콜렉팅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되지 않고 유지되게 되는 것이다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자식 함수 객체가 자신이 만들어질 당시의 부모 함수의 상태를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캡쳐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해서 보관하는 효과를 가진다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같은 현상으로 인하여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무분별하게 이용하다 보면 성능이 느려지는 경향이 있으므로 주의 해야 한다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는 서로 다른 소프트웨어나 하드웨어가 일지라도 사용환경에 구애 받지 않고 공용으로 사용할 수 있는 크로스 플랫폼  객체지향 언어입니다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객체지향과 비슷한 방법으로 구현이 가능하지만 객체지향은 아님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/>
              <a:t>자바 스크립트는 별도의 </a:t>
            </a:r>
            <a:r>
              <a:rPr lang="en-US" altLang="ko-KR"/>
              <a:t>Developer Kit</a:t>
            </a:r>
            <a:r>
              <a:rPr lang="ko-KR" altLang="en-US"/>
              <a:t>을 설치할 필요가 없는 작고 가벼운 언어 입니다</a:t>
            </a:r>
            <a:r>
              <a:rPr lang="en-US" altLang="ko-KR"/>
              <a:t>. </a:t>
            </a:r>
            <a:r>
              <a:rPr lang="ko-KR" altLang="en-US"/>
              <a:t>자바스크립트는 </a:t>
            </a:r>
            <a:r>
              <a:rPr lang="en-US" altLang="ko-KR"/>
              <a:t>JAVA </a:t>
            </a:r>
            <a:r>
              <a:rPr lang="ko-KR" altLang="en-US"/>
              <a:t>나 </a:t>
            </a:r>
            <a:r>
              <a:rPr lang="en-US" altLang="ko-KR"/>
              <a:t>PHP ASP</a:t>
            </a:r>
            <a:r>
              <a:rPr lang="en-US" altLang="ko-KR" baseline="0"/>
              <a:t> C.. </a:t>
            </a:r>
            <a:r>
              <a:rPr lang="ko-KR" altLang="en-US" baseline="0"/>
              <a:t>등과 같이 단독으로 쓰이는 언어처럼 활용하기는 어렵지만</a:t>
            </a:r>
            <a:endParaRPr lang="en-US" altLang="ko-KR" baseline="0"/>
          </a:p>
          <a:p>
            <a:r>
              <a:rPr lang="ko-KR" altLang="en-US" baseline="0"/>
              <a:t>웹 브라우져를 통하여 많은 활용을 할 수 있습니다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/>
              <a:t>자바스크립트는 다른 언어와 마찬가지로 연산자 및 제어문과 함수 등과 같은 언어의 기본이라 할 수 있는 요건들을 가지고 있습니다</a:t>
            </a:r>
            <a:r>
              <a:rPr lang="en-US" altLang="ko-KR"/>
              <a:t>. </a:t>
            </a:r>
            <a:r>
              <a:rPr lang="ko-KR" altLang="en-US"/>
              <a:t>주로 클라이언트 웹브라우져를 조작하기 위하여 사용을 하며 웹 개발에서는 꼭 알아야</a:t>
            </a:r>
            <a:endParaRPr lang="en-US" altLang="ko-KR"/>
          </a:p>
          <a:p>
            <a:r>
              <a:rPr lang="ko-KR" altLang="en-US"/>
              <a:t>할 필수 언어로 취급함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자바스크립트는 넷스케이프에서 먼저 개발 하였고 </a:t>
            </a:r>
            <a:r>
              <a:rPr lang="en-US" altLang="ko-KR"/>
              <a:t>JAVA</a:t>
            </a:r>
            <a:r>
              <a:rPr lang="ko-KR" altLang="en-US"/>
              <a:t>로 인수</a:t>
            </a:r>
            <a:r>
              <a:rPr lang="ko-KR" altLang="en-US" baseline="0"/>
              <a:t> 된 뒤에 자바스크립트로 이름 변경 하였습니다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객체기반언어이므로 </a:t>
            </a:r>
            <a:r>
              <a:rPr lang="ko-KR" altLang="en-US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함수는 객체이다</a:t>
            </a:r>
            <a:r>
              <a:rPr lang="en-US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스크립트에서는 클래스가 없다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클래스로서 사용될 수 있지만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자바스크립트는 클래스가 없는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(class-less)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상속의 측면에서 전통적인 언어와는 달리 클래스가 아니라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객체로부터 상속을 받는다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자바처럼 클래스 선언이나 상속</a:t>
            </a:r>
            <a:r>
              <a:rPr lang="en-US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등은 지원하지 </a:t>
            </a:r>
            <a:r>
              <a:rPr lang="ko-KR" altLang="en-US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않으나 비슷하게 구현은 할 수 있다</a:t>
            </a:r>
            <a:r>
              <a:rPr lang="en-US" altLang="ko-KR" sz="1200" b="0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</a:t>
            </a:r>
            <a:r>
              <a:rPr lang="ko-KR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정의되어 있고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 생성하여 사용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String, Number, Array, Function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내장 객체 및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 제공한다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 object(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객체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수도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리터럴은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새로운 객체를 생성할 때 매우 편리한 표기법을 제공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단순히 이름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쌍의 해시 테이블을 생각하면 된다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함수도 값이 될 수 있으며 이런 함수는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메서드라고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부른다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properties*(</a:t>
            </a:r>
            <a:r>
              <a:rPr lang="ko-KR" altLang="en-US" sz="7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속성이라 지칭한다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methods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특별한 형태의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데이타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객체를 정의해놓고 기능을 추가해나갈 수도 있다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표기법은 이처럼 필요에 따라 객체를 생성할 때 이상적이다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객체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,Object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</a:t>
            </a:r>
            <a:r>
              <a:rPr lang="ko-KR" altLang="en-US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 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가지가 있다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문법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중괄호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감싼다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내의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쉼표로 분리한다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이름</a:t>
            </a:r>
            <a:r>
              <a:rPr lang="en-US" altLang="ko-KR" sz="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쌍 뒤에 쉼표가 들어가면 </a:t>
            </a:r>
            <a:r>
              <a:rPr lang="en-US" altLang="ko-KR" sz="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</a:t>
            </a:r>
            <a:r>
              <a:rPr lang="ko-KR" altLang="en-US" sz="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에러가 발생하므로 마지막에는 사용하지 말아야 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프로퍼티명과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값은 콜론으로 분리한다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변수에 할당할 때는 닫는 중괄호 뒤에 세미콜론을 빼먹지 않도록 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Object Literal – Object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생성자보다는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객체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리터럴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이용하는 경우 전달되는 인자 값의 타입에 따라 생성되는 객체의 타입이  달라진다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이용할 때 동적으로  변하는  값이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인자로 전달될 경우 예기치 않은 결과가 반환될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객체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리터럴을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것 보다는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면에서도 좋지가 않다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+mn-lt"/>
                <a:ea typeface="+mn-ea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highlight>
                  <a:srgbClr val="D4D4D4"/>
                </a:highlight>
                <a:latin typeface="+mn-lt"/>
                <a:ea typeface="+mn-ea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highlight>
                  <a:srgbClr val="D4D4D4"/>
                </a:highlight>
                <a:latin typeface="+mn-lt"/>
                <a:ea typeface="+mn-ea"/>
              </a:rPr>
              <a:t>&gt;</a:t>
            </a:r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     // </a:t>
            </a:r>
            <a:r>
              <a:rPr lang="ko-KR" altLang="en-US" sz="1200" dirty="0">
                <a:solidFill>
                  <a:srgbClr val="3F7F5F"/>
                </a:solidFill>
                <a:latin typeface="+mn-lt"/>
                <a:ea typeface="+mn-ea"/>
              </a:rPr>
              <a:t>빈 객체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     </a:t>
            </a:r>
            <a:r>
              <a:rPr lang="en-US" altLang="ko-KR" sz="1200" dirty="0" err="1">
                <a:solidFill>
                  <a:srgbClr val="7F0055"/>
                </a:solidFill>
                <a:latin typeface="+mn-lt"/>
                <a:ea typeface="+mn-ea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 = </a:t>
            </a:r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Object();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    console.log(</a:t>
            </a:r>
            <a:r>
              <a:rPr lang="en-US" altLang="ko-KR" sz="1200" dirty="0" err="1">
                <a:solidFill>
                  <a:srgbClr val="000000"/>
                </a:solidFill>
                <a:latin typeface="+mn-lt"/>
                <a:ea typeface="+mn-ea"/>
              </a:rPr>
              <a:t>o.constructor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=== Object);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// true</a:t>
            </a:r>
          </a:p>
          <a:p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     //Number </a:t>
            </a:r>
            <a:r>
              <a:rPr lang="ko-KR" altLang="en-US" sz="1200" dirty="0">
                <a:solidFill>
                  <a:srgbClr val="3F7F5F"/>
                </a:solidFill>
                <a:latin typeface="+mn-lt"/>
                <a:ea typeface="+mn-ea"/>
              </a:rPr>
              <a:t>형 객체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     </a:t>
            </a:r>
            <a:r>
              <a:rPr lang="en-US" altLang="ko-KR" sz="1200" dirty="0" err="1">
                <a:solidFill>
                  <a:srgbClr val="7F0055"/>
                </a:solidFill>
                <a:latin typeface="+mn-lt"/>
                <a:ea typeface="+mn-ea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 = </a:t>
            </a:r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Object(1);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    console.log(</a:t>
            </a:r>
            <a:r>
              <a:rPr lang="en-US" altLang="ko-KR" sz="1200" dirty="0" err="1">
                <a:solidFill>
                  <a:srgbClr val="000000"/>
                </a:solidFill>
                <a:latin typeface="+mn-lt"/>
                <a:ea typeface="+mn-ea"/>
              </a:rPr>
              <a:t>o.constructor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=== Number);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// true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    console.log(</a:t>
            </a:r>
            <a:r>
              <a:rPr lang="en-US" altLang="ko-KR" sz="1200" dirty="0" err="1">
                <a:solidFill>
                  <a:srgbClr val="000000"/>
                </a:solidFill>
                <a:latin typeface="+mn-lt"/>
                <a:ea typeface="+mn-ea"/>
              </a:rPr>
              <a:t>o.toFixed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(2)); 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// "1.00"</a:t>
            </a:r>
          </a:p>
          <a:p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     //</a:t>
            </a:r>
            <a:r>
              <a:rPr lang="ko-KR" altLang="en-US" sz="1200" dirty="0">
                <a:solidFill>
                  <a:srgbClr val="3F7F5F"/>
                </a:solidFill>
                <a:latin typeface="+mn-lt"/>
                <a:ea typeface="+mn-ea"/>
              </a:rPr>
              <a:t>문자열 객체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     </a:t>
            </a:r>
            <a:r>
              <a:rPr lang="en-US" altLang="ko-KR" sz="1200" dirty="0" err="1">
                <a:solidFill>
                  <a:srgbClr val="7F0055"/>
                </a:solidFill>
                <a:latin typeface="+mn-lt"/>
                <a:ea typeface="+mn-ea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 = </a:t>
            </a:r>
            <a:r>
              <a:rPr lang="en-US" altLang="ko-KR" sz="1200" dirty="0">
                <a:solidFill>
                  <a:srgbClr val="7F0055"/>
                </a:solidFill>
                <a:latin typeface="+mn-lt"/>
                <a:ea typeface="+mn-ea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Object(</a:t>
            </a:r>
            <a:r>
              <a:rPr lang="en-US" altLang="ko-KR" sz="1200" dirty="0">
                <a:solidFill>
                  <a:srgbClr val="2A00FF"/>
                </a:solidFill>
                <a:latin typeface="+mn-lt"/>
                <a:ea typeface="+mn-ea"/>
              </a:rPr>
              <a:t>"I am a string"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    console.log(</a:t>
            </a:r>
            <a:r>
              <a:rPr lang="en-US" altLang="ko-KR" sz="1200" dirty="0" err="1">
                <a:solidFill>
                  <a:srgbClr val="000000"/>
                </a:solidFill>
                <a:latin typeface="+mn-lt"/>
                <a:ea typeface="+mn-ea"/>
              </a:rPr>
              <a:t>o.constructor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=== String);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// true</a:t>
            </a:r>
          </a:p>
          <a:p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     //</a:t>
            </a:r>
            <a:r>
              <a:rPr lang="ko-KR" altLang="en-US" sz="1200" dirty="0">
                <a:solidFill>
                  <a:srgbClr val="3F7F5F"/>
                </a:solidFill>
                <a:latin typeface="+mn-lt"/>
                <a:ea typeface="+mn-ea"/>
              </a:rPr>
              <a:t>일반적인 객체에는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substring </a:t>
            </a:r>
            <a:r>
              <a:rPr lang="ko-KR" altLang="en-US" sz="1200" dirty="0">
                <a:solidFill>
                  <a:srgbClr val="3F7F5F"/>
                </a:solidFill>
                <a:latin typeface="+mn-lt"/>
                <a:ea typeface="+mn-ea"/>
              </a:rPr>
              <a:t>객체가 없지만 문자열 객체에는 존재한다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   console.log(</a:t>
            </a:r>
            <a:r>
              <a:rPr lang="en-US" altLang="ko-KR" sz="1200" dirty="0" err="1">
                <a:solidFill>
                  <a:srgbClr val="7F0055"/>
                </a:solidFill>
                <a:latin typeface="+mn-lt"/>
                <a:ea typeface="+mn-ea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lt"/>
                <a:ea typeface="+mn-ea"/>
              </a:rPr>
              <a:t>o.substring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+mn-ea"/>
              </a:rPr>
              <a:t>); </a:t>
            </a:r>
            <a:r>
              <a:rPr lang="en-US" altLang="ko-KR" sz="1200" dirty="0">
                <a:solidFill>
                  <a:srgbClr val="3F7F5F"/>
                </a:solidFill>
                <a:latin typeface="+mn-lt"/>
                <a:ea typeface="+mn-ea"/>
              </a:rPr>
              <a:t>// "function"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+mn-lt"/>
                <a:ea typeface="+mn-ea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highlight>
                  <a:srgbClr val="D4D4D4"/>
                </a:highlight>
                <a:latin typeface="+mn-lt"/>
                <a:ea typeface="+mn-ea"/>
              </a:rPr>
              <a:t>script</a:t>
            </a:r>
            <a:r>
              <a:rPr lang="en-US" altLang="ko-KR" sz="1200" dirty="0" smtClean="0">
                <a:solidFill>
                  <a:srgbClr val="008080"/>
                </a:solidFill>
                <a:highlight>
                  <a:srgbClr val="D4D4D4"/>
                </a:highlight>
                <a:latin typeface="+mn-lt"/>
                <a:ea typeface="+mn-ea"/>
              </a:rPr>
              <a:t>&gt;</a:t>
            </a:r>
          </a:p>
          <a:p>
            <a:endParaRPr lang="en-US" altLang="ko-KR" sz="1200" dirty="0" smtClean="0">
              <a:solidFill>
                <a:srgbClr val="008080"/>
              </a:solidFill>
              <a:highlight>
                <a:srgbClr val="D4D4D4"/>
              </a:highlight>
              <a:latin typeface="+mn-lt"/>
              <a:ea typeface="+mn-ea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자기자신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59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81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21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59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내장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내장 객체는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Date Array String Math Boolean Number 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미리 정의가 되어 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74320" lvl="1" indent="0">
              <a:buNone/>
            </a:pP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많이 사용하는 기능을 자바스크립트에 미리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내장시켰기 때문에 필요할 때 호출하여 사용하면 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sz="1000" b="1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ate 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시간을 다루는 객체로 현재 날짜시간을 알 수 있고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설정하고 계산할 수 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날짜를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(set),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(get),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(conversion)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웹 개발 시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에서는 되고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에서 안 되는 경우 혹은 그 반대의 경우는 지원하는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ENGINE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서로 다르기 때문에 호환이 되지 않기 때문임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브라우져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엔진 및 버전 마다 지원하는 함수들이 다르기 때문에 스크립트 사용시 신경 써서 코딩 해야 함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브라우저의 관련 정보를 객체를 통해 접근이 가능하다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현재 브라우저에 출력된 문서에 관한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window,history,location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등을 제공한다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dirty="0"/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 브라우저 내장 객체는 계층 구조 라는 것을 가지고 있는 상위 객체 안에 하위 객체가 존재하는 구조를 말한다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 객체는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window,document,event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아직 소개하지 못한 객체가 많이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앞에서 소개한 객체는 실제 많이 쓰이는 대표객체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가지를 추려서 설명을 한 것이다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document,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뒤에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section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설명을 할 것이기 때문에 생략하기로 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객체에 대하여 많이 찾아보길 권장한다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표준이긴 하지만 브라우저 별로 구현방법이 조금씩 다른 경우가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이럴 경우 조건 문을 이용하여 크로스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브라우징하거나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최대한 표준에 맞춰서 소스를 작성하여야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브라우저간 구현이 안되거나 차이를 가지는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몇가지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내용을 살펴 보도록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선택 하였으면 각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엘리먼트에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속성 접근이 가능하며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innerHTML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&lt;/div&gt;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새로운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tag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삽입 가능하다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속성은 다음을 지칭한다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속성값을 확인 하였으면 해당 속성을 변경 하고 변경된 값을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테그에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innerHTML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이용하여 출력해 보도록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원하는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 및 변경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제거를 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실무에서는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동적으로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등을 추가할 때 많이 사용한다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DOM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또는 제거하거나 새로운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추가하는 작업도 자주 필요하다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DOM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브라우저는 화면을 다시 그리고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(repaint),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재구조화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(reflow)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또한 비용이 많이 드는 작업이다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원칙적으로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업데이트를 최소화하는 게 좋다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http://devbox.tistory.com/entry/JavaScript-Node-%EA%B0%9D%EC%B2%B4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모드는 더 나은 오류 검사를 코드에 사용하는 방법이다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모드를 사용할 때 암묵적으로 선언된 변수를 사용하거나 읽기 전용 속성에 값을 할당하거나 확장할 수 없는 개체에 속성을 추가할 수 없다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글로벌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또는 지역 함수의 시작 부분에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"use strict";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를 추가하여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모드를 선언할 수 있다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이 종류의 선언을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프롤로그라고 한다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 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 선언 범위는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따라 달라진다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전역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함수 범위 밖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에서 선언되는 경우 프로그램의 모든 코드에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모드가 적용되며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함수 내에서 선언되는 경우 함수의 모든 코드에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모드가 적용된다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예를 들어 다음 예제에서 모든 코드에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모드가 적용되며 함수 밖의 변수 선언에서 구문 오류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"strict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모드에서 정의되지 않은 변수입니다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."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가 발생한다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$(document).ready()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페이지가 로드 되기 전에 자바스크립트 실행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DOM(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조작할 때에는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완전히 로드 된 후 수행하게 해야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읽으면서 스크립트를 처리 하다 보면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나중에 읽혀지기 때문에 해당 되는 객체를 찾을 수 없게 되어 에러를 출력한다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웹 브라우저가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완전히 로드 했을 경우 이벤트를 진행하는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window.onload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사용하면 모든 자원들을 포함하여 문서가 완전히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로드되기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전까지는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onload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발생하지 않아 시간이 오래 걸린다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사용할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ready()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자체가 탐색과 조작을 위한 준비가 끝났음을 알려주는 이벤트이다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ready()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매개변수를 함수를 갖는데 이 함수는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탐색과 조작을 위한 준비가 끝나면 실행되는 자바스크립트 코드를 갖는다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최근의 최적화 기술은 자바스크립트가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(&lt;/body&gt;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끝부분에서 브라우저에 의해 로드 되는 경우 페이지의 로드가 더 빨라 진다고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대부분의 브라우저는 자바스크립트 엔진이 웹 페이지에 있는 자바스크립트를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컴파일할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때까지 다른 모든 로딩 처리를 중단 하기 때문에 효과적이다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웹 페이지 문서 상단의 대량의 스크립트를 둔다면 일종의 병목 현상이 일어 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웹 페이지가 목적이라면 간단하게 코드를 페이지의 하단으로 옮겨서 성능 향상을 이룰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자바스크립트도 다른 언어와 마찬가지로 같은 결과라면 적은 양의 코드를 사용 하는 것이 이익이며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ready()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자체도 내부 소스가 많기 때문에 훨씬 빨리 실행된다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All Selector : $(“*”)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요소를 배열형식의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개체로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ID Selector : $(“#ID”)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여러 개일 경우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최상위의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(HTML)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존재하는 것이 원칙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Element Selector : $(“element”)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태그와 동일한 태그를 찾아 다수의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200" dirty="0"/>
              <a:t>Class Selector : $(“.class”)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다수의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Multiple, Complex Selector : $(“selector1, selector2,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selectorN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나열이나 조합을 통해 빠르게 검색 가능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,”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나열할 경우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탐색된 개체의 집합을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조합을 통하여 탐색을 했을 경우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교집합 조건의 개체가 탐색되어 반환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ex)$(“#id,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div.class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요소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(Tag)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속성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요소의 속성은 미리 정해진 이름이거나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필요에 의해서 만들어질 수 있으며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필터의 조합으로 통해 관련된 요소에 접근 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Has Attribute Selector : $(Selector[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attr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속성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가지는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요소와 일치하는 요소를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input, checkbox,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&lt;”, “&gt;”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정의된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임의로 정의한 값 포함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대해 일치하는 항목이 존재 한다면 해당 요소를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400" dirty="0"/>
              <a:t>Attribute Equals Selector : $(Selector[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=”value”])</a:t>
            </a:r>
            <a:br>
              <a:rPr lang="en-US" altLang="ko-KR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요소중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attr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동일한 요소를 찾아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예제는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 존재하는 링크 중에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http://www.pionnet.co.kr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요소를 찾아 표시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/>
              <a:t>Attribute Not Equals Selector : $(Selector[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!=”value”])</a:t>
            </a:r>
            <a:br>
              <a:rPr lang="en-US" altLang="ko-KR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앞에서 설명한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셀렉터와는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반대로 이번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 중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attr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요소를 찾아 반환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400" dirty="0"/>
              <a:t>Attribute Starts With Selector : $(Selector[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^=”value”])</a:t>
            </a:r>
            <a:br>
              <a:rPr lang="en-US" altLang="ko-KR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속성의 값으로 시작되는 요소와 일치하는 요소를 찾아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일정한 패턴으로 정의된 속성이 있을 경우 해당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사용하면 매우 유용하다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/>
              <a:t>Attribute Ends With Selector : $(Selector[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$=”value”])</a:t>
            </a:r>
            <a:br>
              <a:rPr lang="en-US" altLang="ko-KR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속성의 값으로 끝나는 요소와 일치하는 요소를 찾아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Attribute Contains Word Selector : $(Selector[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~=”value”])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속성의 값이 공백과 함께 일치하는 요소를 찾아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.$(input[name*=”man”])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man, superman, iron man, manual”…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모든 항목에 대해 일치하지만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$(input[name~=”man”])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man”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정확히 일치하는 요소만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문자에 대해서 일치하는 항목을 찾았다면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경우는 단어의 단위로 일치하는 요소를 찾아 반환을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200" dirty="0"/>
              <a:t>Child Selector : $(“Parent &gt; Child”)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(Parent)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바로 아래 자식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요소를 반환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200" dirty="0"/>
              <a:t>Descendant Selector : $(“ancestor descendant”)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조상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(Ancestor)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 요소에 포함된 모든 후손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(Descendant)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 후손의 요소와 일치하는 모든 항목을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/>
              <a:t>Next Adjacent Selector : $(“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+ next”)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바로 다음에 나오는 형제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(Adjacent)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요소와 일치하는 항목을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200" dirty="0"/>
              <a:t>Next Siblings Selector : $(“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~ siblings”)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이후에 형제 요소 중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siblings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요소를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$(“#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~ div”)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요소를 찾고 해당 요소를 제외한 다음 형제 요소 중에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요소를 찾아 반환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필터는 말 그대로 거르다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여과하다의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뜻으로 원하는 요소를 다양한 방식으로 걸러내는 역할을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 사용하는 경우가 대부분으로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 써야 하는 것 알고 있는 분이 많이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필터는 단독으로도 사용이 가능하며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필터와 필터를 연결해서도 사용이 가능하다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Miscellaneous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뜻을 사전에서 찾아 보면 ‘여러 가지 종류의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이것저것 다양한’ 이란 뜻을 가지고 있습니다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해당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성격이 너무나도 달라서 카테고리의 이름을 이렇게 잡은 듯 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add()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선택한 개체에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값을 더하는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.add(selector)</a:t>
            </a:r>
          </a:p>
          <a:p>
            <a:r>
              <a:rPr lang="en-US" altLang="ko-KR" sz="1200" dirty="0"/>
              <a:t>.add(elements)   </a:t>
            </a:r>
            <a:r>
              <a:rPr lang="en-US" altLang="ko-KR" sz="1200" b="0" dirty="0">
                <a:solidFill>
                  <a:srgbClr val="00B050"/>
                </a:solidFill>
              </a:rPr>
              <a:t>// span</a:t>
            </a:r>
          </a:p>
          <a:p>
            <a:r>
              <a:rPr lang="en-US" altLang="ko-KR" sz="1200" dirty="0"/>
              <a:t>.add(html)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en-US" altLang="ko-KR" sz="12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r>
              <a:rPr lang="en-US" altLang="ko-KR" sz="12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testSpan</a:t>
            </a:r>
            <a:r>
              <a:rPr lang="en-US" altLang="ko-KR" sz="12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&lt;/span&gt;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andSelf</a:t>
            </a:r>
            <a:r>
              <a:rPr lang="en-US" altLang="ko-KR" sz="1200" dirty="0"/>
              <a:t>()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현재 설정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스택에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요소의 이전 설정을 추가 한다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빈도가 낮아서 예제는 생략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/>
              <a:t>.contents()</a:t>
            </a: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선택된 개체 안에 있는 모든 요소의 집합을 반환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메서드와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조합을 통해 많이 사용한다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200" dirty="0"/>
              <a:t>.end() – </a:t>
            </a:r>
            <a:r>
              <a:rPr lang="ko-KR" altLang="en-US" sz="1200" dirty="0"/>
              <a:t>중요</a:t>
            </a:r>
            <a:r>
              <a:rPr lang="en-US" altLang="ko-KR" sz="1200" dirty="0"/>
              <a:t>, </a:t>
            </a:r>
            <a:r>
              <a:rPr lang="ko-KR" altLang="en-US" sz="1200" dirty="0"/>
              <a:t>많은 곳에서 사용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.end()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후 바로 이전의 상태로 돌아가는 것을 의미한다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역시나 굉장히 많은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 하고 있습니다만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자주 사용되는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중심으로 설명을 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따라서 부수적인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이야기 하도록 하겠다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스타일을 직접적으로 제어하는데 사용되는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 보도록 하겠다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(“background-color”)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해당 선택된 개체의 배경 색상을 가져온다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표현 식은 스타일에서 사용되는 구문을 동일하게 사용 하면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스타일을 적용하고 싶을 경우에는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propertyName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value)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붉은색 배경을 넣고 싶을 경우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(“background-color”, “red”);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propertyName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적용할 스타일의 이름과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원하는 값을 넣기만 하면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(“background-color”, function(index, value) { });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형식을 통해 자신이 원하는 기능을 확장하여 사용할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function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살펴보면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존재하고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Index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선택한 개체의 순서이며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해당 개체의 현재 스타일 속성값이다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형식을 사용하면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개체의 스타일 값을 확인하고 변경할 수 있는 큰 장점이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클래스를 추가하는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가져온 개체에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클래스를 추가한다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Index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개체의 번호를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currentClass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현재 개체의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removeClass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add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클래스의 반대 역할로 기존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제거한다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제거의 차이가 있을 뿐 사용하는 방법은 동일하다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개체를 마치 스위치처럼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껏다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()),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켯다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기능을 하는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메서드이다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toggleClass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개체에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 시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삭제를 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적용되지 않은 경우에는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적용하는 역할을 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toggleClass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switch)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두 번째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파라미터인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switch(Boolean)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통해 사용자가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toggle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지정할 수 도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true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효과를 반대로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라면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removeClass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효과를 나타낸다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확장된 제어가 가능하다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역할은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toggle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클래스명의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리턴이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되겠다라는 생각이 든다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역시나 굉장히 많은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 하고 있습니다만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자주 사용되는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중심으로 설명을 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따라서 부수적인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이야기 하도록 하겠다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스타일을 직접적으로 제어하는데 사용되는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알아 보도록 하겠다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사용자가 발생시키는 이벤트를 쉽고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간단하게 핸들링 할 수 있는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지원하고 있습니다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마우스의 클릭과 키보드의 입력은 물론이고 심지어 더블클릭과 마우스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휠에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이벤트를 쉽게 처리 할 수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이벤트 관련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종류는 정말로 너무나 많다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만큼 개발자가 많은 이벤트를 쉽게 이용할 수 있고 좀더 나은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UX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수 있다는  큰 장점이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 웹 프로그램 개발 시에는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자바스크립트를 혼용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흔히 말하는 스파게티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사용을 하였으나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표준이 자리를 잡고 코드 분리를 통한 유지보수 반복적인 패턴의 코드중복을 피하기 위해 스크립트를 통해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요소와 이벤트를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맵핑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방식으로 개발을 하고 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 </a:t>
            </a:r>
            <a:r>
              <a:rPr lang="en-US" altLang="ko-KR" sz="1100" dirty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function </a:t>
            </a:r>
            <a:r>
              <a:rPr lang="en-US" altLang="ko-KR" sz="1100" dirty="0" err="1">
                <a:solidFill>
                  <a:srgbClr val="000000"/>
                </a:solidFill>
                <a:latin typeface="Consolas"/>
              </a:rPr>
              <a:t>tdClick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    alert(</a:t>
            </a:r>
            <a:r>
              <a:rPr lang="en-US" altLang="ko-KR" sz="11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}        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1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altLang="ko-KR" sz="1100" dirty="0" err="1">
                <a:solidFill>
                  <a:srgbClr val="7F007F"/>
                </a:solidFill>
                <a:latin typeface="Consolas"/>
              </a:rPr>
              <a:t>onclick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/>
              </a:rPr>
              <a:t>tdClick</a:t>
            </a:r>
            <a:r>
              <a:rPr lang="en-US" altLang="ko-KR" sz="1100" i="1" dirty="0">
                <a:solidFill>
                  <a:srgbClr val="2A00FF"/>
                </a:solidFill>
                <a:latin typeface="Consolas"/>
              </a:rPr>
              <a:t>('1');"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#1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#2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#3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#4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#5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altLang="ko-KR" sz="1100" dirty="0" err="1">
                <a:solidFill>
                  <a:srgbClr val="7F007F"/>
                </a:solidFill>
                <a:latin typeface="Consolas"/>
              </a:rPr>
              <a:t>onclick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/>
              </a:rPr>
              <a:t>tdClick</a:t>
            </a:r>
            <a:r>
              <a:rPr lang="en-US" altLang="ko-KR" sz="1100" i="1" dirty="0">
                <a:solidFill>
                  <a:srgbClr val="2A00FF"/>
                </a:solidFill>
                <a:latin typeface="Consolas"/>
              </a:rPr>
              <a:t>('6');"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#6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#7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#8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#9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i="1" dirty="0">
                <a:solidFill>
                  <a:srgbClr val="000000"/>
                </a:solidFill>
                <a:latin typeface="Consolas"/>
              </a:rPr>
              <a:t>#10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 </a:t>
            </a:r>
            <a:r>
              <a:rPr lang="en-US" altLang="ko-KR" sz="1100" dirty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$(document).ready(function 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    $("</a:t>
            </a:r>
            <a:r>
              <a:rPr lang="en-US" altLang="ko-KR" sz="1100" u="sng" dirty="0">
                <a:solidFill>
                  <a:srgbClr val="000000"/>
                </a:solidFill>
                <a:latin typeface="Consolas"/>
              </a:rPr>
              <a:t>td").click(function 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        alert($(this).text());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1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#1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#2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#3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#4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#5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#6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#7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#8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#9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/>
              </a:rPr>
              <a:t>#10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800" dirty="0" err="1"/>
              <a:t>jQuery</a:t>
            </a:r>
            <a:r>
              <a:rPr lang="en-US" altLang="ko-KR" sz="1800" dirty="0"/>
              <a:t> Event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800" dirty="0"/>
              <a:t>  .click()  .</a:t>
            </a:r>
            <a:r>
              <a:rPr lang="en-US" altLang="ko-KR" sz="1800" dirty="0" err="1"/>
              <a:t>dblclick</a:t>
            </a:r>
            <a:r>
              <a:rPr lang="en-US" altLang="ko-KR" sz="1800" dirty="0"/>
              <a:t>();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dirty="0"/>
          </a:p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클릭 시 동작하는 이벤트로 선택한 객체에 마우스 클릭 이벤트가 발생할 경우 해당 정의한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되며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값으로는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eventData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이벤트에 대한 데이터 값이 전달이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$(“div”).click(function() { alert(‘click’); }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정의 할 경우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 존재하는 모든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요소에 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click”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할당하고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결과인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alert(‘click’);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실행하게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dblclick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(function() { alert(‘click’); }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정의 할 경우 마우스클릭을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번해야 실행이 된다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9A57-BBA8-485C-9FF3-935249219CE7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7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BE1984-E093-4DF6-A815-ECC14C3A63ED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AD2FAA0-E9F9-4D4F-A7CB-5FD0517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B%AA%A8%EC%A7%88%EB%9D%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zilla.org/js/language/js20/index.html" TargetMode="External"/><Relationship Id="rId5" Type="http://schemas.openxmlformats.org/officeDocument/2006/relationships/hyperlink" Target="http://ko.wikipedia.org/wiki/ASP.NET" TargetMode="External"/><Relationship Id="rId4" Type="http://schemas.openxmlformats.org/officeDocument/2006/relationships/hyperlink" Target="http://ko.wikipedia.org/w/index.php?title=J%EC%8A%A4%ED%81%AC%EB%A6%BD%ED%8A%B8_.NET&amp;action=edit&amp;redlink=1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3.html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3.html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4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5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6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7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/7.jQuery/7_Ex_38.html" TargetMode="External"/><Relationship Id="rId4" Type="http://schemas.openxmlformats.org/officeDocument/2006/relationships/image" Target="../media/image30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7.jQuery/7_Ex_39.html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40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/1.&#51088;&#48148;&#48260;&#51204;&#54869;&#51064;/1_EX_0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41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sj99yang/140003739792" TargetMode="External"/><Relationship Id="rId7" Type="http://schemas.openxmlformats.org/officeDocument/2006/relationships/hyperlink" Target="http://www.sqler.com/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jjoommnn?Redirect=Log&amp;logNo=130149113595" TargetMode="External"/><Relationship Id="rId5" Type="http://schemas.openxmlformats.org/officeDocument/2006/relationships/hyperlink" Target="http://insanehong.kr/post/javascript-scope/" TargetMode="External"/><Relationship Id="rId4" Type="http://schemas.openxmlformats.org/officeDocument/2006/relationships/hyperlink" Target="http://aroundck.tistory.com/96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1.&#51088;&#48148;&#48260;&#51204;&#54869;&#51064;/1_EX_02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Guide/Unicode#.EC.9C.A0.EB.8B.88.EC.BD.94.EB.93.9C_.EC.9D.B4.EC.8A.A4.EC.BC.80.EC.9D.B4.ED.94.84_.EC.8B.9C.ED.80.80.EC.8A.A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2.&#51088;&#47308;&#54805;/2_EX_02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5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6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Guide/Literals#&#49345;&#49688;&#44050;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Core_JavaScript_1.5_Guide/Operators/Arithmetic_Operato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ko/Core_JavaScript_1.5_Guide/Operators/Special_Operators" TargetMode="External"/><Relationship Id="rId5" Type="http://schemas.openxmlformats.org/officeDocument/2006/relationships/hyperlink" Target="https://developer.mozilla.org/ko/Core_JavaScript_1.5_Guide/Operators/Logical_Operators" TargetMode="External"/><Relationship Id="rId4" Type="http://schemas.openxmlformats.org/officeDocument/2006/relationships/hyperlink" Target="https://developer.mozilla.org/ko/Core_JavaScript_1.5_Guide/Operators/String_Operator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7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09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11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12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13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14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ys.tistory.com/26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/2.&#51088;&#47308;&#54805;/2_EX_16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omy.tistory.com/9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xample/4.&#54632;&#49688;/4_Qa_01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4.&#54632;&#49688;/4_Qa_01.htm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/4.&#54632;&#49688;/4_Ex_01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firstalways.tistory.com/197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Example/4.&#54632;&#49688;/4_Ex_02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Example/4.&#54632;&#49688;/4_Ex_02_02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tech.tistory.com/entry/Javascript-Execution-context%EC%99%80-Stack%EC%97%90-%EB%8C%80%ED%95%B4%EC%84%9C-%EC%A0%95%EB%A6%AC%ED%95%98%EC%9E%9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ree.co.kr/p7363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4.&#54632;&#49688;/4_Ex_04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1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1_01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2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3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4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5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6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7.ht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8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09.htm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Example/5.&#44061;&#52404;/5_Ex_10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1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2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Qa_01.html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style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6.DOM/6_Ex_03.html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4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ma-international.org/publications/standards/Ecma-262.htm" TargetMode="External"/><Relationship Id="rId4" Type="http://schemas.openxmlformats.org/officeDocument/2006/relationships/hyperlink" Target="http://www.mozilla.org/js/language/E262-3.pdf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Qa_02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5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6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Example/6.DOM/6_Ex_07.html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01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7.jQuery/7_Ex_01_2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01_2.html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03.html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09.html" TargetMode="External"/><Relationship Id="rId7" Type="http://schemas.openxmlformats.org/officeDocument/2006/relationships/hyperlink" Target="Example/7.jQuery/7_Ex_04.html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/7.jQuery/7_Ex_05.html" TargetMode="External"/><Relationship Id="rId5" Type="http://schemas.openxmlformats.org/officeDocument/2006/relationships/hyperlink" Target="Example/7.jQuery/7_Ex_07.html" TargetMode="External"/><Relationship Id="rId4" Type="http://schemas.openxmlformats.org/officeDocument/2006/relationships/hyperlink" Target="Example/7.jQuery/7_Ex_08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13.html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/7.jQuery/7_Ex_10.html" TargetMode="External"/><Relationship Id="rId5" Type="http://schemas.openxmlformats.org/officeDocument/2006/relationships/hyperlink" Target="Example/7.jQuery/7_Ex_11.html" TargetMode="External"/><Relationship Id="rId4" Type="http://schemas.openxmlformats.org/officeDocument/2006/relationships/hyperlink" Target="Example/7.jQuery/7_Ex_12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14.html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/7.jQuery/7_Ex_16.html" TargetMode="External"/><Relationship Id="rId4" Type="http://schemas.openxmlformats.org/officeDocument/2006/relationships/hyperlink" Target="Example/7.jQuery/7_Ex_15.html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18.html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7.jQuery/7_Ex_19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22.html" TargetMode="External"/><Relationship Id="rId7" Type="http://schemas.openxmlformats.org/officeDocument/2006/relationships/hyperlink" Target="Example/7.jQuery/7_Ex_24.html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/7.jQuery/7_Ex_23.html" TargetMode="External"/><Relationship Id="rId5" Type="http://schemas.openxmlformats.org/officeDocument/2006/relationships/hyperlink" Target="Example/7.jQuery/7_Ex_20.html" TargetMode="External"/><Relationship Id="rId4" Type="http://schemas.openxmlformats.org/officeDocument/2006/relationships/hyperlink" Target="Example/7.jQuery/7_Ex_21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27.html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/7.jQuery/7_Ex_25.html" TargetMode="External"/><Relationship Id="rId4" Type="http://schemas.openxmlformats.org/officeDocument/2006/relationships/hyperlink" Target="Example/7.jQuery/7_Ex_26.html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28.html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28.html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0.html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1.html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Example/7.jQuery/7_Ex_32.html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905780"/>
            <a:ext cx="4680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Java Script </a:t>
            </a:r>
            <a:r>
              <a:rPr lang="en-US" altLang="ko-KR" sz="2800" dirty="0">
                <a:ea typeface="맑은 고딕" panose="020B0503020000020004" pitchFamily="50" charset="-127"/>
              </a:rPr>
              <a:t>Education</a:t>
            </a:r>
          </a:p>
          <a:p>
            <a:r>
              <a:rPr lang="en-US" altLang="ko-KR" sz="900" dirty="0"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ea typeface="맑은 고딕" panose="020B0503020000020004" pitchFamily="50" charset="-127"/>
              </a:rPr>
              <a:t>사원 교육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6495147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사업부 기술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 descr="C:\Users\JangCool\Desktop\top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80473"/>
            <a:ext cx="720079" cy="2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87824" y="2492896"/>
            <a:ext cx="0" cy="125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2873052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0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- ECMA</a:t>
            </a:r>
            <a:r>
              <a:rPr lang="ko-KR" altLang="en-US" sz="1400" dirty="0"/>
              <a:t>스크립트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</a:t>
            </a:r>
            <a:r>
              <a:rPr lang="en-US" altLang="ko-KR" sz="1400" dirty="0"/>
              <a:t>, J</a:t>
            </a:r>
            <a:r>
              <a:rPr lang="ko-KR" altLang="en-US" sz="1400" dirty="0"/>
              <a:t>스크립트 버전 간 유사점</a:t>
            </a:r>
            <a:r>
              <a:rPr lang="en-US" altLang="ko-KR" sz="1400" dirty="0"/>
              <a:t>.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86291"/>
              </p:ext>
            </p:extLst>
          </p:nvPr>
        </p:nvGraphicFramePr>
        <p:xfrm>
          <a:off x="611560" y="2097914"/>
          <a:ext cx="7920879" cy="41137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자바스크립트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J</a:t>
                      </a:r>
                      <a:r>
                        <a:rPr lang="ko-KR" altLang="en-US" sz="1000" b="1" dirty="0"/>
                        <a:t>스크립트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ECMA</a:t>
                      </a:r>
                      <a:r>
                        <a:rPr lang="ko-KR" altLang="en-US" sz="1000" b="1" dirty="0"/>
                        <a:t>스크립트</a:t>
                      </a:r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r>
                        <a:rPr lang="en-US" altLang="ko-KR" sz="1000"/>
                        <a:t>1.0 (</a:t>
                      </a:r>
                      <a:r>
                        <a:rPr lang="ko-KR" altLang="en-US" sz="1000"/>
                        <a:t>넷스케이프 </a:t>
                      </a:r>
                      <a:r>
                        <a:rPr lang="en-US" altLang="ko-KR" sz="1000"/>
                        <a:t>2.0, 1996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1.0 (IE 3.0 - </a:t>
                      </a:r>
                      <a:r>
                        <a:rPr lang="ko-KR" altLang="en-US" sz="1000"/>
                        <a:t>초기 버전</a:t>
                      </a:r>
                      <a:r>
                        <a:rPr lang="en-US" altLang="ko-KR" sz="1000"/>
                        <a:t>, 1996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1.1 (</a:t>
                      </a:r>
                      <a:r>
                        <a:rPr lang="ko-KR" altLang="en-US" sz="1000" dirty="0" err="1"/>
                        <a:t>넷스케이프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3.0, 1996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2.0 (IE 3.0 - </a:t>
                      </a:r>
                      <a:r>
                        <a:rPr lang="ko-KR" altLang="en-US" sz="1000" dirty="0"/>
                        <a:t>후기 버전</a:t>
                      </a:r>
                      <a:r>
                        <a:rPr lang="en-US" altLang="ko-KR" sz="1000" dirty="0"/>
                        <a:t>, 1997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r>
                        <a:rPr lang="en-US" altLang="ko-KR" sz="1000"/>
                        <a:t>1.2 (</a:t>
                      </a:r>
                      <a:r>
                        <a:rPr lang="ko-KR" altLang="en-US" sz="1000"/>
                        <a:t>넷스케이프 </a:t>
                      </a:r>
                      <a:r>
                        <a:rPr lang="en-US" altLang="ko-KR" sz="1000"/>
                        <a:t>4.0, 1997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r>
                        <a:rPr lang="en-US" altLang="ko-KR" sz="1000"/>
                        <a:t>1.3 (</a:t>
                      </a:r>
                      <a:r>
                        <a:rPr lang="ko-KR" altLang="en-US" sz="1000"/>
                        <a:t>넷스케이프 </a:t>
                      </a:r>
                      <a:r>
                        <a:rPr lang="en-US" altLang="ko-KR" sz="1000"/>
                        <a:t>4.5, 1998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3.0 (IE 4.0, 1997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초판 </a:t>
                      </a:r>
                      <a:r>
                        <a:rPr lang="en-US" altLang="ko-KR" sz="1000"/>
                        <a:t>(1997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 / 2</a:t>
                      </a:r>
                      <a:r>
                        <a:rPr lang="ko-KR" altLang="en-US" sz="1000"/>
                        <a:t>판 </a:t>
                      </a:r>
                      <a:r>
                        <a:rPr lang="en-US" altLang="ko-KR" sz="1000"/>
                        <a:t>(1998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r>
                        <a:rPr lang="en-US" altLang="ko-KR" sz="1000"/>
                        <a:t>1.4 (</a:t>
                      </a:r>
                      <a:r>
                        <a:rPr lang="ko-KR" altLang="en-US" sz="1000"/>
                        <a:t>넷스케이프 서버에만 사용됨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4.0 (</a:t>
                      </a:r>
                      <a:r>
                        <a:rPr lang="ko-KR" altLang="en-US" sz="1000"/>
                        <a:t>비주얼 스튜디오 </a:t>
                      </a:r>
                      <a:r>
                        <a:rPr lang="en-US" altLang="ko-KR" sz="1000"/>
                        <a:t>6, IE</a:t>
                      </a:r>
                      <a:r>
                        <a:rPr lang="ko-KR" altLang="en-US" sz="1000"/>
                        <a:t>에는 사용되지 않음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852"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5.0 (IE 5.0, 1999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5.1 (IE 5.01)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413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1.5 (</a:t>
                      </a:r>
                      <a:r>
                        <a:rPr lang="ko-KR" altLang="en-US" sz="1000" dirty="0" err="1"/>
                        <a:t>넷스케이프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6.0, 2000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;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이후의 </a:t>
                      </a:r>
                      <a:r>
                        <a:rPr lang="ko-KR" altLang="en-US" sz="1000" dirty="0" err="1"/>
                        <a:t>넷스케이프와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>
                          <a:hlinkClick r:id="rId3" action="ppaction://hlinkfile" tooltip="모질라"/>
                        </a:rPr>
                        <a:t>모질라</a:t>
                      </a:r>
                      <a:r>
                        <a:rPr lang="ko-KR" altLang="en-US" sz="1000" dirty="0" err="1"/>
                        <a:t>의</a:t>
                      </a:r>
                      <a:r>
                        <a:rPr lang="ko-KR" altLang="en-US" sz="1000" dirty="0"/>
                        <a:t> 모든 버전에 포함됨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5.5 (IE 5.5, 2000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판 </a:t>
                      </a:r>
                      <a:r>
                        <a:rPr lang="en-US" altLang="ko-KR" sz="1000" dirty="0"/>
                        <a:t>(1999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5.6 (IE 6.0, 2001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11"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hlinkClick r:id="rId4" action="ppaction://hlinkfile" tooltip="J스크립트 .NET (존재하지 않는 문서)"/>
                        </a:rPr>
                        <a:t>J</a:t>
                      </a:r>
                      <a:r>
                        <a:rPr lang="ko-KR" altLang="en-US" sz="1000">
                          <a:effectLst/>
                          <a:hlinkClick r:id="rId4" action="ppaction://hlinkfile" tooltip="J스크립트 .NET (존재하지 않는 문서)"/>
                        </a:rPr>
                        <a:t>스크립트 </a:t>
                      </a:r>
                      <a:r>
                        <a:rPr lang="en-US" altLang="ko-KR" sz="1000">
                          <a:effectLst/>
                          <a:hlinkClick r:id="rId4" action="ppaction://hlinkfile" tooltip="J스크립트 .NET (존재하지 않는 문서)"/>
                        </a:rPr>
                        <a:t>.NET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(</a:t>
                      </a:r>
                      <a:r>
                        <a:rPr lang="en-US" altLang="ko-KR" sz="1000">
                          <a:hlinkClick r:id="rId5" action="ppaction://hlinkfile" tooltip="ASP.NET"/>
                        </a:rPr>
                        <a:t>ASP.NET</a:t>
                      </a:r>
                      <a:r>
                        <a:rPr lang="en-US" altLang="ko-KR" sz="1000"/>
                        <a:t>; IE</a:t>
                      </a:r>
                      <a:r>
                        <a:rPr lang="ko-KR" altLang="en-US" sz="1000"/>
                        <a:t>에는 포함되지 않음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(J</a:t>
                      </a:r>
                      <a:r>
                        <a:rPr lang="ko-KR" altLang="en-US" sz="1000"/>
                        <a:t>스크립트 </a:t>
                      </a:r>
                      <a:r>
                        <a:rPr lang="en-US" altLang="ko-KR" sz="1000"/>
                        <a:t>.NET</a:t>
                      </a:r>
                      <a:r>
                        <a:rPr lang="ko-KR" altLang="en-US" sz="1000"/>
                        <a:t>은 설계 과정에서 다른 </a:t>
                      </a:r>
                      <a:r>
                        <a:rPr lang="en-US" altLang="ko-KR" sz="1000"/>
                        <a:t>ECMA </a:t>
                      </a:r>
                      <a:r>
                        <a:rPr lang="ko-KR" altLang="en-US" sz="1000"/>
                        <a:t>회원의 참여가 있었다고 함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r>
                        <a:rPr lang="ko-KR" altLang="en-US" sz="1000"/>
                        <a:t>자바스크립트 </a:t>
                      </a:r>
                      <a:r>
                        <a:rPr lang="en-US" altLang="ko-KR" sz="1000"/>
                        <a:t>2.0 (</a:t>
                      </a:r>
                      <a:r>
                        <a:rPr lang="ko-KR" altLang="en-US" sz="1000">
                          <a:hlinkClick r:id="rId6"/>
                        </a:rPr>
                        <a:t>제안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50271" marR="50271" marT="25135" marB="25135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판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진행 중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0271" marR="50271" marT="25135" marB="2513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62116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행에 있는 경우 거의 유사한 언어로 간주할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2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.position(), .width(), .height()</a:t>
            </a: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.position() </a:t>
            </a:r>
          </a:p>
          <a:p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개체의 위치 정보를 알려준다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/>
              <a:t>width() </a:t>
            </a:r>
            <a:r>
              <a:rPr lang="ko-KR" altLang="en-US" sz="900" dirty="0"/>
              <a:t>그리고 </a:t>
            </a:r>
            <a:r>
              <a:rPr lang="en-US" altLang="ko-KR" sz="900" dirty="0"/>
              <a:t>height()</a:t>
            </a:r>
            <a:endParaRPr lang="ko-KR" altLang="en-US" sz="900" dirty="0"/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개체의 가로와 세로길이를 반환하거나 설정하는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아무런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없을 경우 해당 값을 반환하며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넣을 경우 각각의 값이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대체됩니다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2787" y="6597352"/>
            <a:ext cx="1943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.position(), .width(), .height() : 7_Ex_33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0307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</a:t>
            </a:r>
            <a:r>
              <a:rPr lang="en-US" altLang="ko-KR" sz="1100" dirty="0"/>
              <a:t>Attribute(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관련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100" dirty="0"/>
              <a:t>)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스타일을 직접적으로 제어하는데 사용되는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07508"/>
              </p:ext>
            </p:extLst>
          </p:nvPr>
        </p:nvGraphicFramePr>
        <p:xfrm>
          <a:off x="611560" y="2852936"/>
          <a:ext cx="7632848" cy="112801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19"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47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적용된 속성을 가져오거나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속성을 적용합니다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removeAttr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개체의 속성을 제거합니다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0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Input, select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요소에서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값을 가져옵니다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.text() / .html()</a:t>
                      </a:r>
                      <a:endParaRPr lang="en-US" altLang="ko-KR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개체의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가져오거나 사용자가 지정하는 값으로 설정하는 역할을 하는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입니다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96336" y="6597352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Attribute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7_Ex_33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670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</a:t>
            </a:r>
            <a:r>
              <a:rPr lang="en-US" altLang="ko-KR" sz="1100" dirty="0"/>
              <a:t>FORM  API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프로그램에서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매우 중요한 요소이다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데이터를 서버로 전송을 하는 막중한 임무를 뛰고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서버에 전송하기 전에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처리 할 수 있는 몇 가지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14465"/>
              </p:ext>
            </p:extLst>
          </p:nvPr>
        </p:nvGraphicFramePr>
        <p:xfrm>
          <a:off x="539552" y="3212976"/>
          <a:ext cx="5688632" cy="903853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19"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submit(handler(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eventObject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submit()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호출하게 되면 정의된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handler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실행하고 리턴 받은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통해 서버로 데이터 전송 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무를 결정 하게 됩니다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55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.serialize()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폼의 값을  직렬화 합니다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a=1&amp;b=2&amp;c=3”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형태로 반환합니다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575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serializeArray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폼의 값을 직렬화 합니다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개체로 반환합니다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96336" y="6597352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Attribute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7_Ex_34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5971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발생시키는 이벤트를 쉽고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간단하게 핸들링 할 수 있는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이벤트 관련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종류는 정말로 너무나 많다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만큼 개발자가 많은 이벤트를 쉽게 이용할 수 있고 좀더 나은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UX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수 있다는  큰 장점이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11100"/>
              </p:ext>
            </p:extLst>
          </p:nvPr>
        </p:nvGraphicFramePr>
        <p:xfrm>
          <a:off x="539552" y="2996952"/>
          <a:ext cx="7272808" cy="3496907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97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 종류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5" marR="5545" marT="5545" marB="554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이벤트 설명</a:t>
                      </a:r>
                    </a:p>
                  </a:txBody>
                  <a:tcPr marL="5545" marR="5545" marT="5545" marB="554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.blur()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요소에서 포커스를 잃을 경우에 발생하는 이벤트 입니다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.change()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&lt;input /&gt;, &lt;textarea /&gt;, &lt;select /&gt;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요소의 값 변경시 발생하는 이벤트 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.click()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마우스 클릭 시 발생하는 이벤트 입니다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.dblclick()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마우스를 더블클릭 했을 경우 발생하는 이벤트 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.focus()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요소에 포커스 되었을 때 발생하는 이벤트 입니다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.hover()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마우스가 요소 위에 위치했을 때 발생하는 이벤트 입니다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.keydown()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키 입력 시 발생되는 이벤트이며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키에 대해 적용이 됩니다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67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.keypress()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이벤트와 동일하게 키 입력 시 발생이 되지만 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enter, tab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특수키에는 이벤트가 발생되지 않습니다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.keyup()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키 입력 후 발생되는 이벤트 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.mousedown()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마우스 클릭 시 발생하는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.mouseenter()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요소의 영역에 마우스가 위치했을 때 발생되는 이벤트 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.mouseleave()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요소의 영역에서 마우스가 벗어 났을 때 발생되는 이벤트 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인터넷익스플로러에서만 발생되는 이벤트지만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브라우저 관계없이 </a:t>
                      </a:r>
                      <a:b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사용할 수 있도록 시뮬레이터 됩니다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.mouseout()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요소의 영역에서 마우스가 벗어 났을 때 발생되는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.mouseup()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마우스 클릭 후 발생되는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.ready()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모두 준비 되었을 때 발생하는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.resize()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resize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될 경우 발생하는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093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.scroll()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문서가 스크롤 되었을 때 발생하는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.select()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개체를 마우스를 통해 선택 하였을 때 발생하는 이벤트입니다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.submit()</a:t>
                      </a:r>
                    </a:p>
                  </a:txBody>
                  <a:tcPr marL="5545" marR="5545" marT="5545" marB="554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일어날 때 발생하는 이벤트입니다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(Form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45" marR="5545" marT="5545" marB="55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843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표준이 자리를 잡고 코드 분리를 통한 유지보수 반복적인 패턴의 코드중복을 피하기 위해</a:t>
            </a: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795444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 </a:t>
            </a:r>
            <a:r>
              <a:rPr lang="en-US" altLang="ko-KR" sz="800" dirty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type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"text/</a:t>
            </a:r>
            <a:r>
              <a:rPr lang="en-US" altLang="ko-KR" sz="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javascript</a:t>
            </a:r>
            <a:r>
              <a:rPr lang="en-US" altLang="ko-KR" sz="8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8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function 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tdClick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    alert(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        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endParaRPr lang="ko-KR" altLang="en-US" sz="800" dirty="0">
              <a:latin typeface="Consolas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onclick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/>
              </a:rPr>
              <a:t>tdClick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('1');"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#1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#2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#3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#4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#5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onclick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/>
              </a:rPr>
              <a:t>tdClick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('6');"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#6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#7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#8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#9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#10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637454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 </a:t>
            </a:r>
            <a:r>
              <a:rPr lang="en-US" altLang="ko-KR" sz="800" dirty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type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"text/</a:t>
            </a:r>
            <a:r>
              <a:rPr lang="en-US" altLang="ko-KR" sz="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javascript</a:t>
            </a:r>
            <a:r>
              <a:rPr lang="en-US" altLang="ko-KR" sz="8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8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$(document).ready(function ()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    $("</a:t>
            </a:r>
            <a:r>
              <a:rPr lang="en-US" altLang="ko-KR" sz="800" u="sng" dirty="0">
                <a:solidFill>
                  <a:srgbClr val="000000"/>
                </a:solidFill>
                <a:latin typeface="Consolas"/>
              </a:rPr>
              <a:t>td").click(function ()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        alert($(this).text());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#1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#2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#3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#4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#5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#6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#7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#8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#9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#10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800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437692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방식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요소와 이벤트를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맵핑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방식으로 개발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417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이전방식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자바스크립트를 혼용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흔히 말하는 스파게티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833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100" dirty="0"/>
              <a:t>  .click()  .</a:t>
            </a:r>
            <a:r>
              <a:rPr lang="en-US" altLang="ko-KR" sz="1100" dirty="0" err="1"/>
              <a:t>dblclick</a:t>
            </a:r>
            <a:r>
              <a:rPr lang="en-US" altLang="ko-KR" sz="1100" dirty="0"/>
              <a:t>();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/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객체에 마우스 클릭 이벤트가 발생할 경우 해당 정의한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값으로는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eventData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이벤트에 대한 데이터 값이 전달이 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/>
              <a:t>click() : </a:t>
            </a:r>
            <a:r>
              <a:rPr lang="ko-KR" altLang="en-US" sz="800" dirty="0"/>
              <a:t>한 번 클릭</a:t>
            </a:r>
            <a:endParaRPr lang="en-US" altLang="ko-KR" sz="800" dirty="0"/>
          </a:p>
          <a:p>
            <a:r>
              <a:rPr lang="en-US" altLang="ko-KR" sz="800" dirty="0" err="1"/>
              <a:t>dblclick</a:t>
            </a:r>
            <a:r>
              <a:rPr lang="en-US" altLang="ko-KR" sz="800" dirty="0"/>
              <a:t>() : </a:t>
            </a:r>
            <a:r>
              <a:rPr lang="ko-KR" altLang="en-US" sz="800" dirty="0"/>
              <a:t>더블 클릭</a:t>
            </a:r>
            <a:endParaRPr lang="en-US" altLang="ko-KR" sz="800" dirty="0"/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4328" y="6597352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 click()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7_Ex_35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1" name="Picture 3" descr="http://www.sqler.com/files/attach/images/368179/796/390/68888b6daad8acc60130ab5a8aa6d9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75" y="3501008"/>
            <a:ext cx="3744416" cy="19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412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100" dirty="0"/>
              <a:t>  .</a:t>
            </a:r>
            <a:r>
              <a:rPr lang="en-US" altLang="ko-KR" sz="1100" dirty="0" err="1"/>
              <a:t>keydown</a:t>
            </a:r>
            <a:r>
              <a:rPr lang="en-US" altLang="ko-KR" sz="1100" dirty="0"/>
              <a:t>()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/>
          </a:p>
          <a:p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keydown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이벤트를 사용하는 이유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키와 같은 특수 입력 키에 대한 내용도 체크할 수 있다</a:t>
            </a: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4328" y="6597352"/>
            <a:ext cx="14125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keydown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7_Ex_36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94" y="3212975"/>
            <a:ext cx="4176464" cy="218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9623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100" dirty="0"/>
              <a:t>  bind()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이벤트 연결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개체와 이벤트를 묶어주는 역할을 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이벤트 이름을 넣음으로써 해당 이벤트를 체크하게 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 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$(“div”).click(</a:t>
            </a:r>
            <a:r>
              <a:rPr lang="en-US" altLang="ko-KR" sz="8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'click’); } </a:t>
            </a:r>
          </a:p>
          <a:p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bind()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 시</a:t>
            </a:r>
            <a:endParaRPr lang="en-US" altLang="ko-KR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$(“div”).bind(‘click’, </a:t>
            </a:r>
            <a:r>
              <a:rPr lang="en-US" altLang="ko-KR" sz="8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alert(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'bind click’); } </a:t>
            </a: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8184" y="6597352"/>
            <a:ext cx="12650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 bind()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1 : 7_Ex_37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3" name="Picture 3" descr="http://www.sqler.com/files/attach/images/368179/805/390/2a16a9d87d02f31b5d931d5bc2e53c6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3632213" cy="28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24328" y="6597352"/>
            <a:ext cx="12650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. bind()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예제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2 : 7_Ex_38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Event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100" dirty="0"/>
              <a:t>  on()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이벤트 연결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존재 하지 않아도 이벤트를 미리 등록할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live()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생성될 개체나 요소에 대해서도 이벤트를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맵핑할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10338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715555" y="6597352"/>
            <a:ext cx="1176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. on()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예제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1 : 7_Ex_39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jQuery 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생성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처리하는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25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79289"/>
              </p:ext>
            </p:extLst>
          </p:nvPr>
        </p:nvGraphicFramePr>
        <p:xfrm>
          <a:off x="457926" y="2780928"/>
          <a:ext cx="5832648" cy="190740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20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.append()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선택된 요소의 </a:t>
                      </a:r>
                      <a:r>
                        <a:rPr lang="ko-KR" altLang="en-US" sz="900" dirty="0"/>
                        <a:t>마지막 자식 요소 추가 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0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appendTo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append()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 기능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 추가될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컨텐츠와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타겟의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위치가 두 함수의 가장 큰 차이점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.prepend()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dirty="0"/>
                        <a:t>선택된 요소의 맨 앞 자식 요소 추가하기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prependTo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prependTo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 기능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 추가될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컨텐츠와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타겟의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위치가 두 함수의 가장 큰 차이점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0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.before()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선택된 요소의 바로 앞에 새로운 요소 추가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.after()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선택된 요소의 바로 뒤에 새로운 요소 추가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insertBefore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before()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 기능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컨텐츠와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타겟의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위치가 두 함수의 가장 큰 차이점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insertAfter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after()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 기능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컨텐츠와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타겟의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위치가 두 함수의 가장 큰 차이점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.wrap()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요소를 새로운 태그에 감싼다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524328" y="6597352"/>
            <a:ext cx="1407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 append()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1 : 7_Ex_40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8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2" y="6239029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1_EX_01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Browser Script Version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1981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44" y="2276872"/>
            <a:ext cx="472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7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jQuery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유틸리티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jQuery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라이브러리에 오직 한번 정의되어 사용된다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아닌 클래스가 가진 클래스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hlinkClick r:id="rId3" action="ppaction://hlinkfile"/>
          </p:cNvPr>
          <p:cNvSpPr/>
          <p:nvPr/>
        </p:nvSpPr>
        <p:spPr>
          <a:xfrm>
            <a:off x="7452320" y="6596390"/>
            <a:ext cx="1524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유틸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메서드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()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7_Ex_41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18240"/>
              </p:ext>
            </p:extLst>
          </p:nvPr>
        </p:nvGraphicFramePr>
        <p:xfrm>
          <a:off x="755576" y="3430317"/>
          <a:ext cx="5616624" cy="173897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20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$.each()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배열 형태의 객체에 대해 각각의 요소에 대하여 반복처리를 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0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배열 형태의 첫 번째 매개변수에 해당하는 값을 받아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makeArray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dirty="0">
                          <a:effectLst/>
                          <a:latin typeface="+mn-lt"/>
                          <a:ea typeface="+mn-ea"/>
                        </a:rPr>
                        <a:t>반복 구조를 가진 배열 형태의 객체를 </a:t>
                      </a:r>
                      <a:r>
                        <a:rPr lang="en-US" altLang="ko-KR" sz="900" dirty="0">
                          <a:effectLst/>
                          <a:latin typeface="+mn-lt"/>
                          <a:ea typeface="+mn-ea"/>
                        </a:rPr>
                        <a:t>Array  </a:t>
                      </a:r>
                      <a:r>
                        <a:rPr lang="ko-KR" altLang="en-US" sz="900" dirty="0">
                          <a:effectLst/>
                          <a:latin typeface="+mn-lt"/>
                          <a:ea typeface="+mn-ea"/>
                        </a:rPr>
                        <a:t>객체로 변형 한다</a:t>
                      </a:r>
                      <a:r>
                        <a:rPr lang="en-US" altLang="ko-KR" sz="90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inArray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배열에 특정 값이 있는지 검사한다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0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$.map()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새롭게 구성한 배열 값을 반환 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$.extend()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객체를 확장한다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$.trim()</a:t>
                      </a:r>
                      <a:endParaRPr 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문자열에서 공백을 제거한다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$.merge()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두 개의 배열을 결합한다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8927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43192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dirty="0">
                <a:latin typeface="맑은 고딕" pitchFamily="50" charset="-127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94199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※ .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http://www.terms.co.kr/JScript.htm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http://ko.wikipedia.org/wiki/ECMA%EC%8A%A4%ED%81%AC%EB%A6%BD%ED%8A%B8#ECMA.EC.8A.A4.ED.81.AC.EB.A6.BD.ED.8A.B8.2C_.EC.9E.90.EB.B0.94.EC.8A.A4.ED.81.AC.EB.A6.BD.ED.8A.B8.2C_J.EC.8A.A4.ED.81.AC.EB.A6.BD.ED.8A.B8_.EB.B2.84.EC.A0.84_.EA.B0.84_.EB.8C.80.EC.9D.91 </a:t>
            </a:r>
            <a:r>
              <a:rPr lang="ko-KR" altLang="en-US" sz="800" b="0" dirty="0" err="1">
                <a:latin typeface="맑은 고딕" pitchFamily="50" charset="-127"/>
                <a:ea typeface="맑은 고딕" pitchFamily="50" charset="-127"/>
              </a:rPr>
              <a:t>위키디피아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http://msdn.microsoft.com/ko-kr/library/t895bwkh.aspx Jscript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hlinkClick r:id="rId3"/>
              </a:rPr>
              <a:t>http://blog.naver.com/sj99yang/140003739792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hlinkClick r:id="rId4"/>
              </a:rPr>
              <a:t>http://aroundck.tistory.com/962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http://book.naver.com/bookdb/text_view.nhn?bid=6735541&amp;dencrt=KSiTyQ5LctuqHi2kN8Gu0s6uULhRxb%252BpO1ojNMcLvnk%253D&amp;term=%BD%BA%C4%DA%C7%C1+%C3%BC%C0%CE+%C3%BC%C0%CE%B0%FA+%BD%C4%BA%B0%C0%DA+%C7%D8%BC%AE&amp;query=%EC%8A%A4%EC%BD%94%ED%94%84+%EC%B2%B4%EC%9D%B8%EA%B3%BC+%EC%8B%9D%EB%B3%84%EC%9E%90+%ED%95%B4%EC%84%9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hlinkClick r:id="rId5"/>
              </a:rPr>
              <a:t>http://insanehong.kr/post/javascript-scope/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hlinkClick r:id="rId6"/>
              </a:rPr>
              <a:t>http://blog.naver.com/jjoommnn?Redirect=Log&amp;logNo=130149113595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0" dirty="0">
                <a:latin typeface="맑은 고딕" pitchFamily="50" charset="-127"/>
                <a:ea typeface="맑은 고딕" pitchFamily="50" charset="-127"/>
                <a:hlinkClick r:id="rId7"/>
              </a:rPr>
              <a:t>http://www.sqler.com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Browser Engine Version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Internet Explorer 9.0</a:t>
            </a:r>
          </a:p>
          <a:p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375505" cy="119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9" y="2636912"/>
            <a:ext cx="3882406" cy="119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2619885" y="5258791"/>
            <a:ext cx="339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IE,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 지원하는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engine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다름 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호환이 안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 시 주의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6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 use strict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더 나은 오류 검사를 코드에 사용하는 방법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글로벌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또는 지역 함수의 시작 부분에 선언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선언 범위에 적용됨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933056"/>
            <a:ext cx="2307852" cy="144016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7620000" cy="43735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 use strict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모드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1  (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글로벌 선언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50" dirty="0" err="1">
                <a:solidFill>
                  <a:srgbClr val="3F7F7F"/>
                </a:solidFill>
                <a:latin typeface="Consolas"/>
              </a:rPr>
              <a:t>doctype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html </a:t>
            </a:r>
            <a:r>
              <a:rPr lang="en-US" altLang="ko-KR" sz="1050" dirty="0" err="1">
                <a:solidFill>
                  <a:srgbClr val="7F007F"/>
                </a:solidFill>
                <a:latin typeface="Consolas"/>
              </a:rPr>
              <a:t>lang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/>
              </a:rPr>
              <a:t>"en"</a:t>
            </a:r>
            <a:r>
              <a:rPr lang="en-US" altLang="ko-KR" sz="105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meta </a:t>
            </a:r>
            <a:r>
              <a:rPr lang="en-US" altLang="ko-KR" sz="1050" dirty="0">
                <a:solidFill>
                  <a:srgbClr val="7F007F"/>
                </a:solidFill>
                <a:latin typeface="Consolas"/>
              </a:rPr>
              <a:t>charset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105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Document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title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50" dirty="0"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50" dirty="0">
                <a:solidFill>
                  <a:srgbClr val="2A00FF"/>
                </a:solidFill>
                <a:latin typeface="Consolas"/>
              </a:rPr>
              <a:t>"use strict"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;  // </a:t>
            </a:r>
            <a:r>
              <a:rPr lang="ko-KR" altLang="en-US" sz="1050" dirty="0">
                <a:solidFill>
                  <a:srgbClr val="000000"/>
                </a:solidFill>
                <a:latin typeface="Consolas"/>
              </a:rPr>
              <a:t>글로벌 선언</a:t>
            </a:r>
            <a:endParaRPr lang="en-US" altLang="ko-KR" sz="1050" dirty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50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/>
              </a:rPr>
              <a:t>testFunction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274320" lvl="1" indent="0">
              <a:buNone/>
            </a:pPr>
            <a:r>
              <a:rPr lang="en-US" altLang="ko-KR" sz="105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05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/>
              </a:rPr>
              <a:t>testvar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= 4;</a:t>
            </a:r>
          </a:p>
          <a:p>
            <a:pPr marL="274320" lvl="1" indent="0">
              <a:buNone/>
            </a:pPr>
            <a:r>
              <a:rPr lang="en-US" altLang="ko-KR" sz="1050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/>
              </a:rPr>
              <a:t>testvar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274320" lvl="1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274320" lvl="1" indent="0">
              <a:buNone/>
            </a:pPr>
            <a:endParaRPr lang="ko-KR" altLang="en-US" sz="1050" dirty="0"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Consolas"/>
              </a:rPr>
              <a:t>testvar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= 5;   // </a:t>
            </a:r>
            <a:r>
              <a:rPr lang="ko-KR" altLang="en-US" sz="1050" dirty="0">
                <a:solidFill>
                  <a:srgbClr val="000000"/>
                </a:solidFill>
                <a:latin typeface="Consolas"/>
              </a:rPr>
              <a:t>에러 발생</a:t>
            </a:r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,  </a:t>
            </a:r>
            <a:endParaRPr lang="ko-KR" altLang="en-US" sz="1050" dirty="0">
              <a:latin typeface="Consolas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919412" y="4941168"/>
            <a:ext cx="3305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18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3320802"/>
            <a:ext cx="2664296" cy="144016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075240" cy="484475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 use strict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모드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(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지역 함수 선언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y= 3.14;   // </a:t>
            </a:r>
            <a:r>
              <a:rPr lang="ko-KR" altLang="en-US" sz="1000" dirty="0">
                <a:solidFill>
                  <a:srgbClr val="000000"/>
                </a:solidFill>
                <a:latin typeface="Consolas"/>
              </a:rPr>
              <a:t>에러 안 남</a:t>
            </a:r>
            <a:endParaRPr lang="en-US" altLang="ko-KR" sz="1000" dirty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();  // </a:t>
            </a:r>
            <a:r>
              <a:rPr lang="ko-KR" altLang="en-US" sz="1000" dirty="0">
                <a:solidFill>
                  <a:srgbClr val="000000"/>
                </a:solidFill>
                <a:latin typeface="Consolas"/>
              </a:rPr>
              <a:t>에러 발생</a:t>
            </a:r>
            <a:endParaRPr lang="en-US" altLang="ko-KR" sz="1000" dirty="0">
              <a:solidFill>
                <a:srgbClr val="3F7F5F"/>
              </a:solidFill>
              <a:latin typeface="Consolas"/>
            </a:endParaRPr>
          </a:p>
          <a:p>
            <a:pPr marL="274320" lvl="1" indent="0">
              <a:buNone/>
            </a:pPr>
            <a:endParaRPr lang="ko-KR" altLang="en-US" sz="1000" dirty="0"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"use strict"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  // </a:t>
            </a:r>
            <a:r>
              <a:rPr lang="ko-KR" altLang="en-US" sz="1000" dirty="0">
                <a:solidFill>
                  <a:srgbClr val="000000"/>
                </a:solidFill>
                <a:latin typeface="Consolas"/>
              </a:rPr>
              <a:t>지역 함수 선언</a:t>
            </a:r>
            <a:endParaRPr lang="en-US" altLang="ko-KR" sz="1000" dirty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x = 3.14;  // </a:t>
            </a:r>
            <a:r>
              <a:rPr lang="ko-KR" altLang="en-US" sz="1000" dirty="0">
                <a:solidFill>
                  <a:srgbClr val="000000"/>
                </a:solidFill>
                <a:latin typeface="Consolas"/>
              </a:rPr>
              <a:t>에러 발생</a:t>
            </a:r>
            <a:endParaRPr lang="en-US" altLang="ko-KR" sz="1000" dirty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37112"/>
            <a:ext cx="2914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00392" y="6622733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1_EX_02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8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자료 형 종류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73CB19-38F2-4D9F-B421-B2BC61B5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65524"/>
              </p:ext>
            </p:extLst>
          </p:nvPr>
        </p:nvGraphicFramePr>
        <p:xfrm>
          <a:off x="539552" y="2276872"/>
          <a:ext cx="792088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0602045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70049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 32.213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실수의 명확한 구분이 필요 없음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9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/ false</a:t>
                      </a:r>
                      <a:endParaRPr lang="ko-KR" altLang="en-US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36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안녕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!“ ‘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안녕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!’</a:t>
                      </a:r>
                      <a:endParaRPr lang="ko-KR" altLang="en-US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2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아무런 값이 할당 되어 있지 않음 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대소문자 구분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≠ 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Null, 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≠ 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)</a:t>
                      </a:r>
                    </a:p>
                    <a:p>
                      <a:pPr latinLnBrk="1"/>
                      <a:endParaRPr lang="ko-KR" altLang="en-US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2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undefined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정의되지 않은 최상위 속성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5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자료 형 변환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동적 타입 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 선언 시 자료 형 형식을 지정하지 않아도 됨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스크립트 실행 중 필요에 따라 자동으로 변환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“ ”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 ’,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0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 선언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(variable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의 약자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연산자로 계산하는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숫자 ▷ 문자열로 반환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ko-KR" altLang="en-US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심심한날 친구가 필요한날 </a:t>
            </a:r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 + 42     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// "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심심한날 친구가 필요한날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42“</a:t>
            </a:r>
          </a:p>
          <a:p>
            <a:r>
              <a:rPr lang="en-US" altLang="ko-KR" sz="1000" b="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= 42 + " </a:t>
            </a:r>
            <a:r>
              <a:rPr lang="ko-KR" altLang="en-US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심심한날 친구가 필요한날 </a:t>
            </a:r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     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// "42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심심한날 친구가 필요한날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" 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다른 연산자 사용 시 숫자를 문자열로 변환하지 않음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"37" – 7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	 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30 </a:t>
            </a:r>
          </a:p>
          <a:p>
            <a:r>
              <a:rPr lang="en-US" altLang="ko-KR" sz="10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"37" + 7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반환 값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"377" </a:t>
            </a: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92" y="6622733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2636912"/>
            <a:ext cx="3119765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answer </a:t>
            </a:r>
            <a:r>
              <a: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 42;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answer</a:t>
            </a:r>
            <a:r>
              <a: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ko-KR" altLang="en-US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심심한날 친구가 필요한날</a:t>
            </a:r>
            <a:r>
              <a: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“;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에러 안 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205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임의의 값을 저장하고 이용할 수 있게 하는 공간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(identifier)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변수의 이름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(A-Z, a-z), _ , $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시작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그 이후 숫자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(0-9)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올 수 있음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Book, _name, $div, temp100,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b_temp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 1.5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å,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ü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ISO 8859-1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유니코드 문자 사용 가능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3"/>
              </a:rPr>
              <a:t>유니코드 이스케이프 시퀀스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페이지에 나열된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uXXXX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형식의 유니코드 이스케이프 시퀀스 사용 가능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4368" y="662273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2_EX_02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0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변수 검증하기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Undefined</a:t>
            </a: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초기값을 지정하지 않은 변수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ReferenceError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예외 발생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선언하지 않은 변수에 접근 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a; 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console.log(a);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console.log(b);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변수가 값을 갖고 있는지를 확인할 때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if(a == undefined)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alert(“1”);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else 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alert(“2”);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4368" y="662273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2_EX_04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28765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916248" y="3104907"/>
            <a:ext cx="913815" cy="533079"/>
          </a:xfrm>
          <a:prstGeom prst="ellipse">
            <a:avLst/>
          </a:prstGeom>
          <a:solidFill>
            <a:srgbClr val="C6CF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C:\Users\inmoon99\Desktop\img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61" y="2669961"/>
            <a:ext cx="716990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7"/>
          <p:cNvSpPr txBox="1">
            <a:spLocks noChangeArrowheads="1"/>
          </p:cNvSpPr>
          <p:nvPr/>
        </p:nvSpPr>
        <p:spPr bwMode="auto">
          <a:xfrm>
            <a:off x="1008255" y="3658085"/>
            <a:ext cx="6783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1000" b="1" dirty="0" smtClean="0">
                <a:solidFill>
                  <a:srgbClr val="595959"/>
                </a:solidFill>
                <a:latin typeface="맑은 고딕" panose="020B0503020000020004" pitchFamily="50" charset="-127"/>
              </a:rPr>
              <a:t>Browser</a:t>
            </a:r>
            <a:endParaRPr lang="ko-KR" altLang="en-US" sz="1000" b="1" dirty="0">
              <a:solidFill>
                <a:srgbClr val="595959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89531" y="2599045"/>
            <a:ext cx="913815" cy="1307422"/>
            <a:chOff x="1633210" y="1888563"/>
            <a:chExt cx="913815" cy="1307422"/>
          </a:xfrm>
        </p:grpSpPr>
        <p:sp>
          <p:nvSpPr>
            <p:cNvPr id="7" name="타원 6"/>
            <p:cNvSpPr/>
            <p:nvPr/>
          </p:nvSpPr>
          <p:spPr>
            <a:xfrm>
              <a:off x="1633210" y="2411202"/>
              <a:ext cx="913815" cy="533079"/>
            </a:xfrm>
            <a:prstGeom prst="ellipse">
              <a:avLst/>
            </a:prstGeom>
            <a:solidFill>
              <a:srgbClr val="C6CFE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7" descr="C:\Users\inmoon99\Desktop\img0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516" y="1888563"/>
              <a:ext cx="685204" cy="95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67"/>
            <p:cNvSpPr txBox="1">
              <a:spLocks noChangeArrowheads="1"/>
            </p:cNvSpPr>
            <p:nvPr/>
          </p:nvSpPr>
          <p:spPr bwMode="auto">
            <a:xfrm>
              <a:off x="1754571" y="2949764"/>
              <a:ext cx="7681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/>
              <a:r>
                <a:rPr lang="en-US" altLang="ko-KR" sz="1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App-Web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3698968" y="3581704"/>
            <a:ext cx="445411" cy="309025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672943" y="2755872"/>
            <a:ext cx="445411" cy="3090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01356" y="2418787"/>
            <a:ext cx="1337205" cy="1549969"/>
            <a:chOff x="3062790" y="1716295"/>
            <a:chExt cx="1337205" cy="1549969"/>
          </a:xfrm>
        </p:grpSpPr>
        <p:sp>
          <p:nvSpPr>
            <p:cNvPr id="13" name="타원 12"/>
            <p:cNvSpPr/>
            <p:nvPr/>
          </p:nvSpPr>
          <p:spPr>
            <a:xfrm>
              <a:off x="3062790" y="2213864"/>
              <a:ext cx="1337205" cy="806139"/>
            </a:xfrm>
            <a:prstGeom prst="ellipse">
              <a:avLst/>
            </a:prstGeom>
            <a:solidFill>
              <a:srgbClr val="C6CFE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7" descr="C:\Users\inmoon99\Desktop\img0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394" y="1716295"/>
              <a:ext cx="1129217" cy="122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67"/>
            <p:cNvSpPr txBox="1">
              <a:spLocks noChangeArrowheads="1"/>
            </p:cNvSpPr>
            <p:nvPr/>
          </p:nvSpPr>
          <p:spPr bwMode="auto">
            <a:xfrm>
              <a:off x="3287815" y="3020043"/>
              <a:ext cx="74571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/>
              <a:r>
                <a:rPr lang="en-US" altLang="ko-KR" sz="1000" b="1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App-Was</a:t>
              </a:r>
              <a:endPara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구부러진 연결선 15"/>
          <p:cNvCxnSpPr>
            <a:stCxn id="4" idx="3"/>
          </p:cNvCxnSpPr>
          <p:nvPr/>
        </p:nvCxnSpPr>
        <p:spPr>
          <a:xfrm flipV="1">
            <a:off x="1731651" y="2888636"/>
            <a:ext cx="961605" cy="20109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 type="triangle"/>
          </a:ln>
        </p:spPr>
      </p:cxnSp>
      <p:sp>
        <p:nvSpPr>
          <p:cNvPr id="18" name="타원 17"/>
          <p:cNvSpPr/>
          <p:nvPr/>
        </p:nvSpPr>
        <p:spPr>
          <a:xfrm>
            <a:off x="5799930" y="4561964"/>
            <a:ext cx="1367570" cy="797779"/>
          </a:xfrm>
          <a:prstGeom prst="ellipse">
            <a:avLst/>
          </a:prstGeom>
          <a:solidFill>
            <a:srgbClr val="C6CF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8" descr="C:\Users\inmoon99\Desktop\img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18" y="4281825"/>
            <a:ext cx="968799" cy="9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inmoon99\Desktop\sin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78" y="3509491"/>
            <a:ext cx="1120528" cy="11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067473" y="2311627"/>
            <a:ext cx="242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Html,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, image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11960" y="2060848"/>
            <a:ext cx="242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java, </a:t>
            </a:r>
            <a:r>
              <a:rPr lang="en-US" altLang="ko-KR" sz="1200" dirty="0" err="1" smtClean="0"/>
              <a:t>servlet,jsp,Spring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8706" y="3931255"/>
            <a:ext cx="242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SQL, PL-SQL</a:t>
            </a:r>
            <a:endParaRPr lang="ko-KR" altLang="en-US" sz="1200" dirty="0"/>
          </a:p>
        </p:txBody>
      </p:sp>
      <p:sp>
        <p:nvSpPr>
          <p:cNvPr id="25" name="TextBox 67"/>
          <p:cNvSpPr txBox="1">
            <a:spLocks noChangeArrowheads="1"/>
          </p:cNvSpPr>
          <p:nvPr/>
        </p:nvSpPr>
        <p:spPr bwMode="auto">
          <a:xfrm>
            <a:off x="6201233" y="5245193"/>
            <a:ext cx="362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1000" b="1" dirty="0" smtClean="0">
                <a:solidFill>
                  <a:srgbClr val="595959"/>
                </a:solidFill>
                <a:latin typeface="맑은 고딕" panose="020B0503020000020004" pitchFamily="50" charset="-127"/>
              </a:rPr>
              <a:t>DB</a:t>
            </a:r>
            <a:endParaRPr lang="ko-KR" altLang="en-US" sz="1000" b="1" dirty="0">
              <a:solidFill>
                <a:srgbClr val="59595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28476" y="1909514"/>
            <a:ext cx="5767130" cy="432048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5648" y="56211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737334"/>
            <a:ext cx="41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 </a:t>
            </a:r>
            <a:r>
              <a:rPr lang="ko-KR" altLang="en-US" dirty="0" smtClean="0"/>
              <a:t>프로그램이란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1462747" y="3308401"/>
            <a:ext cx="1160534" cy="4939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6998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5266928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변수 범위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(global)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외부에서 선언한 변수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문서의 모든 코드에서 접근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{ }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밖 선언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웹 브라우저가 종료될 때까지 메모리에 남아 있음 ▷ 권장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X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(local)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안에서 선언한 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안에서만 사용 가능하고 소멸 됨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{ }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안 선언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사용시 메모리에 할당되고 함수가 종료되면 메모리에서 해제 됨 ▷ 권장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2_EX_05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0212" y="2220977"/>
            <a:ext cx="3659976" cy="241604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&lt;script&gt;</a:t>
            </a:r>
          </a:p>
          <a:p>
            <a:endParaRPr lang="en-US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global=“g”;               //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전역변수 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if (flag) {</a:t>
            </a: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    </a:t>
            </a:r>
            <a:r>
              <a:rPr lang="da-DK" altLang="ko-KR" sz="1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var x = 5;                       //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지역 변수</a:t>
            </a:r>
            <a:endParaRPr lang="da-DK" altLang="ko-KR" sz="1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alert(x); 		// 5</a:t>
            </a: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alert(global);    	// g</a:t>
            </a:r>
            <a:endParaRPr lang="da-DK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} </a:t>
            </a:r>
          </a:p>
          <a:p>
            <a:endParaRPr lang="da-DK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alert(x);           //</a:t>
            </a:r>
            <a:r>
              <a:rPr lang="ko-KR" altLang="en-US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undefined</a:t>
            </a:r>
          </a:p>
          <a:p>
            <a:r>
              <a:rPr lang="da-DK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a</a:t>
            </a:r>
            <a:r>
              <a:rPr lang="en-US" altLang="ko-KR" sz="10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lert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(global);     // g</a:t>
            </a:r>
          </a:p>
          <a:p>
            <a:endParaRPr lang="da-DK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&lt;/script&gt;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595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읽기 전용 상수가 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다시 선언 또는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값 변경 불가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p = '212‘;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Netscape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계열에서 사용 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 불가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2_EX_06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45024"/>
            <a:ext cx="3024336" cy="178510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&lt;script&gt;</a:t>
            </a:r>
          </a:p>
          <a:p>
            <a:endParaRPr lang="en-US" altLang="ko-KR" sz="11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global="global";</a:t>
            </a:r>
          </a:p>
          <a:p>
            <a:endParaRPr lang="en-US" altLang="ko-KR" sz="11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function </a:t>
            </a:r>
            <a:r>
              <a:rPr lang="en-US" altLang="ko-KR" sz="11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constFunc</a:t>
            </a:r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(a){</a:t>
            </a: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                 global = a;</a:t>
            </a: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	alert(global);</a:t>
            </a: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}</a:t>
            </a:r>
          </a:p>
          <a:p>
            <a:endParaRPr lang="en-US" altLang="ko-KR" sz="11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&lt;/script&gt;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41710"/>
            <a:ext cx="3486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7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상수 값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(literals)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ko-KR" altLang="en-US" sz="11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상수값</a:t>
            </a:r>
            <a:endParaRPr lang="ko-KR" altLang="en-US" sz="11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대괄호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[ ]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안에 배열의 원소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 이상 나열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배열은 지정된 원소를 가지도록 초기화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coffees = ["French Roast", "Colombian", "Kona"]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불리언</a:t>
            </a:r>
            <a:r>
              <a:rPr lang="ko-KR" altLang="en-US" sz="11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상수값</a:t>
            </a:r>
            <a:endParaRPr lang="ko-KR" altLang="en-US" sz="11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true / false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라는 기본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(primitive)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불리언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값과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Boolean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객체를 혼동하면 안 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정수 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16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8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진수 정수를 쓸 수 있음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진수 정수 상수 값은 사용하지 말기를 추천하고 있으며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ECMA-262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판에서는 제거 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하위 호환성을 위해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 1.5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에서는 여전히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진수 정수 상수 값을 지원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1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상수값</a:t>
            </a:r>
            <a:r>
              <a:rPr lang="ko-KR" altLang="en-US" sz="11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상수값은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큰따옴표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(")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 작은따옴표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(')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둘러싸인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 이상의 문자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문자열은 같은 종류의 따옴표로 묶어야 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"blah“ , 'blah‘ , "1234“ ,  "one line \n another line“ , "John's cat"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8384" y="6527143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  <a:hlinkClick r:id="rId3"/>
              </a:rPr>
              <a:t>상수 값 설명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4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(literals),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계산식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논리값이 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 알맞게 조합된 연산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a = 16+40;         //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+,-,&amp;&amp;,||                 //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산술형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숫자 표현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3.1332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3"/>
              </a:rPr>
              <a:t>산술 연산자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사용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문자열형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 표현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"Fred“/"234"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4"/>
              </a:rPr>
              <a:t>문자열 연산자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사용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논리형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true/false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표현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5"/>
              </a:rPr>
              <a:t>논리 연산자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사용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객체형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 표현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6"/>
              </a:rPr>
              <a:t>특수 연산자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</a:p>
        </p:txBody>
      </p:sp>
    </p:spTree>
    <p:extLst>
      <p:ext uri="{BB962C8B-B14F-4D97-AF65-F5344CB8AC3E}">
        <p14:creationId xmlns:p14="http://schemas.microsoft.com/office/powerpoint/2010/main" val="24321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할당 연산자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값을 저장 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=)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오른쪽의 값을 왼쪽의 변수에 할당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ex =“12”;  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ex = 1+2;       //ex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의 값을 할당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ex = 3*2;        //ex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의 값을 할당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ex = “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나의살던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고향은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”; // ex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문자열 값 할당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ex = true;           // ex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값 할당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하나의 변수에 여러 값을 할당 할 수 없으며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마지막으로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할당 된 값이 변수에 저장 됨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</a:p>
        </p:txBody>
      </p:sp>
    </p:spTree>
    <p:extLst>
      <p:ext uri="{BB962C8B-B14F-4D97-AF65-F5344CB8AC3E}">
        <p14:creationId xmlns:p14="http://schemas.microsoft.com/office/powerpoint/2010/main" val="227168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피 연산자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논리값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 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들을 비교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▷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논리값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거짓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2_EX_07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75298"/>
              </p:ext>
            </p:extLst>
          </p:nvPr>
        </p:nvGraphicFramePr>
        <p:xfrm>
          <a:off x="579909" y="2636912"/>
          <a:ext cx="7488832" cy="383077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5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14852" marR="14852" marT="14852" marB="1485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</a:p>
                  </a:txBody>
                  <a:tcPr marL="14852" marR="14852" marT="14852" marB="1485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6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==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동치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(Equal)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두 값이 동일한 경우 ▷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b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타입이 다를 경우 형 변환하여 비교함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== 1;                        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== “1”;                      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== “2”;                     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undefined == null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NaN</a:t>
                      </a: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== </a:t>
                      </a:r>
                      <a:r>
                        <a:rPr 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NaN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===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동치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(Equal)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타입까지 비교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두 값이 동일하고 타입까지 일치하는 경우 ▷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정확한 비교를 하고자 할 때에는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==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를 사용하는 것보다 안전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=== 1;                      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=== “1”;                   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undefined === null; 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!=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Equal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두 값이 다른 경우 ▷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타입이 다를 경우 형 변환하여 비교함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 1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 “1”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 “2”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endParaRPr lang="da-DK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!==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Equal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연산자 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타입까지 비교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!== 1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!== “1”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!== “2”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endParaRPr lang="da-DK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보다 크다 연산자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10 &gt; 10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“44” &gt; 1000</a:t>
                      </a:r>
                      <a:b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Infinity &gt; 0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&gt;=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와 같거나 크다 연산자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30 &gt;= 30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&gt;= 2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  <a:endParaRPr lang="da-DK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보다 작다 연산자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30 &lt; 30</a:t>
                      </a:r>
                      <a:b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da-DK" sz="1000" dirty="0">
                          <a:latin typeface="맑은 고딕" pitchFamily="50" charset="-127"/>
                          <a:ea typeface="맑은 고딕" pitchFamily="50" charset="-127"/>
                        </a:rPr>
                        <a:t>1 &lt; 2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</a:p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&lt;=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와 같거나 작다 연산자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1 &lt;= 1</a:t>
                      </a:r>
                    </a:p>
                  </a:txBody>
                  <a:tcPr marL="14852" marR="14852" marT="14852" marB="14852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852" marR="14852" marT="14852" marB="1485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6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산술 연산자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하나의 수를 반환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표준 산술 연산자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더하기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(+),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빼기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(-),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곱하기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(*),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나누기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(/)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다른 프로그래밍 언어에서 처럼 동작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예외적으로 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연산자는 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에서 소수를 반환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C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같은 다른 언어에서는 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연산자가 소수 부분은 잘라버림</a:t>
            </a:r>
            <a:r>
              <a:rPr lang="en-US" altLang="ko-KR" sz="9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56890"/>
              </p:ext>
            </p:extLst>
          </p:nvPr>
        </p:nvGraphicFramePr>
        <p:xfrm>
          <a:off x="683568" y="3284984"/>
          <a:ext cx="6768752" cy="3381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 심볼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 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더하기 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1+2            3 </a:t>
                      </a: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빼기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3 - 2           1 </a:t>
                      </a: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곱하기 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35*3          105 </a:t>
                      </a: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</a:txBody>
                  <a:tcPr marL="3487" marR="3487" marT="3487" marB="3487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나누기 </a:t>
                      </a:r>
                    </a:p>
                  </a:txBody>
                  <a:tcPr marL="3487" marR="3487" marT="3487" marB="3487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 / 4          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 </a:t>
                      </a:r>
                    </a:p>
                  </a:txBody>
                  <a:tcPr marL="3487" marR="3487" marT="3487" marB="3487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 구하기 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6 % 3         0</a:t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6.2 % 4      2.2</a:t>
                      </a: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39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증가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//++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표시가 뒤에 붙은 경우 연산을 먼저 수행하고 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값을 증가시킨다 </a:t>
                      </a:r>
                      <a:b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a=123;</a:t>
                      </a:r>
                    </a:p>
                    <a:p>
                      <a:pPr algn="l"/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 = a++;  // 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= 124,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123 </a:t>
                      </a:r>
                      <a:endParaRPr lang="en-US" altLang="ko-KR" sz="8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//++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표시가 앞에 붙은 경우 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값을 증가시킨 뒤 연산을 수행한다 </a:t>
                      </a:r>
                      <a:b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a=123;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 = ++a; // 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 = 124,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124</a:t>
                      </a:r>
                      <a:endParaRPr lang="en-US" altLang="ko-KR" sz="8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감소</a:t>
                      </a:r>
                    </a:p>
                  </a:txBody>
                  <a:tcPr marL="3487" marR="3487" marT="3487" marB="34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-- 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표시가 뒤에 붙은 경우 연산을 먼저 수행하고 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값을 감소시킨다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a=123; </a:t>
                      </a:r>
                    </a:p>
                    <a:p>
                      <a:pPr algn="l"/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 = a--;  // a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122, b = 123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–- 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표시가 앞에 붙은 경우 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값을 감소시킨 뒤 연산을 수행한다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b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a=123;</a:t>
                      </a:r>
                    </a:p>
                    <a:p>
                      <a:pPr algn="l"/>
                      <a:r>
                        <a:rPr lang="en-US" altLang="ko-KR" sz="8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altLang="ko-KR" sz="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 = –-a; // a</a:t>
                      </a:r>
                      <a:r>
                        <a:rPr lang="en-US" altLang="ko-KR" sz="800" baseline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122, b = 122</a:t>
                      </a:r>
                      <a:endParaRPr lang="en-US" altLang="ko-KR" sz="8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87" marR="3487" marT="3487" marB="348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8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비트 연산자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900" b="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연산자를 10진수나 16진수, 8진수로 다루지 않고 32개의 비트 집합으로 다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비트 연산자는 2진수 표현으로 연산을 하지만 반환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값은 JavaScript 표준 수 값으로 반환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거의 쓰이지 않는 연산자로 자세한 설명은 생략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37253"/>
              </p:ext>
            </p:extLst>
          </p:nvPr>
        </p:nvGraphicFramePr>
        <p:xfrm>
          <a:off x="539552" y="3284984"/>
          <a:ext cx="7776864" cy="271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6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사용법</a:t>
                      </a: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19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비트 </a:t>
                      </a:r>
                      <a:r>
                        <a:rPr lang="en-US" sz="800" dirty="0"/>
                        <a:t>AND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 &amp; b</a:t>
                      </a:r>
                      <a:endParaRPr 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두 피연산자의 대응되는 비트가 모두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이면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을 반환</a:t>
                      </a:r>
                      <a:r>
                        <a:rPr lang="en-US" altLang="ko-KR" sz="800"/>
                        <a:t>.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비트 </a:t>
                      </a:r>
                      <a:r>
                        <a:rPr lang="en-US" sz="800" dirty="0"/>
                        <a:t>OR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 | 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두 피연산자의 대응되는 비트에서 둘 중 하나가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이거나 모두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인 경우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을 반환</a:t>
                      </a:r>
                      <a:r>
                        <a:rPr lang="en-US" altLang="ko-KR" sz="800"/>
                        <a:t>.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r>
                        <a:rPr lang="ko-KR" altLang="en-US" sz="800"/>
                        <a:t>비트 </a:t>
                      </a:r>
                      <a:r>
                        <a:rPr lang="en-US" sz="800"/>
                        <a:t>XOR</a:t>
                      </a:r>
                      <a:endParaRPr 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 ^ 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두 피연산자의 대응되는 비트에서 둘 중 하나가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이고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둘 다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이 아닐 경우 </a:t>
                      </a: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을 반환</a:t>
                      </a:r>
                      <a:r>
                        <a:rPr lang="en-US" altLang="ko-KR" sz="800"/>
                        <a:t>.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13">
                <a:tc>
                  <a:txBody>
                    <a:bodyPr/>
                    <a:lstStyle/>
                    <a:p>
                      <a:r>
                        <a:rPr lang="ko-KR" altLang="en-US" sz="800"/>
                        <a:t>비트 </a:t>
                      </a:r>
                      <a:r>
                        <a:rPr lang="en-US" sz="800"/>
                        <a:t>NOT</a:t>
                      </a:r>
                      <a:endParaRPr 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~ a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/>
                        <a:t>피연산자의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비트를</a:t>
                      </a:r>
                      <a:r>
                        <a:rPr lang="ko-KR" altLang="en-US" sz="800" dirty="0"/>
                        <a:t> 뒤집음</a:t>
                      </a:r>
                      <a:r>
                        <a:rPr lang="en-US" altLang="ko-KR" sz="800" dirty="0"/>
                        <a:t>.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r>
                        <a:rPr lang="ko-KR" altLang="en-US" sz="800"/>
                        <a:t>왼쪽으로 이동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 &lt;&lt; 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진수 표현을 </a:t>
                      </a: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비트만큼 왼쪽으로 이동함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오른쪽은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으로 채움</a:t>
                      </a:r>
                      <a:r>
                        <a:rPr lang="en-US" altLang="ko-KR" sz="800" dirty="0"/>
                        <a:t>.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r>
                        <a:rPr lang="ko-KR" altLang="en-US" sz="800"/>
                        <a:t>부호 비트로 채우는 오른쪽 이동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 &gt;&gt; b</a:t>
                      </a:r>
                      <a:endParaRPr 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진수 표현을 </a:t>
                      </a: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비트만큼 오른쪽으로 이동함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오른쪽 남는 비트는 버림</a:t>
                      </a:r>
                      <a:r>
                        <a:rPr lang="en-US" altLang="ko-KR" sz="800" dirty="0"/>
                        <a:t>.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r>
                        <a:rPr lang="en-US" altLang="ko-KR" sz="800"/>
                        <a:t>0</a:t>
                      </a:r>
                      <a:r>
                        <a:rPr lang="ko-KR" altLang="en-US" sz="800"/>
                        <a:t>으로 채우는 오른쪽 이동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 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진수 표현을 </a:t>
                      </a: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비트만큼 오른쪽으로 이동함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오른쪽 남는 비트는 버리고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왼쪽은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으로 채움</a:t>
                      </a:r>
                      <a:r>
                        <a:rPr lang="en-US" altLang="ko-KR" sz="800" dirty="0"/>
                        <a:t>.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141" marR="49141" marT="24571" marB="2457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2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논리 연산자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ko-KR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주로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1" lang="en-US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(논리적) 값과 함께 사용</a:t>
            </a:r>
            <a:r>
              <a:rPr kumimoji="1" lang="en-US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됨</a:t>
            </a:r>
            <a:r>
              <a:rPr kumimoji="1" lang="ko-KR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▷ </a:t>
            </a:r>
            <a:r>
              <a:rPr kumimoji="1" lang="en-US" altLang="ko-KR" sz="1000" b="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boolean</a:t>
            </a:r>
            <a:r>
              <a:rPr kumimoji="1" lang="en-US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</a:t>
            </a:r>
            <a:r>
              <a:rPr kumimoji="1" lang="en-US" altLang="ko-KR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반환</a:t>
            </a:r>
            <a:endParaRPr kumimoji="1" lang="ko-KR" altLang="ko-KR" sz="100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31435"/>
              </p:ext>
            </p:extLst>
          </p:nvPr>
        </p:nvGraphicFramePr>
        <p:xfrm>
          <a:off x="467544" y="2780928"/>
          <a:ext cx="7488831" cy="2090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사용법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&amp;&amp;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expr1 &amp;&amp; expr2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논리적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expr1,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expr2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모두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이면 ▷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 변환되면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▷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 변환되면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▷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expr2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||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expr1 || expr2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논리적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OR)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expr1, expr2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둘 중 하나라도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이면 ▷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 변환되면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▷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expr1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 변환되면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▷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expr2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expr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논리적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NOT)</a:t>
                      </a:r>
                    </a:p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epxr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이면 ▷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6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3466728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논리 연산자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- 2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false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null, 0, </a:t>
            </a: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빈 문자열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(""), undefined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8384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2_EX_09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16016" y="1902806"/>
            <a:ext cx="3466728" cy="4870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a1=true &amp;&amp; true       // t &amp;&amp; t returns true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a2=true &amp;&amp; false      // t &amp;&amp; f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a3=false &amp;&amp; true      // f &amp;&amp; t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a4=false &amp;&amp; (3 == 4)  // f &amp;&amp; f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a5="Cat" &amp;&amp; "Dog"     // t &amp;&amp; t returns Dog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a6=false &amp;&amp; "Cat"     // f &amp;&amp; t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a7="Cat" &amp;&amp; false     // t &amp;&amp; f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endParaRPr lang="en-US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o1=true || true       // t || t returns true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o2=false || true      // f || t returns true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o3=true || false      // t || f returns true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o4=false || (3 == 4)  // f || f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o5="Cat" || "Dog"     // t || t returns Cat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o6=false || "Cat"     // f || t returns Cat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o7="Cat" || false     // t || f returns Cat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endParaRPr lang="en-US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n1=!true              // !t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n2=!false             // !f returns true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0"/>
            <a:r>
              <a:rPr lang="en-US" altLang="ko-KR" sz="900" b="0" dirty="0">
                <a:latin typeface="Consolas" panose="020B0609020204030204" pitchFamily="49" charset="0"/>
                <a:cs typeface="Consolas" panose="020B0609020204030204" pitchFamily="49" charset="0"/>
              </a:rPr>
              <a:t>n3=!"Cat"             // !t returns false</a:t>
            </a:r>
            <a:endParaRPr lang="ko-KR" altLang="ko-KR" sz="9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108356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74821"/>
            <a:ext cx="72728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1.JavaScript </a:t>
            </a:r>
            <a:r>
              <a:rPr lang="ko-KR" altLang="en-US" sz="1600" dirty="0"/>
              <a:t>에 대하여</a:t>
            </a:r>
            <a:r>
              <a:rPr lang="en-US" altLang="ko-KR" sz="1600" dirty="0"/>
              <a:t>.  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JavaScript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란 무엇인가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JavaScript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Java 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JavaScript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명세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미리 알고 있어야 할 것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Browser Script Engine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/>
              <a:t>2.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종류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 형 변환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상수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상수값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연산자 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할당 연산자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산술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비트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논리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문자열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특수 연산자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492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문자열 연산자 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연결 연산자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(+)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두 문자열 값을 연결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&lt;script&gt;</a:t>
            </a:r>
          </a:p>
          <a:p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myString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= “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my”+”String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”;    // 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myString</a:t>
            </a:r>
            <a:endParaRPr lang="en-US" altLang="ko-KR" sz="1000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endParaRPr lang="en-US" altLang="ko-KR" sz="1000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smyString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=“alpha”;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   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smyString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+=“bet”;       // alphabet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65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조건 연산자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조건에 따라 하나의 값을 가짐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많은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문 사용으로 소스가 복잡해 질 경우 사용</a:t>
            </a:r>
          </a:p>
          <a:p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? 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조건이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일 경우의 값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 : 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조건이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일 경우의 값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status = (age &gt;= 18) ? "adult" : "minor" 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(age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이상인 경우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status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"adult"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라는 값을 할당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, 18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미만이면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"minor"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라는 값을 할당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쉼표 연산자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피 연산자를 순서대로 처리하고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마지막 연산자의 값을 반환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문에서 변수 여러 개를 함께 업데이트할 때 사용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a,b,c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(a=1,b=2,c=3); 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// a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할당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, b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할당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, c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할당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▷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할당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); 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a=new Array(new Array('1', '2', '3'),new Array('a', 'b', 'c'),new Array('A', 'B', 'C'));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for (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i=0, j=2; i &lt;= 2; i++, j--){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window.alert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("a["+i+"]["+j+"]= " + a[i][j]) ;</a:t>
            </a: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384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2_EX_11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492" y="4581128"/>
            <a:ext cx="6799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>
                <a:solidFill>
                  <a:schemeClr val="tx2"/>
                </a:solidFill>
              </a:rPr>
              <a:t>동일</a:t>
            </a:r>
            <a:r>
              <a:rPr lang="en-US" altLang="ko-KR" sz="11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a = 1;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b = 2;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c = 3;</a:t>
            </a:r>
          </a:p>
          <a:p>
            <a:r>
              <a:rPr lang="en-US" altLang="ko-KR" sz="1100" dirty="0" err="1">
                <a:solidFill>
                  <a:schemeClr val="tx2"/>
                </a:solidFill>
              </a:rPr>
              <a:t>abc</a:t>
            </a:r>
            <a:r>
              <a:rPr lang="en-US" altLang="ko-KR" sz="1100" dirty="0">
                <a:solidFill>
                  <a:schemeClr val="tx2"/>
                </a:solidFill>
              </a:rPr>
              <a:t> = c;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84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 delete ]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(object),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개체의 속성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(property),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배열의 특정 인덱스에 있는 원소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지우는 연산자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이용해서 선언된 변수는 지울 수 없음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실행 가능하면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속성이나 원소가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설정됨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배열의 길이에는 변화가 없음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실행이 가능하면 ▷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true,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실행이 불가능하면 ▷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false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반환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정의할 필요 없이 한번 쓰고 버리는 함수나 변수 같은 경우 메모리 관리에 효율적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배열 원소를 제거할 때 원소는 더 이상 배열에 존재하지 않음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/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trees=new Array("</a:t>
            </a:r>
            <a:r>
              <a:rPr lang="en-US" altLang="ko-KR" sz="1000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redwood","bay","cedar","oak","maple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") 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delete trees[3] 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If (3 in trees) { 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// </a:t>
            </a:r>
            <a:r>
              <a:rPr lang="ko-KR" altLang="en-US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 블록은 실행되지 않습니다</a:t>
            </a:r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 </a:t>
            </a: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} </a:t>
            </a:r>
          </a:p>
          <a:p>
            <a:endParaRPr lang="en-US" altLang="ko-KR" sz="1000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r>
              <a:rPr lang="en-US" altLang="ko-KR" sz="1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trees[3]  = undefined;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384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2_EX_12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73" y="4187666"/>
            <a:ext cx="3009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24237"/>
            <a:ext cx="34004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5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31636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 in ]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지정된 객체에 해당되는 속성이 있으면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반환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 방법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6376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2_EX_13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E62FAA-5CF5-4329-8341-0A2E0F5D6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53941"/>
              </p:ext>
            </p:extLst>
          </p:nvPr>
        </p:nvGraphicFramePr>
        <p:xfrm>
          <a:off x="539552" y="2636912"/>
          <a:ext cx="8147248" cy="345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6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trees = </a:t>
                      </a:r>
                      <a:r>
                        <a:rPr lang="en-US" altLang="ko-KR" sz="1000" b="1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new Array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redwood","bay","cedar","oak","maple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") </a:t>
                      </a:r>
                    </a:p>
                    <a:p>
                      <a:endParaRPr lang="en-US" altLang="ko-KR" sz="1000" b="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0 in trees // returns true (</a:t>
                      </a:r>
                      <a:r>
                        <a:rPr lang="ko-KR" altLang="en-US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인덱스 지정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3 in trees // returns true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6 in trees // returns false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"bay" in trees // returns false (</a:t>
                      </a:r>
                      <a:r>
                        <a:rPr lang="ko-KR" altLang="en-US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인덱스에 있는 값을 지정하면 안됨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"length" in trees // returns true (length</a:t>
                      </a:r>
                      <a:r>
                        <a:rPr lang="ko-KR" altLang="en-US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는 배열의 속성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) </a:t>
                      </a:r>
                      <a:endParaRPr 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미리 정의된 개체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"PI" in </a:t>
                      </a:r>
                      <a:r>
                        <a:rPr lang="en-US" altLang="ko-KR" sz="1000" b="1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Math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// returns true </a:t>
                      </a:r>
                    </a:p>
                    <a:p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myString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=new </a:t>
                      </a:r>
                      <a:r>
                        <a:rPr lang="en-US" altLang="ko-KR" sz="1000" b="1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("coral")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"length" in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myString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// returns true 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11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b="1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사용자 개체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mycar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= {make:"Honda",model:"Accord",year:1998}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"make" in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mycar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// returns true </a:t>
                      </a:r>
                    </a:p>
                    <a:p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"model" in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mycar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// returns true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05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]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u="sng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개체 이름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개체 형식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(Date, Array,, 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개체가 해당 형식이면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true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반환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개체의 형식을 알고 싶을 때 사용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예외 처리할 때 유용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74320" lvl="1" indent="0">
              <a:buNone/>
            </a:pPr>
            <a:r>
              <a:rPr lang="en-US" altLang="ko-KR" sz="10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theDay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=new Date(1995, 12, 17);</a:t>
            </a:r>
          </a:p>
          <a:p>
            <a:pPr marL="274320" lvl="1" indent="0">
              <a:buNone/>
            </a:pP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if (</a:t>
            </a:r>
            <a:r>
              <a:rPr lang="en-US" altLang="ko-KR" sz="10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theDay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instanceof</a:t>
            </a: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Date) { </a:t>
            </a:r>
          </a:p>
          <a:p>
            <a:pPr marL="274320" lvl="1" indent="0">
              <a:buNone/>
            </a:pP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	// </a:t>
            </a:r>
            <a:r>
              <a:rPr lang="ko-KR" altLang="en-US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실행할 문장 </a:t>
            </a:r>
            <a:endParaRPr lang="en-US" altLang="ko-KR" sz="10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altLang="ko-KR" sz="100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} 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6376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2_EX_14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05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특수 연산자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]</a:t>
            </a: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피연산자의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형식을 나타내는 문자열 반환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속성 값에 대해서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연산자는 속성이 포함하고 있는 값의 형식을 반환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document.lastModified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▷ “string”</a:t>
            </a: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window.length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▷ “number”</a:t>
            </a:r>
          </a:p>
          <a:p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Math.LN2 ▷ “number”</a:t>
            </a:r>
          </a:p>
          <a:p>
            <a:endParaRPr lang="en-US" altLang="ko-KR" sz="800" b="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b="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hlinkClick r:id="rId3"/>
              </a:rPr>
              <a:t>비교  </a:t>
            </a:r>
            <a:r>
              <a:rPr lang="en-US" altLang="ko-KR" sz="800" dirty="0" smtClean="0">
                <a:hlinkClick r:id="rId3"/>
              </a:rPr>
              <a:t>: https</a:t>
            </a:r>
            <a:r>
              <a:rPr lang="en-US" altLang="ko-KR" sz="800" dirty="0">
                <a:hlinkClick r:id="rId3"/>
              </a:rPr>
              <a:t>://</a:t>
            </a:r>
            <a:r>
              <a:rPr lang="en-US" altLang="ko-KR" sz="800" dirty="0" smtClean="0">
                <a:hlinkClick r:id="rId3"/>
              </a:rPr>
              <a:t>unikys.tistory.com/260</a:t>
            </a:r>
            <a:endParaRPr lang="en-US" altLang="ko-KR" sz="800" dirty="0" smtClean="0"/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67865"/>
              </p:ext>
            </p:extLst>
          </p:nvPr>
        </p:nvGraphicFramePr>
        <p:xfrm>
          <a:off x="539552" y="2939526"/>
          <a:ext cx="4992554" cy="1024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myFun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= new Function("5+2");</a:t>
                      </a:r>
                      <a:endParaRPr lang="ko-KR" altLang="en-US" sz="1000" b="1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myFun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▷ “function”</a:t>
                      </a:r>
                      <a:endParaRPr lang="ko-KR" altLang="en-US" sz="1000" b="1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shape="round“;</a:t>
                      </a:r>
                      <a:endParaRPr lang="en-US" altLang="ko-KR" sz="100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shape ▷ “string”</a:t>
                      </a:r>
                      <a:endParaRPr lang="en-US" sz="100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size=1;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size ▷ “number”</a:t>
                      </a:r>
                      <a:endParaRPr lang="en-US" sz="100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today=new Date();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today ▷ “object”</a:t>
                      </a:r>
                      <a:endParaRPr lang="en-US" sz="100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07">
                <a:tc>
                  <a:txBody>
                    <a:bodyPr/>
                    <a:lstStyle/>
                    <a:p>
                      <a:pPr algn="l"/>
                      <a:endParaRPr lang="en-US" altLang="ko-KR" sz="1000" b="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 err="1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dontExist</a:t>
                      </a:r>
                      <a:r>
                        <a:rPr lang="en-US" altLang="ko-KR" sz="1000" b="0" dirty="0"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 ▷ “undefined”</a:t>
                      </a:r>
                      <a:endParaRPr lang="en-US" sz="1000" dirty="0"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05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try-catch-finally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</a:br>
            <a:endParaRPr lang="ko-KR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자바와 동일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00" b="0" dirty="0">
              <a:latin typeface="Consolas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sports;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// 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에러가 발생할 가능성이 있는 코드 작성</a:t>
            </a:r>
            <a:endParaRPr lang="en-US" altLang="ko-KR" sz="1000" dirty="0">
              <a:solidFill>
                <a:srgbClr val="3F7F7F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"try"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sports = swim;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(e){   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// try 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블록에서 에러가 발생하면 실행됨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, 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발생한 예외를 받아 처리하는 코드 작성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"catch"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 	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// 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예외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(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에러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)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발생 여부와 상관없이 </a:t>
            </a:r>
            <a:r>
              <a:rPr lang="en-US" altLang="ko-KR" sz="1000" dirty="0">
                <a:solidFill>
                  <a:srgbClr val="3F7F7F"/>
                </a:solidFill>
                <a:latin typeface="Consolas"/>
              </a:rPr>
              <a:t>try, catch </a:t>
            </a:r>
            <a:r>
              <a:rPr lang="ko-KR" altLang="en-US" sz="1000" dirty="0">
                <a:solidFill>
                  <a:srgbClr val="3F7F7F"/>
                </a:solidFill>
                <a:latin typeface="Consolas"/>
              </a:rPr>
              <a:t>실행 후 맨 마지막에 실행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00" b="0" dirty="0">
              <a:latin typeface="Consolas"/>
            </a:endParaRP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6376" y="662273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2_EX_16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059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try-catch-finally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throw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에러 처리 방법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throw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문은 인위적으로 에러를 발생시킴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throw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표현식에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문자열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숫자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오브젝트 값들을 전달할 수 있으며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throw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문을 작성하지 않고도 별도의 함수로 처리할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html&gt;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sports;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(!sports){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    throw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"sports </a:t>
            </a:r>
            <a:r>
              <a:rPr lang="ko-KR" altLang="en-US" sz="1000" dirty="0">
                <a:solidFill>
                  <a:srgbClr val="2A00FF"/>
                </a:solidFill>
                <a:latin typeface="Consolas"/>
              </a:rPr>
              <a:t>변수에 값이 없다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!!"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         //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sports </a:t>
            </a:r>
            <a:r>
              <a:rPr lang="ko-KR" altLang="en-US" sz="1000" dirty="0">
                <a:solidFill>
                  <a:srgbClr val="2A00FF"/>
                </a:solidFill>
                <a:latin typeface="Consolas"/>
              </a:rPr>
              <a:t>변수에 값이 없다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!!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endParaRPr lang="en-US" altLang="ko-KR" sz="1000" dirty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(e){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console.log(e);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468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try-catch-finally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throw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에러 처리 방법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오브젝트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오브젝트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html&gt;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00" b="0" dirty="0">
              <a:latin typeface="Consolas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sports;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(!sports){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   throw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{message : 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에러 발생했어요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!!!"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reason : 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변수선언만 하고 값 할당은 안되어있다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!!"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};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(e){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/>
              </a:rPr>
              <a:t>e.message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      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에러 발생했어요</a:t>
            </a:r>
            <a:r>
              <a:rPr lang="en-US" altLang="ko-KR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!!!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/>
              </a:rPr>
              <a:t>e.reason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	       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변수선언만 하고 값 할당은 안되어있다</a:t>
            </a:r>
            <a:r>
              <a:rPr lang="en-US" altLang="ko-KR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!!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76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try-catch-finally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throw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에러 처리 방법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생성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생성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html&gt;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00" b="0" dirty="0">
              <a:latin typeface="Consolas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sports;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(!sports){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   throw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Error(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에러 </a:t>
            </a:r>
            <a:r>
              <a:rPr lang="ko-KR" altLang="en-US" sz="1000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인스턴스로</a:t>
            </a:r>
            <a:r>
              <a:rPr lang="ko-KR" altLang="en-US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출력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(e){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/>
              </a:rPr>
              <a:t>e.message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    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에러 </a:t>
            </a:r>
            <a:r>
              <a:rPr lang="ko-KR" altLang="en-US" sz="1000" b="0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인스턴스로</a:t>
            </a:r>
            <a:r>
              <a:rPr lang="ko-KR" altLang="en-US" sz="1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ko-KR" sz="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108356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74821"/>
            <a:ext cx="727280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 문법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(hoisting)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Execution Context(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실행문맥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b="1" dirty="0"/>
              <a:t>Scope &amp; Scope Chain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클로저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/>
              <a:t>5.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객체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사용자 정의 객체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내장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브라우져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6.DOM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이란 무엇인가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비표준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&amp;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브라우저간 구현 차이점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CSS(style)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조작 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099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try-catch-finally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throw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에러 처리 방법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별도함수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별도함수 사용</a:t>
            </a:r>
            <a:endParaRPr lang="en-US" altLang="ko-KR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00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html&gt;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000" b="0" dirty="0">
              <a:latin typeface="Consolas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sports;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latin typeface="Consolas"/>
              </a:rPr>
              <a:t>showError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(message){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    throw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message;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err="1">
                <a:solidFill>
                  <a:srgbClr val="7F0055"/>
                </a:solidFill>
                <a:latin typeface="Consolas"/>
              </a:rPr>
              <a:t>typeof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sports == 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"undefined"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showError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/>
              </a:rPr>
              <a:t>사용자 정의 에러여요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(e){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/>
              </a:rPr>
              <a:t>e.message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  	//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 dirty="0">
                <a:solidFill>
                  <a:srgbClr val="2A00FF"/>
                </a:solidFill>
                <a:latin typeface="Consolas"/>
              </a:rPr>
              <a:t>사용자 정의 에러여요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000" b="0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altLang="ko-KR" sz="1000" b="0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altLang="ko-KR" sz="1000" b="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altLang="ko-KR" sz="1000" b="0" dirty="0">
                <a:solidFill>
                  <a:srgbClr val="008080"/>
                </a:solidFill>
                <a:latin typeface="Consolas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1000" b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문장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6113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147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중복되는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하나의 기능으로 분리하여 재사용 할 수 있게 해주는 역할을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코딩 양을 줄일 수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각 기능을 독립 호출 하기 때문에 유지보수가 쉽다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altLang="ko-KR" sz="900" b="0" kern="0" dirty="0">
              <a:solidFill>
                <a:srgbClr val="008080"/>
              </a:solidFill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9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getSum</a:t>
            </a: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(num1,num2){</a:t>
            </a:r>
            <a:r>
              <a:rPr lang="en-US" altLang="ko-KR" sz="9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</a:t>
            </a:r>
            <a:r>
              <a:rPr lang="en-US" altLang="ko-KR" sz="9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computer=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컴퓨터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;	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</a:t>
            </a:r>
            <a:r>
              <a:rPr lang="en-US" altLang="ko-KR" sz="9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return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computer+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가 계산한 합은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+(num1+num2)+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입니다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}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endParaRPr lang="en-US" altLang="ko-KR" sz="800" b="0" kern="0" dirty="0">
              <a:solidFill>
                <a:srgbClr val="000000"/>
              </a:solidFill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validateType</a:t>
            </a: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(num1,num2){</a:t>
            </a:r>
            <a:r>
              <a:rPr lang="en-US" altLang="ko-KR" sz="9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if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</a:t>
            </a:r>
            <a:r>
              <a:rPr lang="en-US" altLang="ko-KR" sz="9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(num1) != 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"number"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|| </a:t>
            </a:r>
            <a:r>
              <a:rPr lang="en-US" altLang="ko-KR" sz="9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(num2) != 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"number"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){</a:t>
            </a:r>
            <a:endParaRPr lang="ko-KR" altLang="ko-KR" sz="9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alert(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인수 타입이 정수형이 아닙니다</a:t>
            </a:r>
            <a:r>
              <a:rPr lang="en-US" altLang="ko-KR" sz="9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</a:t>
            </a:r>
            <a:endParaRPr lang="ko-KR" altLang="ko-KR" sz="9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return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;</a:t>
            </a:r>
            <a:endParaRPr lang="ko-KR" altLang="ko-KR" sz="9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}</a:t>
            </a:r>
            <a:endParaRPr lang="ko-KR" altLang="ko-KR" sz="9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}</a:t>
            </a:r>
            <a:r>
              <a:rPr lang="en-US" altLang="ko-KR" sz="8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9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8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8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r>
              <a:rPr lang="en-US" altLang="ko-KR" sz="800" kern="0" dirty="0">
                <a:solidFill>
                  <a:srgbClr val="00808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800" kern="0" dirty="0">
                <a:solidFill>
                  <a:srgbClr val="008080"/>
                </a:solidFill>
                <a:latin typeface="맑은 고딕"/>
                <a:ea typeface="맑은 고딕"/>
                <a:cs typeface="맑은 고딕"/>
              </a:rPr>
            </a:br>
            <a:endParaRPr lang="en-US" altLang="ko-KR" sz="800" kern="0" dirty="0">
              <a:solidFill>
                <a:srgbClr val="00808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ko-KR" altLang="ko-KR" sz="1000" kern="100" dirty="0">
              <a:latin typeface="맑은 고딕"/>
              <a:ea typeface="맑은 고딕"/>
              <a:cs typeface="Times New Roman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42111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- 2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l"/>
            </a:pPr>
            <a:r>
              <a:rPr lang="ko-KR" altLang="en-US" sz="1000" kern="0" dirty="0">
                <a:latin typeface="맑은 고딕"/>
                <a:ea typeface="맑은 고딕"/>
                <a:cs typeface="맑은 고딕"/>
              </a:rPr>
              <a:t>함수 호출</a:t>
            </a:r>
            <a:endParaRPr lang="en-US" altLang="ko-KR" sz="1000" kern="0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console.log(</a:t>
            </a:r>
            <a:r>
              <a:rPr lang="en-US" altLang="ko-KR" sz="900" b="0" kern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getSum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(1,2));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900" b="0" kern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validateType</a:t>
            </a:r>
            <a:r>
              <a:rPr lang="en-US" altLang="ko-KR" sz="9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(“3”,num2);</a:t>
            </a:r>
            <a:endParaRPr lang="ko-KR" altLang="ko-KR" sz="9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9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en-US" altLang="ko-KR" sz="900" b="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 문법의 중요한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선언은 키워드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시작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2.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함수의 이름은 함수의 동작에 대한 명확한 설명이 되도록 작성한다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원하는 만큼 사용 가능 하며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통하여 구분 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4.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코드는 중괄호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{}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안에 작성하고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자바스크립트 코드 블록이라고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함수가 호출될 때마다 순서대로 실행된다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6360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문법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 선언문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- 3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함수선언문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(Function Statement) : function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시작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 할당 없이 이름 있는 함수를 정의한 것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en-US" altLang="ko-KR" sz="1000" b="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console.log(</a:t>
            </a:r>
            <a:r>
              <a:rPr lang="en-US" altLang="ko-KR" sz="900" b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'hello'</a:t>
            </a:r>
            <a:r>
              <a:rPr lang="en-US" altLang="ko-KR" sz="9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} </a:t>
            </a:r>
          </a:p>
          <a:p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900" b="0" kern="0" dirty="0">
                <a:solidFill>
                  <a:srgbClr val="3F7F7F"/>
                </a:solidFill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9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en-US" altLang="ko-KR" sz="900" b="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endParaRPr lang="ko-KR" altLang="ko-KR" sz="900" kern="100" dirty="0">
              <a:latin typeface="맑은 고딕"/>
              <a:ea typeface="맑은 고딕"/>
              <a:cs typeface="Times New Roman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76294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8435280" cy="174840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표현문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- 4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함수표현문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선언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함수를 지정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런타임 시에 변수에 할당된다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F7F890-1C87-4C5F-9840-F5BC20198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79443"/>
              </p:ext>
            </p:extLst>
          </p:nvPr>
        </p:nvGraphicFramePr>
        <p:xfrm>
          <a:off x="539552" y="2969425"/>
          <a:ext cx="8147248" cy="3411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익명 함수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itchFamily="49" charset="0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foo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= </a:t>
                      </a:r>
                      <a:r>
                        <a:rPr lang="en-US" altLang="ko-KR" sz="1000" b="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function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() {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   console.log(</a:t>
                      </a:r>
                      <a:r>
                        <a:rPr lang="en-US" altLang="ko-KR" sz="1000" b="0" dirty="0">
                          <a:solidFill>
                            <a:srgbClr val="2A00FF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'hello'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};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기명 함수</a:t>
                      </a: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foo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= </a:t>
                      </a:r>
                      <a:r>
                        <a:rPr lang="en-US" altLang="ko-KR" sz="1000" b="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function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foo() {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   console.log(</a:t>
                      </a:r>
                      <a:r>
                        <a:rPr lang="en-US" altLang="ko-KR" sz="1000" b="0" dirty="0">
                          <a:solidFill>
                            <a:srgbClr val="2A00FF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'hello'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};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61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즉시 실행 함수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함수가 선언 되자 마자 실행됨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itchFamily="49" charset="0"/>
                      </a:endParaRPr>
                    </a:p>
                    <a:p>
                      <a:pPr algn="l"/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itchFamily="49" charset="0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번의 실행만 필요로 하는 초기화 코드 부분에 많이 사용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변수를 전역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 scope)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선언하는 것을 피하기 위해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700" marR="49700" marT="24850" marB="248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function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foo()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   console.log(</a:t>
                      </a:r>
                      <a:r>
                        <a:rPr lang="en-US" altLang="ko-KR" sz="1000" b="0" dirty="0">
                          <a:solidFill>
                            <a:srgbClr val="2A00FF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'hello'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})(2,3); </a:t>
                      </a:r>
                    </a:p>
                    <a:p>
                      <a:endParaRPr lang="en-US" altLang="ko-KR" sz="1000" b="0" dirty="0">
                        <a:solidFill>
                          <a:srgbClr val="000000"/>
                        </a:solidFill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(</a:t>
                      </a:r>
                      <a:r>
                        <a:rPr lang="en-US" altLang="ko-KR" sz="1000" dirty="0">
                          <a:solidFill>
                            <a:srgbClr val="7F0055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function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()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    console.log(</a:t>
                      </a:r>
                      <a:r>
                        <a:rPr lang="en-US" altLang="ko-KR" sz="1000" b="0" dirty="0">
                          <a:solidFill>
                            <a:srgbClr val="2A00FF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'hello'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})(2,3); </a:t>
                      </a:r>
                    </a:p>
                  </a:txBody>
                  <a:tcPr marL="49700" marR="49700" marT="24850" marB="24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752724" y="1154986"/>
            <a:ext cx="290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https://beomy.tistory.com/9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07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8136903" cy="3095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4149080"/>
            <a:ext cx="8019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oto Sans"/>
              </a:rPr>
              <a:t>One of the benefit of creating a named function expression is that in case we </a:t>
            </a:r>
            <a:r>
              <a:rPr lang="en-US" altLang="ko-KR" dirty="0" err="1">
                <a:solidFill>
                  <a:srgbClr val="666666"/>
                </a:solidFill>
                <a:latin typeface="Noto Sans"/>
              </a:rPr>
              <a:t>encounted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 an error,</a:t>
            </a:r>
          </a:p>
          <a:p>
            <a:r>
              <a:rPr lang="en-US" altLang="ko-KR" dirty="0">
                <a:solidFill>
                  <a:srgbClr val="666666"/>
                </a:solidFill>
                <a:latin typeface="Noto Sans"/>
              </a:rPr>
              <a:t>the stack trace will contain the name of the function, making it easier to find the origin of the error.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25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문법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인수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)2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개의 값을 받아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type(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을 체크한 후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Number(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형이 아니면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          alert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함수로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인수 타입이 정수형이 아닙니다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”, Number(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형이면 서로 곱한 값을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창으로 출력하시오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      Sample)</a:t>
            </a:r>
          </a:p>
          <a:p>
            <a:pPr marL="274320" lvl="1" indent="0">
              <a:buNone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0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</a:rPr>
              <a:t>인수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</a:rPr>
              <a:t>){</a:t>
            </a:r>
          </a:p>
          <a:p>
            <a:pPr marL="274320" lvl="1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r>
              <a:rPr lang="ko-KR" altLang="en-US" sz="1000" dirty="0" err="1">
                <a:solidFill>
                  <a:srgbClr val="000000"/>
                </a:solidFill>
                <a:latin typeface="맑은 고딕"/>
                <a:ea typeface="맑은 고딕"/>
              </a:rPr>
              <a:t>로직구현</a:t>
            </a:r>
            <a:endParaRPr lang="ko-KR" altLang="en-US" sz="10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74320" lvl="1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</a:rPr>
              <a:t>                };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2360" y="6622733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문제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1</a:t>
            </a:r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 보러가기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0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(Hoisting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   : </a:t>
            </a:r>
            <a:r>
              <a:rPr lang="ko-KR" altLang="en-US" sz="1200" b="0" dirty="0" smtClean="0"/>
              <a:t>변수의 </a:t>
            </a:r>
            <a:r>
              <a:rPr lang="ko-KR" altLang="en-US" sz="1200" b="0" dirty="0"/>
              <a:t>정의가 그 범위에 따라 선언과 할당으로 분리되는 것을 의미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글로벌 영역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선언된 변수 또는 함수를 최상의 영역으로 끌어올리는 것</a:t>
            </a:r>
            <a:endParaRPr lang="en-US" altLang="ko-KR" sz="1000" dirty="0"/>
          </a:p>
          <a:p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/>
            </a:r>
            <a:b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</a:br>
            <a:r>
              <a:rPr lang="en-US" altLang="ko-KR" sz="1000" b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&gt;</a:t>
            </a:r>
            <a:endParaRPr lang="ko-KR" altLang="en-US" sz="10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//foo</a:t>
            </a:r>
            <a:r>
              <a:rPr lang="ko-KR" altLang="en-US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가 미리 선언되어 있지 않음에도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undefined</a:t>
            </a:r>
            <a:r>
              <a:rPr lang="ko-KR" altLang="en-US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가 출력된다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. </a:t>
            </a:r>
          </a:p>
          <a:p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//undefined </a:t>
            </a:r>
            <a:r>
              <a:rPr lang="ko-KR" altLang="en-US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타입은 변수는 선언되었으나 값이 초기화 되어 있지 않을 때 출력한다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.</a:t>
            </a:r>
            <a:endParaRPr lang="ko-KR" altLang="en-US" sz="10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//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undefined</a:t>
            </a:r>
            <a:endParaRPr lang="ko-KR" altLang="en-US" sz="1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</a:t>
            </a:r>
            <a:r>
              <a:rPr lang="en-US" altLang="ko-KR" sz="1000" u="sng" dirty="0" err="1">
                <a:solidFill>
                  <a:srgbClr val="7F0055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var</a:t>
            </a:r>
            <a:r>
              <a:rPr lang="en-US" altLang="ko-KR" sz="1000" u="sng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foo;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foo = </a:t>
            </a:r>
            <a:r>
              <a:rPr lang="en-US" altLang="ko-KR" sz="1000" b="0" dirty="0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"</a:t>
            </a:r>
            <a:r>
              <a:rPr lang="ko-KR" altLang="en-US" sz="1000" b="0" dirty="0" err="1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푸우</a:t>
            </a:r>
            <a:r>
              <a:rPr lang="en-US" altLang="ko-KR" sz="1000" b="0" dirty="0">
                <a:solidFill>
                  <a:srgbClr val="2A00F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~"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;</a:t>
            </a:r>
            <a:endParaRPr lang="ko-KR" altLang="en-US" sz="1000" b="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  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// </a:t>
            </a:r>
            <a:r>
              <a:rPr lang="ko-KR" altLang="en-US" sz="1000" dirty="0" err="1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푸우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~</a:t>
            </a:r>
            <a:r>
              <a:rPr lang="ko-KR" altLang="en-US" sz="1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  </a:t>
            </a:r>
          </a:p>
          <a:p>
            <a:r>
              <a:rPr lang="en-US" altLang="ko-KR" sz="1000" b="0" dirty="0">
                <a:solidFill>
                  <a:srgbClr val="00808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script</a:t>
            </a:r>
            <a:r>
              <a:rPr lang="en-US" altLang="ko-KR" sz="1000" b="0" dirty="0">
                <a:solidFill>
                  <a:srgbClr val="008080"/>
                </a:solidFill>
                <a:highlight>
                  <a:srgbClr val="D4D4D4"/>
                </a:highlight>
                <a:latin typeface="Consolas" pitchFamily="49" charset="0"/>
                <a:ea typeface="돋움" pitchFamily="50" charset="-127"/>
                <a:cs typeface="Consolas" pitchFamily="49" charset="0"/>
              </a:rPr>
              <a:t>&gt;</a:t>
            </a:r>
          </a:p>
          <a:p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전역변수와 전역함수는 코드작성 순서에 상관없이 어떠한 위치에서도 실행 가능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008080"/>
              </a:solidFill>
              <a:highlight>
                <a:srgbClr val="D4D4D4"/>
              </a:highlight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8304" y="6622733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4_Ex_01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5936" y="1084461"/>
            <a:ext cx="380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https://asfirstalways.tistory.com/197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958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(Hoisting) - 2</a:t>
            </a:r>
          </a:p>
          <a:p>
            <a:endParaRPr lang="en-US" altLang="ko-KR" sz="1000" kern="0" dirty="0">
              <a:solidFill>
                <a:srgbClr val="7F0055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kern="0" dirty="0">
                <a:solidFill>
                  <a:srgbClr val="7F0055"/>
                </a:solidFill>
                <a:latin typeface="맑은 고딕"/>
                <a:ea typeface="맑은 고딕"/>
                <a:cs typeface="맑은 고딕"/>
              </a:rPr>
              <a:t>function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시작하는 함수 선언문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런타임 시에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bar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변수에 할당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kern="0" dirty="0" err="1">
                <a:solidFill>
                  <a:srgbClr val="7F0055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선언한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함수 표현 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808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000" kern="0" dirty="0">
                <a:solidFill>
                  <a:srgbClr val="00808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alert(</a:t>
            </a:r>
            <a:r>
              <a:rPr lang="en-US" altLang="ko-KR" sz="10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(foo))    // function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alert(</a:t>
            </a:r>
            <a:r>
              <a:rPr lang="en-US" altLang="ko-KR" sz="10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(bar))    // undefined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function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foo() {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alert(</a:t>
            </a:r>
            <a:r>
              <a:rPr lang="en-US" altLang="ko-KR" sz="10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'hello'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};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</a:t>
            </a:r>
            <a:r>
              <a:rPr lang="en-US" altLang="ko-KR" sz="1000" b="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bar = </a:t>
            </a:r>
            <a:r>
              <a:rPr lang="en-US" altLang="ko-KR" sz="1000" b="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() {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alert(</a:t>
            </a:r>
            <a:r>
              <a:rPr lang="en-US" altLang="ko-KR" sz="1000" b="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"bye"</a:t>
            </a: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};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10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8384" y="662273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4_Ex_02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2996952"/>
            <a:ext cx="28083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function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foo() {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alert(</a:t>
            </a:r>
            <a:r>
              <a:rPr lang="en-US" altLang="ko-KR" sz="100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'hello'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);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};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    </a:t>
            </a:r>
            <a:r>
              <a:rPr lang="en-US" altLang="ko-KR" sz="100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bar = undefined;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alert(</a:t>
            </a:r>
            <a:r>
              <a:rPr lang="en-US" altLang="ko-KR" sz="100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(foo))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alert(</a:t>
            </a:r>
            <a:r>
              <a:rPr lang="en-US" altLang="ko-KR" sz="1000" kern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typeof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(bar))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  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  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bar = </a:t>
            </a:r>
            <a:r>
              <a:rPr lang="en-US" altLang="ko-KR" sz="1000" kern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() {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    alert(</a:t>
            </a:r>
            <a:r>
              <a:rPr lang="en-US" altLang="ko-KR" sz="1000" kern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"bye"</a:t>
            </a: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);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  };</a:t>
            </a:r>
            <a:r>
              <a:rPr lang="en-US" altLang="ko-KR" sz="20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2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100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95936" y="3685319"/>
            <a:ext cx="456265" cy="4562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33569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실제 실행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90872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정의는 함수선언문과 함수 표현식이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선언이  위로 올라 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684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호이스팅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(Hoisting) - 3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/>
            </a:r>
            <a:b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</a:b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undefined</a:t>
            </a:r>
            <a:endParaRPr lang="ko-KR" altLang="en-US" sz="1000" b="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foo = 3;</a:t>
            </a:r>
            <a:endParaRPr lang="ko-KR" altLang="en-US" sz="1000" b="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3</a:t>
            </a:r>
            <a:b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</a:br>
            <a:endParaRPr lang="ko-KR" altLang="en-US" sz="1000" b="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viewFoo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= </a:t>
            </a:r>
            <a:r>
              <a:rPr lang="en-US" altLang="ko-KR" sz="1000" b="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()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{</a:t>
            </a:r>
          </a:p>
          <a:p>
            <a:r>
              <a:rPr lang="ko-KR" altLang="en-US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</a:t>
            </a:r>
            <a:r>
              <a:rPr lang="ko-KR" altLang="en-US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주의가 요구됨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!!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undefined</a:t>
            </a:r>
            <a:endParaRPr lang="ko-KR" altLang="en-US" sz="1000" b="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</a:t>
            </a:r>
            <a:r>
              <a:rPr lang="en-US" altLang="ko-KR" sz="1000" b="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foo = </a:t>
            </a:r>
            <a:r>
              <a:rPr lang="en-US" altLang="ko-KR" sz="1000" b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en-US" sz="1000" b="0" dirty="0" err="1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뭬야</a:t>
            </a:r>
            <a:r>
              <a:rPr lang="en-US" altLang="ko-KR" sz="1000" b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?"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alert( foo ); </a:t>
            </a:r>
            <a:r>
              <a:rPr lang="en-US" altLang="ko-KR" sz="1000" b="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</a:t>
            </a:r>
            <a:r>
              <a:rPr lang="ko-KR" altLang="en-US" sz="1000" b="0" dirty="0" err="1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뭬야</a:t>
            </a:r>
            <a:r>
              <a:rPr lang="en-US" altLang="ko-KR" sz="1000" b="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?</a:t>
            </a:r>
            <a:endParaRPr lang="ko-KR" altLang="en-US" sz="1000" b="0" dirty="0">
              <a:solidFill>
                <a:srgbClr val="000000"/>
              </a:solidFill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}</a:t>
            </a:r>
            <a:endParaRPr lang="ko-KR" altLang="en-US" sz="1000" b="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b="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viewFoo</a:t>
            </a:r>
            <a:r>
              <a:rPr lang="en-US" altLang="ko-KR" sz="1000" b="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();</a:t>
            </a:r>
            <a:r>
              <a:rPr lang="en-US" altLang="ko-KR" sz="1000" b="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1000" b="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b="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ko-KR" altLang="ko-KR" sz="1000" b="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위의 예제처럼 전역변수에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키워드로 선언된 변수를 지역변수에 사용할 때는 </a:t>
            </a:r>
            <a:r>
              <a:rPr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해야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호이스팅으로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인하여 전역변수에 선언된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값을 참조하는 게 아니라 지역변수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foo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값을 참조하기 때문에 잘못된 연산이 일어날 경우가 생기기 때문이다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4368" y="6622733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4_Ex_02_02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2481387"/>
            <a:ext cx="2808312" cy="332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</a:t>
            </a:r>
            <a:r>
              <a:rPr lang="en-US" altLang="ko-KR" sz="100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1000" dirty="0">
                <a:latin typeface="Consolas" pitchFamily="49" charset="0"/>
                <a:ea typeface="맑은 고딕"/>
                <a:cs typeface="Consolas" pitchFamily="49" charset="0"/>
              </a:rPr>
              <a:t>foo = undefined;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dirty="0">
                <a:latin typeface="Consolas" pitchFamily="49" charset="0"/>
                <a:ea typeface="맑은 고딕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ea typeface="맑은 고딕"/>
                <a:cs typeface="Consolas" pitchFamily="49" charset="0"/>
              </a:rPr>
              <a:t>viewFoo</a:t>
            </a:r>
            <a:r>
              <a:rPr lang="en-US" altLang="ko-KR" sz="1000" dirty="0">
                <a:latin typeface="Consolas" pitchFamily="49" charset="0"/>
                <a:ea typeface="맑은 고딕"/>
                <a:cs typeface="Consolas" pitchFamily="49" charset="0"/>
              </a:rPr>
              <a:t> = undefined;</a:t>
            </a:r>
            <a:br>
              <a:rPr lang="en-US" altLang="ko-KR" sz="1000" dirty="0">
                <a:latin typeface="Consolas" pitchFamily="49" charset="0"/>
                <a:ea typeface="맑은 고딕"/>
                <a:cs typeface="Consolas" pitchFamily="49" charset="0"/>
              </a:rPr>
            </a:br>
            <a:endParaRPr lang="en-US" altLang="ko-KR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alert( foo );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undefined</a:t>
            </a:r>
            <a:b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</a:br>
            <a:endParaRPr lang="ko-KR" altLang="en-US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foo = 3;</a:t>
            </a:r>
            <a:endParaRPr lang="ko-KR" altLang="en-US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alert( foo );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3</a:t>
            </a:r>
            <a:b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</a:br>
            <a:endParaRPr lang="ko-KR" altLang="en-US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viewFoo</a:t>
            </a: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= </a:t>
            </a:r>
            <a:r>
              <a:rPr lang="en-US" altLang="ko-KR" sz="100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7F0055"/>
                </a:solidFill>
                <a:latin typeface="Consolas" pitchFamily="49" charset="0"/>
                <a:ea typeface="맑은 고딕"/>
                <a:cs typeface="Consolas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foo = undefined;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</a:t>
            </a:r>
            <a:r>
              <a:rPr lang="ko-KR" altLang="en-US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주의가 요구됨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!!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alert( foo );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undefined</a:t>
            </a:r>
            <a:endParaRPr lang="ko-KR" altLang="en-US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foo = </a:t>
            </a:r>
            <a:r>
              <a:rPr lang="en-US" altLang="ko-KR" sz="100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"</a:t>
            </a:r>
            <a:r>
              <a:rPr lang="ko-KR" altLang="en-US" sz="1000" dirty="0" err="1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뭬야</a:t>
            </a:r>
            <a:r>
              <a:rPr lang="en-US" altLang="ko-KR" sz="100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?"</a:t>
            </a: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  alert( foo ); </a:t>
            </a:r>
            <a:r>
              <a:rPr lang="en-US" altLang="ko-KR" sz="1000" dirty="0">
                <a:solidFill>
                  <a:srgbClr val="3F7F5F"/>
                </a:solidFill>
                <a:latin typeface="Consolas" pitchFamily="49" charset="0"/>
                <a:ea typeface="맑은 고딕"/>
                <a:cs typeface="Consolas" pitchFamily="49" charset="0"/>
              </a:rPr>
              <a:t>// </a:t>
            </a:r>
            <a:r>
              <a:rPr lang="ko-KR" altLang="en-US" sz="1000" dirty="0" err="1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뭬야</a:t>
            </a:r>
            <a:r>
              <a:rPr lang="en-US" altLang="ko-KR" sz="1000" dirty="0">
                <a:solidFill>
                  <a:srgbClr val="2A00FF"/>
                </a:solidFill>
                <a:latin typeface="Consolas" pitchFamily="49" charset="0"/>
                <a:ea typeface="맑은 고딕"/>
                <a:cs typeface="Consolas" pitchFamily="49" charset="0"/>
              </a:rPr>
              <a:t>?</a:t>
            </a:r>
            <a:endParaRPr lang="ko-KR" altLang="en-US" sz="1000" dirty="0">
              <a:solidFill>
                <a:srgbClr val="000000"/>
              </a:solidFill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}</a:t>
            </a:r>
            <a:b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</a:br>
            <a:endParaRPr lang="ko-KR" altLang="en-US" sz="10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viewFoo</a:t>
            </a:r>
            <a:r>
              <a:rPr lang="en-US" altLang="ko-KR" sz="1000" dirty="0">
                <a:solidFill>
                  <a:srgbClr val="000000"/>
                </a:solidFill>
                <a:latin typeface="Consolas" pitchFamily="49" charset="0"/>
                <a:ea typeface="맑은 고딕"/>
                <a:cs typeface="Consolas" pitchFamily="49" charset="0"/>
              </a:rPr>
              <a:t>();</a:t>
            </a:r>
            <a:r>
              <a:rPr lang="en-US" altLang="ko-KR" sz="1000" kern="0" dirty="0">
                <a:latin typeface="Consolas" pitchFamily="49" charset="0"/>
                <a:ea typeface="맑은 고딕"/>
                <a:cs typeface="Consolas" pitchFamily="49" charset="0"/>
              </a:rPr>
              <a:t> 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&lt;/</a:t>
            </a:r>
            <a:r>
              <a:rPr lang="en-US" altLang="ko-KR" sz="1000" kern="0" dirty="0">
                <a:solidFill>
                  <a:srgbClr val="3F7F7F"/>
                </a:solidFill>
                <a:highlight>
                  <a:srgbClr val="C0C0C0"/>
                </a:highlight>
                <a:latin typeface="Consolas" pitchFamily="49" charset="0"/>
                <a:ea typeface="맑은 고딕"/>
                <a:cs typeface="Consolas" pitchFamily="49" charset="0"/>
              </a:rPr>
              <a:t>script</a:t>
            </a:r>
            <a:r>
              <a:rPr lang="en-US" altLang="ko-KR" sz="1000" kern="0" dirty="0">
                <a:solidFill>
                  <a:srgbClr val="008080"/>
                </a:solidFill>
                <a:latin typeface="Consolas" pitchFamily="49" charset="0"/>
                <a:ea typeface="맑은 고딕"/>
                <a:cs typeface="Consolas" pitchFamily="49" charset="0"/>
              </a:rPr>
              <a:t>&gt;</a:t>
            </a:r>
            <a:endParaRPr lang="ko-KR" altLang="ko-KR" sz="1000" kern="100" dirty="0">
              <a:latin typeface="Consolas" pitchFamily="49" charset="0"/>
              <a:ea typeface="맑은 고딕"/>
              <a:cs typeface="Consolas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663584" y="3685320"/>
            <a:ext cx="456265" cy="4562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75856" y="33569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 순서</a:t>
            </a:r>
          </a:p>
        </p:txBody>
      </p:sp>
    </p:spTree>
    <p:extLst>
      <p:ext uri="{BB962C8B-B14F-4D97-AF65-F5344CB8AC3E}">
        <p14:creationId xmlns:p14="http://schemas.microsoft.com/office/powerpoint/2010/main" val="32595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108356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74821"/>
            <a:ext cx="72728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$(document).ready()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함수 이해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Selector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Filter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Traverse - Filtering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    - CSS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   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유틸리티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182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Execution Context (</a:t>
            </a:r>
            <a:r>
              <a:rPr lang="ko-KR" altLang="en-US" sz="1100" dirty="0"/>
              <a:t>실행 문맥</a:t>
            </a:r>
            <a:r>
              <a:rPr lang="en-US" altLang="ko-KR" sz="1100" dirty="0"/>
              <a:t>, EC)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stack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구조와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비슷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자바스크립트 코드의 실행은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 Context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이루어 짐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35051"/>
              </p:ext>
            </p:extLst>
          </p:nvPr>
        </p:nvGraphicFramePr>
        <p:xfrm>
          <a:off x="5682952" y="3353191"/>
          <a:ext cx="1656184" cy="1321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실행문맥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Stack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innerFoo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</a:t>
                      </a:r>
                      <a:r>
                        <a:rPr lang="en-US" altLang="ko-KR" sz="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Global EC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전역 코드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H="1">
            <a:off x="7477980" y="3855757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2290" y="3700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410" y="6093296"/>
            <a:ext cx="8212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호출되면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안으로 들어가고 그 안에서 새로운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호출되면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실행문맥 안으로 들어간다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값이 리턴 되면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본래 호출되었던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복귀를 하게 되고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되면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실행문맥은 사라진다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501008"/>
            <a:ext cx="2304256" cy="588551"/>
          </a:xfrm>
          <a:prstGeom prst="rect">
            <a:avLst/>
          </a:prstGeom>
          <a:solidFill>
            <a:srgbClr val="F5C2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3253861"/>
            <a:ext cx="2808312" cy="1327267"/>
          </a:xfrm>
          <a:prstGeom prst="rect">
            <a:avLst/>
          </a:prstGeom>
          <a:solidFill>
            <a:srgbClr val="F5C2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9368" y="3192123"/>
            <a:ext cx="2982552" cy="1749045"/>
          </a:xfrm>
          <a:prstGeom prst="rect">
            <a:avLst/>
          </a:prstGeom>
          <a:solidFill>
            <a:srgbClr val="F5C2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2565" y="2996952"/>
            <a:ext cx="42484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맑은 고딕"/>
                <a:ea typeface="맑은 고딕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맑은 고딕"/>
                <a:ea typeface="맑은 고딕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맑은 고딕"/>
                <a:ea typeface="맑은 고딕"/>
              </a:rPr>
              <a:t>&gt;</a:t>
            </a:r>
          </a:p>
          <a:p>
            <a:endParaRPr lang="en-US" altLang="ko-KR" sz="800" dirty="0">
              <a:solidFill>
                <a:srgbClr val="008080"/>
              </a:solidFill>
              <a:highlight>
                <a:srgbClr val="D4D4D4"/>
              </a:highlight>
              <a:latin typeface="맑은 고딕"/>
              <a:ea typeface="맑은 고딕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 function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foo()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맑은 고딕"/>
                <a:ea typeface="맑은 고딕"/>
              </a:rPr>
              <a:t>innerFoo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      console.log(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실행문맥 </a:t>
            </a:r>
            <a:r>
              <a:rPr lang="ko-KR" altLang="en-US" sz="800" dirty="0" err="1">
                <a:solidFill>
                  <a:srgbClr val="2A00FF"/>
                </a:solidFill>
                <a:latin typeface="맑은 고딕"/>
                <a:ea typeface="맑은 고딕"/>
              </a:rPr>
              <a:t>첫번째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dirty="0" err="1">
                <a:solidFill>
                  <a:srgbClr val="2A00FF"/>
                </a:solidFill>
                <a:latin typeface="맑은 고딕"/>
                <a:ea typeface="맑은 고딕"/>
              </a:rPr>
              <a:t>innerFoo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 EC"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innerFoo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();      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console.log(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실행문맥 </a:t>
            </a:r>
            <a:r>
              <a:rPr lang="ko-KR" altLang="en-US" sz="800" dirty="0" err="1">
                <a:solidFill>
                  <a:srgbClr val="2A00FF"/>
                </a:solidFill>
                <a:latin typeface="맑은 고딕"/>
                <a:ea typeface="맑은 고딕"/>
              </a:rPr>
              <a:t>두번쨰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foo EC"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en-US" altLang="ko-KR" sz="800" b="1" dirty="0">
                <a:solidFill>
                  <a:srgbClr val="FF0000"/>
                </a:solidFill>
                <a:latin typeface="맑은 고딕"/>
                <a:ea typeface="맑은 고딕"/>
              </a:rPr>
              <a:t>foo();</a:t>
            </a:r>
            <a:endParaRPr lang="ko-KR" altLang="en-US" sz="8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console.log(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실행문맥 </a:t>
            </a:r>
            <a:r>
              <a:rPr lang="ko-KR" altLang="en-US" sz="800" dirty="0" err="1">
                <a:solidFill>
                  <a:srgbClr val="2A00FF"/>
                </a:solidFill>
                <a:latin typeface="맑은 고딕"/>
                <a:ea typeface="맑은 고딕"/>
              </a:rPr>
              <a:t>세번쨰</a:t>
            </a:r>
            <a:r>
              <a:rPr lang="ko-KR" altLang="en-US" sz="800" dirty="0">
                <a:solidFill>
                  <a:srgbClr val="2A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dirty="0">
                <a:solidFill>
                  <a:srgbClr val="2A00FF"/>
                </a:solidFill>
                <a:latin typeface="맑은 고딕"/>
                <a:ea typeface="맑은 고딕"/>
              </a:rPr>
              <a:t>Global EC"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endParaRPr lang="en-US" altLang="ko-KR" sz="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맑은 고딕"/>
                <a:ea typeface="맑은 고딕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맑은 고딕"/>
                <a:ea typeface="맑은 고딕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맑은 고딕"/>
                <a:ea typeface="맑은 고딕"/>
              </a:rPr>
              <a:t>&gt;  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고유의 실행 문맥이 만들어지고 그 안에서 실행이 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404123"/>
            <a:ext cx="8424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https://smarttech.tistory.com/entry/Javascript-Execution-context%EC%99%80-Stack%EC%97%90-%EB%8C%80%ED%95%B4%EC%84%9C-%EC%A0%95%EB%A6%AC%ED%95%98%EC%9E%90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204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65395" y="1772816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Execution Context (</a:t>
            </a:r>
            <a:r>
              <a:rPr lang="ko-KR" altLang="en-US" sz="1100" dirty="0"/>
              <a:t>실행 문맥</a:t>
            </a:r>
            <a:r>
              <a:rPr lang="en-US" altLang="ko-KR" sz="1100" dirty="0"/>
              <a:t>, EC</a:t>
            </a:r>
            <a:r>
              <a:rPr lang="en-US" altLang="ko-KR" sz="1100" dirty="0" smtClean="0"/>
              <a:t>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실행문맥이 생성 될 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일들이 순차적으로 일어난다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함수를 실행시키기 위해 아주 중요한 사전 작업을 진행하는데 그 중 하나는 그 함수가 가진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자신의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복사하는 일이다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뒤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 객체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(Activation Object) 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 객체를 하나 만들어서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앞에 삽입한다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활성 객체는 함수 단위의 유효범위에서 정의된 지역 변수들과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this, arguments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특수한 변수까지 포함한 변수 객체이다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코드를 실행하면서 변수나 속성을 만날 경우 실행중인 영역이 가진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Scope Chain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순서대로 넘기면서 해당 변수와 속성을 찾아 값을 참조하면서 코드를 실행시킨다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존재하기 때문에 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자식 함수가 부모 함수의 로컬변수도 자연스럽게 접근할 수 있게 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/>
          </a:p>
          <a:p>
            <a:r>
              <a:rPr lang="en-US" altLang="ko-KR" sz="900" dirty="0"/>
              <a:t/>
            </a:r>
            <a:br>
              <a:rPr lang="en-US" altLang="ko-KR" sz="900" dirty="0"/>
            </a:br>
            <a:endParaRPr lang="en-US" altLang="ko-KR" sz="900" dirty="0"/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57679"/>
              </p:ext>
            </p:extLst>
          </p:nvPr>
        </p:nvGraphicFramePr>
        <p:xfrm>
          <a:off x="1835759" y="4293096"/>
          <a:ext cx="1229955" cy="110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Exection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Context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Variable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Scope Chain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 value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80776"/>
              </p:ext>
            </p:extLst>
          </p:nvPr>
        </p:nvGraphicFramePr>
        <p:xfrm>
          <a:off x="3563951" y="4130784"/>
          <a:ext cx="921067" cy="70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9025"/>
              </p:ext>
            </p:extLst>
          </p:nvPr>
        </p:nvGraphicFramePr>
        <p:xfrm>
          <a:off x="3707904" y="5150801"/>
          <a:ext cx="722630" cy="59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collection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81238"/>
              </p:ext>
            </p:extLst>
          </p:nvPr>
        </p:nvGraphicFramePr>
        <p:xfrm>
          <a:off x="5148064" y="5534744"/>
          <a:ext cx="1296144" cy="99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Global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window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window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(object)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(object)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(function)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8" idx="6"/>
          </p:cNvCxnSpPr>
          <p:nvPr/>
        </p:nvCxnSpPr>
        <p:spPr>
          <a:xfrm>
            <a:off x="4329688" y="5662690"/>
            <a:ext cx="746368" cy="43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9" idx="6"/>
          </p:cNvCxnSpPr>
          <p:nvPr/>
        </p:nvCxnSpPr>
        <p:spPr>
          <a:xfrm flipV="1">
            <a:off x="4329688" y="4932020"/>
            <a:ext cx="746368" cy="5201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283968" y="56398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83968" y="542932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09098"/>
              </p:ext>
            </p:extLst>
          </p:nvPr>
        </p:nvGraphicFramePr>
        <p:xfrm>
          <a:off x="5235172" y="4490824"/>
          <a:ext cx="921067" cy="80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부모함수의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>
            <a:endCxn id="8" idx="1"/>
          </p:cNvCxnSpPr>
          <p:nvPr/>
        </p:nvCxnSpPr>
        <p:spPr>
          <a:xfrm flipV="1">
            <a:off x="2915816" y="4481304"/>
            <a:ext cx="648135" cy="2599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70096" y="47196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5" idx="6"/>
          </p:cNvCxnSpPr>
          <p:nvPr/>
        </p:nvCxnSpPr>
        <p:spPr>
          <a:xfrm>
            <a:off x="2913381" y="4964028"/>
            <a:ext cx="746368" cy="43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867661" y="49411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51557" y="1107429"/>
            <a:ext cx="341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http://www.nextree.co.kr/p7363/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58208" y="2449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 Chain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3A4145"/>
                </a:solidFill>
                <a:latin typeface="NanumGothic"/>
              </a:rPr>
              <a:t>함수가 </a:t>
            </a:r>
            <a:r>
              <a:rPr lang="ko-KR" altLang="en-US" dirty="0" err="1">
                <a:solidFill>
                  <a:srgbClr val="3A4145"/>
                </a:solidFill>
                <a:latin typeface="NanumGothic"/>
              </a:rPr>
              <a:t>중첩함수일</a:t>
            </a:r>
            <a:r>
              <a:rPr lang="ko-KR" altLang="en-US" dirty="0">
                <a:solidFill>
                  <a:srgbClr val="3A4145"/>
                </a:solidFill>
                <a:latin typeface="NanumGothic"/>
              </a:rPr>
              <a:t> 때 </a:t>
            </a:r>
            <a:r>
              <a:rPr lang="ko-KR" altLang="en-US" dirty="0" err="1">
                <a:solidFill>
                  <a:srgbClr val="3A4145"/>
                </a:solidFill>
                <a:latin typeface="NanumGothic"/>
              </a:rPr>
              <a:t>상위함수의</a:t>
            </a:r>
            <a:r>
              <a:rPr lang="ko-KR" altLang="en-US" dirty="0">
                <a:solidFill>
                  <a:srgbClr val="3A4145"/>
                </a:solidFill>
                <a:latin typeface="NanumGothic"/>
              </a:rPr>
              <a:t> 유효범위까지 흡수하는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354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Scope &amp; Scope Chain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함수는 함수 객체이며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코드에서 접근할 수 없는 내부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중의 하나로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[[scope]]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를 가지고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Scope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는 객체의 참조 정보들을 가지고 있으며 이 정보들의 집합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(collection)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Scope Chain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이라고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Scope Chain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 함수가 접근할 수 있는 데이터를 결정한다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함수의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스코프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체인에 있는 각 객체를 변수 객체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/>
              <a:t>Variable Object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고 부르며 변수 객체는 변수 항목을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형태로 포함한다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    function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add(num1,num2){</a:t>
            </a:r>
          </a:p>
          <a:p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altLang="ko-KR" sz="90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sum = num1+num2; //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/>
              </a:rPr>
              <a:t>로 선언하지 않을 경우 전역변수가 된다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.</a:t>
            </a:r>
          </a:p>
          <a:p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ko-KR" altLang="en-US" sz="900" dirty="0"/>
              <a:t>       </a:t>
            </a:r>
            <a:r>
              <a:rPr lang="en-US" altLang="ko-KR" sz="900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/>
              <a:t>result = 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add</a:t>
            </a:r>
            <a:r>
              <a:rPr lang="en-US" altLang="ko-KR" sz="900" dirty="0"/>
              <a:t>(10, 4);</a:t>
            </a:r>
          </a:p>
          <a:p>
            <a:r>
              <a:rPr lang="en-US" altLang="ko-KR" sz="900" dirty="0"/>
              <a:t>       console.log(result);</a:t>
            </a:r>
            <a:endParaRPr lang="ko-KR" altLang="en-US" sz="900" dirty="0"/>
          </a:p>
          <a:p>
            <a:r>
              <a:rPr lang="en-US" altLang="ko-KR" sz="9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</a:p>
          <a:p>
            <a:endParaRPr lang="en-US" altLang="ko-KR" sz="900" b="0" dirty="0">
              <a:solidFill>
                <a:srgbClr val="008080"/>
              </a:solidFill>
              <a:highlight>
                <a:srgbClr val="E8F2FE"/>
              </a:highlight>
              <a:latin typeface="Consolas"/>
              <a:ea typeface="맑은 고딕" pitchFamily="50" charset="-127"/>
            </a:endParaRPr>
          </a:p>
          <a:p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add()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함수가 생성될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add()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함수의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ScopeChain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변수 객체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즉 전역으로 변수 전체를 나타내는 전역객체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(Global Object)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하나가 들어간다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전역 객체에는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window,navigator,document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등에 대한 참조가 들어 있으며 언급한 것 외에도 다른 변수가 많이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45481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Scope &amp; Scope Chain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– 2</a:t>
            </a: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함수를 실행 할 때 생기는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스코프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체인을 다이어그램으로 표현 하면 다음과 같다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12541"/>
              </p:ext>
            </p:extLst>
          </p:nvPr>
        </p:nvGraphicFramePr>
        <p:xfrm>
          <a:off x="1015782" y="3429000"/>
          <a:ext cx="990595" cy="1140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 </a:t>
                      </a: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__proto__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prototype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[[scope]]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flipV="1">
            <a:off x="1904015" y="4005064"/>
            <a:ext cx="792088" cy="36379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51787"/>
              </p:ext>
            </p:extLst>
          </p:nvPr>
        </p:nvGraphicFramePr>
        <p:xfrm>
          <a:off x="2743974" y="3782649"/>
          <a:ext cx="722630" cy="70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Scope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Chain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1850060" y="43459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97978"/>
              </p:ext>
            </p:extLst>
          </p:nvPr>
        </p:nvGraphicFramePr>
        <p:xfrm>
          <a:off x="4184134" y="4166592"/>
          <a:ext cx="1296144" cy="99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Global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window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window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(object)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(object)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(function)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05072"/>
              </p:ext>
            </p:extLst>
          </p:nvPr>
        </p:nvGraphicFramePr>
        <p:xfrm>
          <a:off x="4184134" y="3014464"/>
          <a:ext cx="1296207" cy="120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Valiable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(Activation)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undefined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arguments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꺾인 연결선 12"/>
          <p:cNvCxnSpPr>
            <a:stCxn id="23" idx="6"/>
          </p:cNvCxnSpPr>
          <p:nvPr/>
        </p:nvCxnSpPr>
        <p:spPr>
          <a:xfrm>
            <a:off x="3365758" y="4294538"/>
            <a:ext cx="746368" cy="43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4" idx="6"/>
          </p:cNvCxnSpPr>
          <p:nvPr/>
        </p:nvCxnSpPr>
        <p:spPr>
          <a:xfrm flipV="1">
            <a:off x="3365758" y="3563868"/>
            <a:ext cx="746368" cy="5201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320038" y="42716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20038" y="40611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25700"/>
              </p:ext>
            </p:extLst>
          </p:nvPr>
        </p:nvGraphicFramePr>
        <p:xfrm>
          <a:off x="6344374" y="2978108"/>
          <a:ext cx="96393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Arguments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Object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callee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꺾인 연결선 25"/>
          <p:cNvCxnSpPr>
            <a:stCxn id="27" idx="6"/>
            <a:endCxn id="3" idx="0"/>
          </p:cNvCxnSpPr>
          <p:nvPr/>
        </p:nvCxnSpPr>
        <p:spPr>
          <a:xfrm flipH="1" flipV="1">
            <a:off x="1511079" y="3429000"/>
            <a:ext cx="5697391" cy="449392"/>
          </a:xfrm>
          <a:prstGeom prst="bentConnector4">
            <a:avLst>
              <a:gd name="adj1" fmla="val -4012"/>
              <a:gd name="adj2" fmla="val 1508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162750" y="38555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-2439313" y="980728"/>
            <a:ext cx="2412849" cy="1584176"/>
          </a:xfrm>
          <a:prstGeom prst="wedgeRoundRectCallout">
            <a:avLst>
              <a:gd name="adj1" fmla="val 16617"/>
              <a:gd name="adj2" fmla="val 729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검색은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스코프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체인에서만 탐색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Scope Chain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하위에서부터 상위로 등록된 변수가 있는지 찾아가며 가장 처음 탐색되는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변수를 이용한다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Scope Chain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탐색되지 않는 변수는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이유로 예제의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console.log(z);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쓰이는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가진 유효범위에서 찾을 수 없기 때문에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ReferenceError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것이다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467544" y="4725144"/>
            <a:ext cx="2336245" cy="1368152"/>
          </a:xfrm>
          <a:prstGeom prst="wedgeRoundRectCallout">
            <a:avLst>
              <a:gd name="adj1" fmla="val -4841"/>
              <a:gd name="adj2" fmla="val -6440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객체는 코드로 접근 가능한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내부 속성과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[[scope]]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접근이 불가능한 내부 속성으로 나뉜다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Scope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는 객체의 참조 정보들을 가지고 있으며 이 정보들의 집합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(collection)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ScopeChain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이라고 한다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ScopeChain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은 함수가 접근할 수 있는 데이터를 결정한다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flipV="1">
            <a:off x="5193784" y="3212977"/>
            <a:ext cx="1034400" cy="7008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148064" y="388733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436096" y="980728"/>
            <a:ext cx="3528392" cy="1296144"/>
          </a:xfrm>
          <a:prstGeom prst="wedgeRoundRectCallout">
            <a:avLst>
              <a:gd name="adj1" fmla="val -16448"/>
              <a:gd name="adj2" fmla="val 995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함수객체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Valiable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Object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속성을 가지고 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arguments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넘겨진 모든 인자에 대한 정보가 담겨 있는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Object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특별한 객체를 가리키고 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Object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넘어온 인자의 순서에 따른 인덱스를 가진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유사배열객체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/>
              <a:t>4. arguments Object </a:t>
            </a:r>
            <a:r>
              <a:rPr lang="ko-KR" altLang="en-US" sz="800" dirty="0"/>
              <a:t>는 </a:t>
            </a:r>
            <a:r>
              <a:rPr lang="en-US" altLang="ko-KR" sz="800" dirty="0"/>
              <a:t>Array Prototype Object</a:t>
            </a:r>
            <a:r>
              <a:rPr lang="ko-KR" altLang="en-US" sz="800" dirty="0"/>
              <a:t>를 상속하는 객체가 아니므로 </a:t>
            </a:r>
            <a:r>
              <a:rPr lang="en-US" altLang="ko-KR" sz="800" dirty="0"/>
              <a:t>push(), pop(), slice()</a:t>
            </a:r>
            <a:r>
              <a:rPr lang="ko-KR" altLang="en-US" sz="800" dirty="0"/>
              <a:t>등의 </a:t>
            </a:r>
            <a:r>
              <a:rPr lang="ko-KR" altLang="en-US" sz="800" dirty="0" err="1"/>
              <a:t>메소드가</a:t>
            </a:r>
            <a:r>
              <a:rPr lang="ko-KR" altLang="en-US" sz="800" dirty="0"/>
              <a:t> 존재하지 않는다</a:t>
            </a:r>
            <a:r>
              <a:rPr lang="en-US" altLang="ko-KR" sz="800" dirty="0"/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28" y="44624"/>
            <a:ext cx="2720082" cy="208089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6" name="모서리가 둥근 사각형 설명선 55"/>
          <p:cNvSpPr/>
          <p:nvPr/>
        </p:nvSpPr>
        <p:spPr>
          <a:xfrm>
            <a:off x="5700072" y="4581128"/>
            <a:ext cx="3109488" cy="1701743"/>
          </a:xfrm>
          <a:prstGeom prst="wedgeRoundRectCallout">
            <a:avLst>
              <a:gd name="adj1" fmla="val -19971"/>
              <a:gd name="adj2" fmla="val -838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함수객체의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.length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가진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.length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프로퍼티는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서로 다른 의미를 갖는다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함수객체의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.length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함수명세에 선언된 매개변수의 수를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.length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넘어온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인자값의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수를 나타내는 속성이다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함수객체와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가진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.length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함수명세에 선언된 매개변수와 동일한 수의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인자값이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넘어왔는지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체크할수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callee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속성은 현재 호출된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가리키는 참조 속성이다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프로퍼티는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이름없는 함수에서 재귀를 구현 할 때 사용하면 참조 되는 이름이 없더라도 함수 내에서 자기 자신을 재귀호출 할 수 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11983" y="6627168"/>
            <a:ext cx="9525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4_Ex_04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614" y="2852936"/>
            <a:ext cx="1983663" cy="46981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6.01434E-8 L 0.13299 6.01434E-8 C 0.19271 6.01434E-8 0.26632 -0.01596 0.26632 -0.02892 L 0.26632 -0.057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6" y="-2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20981 L 0.43803 0.12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16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52 -0.07611 L 0.23125 -0.12283 C 0.25747 -0.13347 0.29705 -0.13902 0.33837 -0.13902 C 0.38577 -0.13902 0.42292 -0.13347 0.45 -0.12283 L 0.57691 -0.07611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3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51" grpId="0" animBg="1"/>
      <p:bldP spid="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/>
              <a:t>클로저</a:t>
            </a:r>
            <a:r>
              <a:rPr lang="ko-KR" altLang="en-US" sz="1100" dirty="0"/>
              <a:t> </a:t>
            </a:r>
            <a:r>
              <a:rPr lang="en-US" altLang="ko-KR" sz="1100" dirty="0"/>
              <a:t>(Closer)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외부에서도 참조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(By Reference)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함수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함수중첩을 이용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함수호출이 종료되더라도 그 함수의 지역변수 및 지역변수 체인 관계를 유지할 수 있는 구조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 Context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함수실행이 종료되면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콜렉션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대상이 되며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안에 있는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Variable(Activation) Object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마찬가지로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콜렉션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대상이 된다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 선언된 함수 객체가 반환되어 계속 유지 되는 상태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=&gt;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함수 객체에 딸린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[[Scope]]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참조를 계속 유지하는 상태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함수가 종료된 후에도 부모 함수의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Variable(Activation) Object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콜렉팅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되지 않고 유지되게 되는 것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함수 객체가 자신이 만들어질 당시의 부모 함수의 상태를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캡쳐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해서 보관하는 효과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클로저를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무분별하게 이용하다 보면 성능이 느려지는 경향이 있으므로 주의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271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1032" y="2810797"/>
            <a:ext cx="1370688" cy="1482299"/>
          </a:xfrm>
          <a:prstGeom prst="rect">
            <a:avLst/>
          </a:prstGeom>
          <a:solidFill>
            <a:srgbClr val="F5C2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/>
              <a:t>클로저</a:t>
            </a:r>
            <a:r>
              <a:rPr lang="ko-KR" altLang="en-US" sz="1100" dirty="0"/>
              <a:t> </a:t>
            </a:r>
            <a:r>
              <a:rPr lang="en-US" altLang="ko-KR" sz="1100" dirty="0"/>
              <a:t>(Closer)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/>
            </a:r>
            <a:b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foo(){</a:t>
            </a:r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800" u="sng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800" u="sng" dirty="0">
                <a:solidFill>
                  <a:srgbClr val="000000"/>
                </a:solidFill>
                <a:latin typeface="맑은 고딕"/>
                <a:ea typeface="맑은 고딕"/>
              </a:rPr>
              <a:t> x = 1 ;    // java</a:t>
            </a:r>
            <a:r>
              <a:rPr lang="ko-KR" altLang="en-US" sz="800" u="sng" dirty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800" u="sng" dirty="0">
                <a:solidFill>
                  <a:srgbClr val="000000"/>
                </a:solidFill>
                <a:latin typeface="맑은 고딕"/>
                <a:ea typeface="맑은 고딕"/>
              </a:rPr>
              <a:t>private </a:t>
            </a:r>
            <a:r>
              <a:rPr lang="ko-KR" altLang="en-US" sz="800" u="sng" dirty="0">
                <a:solidFill>
                  <a:srgbClr val="000000"/>
                </a:solidFill>
                <a:latin typeface="맑은 고딕"/>
                <a:ea typeface="맑은 고딕"/>
              </a:rPr>
              <a:t>과 같은 역할</a:t>
            </a:r>
            <a:endParaRPr lang="ko-KR" altLang="en-US" sz="800" u="sng" dirty="0"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    return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increase : </a:t>
            </a:r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x++;</a:t>
            </a:r>
            <a:b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},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getX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(){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맑은 고딕"/>
                <a:ea typeface="맑은 고딕"/>
              </a:rPr>
              <a:t>             return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x;</a:t>
            </a:r>
            <a:b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}</a:t>
            </a:r>
            <a:b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}</a:t>
            </a:r>
            <a:b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result = foo();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result.increase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(); console.log(</a:t>
            </a:r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result.getX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());    // 2 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result.increase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(); console.log(</a:t>
            </a:r>
            <a:r>
              <a:rPr lang="en-US" altLang="ko-KR" sz="800" dirty="0" err="1">
                <a:solidFill>
                  <a:srgbClr val="000000"/>
                </a:solidFill>
                <a:latin typeface="맑은 고딕"/>
                <a:ea typeface="맑은 고딕"/>
              </a:rPr>
              <a:t>result.getX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());   // 3    , 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메모리에서 해제 되어 초기화되지 않고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의 변경 값이 그대로 유지 됨</a:t>
            </a:r>
            <a:endParaRPr lang="en-US" altLang="ko-KR" sz="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br>
              <a:rPr lang="en-US" altLang="ko-KR" sz="800" dirty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</a:b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04" y="2531158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foo {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800" b="1" u="sng" dirty="0">
                <a:solidFill>
                  <a:srgbClr val="7F0055"/>
                </a:solidFill>
                <a:latin typeface="맑은 고딕"/>
                <a:ea typeface="맑은 고딕"/>
              </a:rPr>
              <a:t>private</a:t>
            </a:r>
            <a:r>
              <a:rPr lang="en-US" altLang="ko-KR" sz="800" b="1" u="sng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u="sng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800" b="1" u="sng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u="sng" dirty="0">
                <a:solidFill>
                  <a:srgbClr val="0000C0"/>
                </a:solidFill>
                <a:latin typeface="맑은 고딕"/>
                <a:ea typeface="맑은 고딕"/>
              </a:rPr>
              <a:t>x</a:t>
            </a:r>
            <a:r>
              <a:rPr lang="en-US" altLang="ko-KR" sz="800" b="1" u="sng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public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foo(</a:t>
            </a:r>
            <a:r>
              <a:rPr lang="en-US" altLang="ko-KR" sz="800" b="1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x) {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    </a:t>
            </a:r>
            <a:r>
              <a:rPr lang="en-US" altLang="ko-KR" sz="800" b="1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800" b="1" dirty="0" err="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altLang="ko-KR" sz="800" b="1" dirty="0" err="1">
                <a:solidFill>
                  <a:srgbClr val="0000C0"/>
                </a:solidFill>
                <a:latin typeface="맑은 고딕"/>
                <a:ea typeface="맑은 고딕"/>
              </a:rPr>
              <a:t>x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= x;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public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increase(){</a:t>
            </a:r>
          </a:p>
          <a:p>
            <a:r>
              <a:rPr lang="en-US" altLang="ko-KR" sz="800" dirty="0">
                <a:solidFill>
                  <a:srgbClr val="0000C0"/>
                </a:solidFill>
                <a:latin typeface="맑은 고딕"/>
                <a:ea typeface="맑은 고딕"/>
              </a:rPr>
              <a:t>        x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++;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public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 err="1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맑은 고딕"/>
                <a:ea typeface="맑은 고딕"/>
              </a:rPr>
              <a:t>getX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(){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맑은 고딕"/>
                <a:ea typeface="맑은 고딕"/>
              </a:rPr>
              <a:t>         return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1" dirty="0">
                <a:solidFill>
                  <a:srgbClr val="0000C0"/>
                </a:solidFill>
                <a:latin typeface="맑은 고딕"/>
                <a:ea typeface="맑은 고딕"/>
              </a:rPr>
              <a:t>x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}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} </a:t>
            </a:r>
            <a:endParaRPr lang="ko-KR" altLang="en-US" sz="800" dirty="0"/>
          </a:p>
        </p:txBody>
      </p:sp>
      <p:sp>
        <p:nvSpPr>
          <p:cNvPr id="5" name="오른쪽 화살표 4"/>
          <p:cNvSpPr/>
          <p:nvPr/>
        </p:nvSpPr>
        <p:spPr>
          <a:xfrm>
            <a:off x="3663584" y="3685320"/>
            <a:ext cx="456265" cy="4562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33569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25408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객체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함수는 객체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객체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언어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객체로부터 상속을 받음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없는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(class-less)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class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비슷하게 구현 가능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cap="all" dirty="0"/>
              <a:t>	</a:t>
            </a:r>
            <a:endParaRPr lang="ko-KR" altLang="ko-KR" sz="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12510"/>
              </p:ext>
            </p:extLst>
          </p:nvPr>
        </p:nvGraphicFramePr>
        <p:xfrm>
          <a:off x="539552" y="3068960"/>
          <a:ext cx="6552728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객체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직접 객체를 정의</a:t>
                      </a:r>
                      <a:r>
                        <a:rPr lang="en-US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생성한 후 사용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 객체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정의되어 있고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필요할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 생성하여 사용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(String, Date, Array, Number…)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 </a:t>
                      </a:r>
                      <a:r>
                        <a:rPr lang="ko-KR" altLang="en-US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 </a:t>
                      </a:r>
                      <a:r>
                        <a:rPr lang="ko-KR" altLang="ko-KR" sz="1000" kern="100" cap="all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  <a:endParaRPr lang="ko-KR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브라우저 수행 시 생성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(location, document, history…)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Object Literal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  =&gt;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쌍의 해시 테이블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(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함수도 가능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properties(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methods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특별한 형태의 데이터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 객체를 생성할 때 이상적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객체 정의 후 기능 추가 가능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방식 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1)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Object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중괄호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감싼다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내의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쉼표로 분리한다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프로퍼티명과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값은 콜론으로 분리한다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변수에 할당할 때는 닫는 중괄호 뒤에 세미콜론을 빼먹지 않도록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car = {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    goes : “far”,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    stop : true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              };</a:t>
            </a:r>
          </a:p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8104" y="2132856"/>
            <a:ext cx="2520280" cy="1728192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리터럴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사용</a:t>
            </a:r>
          </a:p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car = { goes: “far” 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내장 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생성자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사용</a:t>
            </a:r>
          </a:p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car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Object();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car.goes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“far”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사용자 정의 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생성자</a:t>
            </a:r>
            <a:endParaRPr lang="ko-KR" altLang="en-US" sz="900" dirty="0">
              <a:solidFill>
                <a:srgbClr val="3F7F5F"/>
              </a:solidFill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Car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 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car(name){</a:t>
            </a:r>
          </a:p>
          <a:p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 = name;</a:t>
            </a:r>
          </a:p>
          <a:p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  <a:endParaRPr lang="en-US" altLang="ko-KR" sz="10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5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Object Literal – Object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 인자 값의 타입에 따라 생성되는 객체의 타입이 달라짐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인자의 값이 동적으로 변하는 값일 경우 예기치 않은 결과가 반환될 수 있다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면에서 좋지 않음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sz="1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럴에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8384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16016" y="1773255"/>
            <a:ext cx="4114800" cy="487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endParaRPr lang="ko-KR" altLang="en-US" sz="10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</a:t>
            </a:r>
            <a:r>
              <a:rPr lang="ko-KR" altLang="en-US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빈 객체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</a:t>
            </a:r>
            <a:r>
              <a:rPr lang="en-US" altLang="ko-KR" sz="10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 = </a:t>
            </a:r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Object();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o.constructor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=== Object);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true</a:t>
            </a:r>
          </a:p>
          <a:p>
            <a:endParaRPr lang="ko-KR" altLang="en-US" sz="1000" b="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//Number </a:t>
            </a:r>
            <a:r>
              <a:rPr lang="ko-KR" altLang="en-US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형 객체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</a:t>
            </a:r>
            <a:r>
              <a:rPr lang="en-US" altLang="ko-KR" sz="10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 = </a:t>
            </a:r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Object(1);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o.constructor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=== Number);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true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o.toFixed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(2)); 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"1.00"</a:t>
            </a:r>
          </a:p>
          <a:p>
            <a:endParaRPr lang="ko-KR" altLang="en-US" sz="1000" b="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//</a:t>
            </a:r>
            <a:r>
              <a:rPr lang="ko-KR" altLang="en-US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문자열 객체</a:t>
            </a:r>
          </a:p>
          <a:p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</a:t>
            </a:r>
            <a:r>
              <a:rPr lang="en-US" altLang="ko-KR" sz="10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 = </a:t>
            </a:r>
            <a:r>
              <a:rPr lang="en-US" altLang="ko-KR" sz="1000" b="0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Object(</a:t>
            </a:r>
            <a:r>
              <a:rPr lang="en-US" altLang="ko-KR" sz="1000" b="0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"I am a string"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console.log(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o.constructor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=== String);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true</a:t>
            </a:r>
          </a:p>
          <a:p>
            <a:endParaRPr lang="ko-KR" altLang="en-US" sz="1000" b="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//</a:t>
            </a:r>
            <a:r>
              <a:rPr lang="ko-KR" altLang="en-US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일반적인 객체에는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substring </a:t>
            </a:r>
            <a:r>
              <a:rPr lang="ko-KR" altLang="en-US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객체가 없지만 문자열 객체에는 존재한다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console.log(</a:t>
            </a:r>
            <a:r>
              <a:rPr lang="en-US" altLang="ko-KR" sz="10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typeof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o.substring</a:t>
            </a:r>
            <a:r>
              <a:rPr lang="en-US" altLang="ko-KR" sz="1000" b="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"function"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객체 표기법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Object Literal - Object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보다는 객체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리터럴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사용 가능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읽는 방법 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1)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flight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["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airline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 </a:t>
            </a:r>
          </a:p>
          <a:p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2)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flight.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airline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존재하지 않는 속성을 읽을 경우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undefined</a:t>
            </a:r>
          </a:p>
          <a:p>
            <a:endParaRPr lang="ko-KR" altLang="en-US" sz="1100" dirty="0"/>
          </a:p>
          <a:p>
            <a:r>
              <a:rPr lang="en-US" altLang="ko-KR" sz="900" b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flight =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airline : </a:t>
            </a:r>
            <a:r>
              <a:rPr lang="en-US" altLang="ko-KR" sz="900" b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"Oceanic"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number : 815,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departure :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IATA : </a:t>
            </a:r>
            <a:r>
              <a:rPr lang="en-US" altLang="ko-KR" sz="900" b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"SYD"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time : </a:t>
            </a:r>
            <a:r>
              <a:rPr lang="en-US" altLang="ko-KR" sz="900" b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"2004-09-22 14:55"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city : </a:t>
            </a:r>
            <a:r>
              <a:rPr lang="en-US" altLang="ko-KR" sz="900" b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"Sydney"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</a:t>
            </a: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4368" y="6614078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5_Ex_01_01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JavaScript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란 무엇인가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크로스 플랫폼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객체지향 언어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작고 가벼움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웹 브라우저에서 활용 가능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Array, Date, Math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등의 객체 제공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함수 등 언어의 기본 요소 포함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클라이언트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브라우져의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Document Object Model(DOM)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제어할 수 있는 객체 제공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                         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마우스클릭이나 폼 입력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페이지 이동 같은 사용자 이벤트에 반응 할 수 있게 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서버 쪽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서버에서 실행할 객체 제공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                      (DB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통신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응용프로그램들의 호출들 사이의 연속성 제어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파일조작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0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사용자 정의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74320" lvl="1" indent="0">
              <a:buNone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만들어 객체 생성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/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/>
          </a:p>
          <a:p>
            <a:endParaRPr lang="en-US" altLang="ko-KR" sz="1100" dirty="0"/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384" y="659735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620" y="2564904"/>
            <a:ext cx="8088179" cy="1296144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ko-KR" altLang="en-US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Person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(name) {       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일반적인 함수 사용과 차이점이 없다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  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함수와 구분하기 위해서 이름의 첫 글자를 대문자로 한다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 = name;                   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this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로 객체의 속성 지정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, this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를 사용하면 해당 </a:t>
            </a:r>
            <a:r>
              <a:rPr lang="ko-KR" altLang="en-US" sz="900" b="1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프로퍼티는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public </a:t>
            </a:r>
            <a:r>
              <a:rPr lang="ko-KR" altLang="en-US" sz="900" b="1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프로퍼티가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된다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.say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()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“I am ” +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b="1" u="sng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u="sng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adam</a:t>
            </a:r>
            <a:r>
              <a:rPr lang="en-US" altLang="ko-KR" sz="900" b="1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</a:t>
            </a:r>
            <a:r>
              <a:rPr lang="en-US" altLang="ko-KR" sz="900" b="1" u="sng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900" b="1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 (“Adam”) 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adam.say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();</a:t>
            </a: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59" y="4437112"/>
            <a:ext cx="8075239" cy="1944216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(name) { 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빈 객체가 생성된다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 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이 객체는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라는 변수로 참조할 수 있고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, 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해당 함수의 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프로토타입을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상속받는다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{};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프로퍼티와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메서드를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추가한다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 = name;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.say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()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“I am ” +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//this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를 반환한다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2843808" y="400506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사용자 정의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prototype1</a:t>
            </a:r>
          </a:p>
          <a:p>
            <a:pPr marL="252000" lvl="1" indent="0">
              <a:buClrTx/>
              <a:buNone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423450" lvl="1" indent="-171450">
              <a:buClrTx/>
              <a:buFont typeface="Wingdings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프로토타입이 존재하며 객체 생성시 상속 받는다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없고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개념만 존재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3880" y="6605683"/>
            <a:ext cx="1116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5_Ex_03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621" y="2492895"/>
            <a:ext cx="7946758" cy="2398201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(name) {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 = name;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b="1" dirty="0" err="1">
                <a:solidFill>
                  <a:srgbClr val="FF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Person.prototype.say</a:t>
            </a:r>
            <a:r>
              <a:rPr lang="en-US" altLang="ko-KR" sz="900" b="1" dirty="0">
                <a:solidFill>
                  <a:srgbClr val="FF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 {   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Person </a:t>
            </a:r>
            <a:r>
              <a:rPr lang="ko-KR" altLang="en-US" sz="900" b="1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프로토타입에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say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라는 함수를 추가한다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                                                 // 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모든 객체에 동일한 내용이 적용되는 경우 사용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메모리를 낭비하지 않는다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“I am ” +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.name;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adam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Person(“Adam”);</a:t>
            </a:r>
          </a:p>
          <a:p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john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Person(“John”);</a:t>
            </a:r>
          </a:p>
          <a:p>
            <a:r>
              <a:rPr lang="nn-NO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var</a:t>
            </a:r>
            <a:r>
              <a:rPr lang="nn-NO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jane = </a:t>
            </a:r>
            <a:r>
              <a:rPr lang="nn-NO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new</a:t>
            </a:r>
            <a:r>
              <a:rPr lang="nn-NO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Person(“Jane”);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adam.say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john.say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jane.say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79812" y="4964010"/>
            <a:ext cx="4637390" cy="1359526"/>
            <a:chOff x="2195736" y="5101346"/>
            <a:chExt cx="4637390" cy="1359526"/>
          </a:xfrm>
        </p:grpSpPr>
        <p:sp>
          <p:nvSpPr>
            <p:cNvPr id="7" name="직사각형 6"/>
            <p:cNvSpPr/>
            <p:nvPr/>
          </p:nvSpPr>
          <p:spPr>
            <a:xfrm>
              <a:off x="4762146" y="5337622"/>
              <a:ext cx="817966" cy="3042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Person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5736" y="5101346"/>
              <a:ext cx="1368152" cy="416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adam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name: “</a:t>
              </a:r>
              <a:r>
                <a:rPr lang="en-US" altLang="ko-KR" sz="9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adam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}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5736" y="5605402"/>
              <a:ext cx="1368152" cy="3870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john: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name : “john” }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5736" y="6092206"/>
              <a:ext cx="1368152" cy="36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jane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name : “</a:t>
              </a:r>
              <a:r>
                <a:rPr lang="en-US" altLang="ko-KR" sz="9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jane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}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62146" y="5643773"/>
              <a:ext cx="817966" cy="3235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__proto__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29070" y="5639437"/>
              <a:ext cx="504056" cy="3235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say</a:t>
              </a:r>
            </a:p>
          </p:txBody>
        </p:sp>
        <p:cxnSp>
          <p:nvCxnSpPr>
            <p:cNvPr id="16" name="꺾인 연결선 15"/>
            <p:cNvCxnSpPr>
              <a:stCxn id="8" idx="3"/>
              <a:endCxn id="14" idx="1"/>
            </p:cNvCxnSpPr>
            <p:nvPr/>
          </p:nvCxnSpPr>
          <p:spPr>
            <a:xfrm>
              <a:off x="3563888" y="5309834"/>
              <a:ext cx="1198258" cy="49572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꺾인 연결선 16"/>
            <p:cNvCxnSpPr>
              <a:stCxn id="12" idx="3"/>
              <a:endCxn id="14" idx="1"/>
            </p:cNvCxnSpPr>
            <p:nvPr/>
          </p:nvCxnSpPr>
          <p:spPr>
            <a:xfrm>
              <a:off x="3563888" y="5798907"/>
              <a:ext cx="1198258" cy="665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꺾인 연결선 17"/>
            <p:cNvCxnSpPr>
              <a:stCxn id="13" idx="3"/>
              <a:endCxn id="14" idx="1"/>
            </p:cNvCxnSpPr>
            <p:nvPr/>
          </p:nvCxnSpPr>
          <p:spPr>
            <a:xfrm flipV="1">
              <a:off x="3563888" y="5805562"/>
              <a:ext cx="1198258" cy="47097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직선 화살표 연결선 18"/>
            <p:cNvCxnSpPr>
              <a:stCxn id="14" idx="3"/>
              <a:endCxn id="15" idx="1"/>
            </p:cNvCxnSpPr>
            <p:nvPr/>
          </p:nvCxnSpPr>
          <p:spPr>
            <a:xfrm flipV="1">
              <a:off x="5580112" y="5801226"/>
              <a:ext cx="748958" cy="4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651679" y="5172498"/>
            <a:ext cx="1368152" cy="8487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name: “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say: function(){} 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사용자 정의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prototype1</a:t>
            </a: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52000" lvl="1" indent="0">
              <a:buClrTx/>
              <a:buNone/>
            </a:pPr>
            <a:endParaRPr lang="en-US" altLang="ko-KR" sz="9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F98E4F0-9D29-4102-B0ED-07C1BF48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686741" cy="39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3977C41F-A394-4C98-B879-A18A5769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46" y="3429000"/>
            <a:ext cx="4320480" cy="281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사용자 정의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prototype - 2</a:t>
            </a:r>
          </a:p>
          <a:p>
            <a:pPr marL="252000" lvl="1" indent="0">
              <a:buClrTx/>
              <a:buNone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423450" lvl="1" indent="-171450">
              <a:buClrTx/>
              <a:buFont typeface="Wingdings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자바스크립트의 기본 객체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html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페이지내의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요소들 모두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존재한다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52000" lvl="1" indent="0">
              <a:buClrTx/>
              <a:buNone/>
            </a:pP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HTMLFormElement.prototype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lvl="1" indent="0">
              <a:buClrTx/>
              <a:buNone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String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String.prototype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3450" lvl="1" indent="-171450">
              <a:buClrTx/>
              <a:buFont typeface="Wingdings" pitchFamily="2" charset="2"/>
              <a:buChar char="l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추가가 가능하다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384" y="661407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5_Ex_04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8621" y="3429000"/>
            <a:ext cx="7946758" cy="936104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String.prototype.say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 {   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 Person </a:t>
            </a:r>
            <a:r>
              <a:rPr lang="ko-KR" altLang="en-US" sz="900" b="1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프로토타입에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say</a:t>
            </a:r>
            <a:r>
              <a:rPr lang="ko-KR" altLang="en-US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라는 함수를 추가한다</a:t>
            </a:r>
            <a:r>
              <a:rPr lang="en-US" altLang="ko-KR" sz="900" b="1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"I am"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+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this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alert(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Adam"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.say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());</a:t>
            </a:r>
            <a:endParaRPr lang="ko-KR" altLang="en-US" sz="900" dirty="0">
              <a:solidFill>
                <a:schemeClr val="tx1"/>
              </a:solidFill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84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동적으로 메소드 추가 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rgbClr val="7F0055"/>
              </a:solidFill>
              <a:latin typeface="맑은 고딕"/>
              <a:ea typeface="맑은 고딕"/>
            </a:endParaRPr>
          </a:p>
          <a:p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Member = </a:t>
            </a:r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firstName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lastName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){</a:t>
            </a:r>
          </a:p>
          <a:p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        </a:t>
            </a:r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.firstName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firstName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        </a:t>
            </a:r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.lastName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lastName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};</a:t>
            </a:r>
          </a:p>
          <a:p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mem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Member(</a:t>
            </a:r>
            <a:r>
              <a:rPr lang="en-US" altLang="ko-KR" sz="900" dirty="0"/>
              <a:t>"</a:t>
            </a:r>
            <a:r>
              <a:rPr lang="ko-KR" altLang="en-US" sz="900" dirty="0" err="1">
                <a:solidFill>
                  <a:srgbClr val="000000"/>
                </a:solidFill>
                <a:latin typeface="맑은 고딕"/>
                <a:ea typeface="맑은 고딕"/>
              </a:rPr>
              <a:t>요시히로</a:t>
            </a:r>
            <a:r>
              <a:rPr lang="en-US" altLang="ko-KR" sz="900" dirty="0"/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900" dirty="0"/>
              <a:t>"</a:t>
            </a:r>
            <a:r>
              <a:rPr lang="ko-KR" altLang="en-US" sz="900" dirty="0">
                <a:solidFill>
                  <a:srgbClr val="000000"/>
                </a:solidFill>
                <a:latin typeface="맑은 고딕"/>
                <a:ea typeface="맑은 고딕"/>
              </a:rPr>
              <a:t>야마다</a:t>
            </a:r>
            <a:r>
              <a:rPr lang="en-US" altLang="ko-KR" sz="900" dirty="0"/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en-US" altLang="ko-KR" sz="900" dirty="0">
                <a:solidFill>
                  <a:srgbClr val="3F7F5F"/>
                </a:solidFill>
                <a:latin typeface="맑은 고딕"/>
                <a:ea typeface="맑은 고딕"/>
              </a:rPr>
              <a:t>// 1</a:t>
            </a:r>
            <a:r>
              <a:rPr lang="ko-KR" altLang="en-US" sz="900" dirty="0">
                <a:solidFill>
                  <a:srgbClr val="3F7F5F"/>
                </a:solidFill>
                <a:latin typeface="맑은 고딕"/>
                <a:ea typeface="맑은 고딕"/>
              </a:rPr>
              <a:t>번</a:t>
            </a:r>
            <a:endParaRPr lang="en-US" altLang="ko-KR" sz="9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mem.getName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function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(){   </a:t>
            </a:r>
            <a:r>
              <a:rPr lang="en-US" altLang="ko-KR" sz="900" dirty="0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900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      return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.lastName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900" dirty="0"/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/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.firstName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console.log(</a:t>
            </a:r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</a:rPr>
              <a:t>mem.getName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()); </a:t>
            </a:r>
            <a:r>
              <a:rPr lang="en-US" altLang="ko-KR" sz="900" dirty="0">
                <a:solidFill>
                  <a:srgbClr val="3F7F5F"/>
                </a:solidFill>
                <a:latin typeface="맑은 고딕"/>
                <a:ea typeface="맑은 고딕"/>
              </a:rPr>
              <a:t>// </a:t>
            </a:r>
            <a:r>
              <a:rPr lang="ko-KR" altLang="en-US" sz="900" dirty="0">
                <a:solidFill>
                  <a:srgbClr val="3F7F5F"/>
                </a:solidFill>
                <a:latin typeface="맑은 고딕"/>
                <a:ea typeface="맑은 고딕"/>
              </a:rPr>
              <a:t>야마다 </a:t>
            </a:r>
            <a:r>
              <a:rPr lang="ko-KR" altLang="en-US" sz="900" dirty="0" err="1">
                <a:solidFill>
                  <a:srgbClr val="3F7F5F"/>
                </a:solidFill>
                <a:latin typeface="맑은 고딕"/>
                <a:ea typeface="맑은 고딕"/>
              </a:rPr>
              <a:t>요시히로</a:t>
            </a:r>
            <a:endParaRPr lang="en-US" altLang="ko-KR" sz="900" b="0" dirty="0"/>
          </a:p>
          <a:p>
            <a:r>
              <a:rPr lang="en-US" altLang="ko-KR" sz="9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2</a:t>
            </a:r>
            <a:r>
              <a:rPr lang="ko-KR" altLang="en-US" sz="9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err="1">
                <a:solidFill>
                  <a:srgbClr val="7F0055"/>
                </a:solidFill>
                <a:latin typeface="맑은 고딕"/>
                <a:ea typeface="맑은 고딕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mem2 = </a:t>
            </a:r>
            <a:r>
              <a:rPr lang="en-US" altLang="ko-KR" sz="900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 Member(</a:t>
            </a:r>
            <a:r>
              <a:rPr lang="en-US" altLang="ko-KR" sz="9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900" dirty="0">
                <a:solidFill>
                  <a:srgbClr val="2A00FF"/>
                </a:solidFill>
                <a:latin typeface="맑은 고딕"/>
                <a:ea typeface="맑은 고딕"/>
              </a:rPr>
              <a:t>나미</a:t>
            </a:r>
            <a:r>
              <a:rPr lang="en-US" altLang="ko-KR" sz="9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9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900" dirty="0" err="1">
                <a:solidFill>
                  <a:srgbClr val="2A00FF"/>
                </a:solidFill>
                <a:latin typeface="맑은 고딕"/>
                <a:ea typeface="맑은 고딕"/>
              </a:rPr>
              <a:t>가케다니</a:t>
            </a:r>
            <a:r>
              <a:rPr lang="en-US" altLang="ko-KR" sz="9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</a:rPr>
              <a:t>console.log(mem2.getName());   </a:t>
            </a:r>
            <a:r>
              <a:rPr lang="en-US" altLang="ko-KR" sz="900" dirty="0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개체가 이 속성 또는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지원하지 않습니다</a:t>
            </a:r>
            <a:r>
              <a:rPr lang="en-US" altLang="ko-KR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900" dirty="0">
                <a:solidFill>
                  <a:srgbClr val="00B050"/>
                </a:solidFill>
                <a:latin typeface="맑은 고딕"/>
                <a:ea typeface="맑은 고딕"/>
              </a:rPr>
              <a:t/>
            </a:r>
            <a:br>
              <a:rPr lang="en-US" altLang="ko-KR" sz="900" dirty="0">
                <a:solidFill>
                  <a:srgbClr val="00B050"/>
                </a:solidFill>
                <a:latin typeface="맑은 고딕"/>
                <a:ea typeface="맑은 고딕"/>
              </a:rPr>
            </a:br>
            <a:endParaRPr lang="en-US" altLang="ko-KR" sz="900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r>
              <a:rPr lang="en-US" altLang="ko-KR" sz="1000" b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클래스를 기초로 생성된 </a:t>
            </a:r>
            <a:r>
              <a:rPr lang="ko-KR" altLang="en-US" sz="1000" b="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인스턴스라</a:t>
            </a:r>
            <a:r>
              <a:rPr lang="ko-KR" altLang="en-US" sz="1000" b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할지라도 각각이 가지는 멤버가 동일하다라고 한정 할 수 없다</a:t>
            </a:r>
            <a:r>
              <a:rPr lang="en-US" altLang="ko-KR" sz="1000" b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8A852C-100D-47C3-810F-DDBA71B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978258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내장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 Array String Math Boolean Number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미리 정의 되어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sz="1000" b="1" cap="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ate 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시간을 다루는 객체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날짜시간을 알 수 있고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설정하고 계산할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384" y="661407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5_Ex_05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448"/>
              </p:ext>
            </p:extLst>
          </p:nvPr>
        </p:nvGraphicFramePr>
        <p:xfrm>
          <a:off x="827584" y="3356992"/>
          <a:ext cx="5278120" cy="16732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9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getFullYear</a:t>
                      </a:r>
                      <a:r>
                        <a:rPr lang="en-US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연도를 알아냄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setYear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설정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getMonth</a:t>
                      </a:r>
                      <a:r>
                        <a:rPr lang="en-US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월을 알아냄</a:t>
                      </a:r>
                      <a:r>
                        <a:rPr lang="en-US" alt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( 1</a:t>
                      </a:r>
                      <a:r>
                        <a:rPr lang="ko-KR" altLang="en-US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0</a:t>
                      </a:r>
                      <a:r>
                        <a:rPr lang="ko-KR" altLang="en-US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setMonth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월을 설정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getDate</a:t>
                      </a:r>
                      <a:r>
                        <a:rPr lang="en-US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알아냄</a:t>
                      </a:r>
                      <a:endParaRPr lang="ko-KR" sz="900" kern="10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setDate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설정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getDay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요일을 알아냄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0(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)-6(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setDay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요일을 설정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getHours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현재시각중 시를 알아냄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setHours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시각중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시를 설정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getMinutes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현재시각중 분를 알아냄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setMinutes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시각중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분를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getSeconds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현재시각중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초를 알아냄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setSeconds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시각중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초를 설정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71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내장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String 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“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”.length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2380" y="6614078"/>
            <a:ext cx="1044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5_Ex_06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22435"/>
              </p:ext>
            </p:extLst>
          </p:nvPr>
        </p:nvGraphicFramePr>
        <p:xfrm>
          <a:off x="827584" y="3284984"/>
          <a:ext cx="5278120" cy="14641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5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charAt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위치에서 문자 찾기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indexOf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문자의 위치 찾기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왼쪽부터 검색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lastIndexOf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문자의 위치 찾기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오른쪽부터 검색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substring(index1,index2)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위치에 있는 문자여 추출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toLowerCase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소문자로 만들기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toUpperCase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대문자로 만들기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내장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Array 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384" y="661407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5_Ex_07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1051"/>
              </p:ext>
            </p:extLst>
          </p:nvPr>
        </p:nvGraphicFramePr>
        <p:xfrm>
          <a:off x="827584" y="2852936"/>
          <a:ext cx="5278120" cy="8366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5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join([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배열을 하나의 문자열로 만들기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sort(function)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배열의 값들을 정렬시키기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revers()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배열에 들어간 값들의 순서를 정반대로 바꾸기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8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객체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관련 정보 접근 가능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브라우저에 출력된 문서에 관한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window, history, location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등을 제공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 구조를 가짐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객체 안에 하위 객체 존재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27" y="3429000"/>
            <a:ext cx="5688632" cy="28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history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히스토리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정보 제공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히스토리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최근 방문 했던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의미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8211"/>
              </p:ext>
            </p:extLst>
          </p:nvPr>
        </p:nvGraphicFramePr>
        <p:xfrm>
          <a:off x="564232" y="3140968"/>
          <a:ext cx="6096000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리스트에 포함되어 있는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주소를 의미한다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852936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history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속성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97261"/>
              </p:ext>
            </p:extLst>
          </p:nvPr>
        </p:nvGraphicFramePr>
        <p:xfrm>
          <a:off x="564232" y="4077072"/>
          <a:ext cx="6096000" cy="1008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리스트에서 한 단계 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forward()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리스트에서 한 단계 앞으로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리스트에서 임의의 위치로 이동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789040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history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객체의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790" y="6624156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5_Ex_08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JavaScript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Java 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클래스 기반 프로그래밍 언어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빠른 실행과 형 안정성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(type safety)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위해 설계 되었음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적은 줄 수의 동적 타입 언어를 계승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HyperTalk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dBASE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의 객체지향 개념을 비슷하게 구현 가능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비해 형식이 자유로움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(type)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검사하지 않음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꼭 선언 할 필요 없음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83568" y="4454165"/>
            <a:ext cx="1296144" cy="1296144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long, String …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43808" y="4454165"/>
            <a:ext cx="1296144" cy="1296144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public, private …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79812" y="4521724"/>
            <a:ext cx="1224136" cy="1224136"/>
            <a:chOff x="2987824" y="4869160"/>
            <a:chExt cx="1296144" cy="1296144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996208" y="4888730"/>
              <a:ext cx="1279376" cy="1257003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987824" y="4869160"/>
              <a:ext cx="1296144" cy="1296144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719572" y="4526173"/>
            <a:ext cx="1224136" cy="1224136"/>
            <a:chOff x="2987824" y="4869160"/>
            <a:chExt cx="1296144" cy="129614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996208" y="4888730"/>
              <a:ext cx="1279376" cy="1257003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2987824" y="4869160"/>
              <a:ext cx="1296144" cy="1296144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0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location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페이지의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조회하거나 새로운 페이지로 이동한다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53152"/>
              </p:ext>
            </p:extLst>
          </p:nvPr>
        </p:nvGraphicFramePr>
        <p:xfrm>
          <a:off x="564232" y="2708920"/>
          <a:ext cx="6096000" cy="2268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href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문서의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 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en-US" altLang="ko-KR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window.location.href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주소의 호스트 이름과 포트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hostname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도메인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pathname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경로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붙은 매개변수 반환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물음표 뒤의 값들 반환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주소값에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붙어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anchor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값을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420888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location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속성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11869"/>
              </p:ext>
            </p:extLst>
          </p:nvPr>
        </p:nvGraphicFramePr>
        <p:xfrm>
          <a:off x="564232" y="5445224"/>
          <a:ext cx="6096000" cy="1008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reload()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페이지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새로고침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페이지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새로고침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assign()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주소로 이동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515719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history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객체의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8384" y="6614078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5_Ex_09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5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객체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navigator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방문자의 브라우저 정보 포함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91124"/>
              </p:ext>
            </p:extLst>
          </p:nvPr>
        </p:nvGraphicFramePr>
        <p:xfrm>
          <a:off x="564232" y="2708920"/>
          <a:ext cx="6096000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appCodeName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브라우저의 코드네임 반환 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appName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브라우저의 이름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appVersion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브라우저의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cookieEna</a:t>
                      </a:r>
                      <a:r>
                        <a:rPr lang="en-US" altLang="ko-KR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bled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브라우저가 쿠키사용이 가능한지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online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브라우저가 온라인인지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userAgent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userAgent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420888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navigator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속성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22570"/>
              </p:ext>
            </p:extLst>
          </p:nvPr>
        </p:nvGraphicFramePr>
        <p:xfrm>
          <a:off x="564232" y="5445224"/>
          <a:ext cx="6096000" cy="756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javaEnabled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사용한지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traintEnabled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tainting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 여부 반환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515719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navigator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객체의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8384" y="661407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5_Ex_10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2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DOM(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Document Object Model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이란 무엇인가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 대한 프로그래밍 인터페이스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 대한 구조적 정보를 제공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구조나 외양 및 내용을 바꿀 수 있도록 프로그램에서 접근할 수 있는 방법 제공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객체와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트리형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구조로 표현됨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페이지를 스크립트나 다른 개발 언어로 접근할 때 필수적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마다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방식이 다르기 때문에 크로스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콜렉션을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순회할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캐시하여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getElementsByName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getElementsByTagName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문서에 접근하는 방법</a:t>
            </a:r>
            <a:endParaRPr lang="en-US" altLang="ko-KR" sz="1000" dirty="0">
              <a:solidFill>
                <a:srgbClr val="0080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800" dirty="0">
              <a:solidFill>
                <a:srgbClr val="0080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body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900" b="0" u="sng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dom</a:t>
            </a:r>
            <a:r>
              <a:rPr lang="en-US" altLang="ko-KR" sz="900" b="0" u="sng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900" b="0" u="sng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노드</a:t>
            </a:r>
            <a:r>
              <a:rPr lang="ko-KR" altLang="en-US" sz="900" b="0" u="sng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테스트</a:t>
            </a:r>
            <a:r>
              <a:rPr lang="en-US" altLang="ko-KR" sz="900" b="0" u="sng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900" b="0" u="sng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</a:t>
            </a:r>
            <a:r>
              <a:rPr lang="en-US" altLang="ko-KR" sz="900" b="0" u="sng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p =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document.getElementsByTagName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“p"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alert(p[0].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innerText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&lt;/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body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 표준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&amp;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브라우저간 구현 차이점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별로 구현방법이 조금씩 다른 경우 발생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방법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표준에 맞춰 소스 작성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/>
              <a:t>document.all</a:t>
            </a:r>
            <a:r>
              <a:rPr lang="en-US" altLang="ko-KR" sz="900" dirty="0"/>
              <a:t>(‘id’)</a:t>
            </a: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/>
              <a:t>.</a:t>
            </a:r>
            <a:r>
              <a:rPr lang="en-US" altLang="ko-KR" sz="900" dirty="0" err="1"/>
              <a:t>innerText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27178"/>
              </p:ext>
            </p:extLst>
          </p:nvPr>
        </p:nvGraphicFramePr>
        <p:xfrm>
          <a:off x="827584" y="3573016"/>
          <a:ext cx="5040560" cy="59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Firefox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크로스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브라우징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구현은 되어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되어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document.getElementById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(“id”);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28441"/>
              </p:ext>
            </p:extLst>
          </p:nvPr>
        </p:nvGraphicFramePr>
        <p:xfrm>
          <a:off x="827584" y="4797152"/>
          <a:ext cx="547260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Firefox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크로스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브라우징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구현은 되어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구현은 되어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di1 =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document.getElementById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(“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dom_id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');</a:t>
                      </a:r>
                    </a:p>
                    <a:p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di1text = di1.firstChild.nodeValue;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77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선택할 수 있는 함수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(DOM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900" b="0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altLang="ko-KR" sz="900" b="0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900" b="0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노드</a:t>
            </a:r>
            <a:r>
              <a:rPr lang="ko-KR" altLang="en-US" sz="900" b="0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테스트</a:t>
            </a:r>
            <a:r>
              <a:rPr lang="en-US" altLang="ko-KR" sz="900" b="0" u="sng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900" b="0" u="sng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900" b="0" u="sng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900" b="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altLang="ko-KR" sz="900" b="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900" b="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노드</a:t>
            </a:r>
            <a:r>
              <a:rPr lang="ko-KR" altLang="en-US" sz="900" b="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테스트</a:t>
            </a:r>
            <a:r>
              <a:rPr lang="en-US" altLang="ko-KR" sz="900" b="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900" b="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900" b="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900" b="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900" b="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dom_id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900" b="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여기는 </a:t>
            </a:r>
            <a:r>
              <a:rPr lang="en-US" altLang="ko-KR" sz="900" b="0" i="1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900" b="0" i="1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900" b="0" i="1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900" b="0" i="1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900" b="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 </a:t>
            </a:r>
            <a:r>
              <a:rPr lang="en-US" altLang="ko-KR" sz="900" b="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900" b="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 </a:t>
            </a:r>
            <a:r>
              <a:rPr lang="en-US" altLang="ko-KR" sz="900" b="0" i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텍스트</a:t>
            </a:r>
            <a:r>
              <a:rPr lang="en-US" altLang="ko-KR" sz="900" b="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byId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dom_id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byTagName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31056"/>
              </p:ext>
            </p:extLst>
          </p:nvPr>
        </p:nvGraphicFramePr>
        <p:xfrm>
          <a:off x="611560" y="2564904"/>
          <a:ext cx="7992888" cy="1601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1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document.getElementById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(“id”)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내의 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속성인 </a:t>
                      </a:r>
                      <a:r>
                        <a:rPr lang="en-US" altLang="ko-KR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참조하여 일치하는 </a:t>
                      </a:r>
                      <a:r>
                        <a:rPr lang="ko-KR" altLang="en-US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검색속도 가장 빠름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document.getElementsByName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(“name”)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내의 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속성인 </a:t>
                      </a:r>
                      <a:r>
                        <a:rPr lang="en-US" altLang="ko-KR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참조 하여 일치하는 </a:t>
                      </a:r>
                      <a:r>
                        <a:rPr lang="ko-KR" altLang="en-US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엘리먼트를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배열로 리턴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하나만 존재 하더라도 접근 시에는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document.getElementsByName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(“tag id”)[0]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이처럼 인덱스 번호를 적어주어야 한다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document.getElementsByTagName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(“tag”)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문서의 </a:t>
                      </a:r>
                      <a:r>
                        <a:rPr lang="en-US" altLang="ko-KR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  <a:r>
                        <a:rPr lang="ko-KR" altLang="en-US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</a:t>
                      </a:r>
                      <a:r>
                        <a:rPr lang="ko-KR" altLang="en-US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document.getElementsByName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함수와 마찬가지로 </a:t>
                      </a:r>
                      <a:r>
                        <a:rPr lang="ko-KR" altLang="en-US" sz="9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배열로 리턴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document.getElementsByTagName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(“tag”)[0]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같이 인덱스 번호로 접근한다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06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 선택하기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 접근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input </a:t>
            </a:r>
            <a:r>
              <a:rPr lang="en-US" altLang="ko-KR" sz="900" b="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"text" </a:t>
            </a:r>
            <a:r>
              <a:rPr lang="en-US" altLang="ko-KR" sz="900" b="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name</a:t>
            </a:r>
            <a:r>
              <a:rPr lang="en-US" altLang="ko-KR" sz="900" b="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"text" </a:t>
            </a:r>
            <a:r>
              <a:rPr lang="en-US" altLang="ko-KR" sz="900" b="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텍스트</a:t>
            </a:r>
            <a:r>
              <a:rPr lang="en-US" altLang="ko-KR" sz="900" b="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/&gt;</a:t>
            </a: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ko-KR" altLang="en-US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document.getElementsByName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"text"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document.write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[0].type ==&gt; 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[0].type+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"&lt;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br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document.write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[0].name ==&gt; 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[0].name+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"&lt;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br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document.write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[0].value ==&gt; 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[0].value+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"&lt;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br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endParaRPr lang="en-US" altLang="ko-KR" sz="900" b="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0,i </a:t>
            </a:r>
            <a:r>
              <a:rPr lang="en-US" altLang="ko-KR" sz="9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byName.length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  </a:t>
            </a:r>
            <a:r>
              <a:rPr lang="en-US" altLang="ko-KR" sz="900" b="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collection </a:t>
            </a:r>
            <a:r>
              <a:rPr lang="ko-KR" altLang="en-US" sz="900" b="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객체는 </a:t>
            </a:r>
            <a:r>
              <a:rPr lang="en-US" altLang="ko-KR" sz="900" b="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900" b="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이런 식으로 접근이 가능하다</a:t>
            </a:r>
            <a:endParaRPr lang="en-US" altLang="ko-KR" sz="9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document.write(</a:t>
            </a:r>
            <a:r>
              <a:rPr lang="nn-NO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"byName[i].type ==&gt; "</a:t>
            </a:r>
            <a:r>
              <a:rPr lang="nn-NO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+byName[i].type+</a:t>
            </a:r>
            <a:r>
              <a:rPr lang="nn-NO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"&lt;br&gt;"</a:t>
            </a:r>
            <a:r>
              <a:rPr lang="nn-NO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].name ==&gt; 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].name+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].value ==&gt; 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].value+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-US" altLang="ko-KR" sz="900" b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en-US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en-US" altLang="ko-KR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49425"/>
              </p:ext>
            </p:extLst>
          </p:nvPr>
        </p:nvGraphicFramePr>
        <p:xfrm>
          <a:off x="683568" y="2636912"/>
          <a:ext cx="302433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형식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64388" y="6627168"/>
            <a:ext cx="1044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6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 선택하기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 변경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변경하고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innerHTML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출력해 보기 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</a:t>
            </a:r>
            <a:r>
              <a:rPr lang="en-US" altLang="ko-KR" sz="9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testId</a:t>
            </a:r>
            <a:r>
              <a:rPr lang="en-US" altLang="ko-KR" sz="900" b="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lang="en-US" altLang="ko-KR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….</a:t>
            </a:r>
          </a:p>
          <a:p>
            <a:r>
              <a:rPr lang="en-US" altLang="ko-KR" sz="9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….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byName.type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"text"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byName.value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ko-KR" altLang="en-US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변경되었네요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?"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byName.name=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"oh"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en-US" altLang="ko-KR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…..</a:t>
            </a:r>
          </a:p>
          <a:p>
            <a:r>
              <a:rPr lang="en-US" altLang="ko-KR" sz="9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…..</a:t>
            </a: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innerHTMLTest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(){</a:t>
            </a:r>
            <a:endParaRPr lang="ko-KR" altLang="en-US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div =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document.getElementsByTagName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"div"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div[0].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innerHTML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"&lt;span&gt;span </a:t>
            </a:r>
            <a:r>
              <a:rPr lang="ko-KR" altLang="en-US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태그가 들어왔어요</a:t>
            </a:r>
            <a:r>
              <a:rPr lang="en-US" altLang="ko-KR" sz="9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&lt;/span&gt;"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; 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};</a:t>
            </a:r>
            <a:endParaRPr lang="en-US" altLang="ko-KR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662716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8673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752600"/>
            <a:ext cx="8435280" cy="487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 선택하기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 접근 및 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문서를 이용하여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다음 조건에 맞춰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을 이용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문구를 완성하시오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	</a:t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Font typeface="Arial" pitchFamily="34" charset="0"/>
              <a:buNone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74320" lvl="1" indent="0">
              <a:buFont typeface="Arial" pitchFamily="34" charset="0"/>
              <a:buNone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6624736" cy="504056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input tag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선택한 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li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두 번째 항목을 선택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3. 2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번과 연결하여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파인애플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감싸서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 후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innerHTML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07704" y="364502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800" b="1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800" b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800" b="1" i="1" dirty="0">
                <a:solidFill>
                  <a:srgbClr val="2A00E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1px solid red</a:t>
            </a:r>
            <a:r>
              <a:rPr lang="en-US" altLang="ko-KR" sz="8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r>
              <a:rPr lang="en-US" altLang="ko-KR" sz="800" b="1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b="1" i="1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en-US" altLang="ko-KR" sz="800" b="1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en-US" altLang="ko-KR" sz="800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"text" </a:t>
            </a:r>
            <a:r>
              <a:rPr lang="en-US" altLang="ko-KR" sz="800" i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usr_nm</a:t>
            </a:r>
            <a:r>
              <a:rPr lang="en-US" altLang="ko-KR" sz="8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en-US" altLang="ko-KR" sz="800" i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8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망고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파인애플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&lt;/</a:t>
            </a:r>
            <a:r>
              <a:rPr lang="en-US" altLang="ko-KR" sz="8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 </a:t>
            </a:r>
            <a:r>
              <a:rPr lang="en-US" altLang="ko-KR" sz="800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800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800" i="1" dirty="0">
                <a:solidFill>
                  <a:srgbClr val="2A00E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300px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800" i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800" i="1" dirty="0">
                <a:solidFill>
                  <a:srgbClr val="2A00E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100px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 </a:t>
            </a:r>
            <a:r>
              <a:rPr lang="en-US" altLang="ko-KR" sz="800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800" i="1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txt_name</a:t>
            </a:r>
            <a:r>
              <a:rPr lang="en-US" altLang="ko-KR" sz="8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 바꿔주세요</a:t>
            </a:r>
            <a:r>
              <a:rPr lang="en-US" altLang="ko-KR" sz="8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sz="800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8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작성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6614078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문제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6_Qa_01.html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044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CSS(style)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조작 하기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선택하여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변화시키기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속성 변화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속성 변화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변경 속성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http://www.w3schools.com/jsref/dom_obj_style.asp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326" y="2972505"/>
            <a:ext cx="6624736" cy="504056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div=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“id"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900" b="1" dirty="0" err="1">
                <a:solidFill>
                  <a:schemeClr val="tx2"/>
                </a:solidFill>
                <a:latin typeface="Consolas"/>
              </a:rPr>
              <a:t>div.style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.color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red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0326" y="4005064"/>
            <a:ext cx="6624736" cy="504056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div=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“id"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900" b="1" dirty="0" err="1">
                <a:solidFill>
                  <a:schemeClr val="tx2"/>
                </a:solidFill>
                <a:latin typeface="Consolas"/>
              </a:rPr>
              <a:t>div.style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.cssText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"color:red;border:1px solid green"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308" y="6605683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6_Ex_03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3337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CSS(style)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조작 하기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class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속성을 이용하여 스타일 변경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Style class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프로퍼티의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엘리먼트에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스타일을 적용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Style class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DOM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Style class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8384" y="6605683"/>
            <a:ext cx="1044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6_Ex_04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420888"/>
            <a:ext cx="6624736" cy="1336590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style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.on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background-color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800" i="1" dirty="0" err="1">
                <a:solidFill>
                  <a:srgbClr val="2A00E1"/>
                </a:solidFill>
                <a:latin typeface="Consolas"/>
              </a:rPr>
              <a:t>yellow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    border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800" i="1" dirty="0">
                <a:solidFill>
                  <a:srgbClr val="2A00E1"/>
                </a:solidFill>
                <a:latin typeface="Consolas"/>
              </a:rPr>
              <a:t>1px solid gray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.off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background-color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800" i="1" dirty="0" err="1">
                <a:solidFill>
                  <a:srgbClr val="2A00E1"/>
                </a:solidFill>
                <a:latin typeface="Consolas"/>
              </a:rPr>
              <a:t>white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    border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800" i="1" dirty="0">
                <a:solidFill>
                  <a:srgbClr val="2A00E1"/>
                </a:solidFill>
                <a:latin typeface="Consolas"/>
              </a:rPr>
              <a:t>1px solid gray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style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2927" y="4149080"/>
            <a:ext cx="6624736" cy="792088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홀수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 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짝수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2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   ...</a:t>
            </a:r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1120" y="5445224"/>
            <a:ext cx="6624736" cy="952829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 li = </a:t>
            </a:r>
            <a:r>
              <a:rPr lang="en-US" altLang="ko-KR" sz="800" b="1" dirty="0" err="1">
                <a:solidFill>
                  <a:srgbClr val="000000"/>
                </a:solidFill>
                <a:latin typeface="Consolas"/>
              </a:rPr>
              <a:t>document.getElementsByTagName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800" b="1" dirty="0">
                <a:solidFill>
                  <a:srgbClr val="2A00FF"/>
                </a:solidFill>
                <a:latin typeface="Consolas"/>
              </a:rPr>
              <a:t>"li"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800" dirty="0">
              <a:latin typeface="Consolas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 = 0 ; </a:t>
            </a:r>
            <a:r>
              <a:rPr lang="en-US" altLang="ko-KR" sz="8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800" b="1" dirty="0">
                <a:solidFill>
                  <a:srgbClr val="3F5FBF"/>
                </a:solidFill>
                <a:latin typeface="Consolas"/>
              </a:rPr>
              <a:t>&lt;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/>
              </a:rPr>
              <a:t>li.length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8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++){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ko-KR" sz="800" b="1" dirty="0">
                <a:solidFill>
                  <a:srgbClr val="000000"/>
                </a:solidFill>
                <a:latin typeface="Consolas"/>
              </a:rPr>
              <a:t>((i+1)%2==0){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     li[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className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dirty="0">
                <a:solidFill>
                  <a:srgbClr val="2A00FF"/>
                </a:solidFill>
                <a:latin typeface="Consolas"/>
              </a:rPr>
              <a:t>"on"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4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JavaScript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명세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Netscape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개발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Netscape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브라우저에서 가장 처음으로 사용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  <a:hlinkClick r:id="rId3" tooltip="http://www.ecma-international.org/"/>
              </a:rPr>
              <a:t>Ecma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hlinkClick r:id="rId3" tooltip="http://www.ecma-international.org/"/>
              </a:rPr>
              <a:t> International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&amp; Netscape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공동 작업 ▷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기반한 표준화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국제적인 프로그래밍 언어를 만듦 ▷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 문서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Mozilla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웹사이트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hlinkClick r:id="rId4" tooltip="http://www.mozilla.org/js/language/E262-3.pdf"/>
              </a:rPr>
              <a:t>ECMA-262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4" tooltip="http://www.mozilla.org/js/language/E262-3.pdf"/>
              </a:rPr>
              <a:t>의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hlinkClick r:id="rId4" tooltip="http://www.mozilla.org/js/language/E262-3.pdf"/>
              </a:rPr>
              <a:t>PDF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4" tooltip="http://www.mozilla.org/js/language/E262-3.pdf"/>
              </a:rPr>
              <a:t>문서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hlinkClick r:id="rId5" tooltip="http://www.ecma-international.org/publications/standards/Ecma-262.htm"/>
              </a:rPr>
              <a:t>the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  <a:hlinkClick r:id="rId5" tooltip="http://www.ecma-international.org/publications/standards/Ecma-262.htm"/>
              </a:rPr>
              <a:t>Ecma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  <a:hlinkClick r:id="rId5" tooltip="http://www.ecma-international.org/publications/standards/Ecma-262.htm"/>
              </a:rPr>
              <a:t> International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  <a:hlinkClick r:id="rId5" tooltip="http://www.ecma-international.org/publications/standards/Ecma-262.htm"/>
              </a:rPr>
              <a:t>웹사이트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752600"/>
            <a:ext cx="8435280" cy="487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CSS(style)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조작 하기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class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속성을 이용하여 스타일 변경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문서를 이용하여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li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태그의 클래스를 모두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변경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li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폰트 색 및 크기를 변경하시오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74320" lvl="1" indent="0">
              <a:buFont typeface="Arial" pitchFamily="34" charset="0"/>
              <a:buNone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744924"/>
            <a:ext cx="6624736" cy="504056"/>
          </a:xfrm>
          <a:prstGeom prst="rect">
            <a:avLst/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Font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색상은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“blue”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크기는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“32pt”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357301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style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.on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background-color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800" i="1" dirty="0" err="1">
                <a:solidFill>
                  <a:srgbClr val="2A00E1"/>
                </a:solidFill>
                <a:latin typeface="Consolas"/>
              </a:rPr>
              <a:t>yellow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border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800" i="1" dirty="0">
                <a:solidFill>
                  <a:srgbClr val="2A00E1"/>
                </a:solidFill>
                <a:latin typeface="Consolas"/>
              </a:rPr>
              <a:t>1px solid gray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.off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-KR" sz="800" dirty="0" err="1">
                <a:solidFill>
                  <a:srgbClr val="7F007F"/>
                </a:solidFill>
                <a:latin typeface="Consolas"/>
              </a:rPr>
              <a:t>background-color</a:t>
            </a:r>
            <a:r>
              <a:rPr lang="en-US" altLang="ko-KR" sz="8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800" i="1" dirty="0" err="1">
                <a:solidFill>
                  <a:srgbClr val="2A00E1"/>
                </a:solidFill>
                <a:latin typeface="Consolas"/>
              </a:rPr>
              <a:t>white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border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800" i="1" dirty="0">
                <a:solidFill>
                  <a:srgbClr val="2A00E1"/>
                </a:solidFill>
                <a:latin typeface="Consolas"/>
              </a:rPr>
              <a:t>1px solid gray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style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홀수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짝수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2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홀수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3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짝수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4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홀수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5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li </a:t>
            </a:r>
            <a:r>
              <a:rPr lang="en-US" altLang="ko-KR" sz="8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/>
              </a:rPr>
              <a:t>"off"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/>
              </a:rPr>
              <a:t>짝수</a:t>
            </a:r>
            <a:r>
              <a:rPr lang="en-US" altLang="ko-KR" sz="800" i="1" dirty="0">
                <a:solidFill>
                  <a:srgbClr val="000000"/>
                </a:solidFill>
                <a:latin typeface="Consolas"/>
              </a:rPr>
              <a:t>6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/>
              </a:rPr>
              <a:t>br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&lt;script&gt;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    //</a:t>
            </a:r>
            <a:r>
              <a:rPr lang="ko-KR" altLang="en-US" sz="800" dirty="0">
                <a:solidFill>
                  <a:srgbClr val="008080"/>
                </a:solidFill>
                <a:latin typeface="Consolas"/>
              </a:rPr>
              <a:t>소스 작성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	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&lt;/script&gt;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1872" y="659565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문제 </a:t>
            </a: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6_Qa_02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0696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또는 제거하거나 새로운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추가하는 작업도 자주 필요하다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DOM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브라우저는 화면을 다시 그리고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(repaint),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재구조화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(reflow)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또한 비용이 많이 드는 작업이다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원칙적으로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업데이트를 최소화하는 게 좋다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실무에서는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동적으로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등을 추가할 때 많이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863" y="2852936"/>
            <a:ext cx="7946758" cy="3316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80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안티</a:t>
            </a:r>
            <a:r>
              <a:rPr lang="ko-KR" altLang="en-US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패턴</a:t>
            </a:r>
          </a:p>
          <a:p>
            <a:r>
              <a:rPr lang="en-US" altLang="ko-KR" sz="8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p, 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document.createElement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"p"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document.createTextNode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"first </a:t>
            </a:r>
            <a:r>
              <a:rPr lang="en-US" altLang="ko-KR" sz="80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paragrapth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document.body.appendChild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(p);</a:t>
            </a:r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문서가 변경되고 화면을 다시 그린다</a:t>
            </a:r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document.createElement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"p"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document.createTextNode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"second paragraph"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document.body.appendChild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(p); </a:t>
            </a:r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문서가 변경되고 화면을 다시 그린다</a:t>
            </a:r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80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</a:p>
          <a:p>
            <a:r>
              <a:rPr lang="en-US" altLang="ko-KR" sz="8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p, t, frag;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frag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document.createDocumentFragment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document.createElement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"p"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document.createTextNode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"first </a:t>
            </a:r>
            <a:r>
              <a:rPr lang="en-US" altLang="ko-KR" sz="80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paragrapth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frag.appendChild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(p);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document.createElement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"p"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document.createTextNode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"second </a:t>
            </a:r>
            <a:r>
              <a:rPr lang="en-US" altLang="ko-KR" sz="80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paragrapth</a:t>
            </a:r>
            <a:r>
              <a:rPr lang="en-US" altLang="ko-KR" sz="80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frag.appendChild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(p);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document.body.appendChild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(frag);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6553" y="6590704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6_Ex_05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9205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8435280" cy="318856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추가할 때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createElement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77718"/>
              </p:ext>
            </p:extLst>
          </p:nvPr>
        </p:nvGraphicFramePr>
        <p:xfrm>
          <a:off x="683568" y="2822255"/>
          <a:ext cx="6912768" cy="1082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3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createDocumentFragment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객체와 별개의 새로운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생성하여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랜더링이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빠르게 이루어 지도록 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createElement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(“TAG NAME”)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엘리먼트를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생성한다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document.</a:t>
                      </a:r>
                      <a:r>
                        <a:rPr lang="en-US" altLang="ko-KR" sz="900" dirty="0" err="1">
                          <a:solidFill>
                            <a:srgbClr val="000000"/>
                          </a:solidFill>
                          <a:latin typeface="Consolas"/>
                        </a:rPr>
                        <a:t>createTextNode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&lt;div&gt;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&lt;/div&gt; tag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사이에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넣을 때 사용한다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16673"/>
              </p:ext>
            </p:extLst>
          </p:nvPr>
        </p:nvGraphicFramePr>
        <p:xfrm>
          <a:off x="683568" y="4257913"/>
          <a:ext cx="6912768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3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element.appendChild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appendElement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childNodes</a:t>
                      </a:r>
                      <a:r>
                        <a:rPr lang="en-US" altLang="ko-KR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제일 마지막 순서에 등록한다</a:t>
                      </a:r>
                      <a:r>
                        <a:rPr lang="en-US" altLang="ko-KR" sz="9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642" y="2524893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document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288" y="3970991"/>
            <a:ext cx="2555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element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9944D-C64C-43AB-BCD5-1018E0571D79}"/>
              </a:ext>
            </a:extLst>
          </p:cNvPr>
          <p:cNvSpPr txBox="1"/>
          <p:nvPr/>
        </p:nvSpPr>
        <p:spPr>
          <a:xfrm>
            <a:off x="683568" y="4895082"/>
            <a:ext cx="3685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    var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ul =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document.getElementsByTagName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"ul"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    var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frag =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document.createDocumentFragment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    var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li =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document.createElement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"li"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    var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liText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document.createTextNode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/>
              </a:rPr>
              <a:t>홀수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7"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altLang="ko-KR" sz="1000" dirty="0">
                <a:solidFill>
                  <a:srgbClr val="000000"/>
                </a:solidFill>
                <a:latin typeface="Consolas"/>
              </a:rPr>
            </a:br>
            <a:endParaRPr lang="ko-KR" altLang="en-US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li.appendChild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liText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);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frag.appendChild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(li);</a:t>
            </a:r>
            <a:br>
              <a:rPr lang="en-US" altLang="ko-KR" sz="1000" dirty="0">
                <a:solidFill>
                  <a:srgbClr val="000000"/>
                </a:solidFill>
                <a:latin typeface="Consolas"/>
              </a:rPr>
            </a:br>
            <a:endParaRPr lang="en-US" altLang="ko-KR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   ul[0].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appendChild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(frag);</a:t>
            </a:r>
            <a:endParaRPr lang="ko-KR" altLang="en-US" sz="1000" dirty="0">
              <a:latin typeface="Consolas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74038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element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속성을 변경 할 때 해당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en-US" altLang="ko-KR" sz="900" dirty="0">
              <a:highlight>
                <a:srgbClr val="D4D4D4"/>
              </a:highlight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  <a:endParaRPr lang="ko-KR" altLang="en-US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li.appendChild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liText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lang="ko-KR" altLang="en-US" sz="9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frag.appendChild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(li);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ul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[0].</a:t>
            </a:r>
            <a:r>
              <a:rPr lang="en-US" altLang="ko-KR" sz="9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appendChild</a:t>
            </a:r>
            <a:r>
              <a:rPr lang="en-US" altLang="ko-KR" sz="9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(frag);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it-IT" altLang="ko-KR" sz="900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var</a:t>
            </a:r>
            <a:r>
              <a:rPr lang="it-IT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sevenLi = document.getElementsByTagName(</a:t>
            </a:r>
            <a:r>
              <a:rPr lang="it-IT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"li"</a:t>
            </a:r>
            <a:r>
              <a:rPr lang="it-IT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)[6];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(!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sevenLi.getAttribute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"class"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||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sevenLi.getAttribute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"class"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== </a:t>
            </a:r>
            <a:r>
              <a:rPr lang="en-US" altLang="ko-KR" sz="9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"off"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sevenLi.setAttribute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class"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"on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en-US" altLang="ko-KR" sz="90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65737"/>
              </p:ext>
            </p:extLst>
          </p:nvPr>
        </p:nvGraphicFramePr>
        <p:xfrm>
          <a:off x="683568" y="2673478"/>
          <a:ext cx="6912768" cy="6987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3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element.setAttribute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값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속성을 등록한다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id,name,class,style,etc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element.getAttribute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엘리먼티에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등록된 속성 값을 가져온다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2420888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element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8384" y="6614078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6_Ex_06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50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element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속성을 변경 할 때 해당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8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800" b="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en-US" altLang="ko-KR" sz="800" b="0" dirty="0">
              <a:highlight>
                <a:srgbClr val="D4D4D4"/>
              </a:highlight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800" b="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  <a:endParaRPr lang="ko-KR" altLang="en-US" sz="8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it-IT" altLang="ko-KR" sz="800" b="0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var</a:t>
            </a:r>
            <a:r>
              <a:rPr lang="it-IT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sevenLi = document.getElementsByTagName(</a:t>
            </a:r>
            <a:r>
              <a:rPr lang="it-IT" altLang="ko-KR" sz="8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"li"</a:t>
            </a:r>
            <a:r>
              <a:rPr lang="it-IT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)[6];</a:t>
            </a:r>
          </a:p>
          <a:p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0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(!</a:t>
            </a:r>
            <a:r>
              <a:rPr lang="en-US" altLang="ko-KR" sz="800" b="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sevenLi.getAttribute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"class"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|| </a:t>
            </a:r>
            <a:r>
              <a:rPr lang="en-US" altLang="ko-KR" sz="800" b="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sevenLi.getAttribute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"class"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== </a:t>
            </a:r>
            <a:r>
              <a:rPr lang="en-US" altLang="ko-KR" sz="800" b="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"off"</a:t>
            </a:r>
            <a:r>
              <a:rPr lang="en-US" altLang="ko-KR" sz="800" b="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sevenLi.setAttribute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class"</a:t>
            </a:r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</a:t>
            </a:r>
            <a:r>
              <a:rPr lang="en-US" altLang="ko-KR" sz="800" b="0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"on</a:t>
            </a:r>
            <a:r>
              <a:rPr lang="en-US" altLang="ko-KR" sz="800" b="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}</a:t>
            </a:r>
          </a:p>
          <a:p>
            <a:endParaRPr lang="en-US" altLang="ko-KR" sz="800" b="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firstLi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document.getElementsByTagName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("li")[0];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firstLi.parentNode.removeChild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firstLi</a:t>
            </a:r>
            <a:r>
              <a:rPr lang="en-US" altLang="ko-KR" sz="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</a:p>
          <a:p>
            <a:endParaRPr lang="en-US" altLang="ko-KR" sz="800" b="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800" b="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endParaRPr lang="en-US" altLang="ko-KR" sz="8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6. DOM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70885"/>
              </p:ext>
            </p:extLst>
          </p:nvPr>
        </p:nvGraphicFramePr>
        <p:xfrm>
          <a:off x="683568" y="2793112"/>
          <a:ext cx="7416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parentElement.removeChild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제거할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element)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 해당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엘리먼트를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 할 때 부모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엘리먼트를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후 관련 함수를 호출 한다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element.parentNode.removeChild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제거할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2540522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element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0268" y="6587211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6_Ex_07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4960" y="4437112"/>
            <a:ext cx="208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1. </a:t>
            </a:r>
            <a:r>
              <a:rPr lang="en-US" altLang="ko-KR" sz="900" dirty="0" err="1"/>
              <a:t>parentNode</a:t>
            </a:r>
            <a:r>
              <a:rPr lang="en-US" altLang="ko-KR" sz="900" dirty="0"/>
              <a:t> : </a:t>
            </a:r>
            <a:r>
              <a:rPr lang="ko-KR" altLang="en-US" sz="900" dirty="0"/>
              <a:t>부모 </a:t>
            </a:r>
            <a:r>
              <a:rPr lang="ko-KR" altLang="en-US" sz="900" dirty="0" err="1"/>
              <a:t>노드</a:t>
            </a:r>
            <a:endParaRPr lang="ko-KR" altLang="en-US" sz="900" dirty="0"/>
          </a:p>
          <a:p>
            <a:r>
              <a:rPr lang="en-US" altLang="ko-KR" sz="900" dirty="0"/>
              <a:t>2. </a:t>
            </a:r>
            <a:r>
              <a:rPr lang="en-US" altLang="ko-KR" sz="900" dirty="0" err="1"/>
              <a:t>childNodes</a:t>
            </a:r>
            <a:r>
              <a:rPr lang="en-US" altLang="ko-KR" sz="900" dirty="0"/>
              <a:t> : </a:t>
            </a:r>
            <a:r>
              <a:rPr lang="ko-KR" altLang="en-US" sz="900" dirty="0"/>
              <a:t>자식 </a:t>
            </a:r>
            <a:r>
              <a:rPr lang="ko-KR" altLang="en-US" sz="900" dirty="0" err="1"/>
              <a:t>노드</a:t>
            </a:r>
            <a:r>
              <a:rPr lang="ko-KR" altLang="en-US" sz="900" dirty="0"/>
              <a:t> 리스트</a:t>
            </a:r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firstChild</a:t>
            </a:r>
            <a:r>
              <a:rPr lang="en-US" altLang="ko-KR" sz="900" dirty="0"/>
              <a:t> : </a:t>
            </a:r>
            <a:r>
              <a:rPr lang="ko-KR" altLang="en-US" sz="900" dirty="0"/>
              <a:t>첫 번째 자식 </a:t>
            </a:r>
            <a:r>
              <a:rPr lang="ko-KR" altLang="en-US" sz="900" dirty="0" err="1"/>
              <a:t>노드</a:t>
            </a:r>
            <a:endParaRPr lang="ko-KR" altLang="en-US" sz="900" dirty="0"/>
          </a:p>
          <a:p>
            <a:r>
              <a:rPr lang="en-US" altLang="ko-KR" sz="900" dirty="0"/>
              <a:t>4. </a:t>
            </a:r>
            <a:r>
              <a:rPr lang="en-US" altLang="ko-KR" sz="900" dirty="0" err="1"/>
              <a:t>lastChild</a:t>
            </a:r>
            <a:r>
              <a:rPr lang="en-US" altLang="ko-KR" sz="900" dirty="0"/>
              <a:t> : </a:t>
            </a:r>
            <a:r>
              <a:rPr lang="ko-KR" altLang="en-US" sz="900" dirty="0"/>
              <a:t>마지막 자식 </a:t>
            </a:r>
            <a:r>
              <a:rPr lang="ko-KR" altLang="en-US" sz="900" dirty="0" err="1"/>
              <a:t>노드</a:t>
            </a:r>
            <a:endParaRPr lang="ko-KR" altLang="en-US" sz="900" dirty="0"/>
          </a:p>
          <a:p>
            <a:r>
              <a:rPr lang="en-US" altLang="ko-KR" sz="900" dirty="0"/>
              <a:t>5. </a:t>
            </a:r>
            <a:r>
              <a:rPr lang="en-US" altLang="ko-KR" sz="900" dirty="0" err="1"/>
              <a:t>nextSibling</a:t>
            </a:r>
            <a:r>
              <a:rPr lang="en-US" altLang="ko-KR" sz="900" dirty="0"/>
              <a:t> : </a:t>
            </a:r>
            <a:r>
              <a:rPr lang="ko-KR" altLang="en-US" sz="900" dirty="0"/>
              <a:t>다음 형제 </a:t>
            </a:r>
            <a:r>
              <a:rPr lang="ko-KR" altLang="en-US" sz="900" dirty="0" err="1"/>
              <a:t>노드</a:t>
            </a:r>
            <a:endParaRPr lang="ko-KR" altLang="en-US" sz="900" dirty="0"/>
          </a:p>
          <a:p>
            <a:r>
              <a:rPr lang="en-US" altLang="ko-KR" sz="900" dirty="0"/>
              <a:t>6. </a:t>
            </a:r>
            <a:r>
              <a:rPr lang="en-US" altLang="ko-KR" sz="900" dirty="0" err="1"/>
              <a:t>previousSibling</a:t>
            </a:r>
            <a:r>
              <a:rPr lang="en-US" altLang="ko-KR" sz="900" dirty="0"/>
              <a:t> : </a:t>
            </a:r>
            <a:r>
              <a:rPr lang="ko-KR" altLang="en-US" sz="900" dirty="0"/>
              <a:t>이전 형제 </a:t>
            </a:r>
            <a:r>
              <a:rPr lang="ko-KR" altLang="en-US" sz="900" dirty="0" err="1"/>
              <a:t>노드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018877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2006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John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Resic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디자인 된 자바스크립트 라이브러리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코드에 비해 간단한 함수의 호출만으로 쉽고 빠르게 개발이 가능하도록 해줌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CSS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구조를 명료 하면서도 읽기 쉬운 형태로 표현 및 사용 가능하다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 아키텍처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기능과 코드가 엉키는 등의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Creep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피하고 창의적인 산출물의 공유가 가능하며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개발된 많은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플러그인을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쉽고 빠르게 이용할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체인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동작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 줄에 나열하여 임시 변수의 사용을 최소화 하여 불필요한 코드의 반복을 피할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크로스브라우저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브라우저에 대한 여러 번의 분기 없이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함수 또는 문장으로 간단히 해결 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311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$(document).ready()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이해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페이지가 로드 되기 전에 자바스크립트 실행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완전히 로드 했을 때 이벤트를 진행해야 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window.onload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문서가 완전히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로드되기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전까지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onload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발생하지 않아 시간이 오래 걸린다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ready()  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자체가 탐색과 조작을 위한 준비가 끝났음을 알려주는 이벤트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탐색과 조작을 위한 준비가 끝나면 실행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매개변수로 함수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코드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갖는다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25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968477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 </a:t>
            </a:r>
            <a:r>
              <a:rPr lang="en-US" altLang="ko-KR" sz="9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"text/</a:t>
            </a:r>
            <a:r>
              <a:rPr lang="en-US" altLang="ko-KR" sz="9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javascript</a:t>
            </a:r>
            <a:r>
              <a:rPr lang="en-US" altLang="ko-KR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</a:t>
            </a:r>
            <a:r>
              <a:rPr lang="en-US" altLang="ko-KR" sz="9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$(document).ready(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function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() {</a:t>
            </a:r>
          </a:p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//span 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태그를 찾아 출력   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alert($(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"span"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).html());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});   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head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 </a:t>
            </a:r>
            <a:r>
              <a:rPr lang="en-US" altLang="ko-KR" sz="900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style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="</a:t>
            </a:r>
            <a:r>
              <a:rPr lang="en-US" altLang="ko-KR" sz="900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padding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:</a:t>
            </a:r>
            <a:r>
              <a:rPr lang="en-US" altLang="ko-KR" sz="900" i="1" dirty="0">
                <a:solidFill>
                  <a:srgbClr val="2A00E1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10px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;"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시작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Selector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에 대한 자세한 내용을 보려면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jquery.com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을 방문하세요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DOM1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  </a:t>
            </a:r>
            <a:endParaRPr lang="ko-KR" altLang="en-US" sz="90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99867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 </a:t>
            </a:r>
            <a:r>
              <a:rPr lang="en-US" altLang="ko-KR" sz="9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"text/</a:t>
            </a:r>
            <a:r>
              <a:rPr lang="en-US" altLang="ko-KR" sz="9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javascript</a:t>
            </a:r>
            <a:r>
              <a:rPr lang="en-US" altLang="ko-KR" sz="9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</a:t>
            </a:r>
            <a:r>
              <a:rPr lang="en-US" altLang="ko-KR" sz="9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//span 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태그를 찾아 출력   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 alert($(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"span"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).html());     </a:t>
            </a:r>
          </a:p>
          <a:p>
            <a:endParaRPr lang="ko-KR" altLang="en-US" sz="900" dirty="0"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head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 </a:t>
            </a:r>
            <a:r>
              <a:rPr lang="en-US" altLang="ko-KR" sz="900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style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="</a:t>
            </a:r>
            <a:r>
              <a:rPr lang="en-US" altLang="ko-KR" sz="900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padding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:</a:t>
            </a:r>
            <a:r>
              <a:rPr lang="en-US" altLang="ko-KR" sz="900" i="1" dirty="0">
                <a:solidFill>
                  <a:srgbClr val="2A00E1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10px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;"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시작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Selector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에 대한 자세한 내용을 보려면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jquery.com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을 방문하세요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DOM1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  </a:t>
            </a:r>
            <a:endParaRPr lang="ko-KR" altLang="en-US" sz="90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40" y="3717612"/>
            <a:ext cx="255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ready()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돔 조작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9992" y="3717612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ready()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이용하지 않은 돔 조작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undifined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7701" y="6582544"/>
            <a:ext cx="9525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7_Ex_01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20206" y="6584179"/>
            <a:ext cx="10695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7_Ex_01_2</a:t>
            </a:r>
            <a:endParaRPr lang="ko-KR" altLang="en-US" sz="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9629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$(document).ready()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이해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페이지가 로드 되기 전에 자바스크립트 실행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-2 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향상을 위해 페이지 하단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(&lt;/body&gt;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대부분의 브라우저는 자바스크립트 엔진이 웹 페이지에 있는 자바스크립트를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컴파일할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때까지 다른 모든 로딩 처리를 중단한다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웹 페이지 문서 상단의 대량의 스크립트를 둔다면 일종의 병목 현상이 일어 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25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246075"/>
            <a:ext cx="4762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 </a:t>
            </a:r>
            <a:r>
              <a:rPr lang="en-US" altLang="ko-KR" sz="900" dirty="0" err="1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src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"http://code.jquery.com/jquery-latest.js"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&gt;&lt;/</a:t>
            </a:r>
            <a:r>
              <a:rPr lang="en-US" altLang="ko-KR" sz="900" i="1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head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u="sng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u="sng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</a:t>
            </a:r>
            <a:r>
              <a:rPr lang="en-US" altLang="ko-KR" sz="900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</a:t>
            </a:r>
            <a:r>
              <a:rPr lang="en-US" altLang="ko-KR" sz="900" u="sng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style</a:t>
            </a:r>
            <a:r>
              <a:rPr lang="en-US" altLang="ko-KR" sz="900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="</a:t>
            </a:r>
            <a:r>
              <a:rPr lang="en-US" altLang="ko-KR" sz="900" u="sng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padding</a:t>
            </a:r>
            <a:r>
              <a:rPr lang="en-US" altLang="ko-KR" sz="900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:</a:t>
            </a:r>
            <a:r>
              <a:rPr lang="en-US" altLang="ko-KR" sz="900" i="1" u="sng" dirty="0">
                <a:solidFill>
                  <a:srgbClr val="2A00E1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10px</a:t>
            </a:r>
            <a:r>
              <a:rPr lang="en-US" altLang="ko-KR" sz="900" i="1" u="sng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;"</a:t>
            </a:r>
            <a:r>
              <a:rPr lang="en-US" altLang="ko-KR" sz="900" i="1" u="sng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시작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Selector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h2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에 대한 자세한 내용을 보려면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jquery.com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을 방문하세요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p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DOM1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DOM2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span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endParaRPr lang="en-US" altLang="ko-KR" sz="900" dirty="0">
              <a:solidFill>
                <a:srgbClr val="008080"/>
              </a:solidFill>
              <a:latin typeface="Consolas" panose="020B0609020204030204" pitchFamily="49" charset="0"/>
              <a:ea typeface="맑은 고딕"/>
              <a:cs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 </a:t>
            </a:r>
            <a:r>
              <a:rPr lang="en-US" altLang="ko-KR" sz="900" dirty="0">
                <a:solidFill>
                  <a:srgbClr val="7F00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"text/</a:t>
            </a:r>
            <a:r>
              <a:rPr lang="en-US" altLang="ko-KR" sz="900" i="1" dirty="0" err="1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javascript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//span </a:t>
            </a:r>
            <a:r>
              <a:rPr lang="ko-KR" altLang="en-US" sz="9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테그를</a:t>
            </a:r>
            <a:r>
              <a:rPr lang="ko-KR" altLang="en-US" sz="900" dirty="0">
                <a:solidFill>
                  <a:srgbClr val="3F7F5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찾아 출력   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   alert($(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"span"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).html());     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92280" y="6407289"/>
            <a:ext cx="15905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ready() </a:t>
            </a:r>
            <a:r>
              <a:rPr lang="ko-KR" altLang="en-US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최적화 예제</a:t>
            </a:r>
            <a:r>
              <a:rPr lang="en-US" altLang="ko-KR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보러가기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9370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Selector(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셀렉터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원하는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찾기 위해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$(Selector), jQuery(Selector)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표현식을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$(Selector), jQuery(Selector)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선택한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요소는 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document.getElementByID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것과는 다르게 해당 객체를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랩핑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반환해 주기 때문에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지원하는 기능을 쉽게 적용 할 수 있다는 장점이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87826"/>
              </p:ext>
            </p:extLst>
          </p:nvPr>
        </p:nvGraphicFramePr>
        <p:xfrm>
          <a:off x="1331640" y="2564904"/>
          <a:ext cx="5334744" cy="12050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셀렉터의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</a:p>
                  </a:txBody>
                  <a:tcPr marL="19050" marR="19050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 방법</a:t>
                      </a:r>
                    </a:p>
                  </a:txBody>
                  <a:tcPr marL="19050" marR="19050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$("*")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$("#id")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</a:t>
                      </a:r>
                      <a:r>
                        <a:rPr 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elementName</a:t>
                      </a:r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Selector</a:t>
                      </a:r>
                      <a:endParaRPr 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$(".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  <a:endParaRPr 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Multiple Selector</a:t>
                      </a:r>
                      <a:endParaRPr 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$("selector1, selector2, selector3, 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selectorN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  <a:endParaRPr 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452320" y="6596390"/>
            <a:ext cx="8643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7_Ex_03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55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Selector(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(Attribute)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요소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(Tag)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속성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셀렉터와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필터의 조합으로 통해 관련된 요소에 접근 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03693"/>
              </p:ext>
            </p:extLst>
          </p:nvPr>
        </p:nvGraphicFramePr>
        <p:xfrm>
          <a:off x="539552" y="2708920"/>
          <a:ext cx="5760640" cy="189959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45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ko-KR" altLang="en-US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r>
                        <a:rPr lang="en-US" altLang="ko-KR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8852" marR="18852" marT="18852" marB="18852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</a:t>
                      </a:r>
                      <a:endParaRPr 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(attribute)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가지는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=”value”])</a:t>
                      </a:r>
                      <a:endParaRPr 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 값인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$(Selector[attr!=”value”])</a:t>
                      </a:r>
                      <a:endParaRPr 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같지 않은 값인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</a:t>
                      </a:r>
                      <a:r>
                        <a:rPr 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^=”value”])</a:t>
                      </a: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값으로 시작하는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$(Selector[attr$=”value”])</a:t>
                      </a: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값으로 끝나는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$(Selector[attr*=”value”])</a:t>
                      </a: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포함하는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$(Selector[</a:t>
                      </a:r>
                      <a:r>
                        <a:rPr 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~=”value”])</a:t>
                      </a:r>
                    </a:p>
                  </a:txBody>
                  <a:tcPr marL="18852" marR="18852" marT="18852" marB="18852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값이 공백과 함께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포함하는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일치</a:t>
                      </a:r>
                    </a:p>
                  </a:txBody>
                  <a:tcPr marL="18852" marR="18852" marT="18852" marB="1885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452320" y="6596390"/>
            <a:ext cx="15103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속성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셀렉터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6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7_Ex_09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6597932"/>
            <a:ext cx="15103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속성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셀렉터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5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7_Ex_08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1233" y="6597932"/>
            <a:ext cx="15103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속성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셀렉터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4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: 7_Ex_07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58568" y="6597932"/>
            <a:ext cx="15969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6" action="ppaction://hlinkfile"/>
              </a:rPr>
              <a:t>속성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6" action="ppaction://hlinkfile"/>
              </a:rPr>
              <a:t>셀렉터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6" action="ppaction://hlinkfile"/>
              </a:rPr>
              <a:t>2,3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6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6" action="ppaction://hlinkfile"/>
              </a:rPr>
              <a:t>: 7_Ex_05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8178" y="6597352"/>
            <a:ext cx="15103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7" action="ppaction://hlinkfile"/>
              </a:rPr>
              <a:t>속성 </a:t>
            </a:r>
            <a:r>
              <a:rPr lang="ko-KR" altLang="en-US" sz="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7" action="ppaction://hlinkfile"/>
              </a:rPr>
              <a:t>셀렉터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7" action="ppaction://hlinkfile"/>
              </a:rPr>
              <a:t>1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7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7" action="ppaction://hlinkfile"/>
              </a:rPr>
              <a:t>: 7_Ex_04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00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1.JavaScript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미리 알고 있어야 할 것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Mozilla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구현 버전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까지 나와 있음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Jscript : Microsoft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내놓은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구현물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IE9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들어있는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Jscript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엔진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9.0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까지 확인하였으며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Internet Explorer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Windows OS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의 변화에</a:t>
            </a:r>
            <a:b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따라서 계속 버전이 올라가는 중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JScript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로 구동 함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(HTML Script Tag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Language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속성을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'JavaScript’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무시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HTML Page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작성할 때에는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MSDN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있는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JScript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Reference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참고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(JavaScript Reference x)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ECMA-262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에서 정의한 것보다 더 많은 기능 지원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Microsoft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Mozilla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ECMA-262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처음 구현한 뒤로 계속 기능을 추가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점점 기능상 상이점이 많아짐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script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구분하여 사용하는 것이 중요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  </a:t>
            </a:r>
            <a:b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Selector(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 –  DOM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(Hierarchy)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요소 접근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트리 구조로 이루어져 있어 자신의 부모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조상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후손에 대해 쉽게 접근이 가능하다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11908"/>
              </p:ext>
            </p:extLst>
          </p:nvPr>
        </p:nvGraphicFramePr>
        <p:xfrm>
          <a:off x="543984" y="2708920"/>
          <a:ext cx="6667500" cy="922013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73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Child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$(“parent &gt; child”)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Descendant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$(“ancestor descendant”)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Next Adjacent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next”)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 Siblings Selector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</a:t>
                      </a:r>
                      <a:r>
                        <a:rPr 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</a:t>
                      </a: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siblings”)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351" y="6597932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셀렉터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4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7_Ex_13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0112" y="6597932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셀렉터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3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: 7_Ex_12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734" y="6597932"/>
            <a:ext cx="17743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셀렉터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2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: 7_Ex_11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6597352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셀렉터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1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: 7_Ex_10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3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jQuery Filter –  </a:t>
            </a:r>
            <a:r>
              <a:rPr lang="en-US" altLang="ko-KR" sz="1100" dirty="0"/>
              <a:t>jQuery Filter</a:t>
            </a:r>
            <a:r>
              <a:rPr lang="ko-KR" altLang="en-US" sz="1100" dirty="0"/>
              <a:t>의 기본 필터의 사용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요소를 다양한 방식으로 걸러내는 역할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필터는 단독으로도 사용이 가능하며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필터와 필터를 연결해서도 사용이 가능하다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94570"/>
              </p:ext>
            </p:extLst>
          </p:nvPr>
        </p:nvGraphicFramePr>
        <p:xfrm>
          <a:off x="539552" y="2836638"/>
          <a:ext cx="5832648" cy="254821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41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833" marR="12833" marT="12833" marB="128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설명</a:t>
                      </a:r>
                    </a:p>
                  </a:txBody>
                  <a:tcPr marL="12833" marR="12833" marT="12833" marB="128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:animated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에니메이션이 동작중인 모든 요소와 일치하는 요소를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(index)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단일요소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:even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짝수의 요소를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(0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시작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:odd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홀수의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(0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시작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:first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:last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마지막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:gt(index)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높은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해당되는 요소를 모두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:lt(index)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낮은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해당되는 요소를 모두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:header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모든 헤더 요소들을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.(h1,h2,h3….)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:not(selector)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일치되는 요소를 제외한 나머지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ex) </a:t>
                      </a:r>
                      <a:r>
                        <a:rPr lang="en-US" altLang="ko-KR" sz="800" dirty="0"/>
                        <a:t>$(“</a:t>
                      </a:r>
                      <a:r>
                        <a:rPr lang="en-US" altLang="ko-KR" sz="800" dirty="0" err="1"/>
                        <a:t>td:not</a:t>
                      </a:r>
                      <a:r>
                        <a:rPr lang="en-US" altLang="ko-KR" sz="800" dirty="0"/>
                        <a:t>(‘.</a:t>
                      </a:r>
                      <a:r>
                        <a:rPr lang="en-US" altLang="ko-KR" sz="800" dirty="0" err="1"/>
                        <a:t>noselect</a:t>
                      </a:r>
                      <a:r>
                        <a:rPr lang="en-US" altLang="ko-KR" sz="800" dirty="0"/>
                        <a:t>’)”)</a:t>
                      </a:r>
                      <a:endParaRPr lang="en-US" altLang="ko-KR" sz="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952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:focus</a:t>
                      </a:r>
                    </a:p>
                  </a:txBody>
                  <a:tcPr marL="12833" marR="12833" marT="12833" marB="12833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현재 포커스가 위치한 요소를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(1.6 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이상에서 지원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3" marR="12833" marT="12833" marB="1283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32241"/>
              </p:ext>
            </p:extLst>
          </p:nvPr>
        </p:nvGraphicFramePr>
        <p:xfrm>
          <a:off x="527346" y="5572942"/>
          <a:ext cx="5844854" cy="88039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8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32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td:eq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(0)”)</a:t>
                      </a:r>
                    </a:p>
                  </a:txBody>
                  <a:tcPr marL="18345" marR="18345" marT="18345" marB="1834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요소중에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항목만을 선택합니다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시작입니다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</a:txBody>
                  <a:tcPr marL="18345" marR="18345" marT="18345" marB="183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td:even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”), 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td:odd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</a:p>
                  </a:txBody>
                  <a:tcPr marL="18345" marR="18345" marT="18345" marB="1834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요소중에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짝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홀수번째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요소를 선택합니다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345" marR="18345" marT="18345" marB="183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td:first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”), $("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td:last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</a:p>
                  </a:txBody>
                  <a:tcPr marL="18345" marR="18345" marT="18345" marB="1834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요소중에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요소를 선택합니다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8345" marR="18345" marT="18345" marB="183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88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td:gt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(2)”), $(“</a:t>
                      </a:r>
                      <a:r>
                        <a:rPr 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td:lt</a:t>
                      </a:r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(2)”)</a:t>
                      </a:r>
                    </a:p>
                  </a:txBody>
                  <a:tcPr marL="18345" marR="18345" marT="18345" marB="1834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요소중에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요소 이후의 모든 요소를 선택하거나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요소 이전의 모든 요소를 선택</a:t>
                      </a:r>
                      <a:endParaRPr lang="en-US" altLang="ko-KR" sz="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345" marR="18345" marT="18345" marB="183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449741" y="6597932"/>
            <a:ext cx="12458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Filter 1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7_Ex_14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3877" y="6597932"/>
            <a:ext cx="12458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Filter 2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7_Ex_15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12601" y="6381908"/>
            <a:ext cx="15071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not() filter 1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5" action="ppaction://hlinkfile"/>
              </a:rPr>
              <a:t>: 7_Ex_16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1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jQuery Filter –  </a:t>
            </a:r>
            <a:r>
              <a:rPr lang="en-US" altLang="ko-KR" sz="1100" dirty="0"/>
              <a:t>Filter</a:t>
            </a:r>
            <a:r>
              <a:rPr lang="ko-KR" altLang="en-US" sz="1100" dirty="0"/>
              <a:t>의 자식</a:t>
            </a:r>
            <a:r>
              <a:rPr lang="en-US" altLang="ko-KR" sz="1100" dirty="0"/>
              <a:t>(Child) </a:t>
            </a:r>
            <a:r>
              <a:rPr lang="ko-KR" altLang="en-US" sz="1100" dirty="0"/>
              <a:t>필터의 사용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49164" y="6381908"/>
            <a:ext cx="15167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child Filter 1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3" action="ppaction://hlinkfile"/>
              </a:rPr>
              <a:t>: 7_Ex_18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40302"/>
              </p:ext>
            </p:extLst>
          </p:nvPr>
        </p:nvGraphicFramePr>
        <p:xfrm>
          <a:off x="555596" y="2348880"/>
          <a:ext cx="6667500" cy="91406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414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22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</a:rPr>
                        <a:t>필터 종류 및 형식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</a:rPr>
                        <a:t> 필터 설명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:first-child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요소 중 첫번째에 해당하는 요소를 모두 반환합니다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:last-child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요소 중 마지막에 해당하는 요소를 모두 반환합니다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:nth-child(index/odd/even/equation)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요소 중 지정된 값에 해당하는 요소를 모두 반환합니다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:only-child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자신이 부모 요소와 유일한 자식인 모든 요소를 반환합니다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9552" y="4005064"/>
            <a:ext cx="70567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1" dirty="0"/>
              <a:t>nth-child</a:t>
            </a:r>
            <a:endParaRPr lang="ko-KR" altLang="en-US" sz="1000" b="1" dirty="0"/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index, even, odd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값을 지정하거나 수식을 이용하여 규칙적인 동작을 하도록 할 수 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 ) $(“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td:nth-child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(0)”), $(“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td:nth-child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(even)”), $(“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td:nth-child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(2n+1)”) 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n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7210482" y="6597352"/>
            <a:ext cx="1781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nth-child() filter 1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7_Ex_19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3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Traverse(</a:t>
            </a:r>
            <a:r>
              <a:rPr lang="ko-KR" altLang="en-US" sz="1100" dirty="0"/>
              <a:t>탐색</a:t>
            </a:r>
            <a:r>
              <a:rPr lang="en-US" altLang="ko-KR" sz="1100" dirty="0"/>
              <a:t>)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</a:t>
            </a:r>
            <a:r>
              <a:rPr lang="en-US" altLang="ko-KR" sz="1100" dirty="0"/>
              <a:t>Filtering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셀렉터를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선택한 개체에서 추가적인 작업을 통해 다른 결과를 쉽게 얻을 수 있다는 장점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Traverse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Filtering, Miscellaneous Traverse, Tree Traverse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/>
              <a:t>앞의 </a:t>
            </a:r>
            <a:r>
              <a:rPr lang="ko-KR" altLang="en-US" sz="900" dirty="0" err="1"/>
              <a:t>셀렉터와</a:t>
            </a:r>
            <a:r>
              <a:rPr lang="ko-KR" altLang="en-US" sz="900" dirty="0"/>
              <a:t> 겹치는 내용 </a:t>
            </a:r>
            <a:r>
              <a:rPr lang="en-US" altLang="ko-KR" sz="900" dirty="0"/>
              <a:t>( </a:t>
            </a:r>
            <a:r>
              <a:rPr lang="ko-KR" altLang="en-US" sz="900" dirty="0"/>
              <a:t>동일 결과 </a:t>
            </a:r>
            <a:r>
              <a:rPr lang="en-US" altLang="ko-KR" sz="900" dirty="0"/>
              <a:t>)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td:eq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(0)”) == $(“td”).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td:first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== $(“td”).first()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td:last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== $(“td”).last()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td:not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’)”) == $(“td”).not(“.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93418"/>
              </p:ext>
            </p:extLst>
          </p:nvPr>
        </p:nvGraphicFramePr>
        <p:xfrm>
          <a:off x="520614" y="2924944"/>
          <a:ext cx="5184576" cy="2047297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11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9377" marR="9377" marT="9377" marB="937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.eq(index)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요소들 중에서 인덱스와 일치하는 단일 요소를 선택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0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.filter(expr)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요소에서 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(expr)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일치하는 요소의 집합을 선택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표현식에는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selector, function, element, jQuery object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올 수 있습니다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.first()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요소에서 첫 번째 단일 요소를 선택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.has(selector)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요소에서 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항목을 가지고 있는 요소의 집합을 선택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0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.is(expr)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표현식과 일치하는 조건이 있으면 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표현식에는 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selector, function, element, jQuery object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올 수 있습니다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.last()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.first() 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반대되는 메서드로 마지막 단일 요소를 선택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.map(callback)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</a:t>
                      </a:r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개체에 있는 요소의 집합을 다른 집합으로 변경해서 이동 시킵니다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.not(expr)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표현식과 일치하지 않는 요소의 집합을 선택 반환합니다</a:t>
                      </a:r>
                      <a:r>
                        <a:rPr lang="en-US" altLang="ko-KR" sz="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.slice(start,[end]</a:t>
                      </a:r>
                    </a:p>
                  </a:txBody>
                  <a:tcPr marL="9377" marR="9377" marT="9377" marB="937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선택한 요소에서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start, end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번째에 해당하는 집합을 선택 반환합니다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377" marR="9377" marT="9377" marB="937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038180" y="6597932"/>
            <a:ext cx="1334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.has(),.is()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7_Ex_22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1750" y="6597352"/>
            <a:ext cx="1198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.not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7_Ex_21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9622" y="6596772"/>
            <a:ext cx="11705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.filter()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: 7_Ex_20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2391" y="6597352"/>
            <a:ext cx="11641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,map()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 action="ppaction://hlinkfile"/>
              </a:rPr>
              <a:t>: 7_Ex_23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0312" y="6597352"/>
            <a:ext cx="1159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 action="ppaction://hlinkfile"/>
              </a:rPr>
              <a:t>,slice()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 action="ppaction://hlinkfile"/>
              </a:rPr>
              <a:t>: 7_Ex_24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0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Traverse(</a:t>
            </a:r>
            <a:r>
              <a:rPr lang="ko-KR" altLang="en-US" sz="1100" dirty="0"/>
              <a:t>탐색</a:t>
            </a:r>
            <a:r>
              <a:rPr lang="en-US" altLang="ko-KR" sz="1100" dirty="0"/>
              <a:t>)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</a:t>
            </a:r>
            <a:r>
              <a:rPr lang="en-US" altLang="ko-KR" sz="1100" dirty="0"/>
              <a:t>Miscellaneous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여러 가지 종류의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이것저것 다양한</a:t>
            </a:r>
            <a:r>
              <a:rPr lang="en-US" altLang="ko-KR" sz="800" b="0" dirty="0"/>
              <a:t>)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26611"/>
              </p:ext>
            </p:extLst>
          </p:nvPr>
        </p:nvGraphicFramePr>
        <p:xfrm>
          <a:off x="457200" y="2204864"/>
          <a:ext cx="5976664" cy="93990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87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864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19050" marR="19050" marT="19050" marB="190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.add()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일치하는 요소의 집합에 요소를 추가합니다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.andSelf()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현재 설정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스택에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요소의 이전 설정을 추가합니다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.contents()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텍스트 및 주석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포함 일치하는 요소 집합의 자식 집합을 반환합니다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.end()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이전 상태로 일치하는 집합을 반환합니다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827638" y="6597932"/>
            <a:ext cx="1136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,end()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7_Ex_27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3502" y="6597932"/>
            <a:ext cx="15121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.contents </a:t>
            </a:r>
            <a:r>
              <a:rPr lang="ko-KR" altLang="en-US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예제 </a:t>
            </a:r>
            <a:r>
              <a:rPr lang="en-US" altLang="ko-KR" sz="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hlinkClick r:id="rId4" action="ppaction://hlinkfile"/>
              </a:rPr>
              <a:t>: 7_Ex_26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95390" y="6597352"/>
            <a:ext cx="11384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.add()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action="ppaction://hlinkfile"/>
              </a:rPr>
              <a:t>: 7_Ex_25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7635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CSS</a:t>
            </a:r>
            <a:endParaRPr lang="en-US" altLang="ko-KR" sz="1100" dirty="0"/>
          </a:p>
          <a:p>
            <a:pPr marL="171450" indent="-171450">
              <a:buFont typeface="Wingdings" pitchFamily="2" charset="2"/>
              <a:buChar char="l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스타일을 직접 제어하는 데 필요한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59969"/>
              </p:ext>
            </p:extLst>
          </p:nvPr>
        </p:nvGraphicFramePr>
        <p:xfrm>
          <a:off x="539552" y="2636912"/>
          <a:ext cx="6192688" cy="125342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19"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ko-KR" altLang="en-US" sz="9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ko-KR" alt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</a:p>
                  </a:txBody>
                  <a:tcPr marL="13142" marR="13142" marT="13142" marB="1314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89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적용된 스타일을 가져오거나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스타일을 적용합니다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hasClass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개체에 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클래스가 존재 하는지에 대해 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 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0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addClass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클래스를 추가하는 </a:t>
                      </a: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removeClass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addClass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와는 반대로 해당 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 합니다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80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toggleClass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개체를</a:t>
                      </a:r>
                      <a:r>
                        <a:rPr lang="ko-KR" altLang="en-US" sz="9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스위치처럼 껐다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removeClass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()), 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켰다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addClass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</a:t>
                      </a: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.position(), .width(), .height()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2" marR="13142" marT="13142" marB="13142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좌우 위치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세로 크기 정보를 알려줍니다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3142" marR="13142" marT="13142" marB="1314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6597352"/>
            <a:ext cx="2061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addClass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(),.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removeClass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7_Ex_28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81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(“background-color”)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개체의 배경 색상 조회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color”,”red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개체의 배경 색상 설정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(“background-color”, function(index, value) { })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기능 확장 가능 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index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개체의 순서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value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개체의 현재 스타일 속성값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=&gt;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개체의 스타일 값을 확인하고 변경할 수 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96336" y="6597352"/>
            <a:ext cx="10663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css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7_Ex_29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48" y="3597968"/>
            <a:ext cx="5400600" cy="199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388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hasClass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개체에 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클래스의 존재 여부에 따라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true/false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 class=”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”&gt;Content&lt;/div&gt;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(“small”)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true”</a:t>
            </a:r>
          </a:p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noClass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false”</a:t>
            </a: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96336" y="6597352"/>
            <a:ext cx="1356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hasClass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7_Ex_30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9" name="Picture 3" descr="http://www.sqler.com/files/attach/images/368179/865/387/d5030f778c63dc4822543a7c8126c30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14" y="4005064"/>
            <a:ext cx="464235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921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 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() &lt;-&gt; 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removeClass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()</a:t>
            </a:r>
            <a:br>
              <a:rPr lang="en-US" altLang="ko-KR" sz="11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클래스 추가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removeClass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값 제거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96336" y="6597352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addClass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7_Ex_31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8" y="3385312"/>
            <a:ext cx="3746924" cy="194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http://www.sqler.com/files/attach/images/368179/865/387/3489802e276c3ea87dbdbcc2264f6f2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2" y="3387314"/>
            <a:ext cx="37903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8701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jQuery </a:t>
            </a:r>
            <a:r>
              <a:rPr lang="ko-KR" altLang="en-US" sz="1100" dirty="0" err="1"/>
              <a:t>메소드</a:t>
            </a:r>
            <a:r>
              <a:rPr lang="en-US" altLang="ko-KR" sz="1100" dirty="0"/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toggleClass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개체를 마치 스위치처럼 껐다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켰다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$(“div”).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toggleClass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: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 시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삭제를 하고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적용되지 않은 경우에는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적용한다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toggleClass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true/false) : true –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false –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removeClass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jquery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6888" y="6597352"/>
            <a:ext cx="1537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.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toggleClass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()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예제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file"/>
              </a:rPr>
              <a:t>: 7_Ex_32</a:t>
            </a:r>
            <a:endParaRPr lang="ko-KR" altLang="en-US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7" name="Picture 3" descr="http://www.sqler.com/files/attach/images/368179/865/387/135a880224a8218a0deeb83943e26f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3888432" cy="30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20740</TotalTime>
  <Words>14227</Words>
  <Application>Microsoft Office PowerPoint</Application>
  <PresentationFormat>화면 슬라이드 쇼(4:3)</PresentationFormat>
  <Paragraphs>3175</Paragraphs>
  <Slides>112</Slides>
  <Notes>106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5" baseType="lpstr">
      <vt:lpstr>HY견고딕</vt:lpstr>
      <vt:lpstr>NanumGothic</vt:lpstr>
      <vt:lpstr>Noto Sans</vt:lpstr>
      <vt:lpstr>굴림</vt:lpstr>
      <vt:lpstr>나눔고딕</vt:lpstr>
      <vt:lpstr>돋움</vt:lpstr>
      <vt:lpstr>맑은 고딕</vt:lpstr>
      <vt:lpstr>Arial</vt:lpstr>
      <vt:lpstr>Arial Black</vt:lpstr>
      <vt:lpstr>Consolas</vt:lpstr>
      <vt:lpstr>Times New Roman</vt:lpstr>
      <vt:lpstr>Wingdings</vt:lpstr>
      <vt:lpstr>필수</vt:lpstr>
      <vt:lpstr>PowerPoint 프레젠테이션</vt:lpstr>
      <vt:lpstr>PowerPoint 프레젠테이션</vt:lpstr>
      <vt:lpstr>목차</vt:lpstr>
      <vt:lpstr>목차</vt:lpstr>
      <vt:lpstr>목차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1.JavaScript 에 대하여.</vt:lpstr>
      <vt:lpstr>2. 자료형</vt:lpstr>
      <vt:lpstr>2. 자료형</vt:lpstr>
      <vt:lpstr>2. 자료형</vt:lpstr>
      <vt:lpstr>2. 자료형</vt:lpstr>
      <vt:lpstr>2. 자료형</vt:lpstr>
      <vt:lpstr>2. 자료형</vt:lpstr>
      <vt:lpstr>2. 자료형</vt:lpstr>
      <vt:lpstr>3. 표현식과 연산자</vt:lpstr>
      <vt:lpstr>3. 표현식과 연산자</vt:lpstr>
      <vt:lpstr>3. 표현식과 연산자</vt:lpstr>
      <vt:lpstr>3. 표현식과 연산자,문장</vt:lpstr>
      <vt:lpstr>3. 표현식과 연산자,문장</vt:lpstr>
      <vt:lpstr>3. 표현식과 연산자,문장</vt:lpstr>
      <vt:lpstr>3. 표현식과 연산자,문장</vt:lpstr>
      <vt:lpstr>3. 표현식과 연산자,문장</vt:lpstr>
      <vt:lpstr>3. 표현식과 연산자</vt:lpstr>
      <vt:lpstr>3. 표현식과 연산자,문장</vt:lpstr>
      <vt:lpstr>3. 표현식과 연산자,문장</vt:lpstr>
      <vt:lpstr>3. 표현식과 연산자</vt:lpstr>
      <vt:lpstr>3. 표현식과 연산자,문장</vt:lpstr>
      <vt:lpstr>3. 표현식과 연산자,문장</vt:lpstr>
      <vt:lpstr>3. 표현식과 연산자,문장</vt:lpstr>
      <vt:lpstr>3. 표현식과 연산자,문장</vt:lpstr>
      <vt:lpstr>3. 표현식과 연산자,문장</vt:lpstr>
      <vt:lpstr>3. 표현식과 연산자,문장</vt:lpstr>
      <vt:lpstr>4. 함수</vt:lpstr>
      <vt:lpstr>4. 함수</vt:lpstr>
      <vt:lpstr>4. 함수</vt:lpstr>
      <vt:lpstr>4. 함수</vt:lpstr>
      <vt:lpstr>PowerPoint 프레젠테이션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5. 객체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6. DOM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7. jquery</vt:lpstr>
      <vt:lpstr>감사합니다</vt:lpstr>
      <vt:lpstr>※ .참고 링크.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JangCool</dc:creator>
  <cp:lastModifiedBy>Windows 사용자</cp:lastModifiedBy>
  <cp:revision>2284</cp:revision>
  <dcterms:created xsi:type="dcterms:W3CDTF">2011-07-10T04:00:40Z</dcterms:created>
  <dcterms:modified xsi:type="dcterms:W3CDTF">2019-06-07T08:02:29Z</dcterms:modified>
</cp:coreProperties>
</file>