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46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1" r:id="rId33"/>
    <p:sldId id="340" r:id="rId34"/>
    <p:sldId id="342" r:id="rId35"/>
    <p:sldId id="343" r:id="rId36"/>
    <p:sldId id="344" r:id="rId37"/>
    <p:sldId id="345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6E6E6"/>
    <a:srgbClr val="FF00FF"/>
    <a:srgbClr val="565A5C"/>
    <a:srgbClr val="18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 err="1"/>
              <a:t>DeepMem</a:t>
            </a:r>
            <a:r>
              <a:rPr lang="en-US" altLang="ko-KR" sz="4800" dirty="0"/>
              <a:t>: Learning Graph Neural Network Models for Fast and Robust Memory Forensic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76901"/>
            <a:ext cx="6858000" cy="3041071"/>
          </a:xfrm>
        </p:spPr>
        <p:txBody>
          <a:bodyPr>
            <a:normAutofit/>
          </a:bodyPr>
          <a:lstStyle/>
          <a:p>
            <a:r>
              <a:rPr lang="pt-BR" altLang="ko-KR" dirty="0"/>
              <a:t>Wei Song, Heng Yin, Chang Liu, and </a:t>
            </a:r>
            <a:br>
              <a:rPr lang="pt-BR" altLang="ko-KR" dirty="0"/>
            </a:br>
            <a:r>
              <a:rPr lang="pt-BR" altLang="ko-KR" dirty="0"/>
              <a:t>Dawn Song</a:t>
            </a:r>
          </a:p>
          <a:p>
            <a:r>
              <a:rPr lang="pt-BR" altLang="ko-KR"/>
              <a:t>CCS 2018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1ECF1E-06A8-4062-AB5E-5D0C452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(Training Phase)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21C2D6-7AD7-4DEA-830F-F3AD23C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3DF61-FE29-4100-BBA2-FDD30AD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8CC299D-047F-4C41-9800-4610C704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6" y="2410232"/>
            <a:ext cx="7974832" cy="254844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A059292-35B8-494F-A0E0-4FC70A4E0832}"/>
              </a:ext>
            </a:extLst>
          </p:cNvPr>
          <p:cNvSpPr/>
          <p:nvPr/>
        </p:nvSpPr>
        <p:spPr>
          <a:xfrm>
            <a:off x="3819604" y="3252545"/>
            <a:ext cx="1669507" cy="97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C8A8BC2D-871E-4430-B29B-735A588F23B2}"/>
              </a:ext>
            </a:extLst>
          </p:cNvPr>
          <p:cNvSpPr/>
          <p:nvPr/>
        </p:nvSpPr>
        <p:spPr>
          <a:xfrm>
            <a:off x="3741924" y="2729566"/>
            <a:ext cx="1956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</a:rPr>
              <a:t>Deep Network</a:t>
            </a:r>
            <a:endParaRPr lang="ko-KR" altLang="en-US" sz="20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143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1ECF1E-06A8-4062-AB5E-5D0C452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(Training Phase)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21C2D6-7AD7-4DEA-830F-F3AD23C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3DF61-FE29-4100-BBA2-FDD30AD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8CC299D-047F-4C41-9800-4610C704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6" y="2410232"/>
            <a:ext cx="7974832" cy="254844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A059292-35B8-494F-A0E0-4FC70A4E0832}"/>
              </a:ext>
            </a:extLst>
          </p:cNvPr>
          <p:cNvSpPr/>
          <p:nvPr/>
        </p:nvSpPr>
        <p:spPr>
          <a:xfrm>
            <a:off x="6055112" y="4471639"/>
            <a:ext cx="1081668" cy="367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Memory Graph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A directed graph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Each node represents a segment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contiguous memory bytes between two  pointer </a:t>
                </a:r>
                <a:r>
                  <a:rPr lang="en-US" altLang="ko-KR" dirty="0"/>
                  <a:t>fields</a:t>
                </a:r>
              </a:p>
              <a:p>
                <a:pPr lvl="1"/>
                <a:r>
                  <a:rPr lang="en-US" altLang="ko-KR" dirty="0"/>
                  <a:t>Each edge represents either an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adjacency or points-to relation</a:t>
                </a:r>
                <a:r>
                  <a:rPr lang="en-US" altLang="ko-KR" dirty="0"/>
                  <a:t> between two  nodes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0D787F-7F5A-4186-8558-D87C3A4B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03D5EE-E2FA-4F17-84FA-15292ED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D752C0-6DA9-41A7-A9F9-8FEDAFACFCC6}"/>
              </a:ext>
            </a:extLst>
          </p:cNvPr>
          <p:cNvGrpSpPr/>
          <p:nvPr/>
        </p:nvGrpSpPr>
        <p:grpSpPr>
          <a:xfrm>
            <a:off x="1289044" y="2009914"/>
            <a:ext cx="6565913" cy="2018586"/>
            <a:chOff x="2310144" y="1150702"/>
            <a:chExt cx="7222504" cy="2220445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E7C54F2-9AC5-4E7A-80ED-3A330D37B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53" y="1714712"/>
              <a:ext cx="6873295" cy="1566448"/>
            </a:xfrm>
            <a:prstGeom prst="rect">
              <a:avLst/>
            </a:prstGeom>
          </p:spPr>
        </p:pic>
        <p:cxnSp>
          <p:nvCxnSpPr>
            <p:cNvPr id="17" name="Straight Arrow Connector 11">
              <a:extLst>
                <a:ext uri="{FF2B5EF4-FFF2-40B4-BE49-F238E27FC236}">
                  <a16:creationId xmlns:a16="http://schemas.microsoft.com/office/drawing/2014/main" id="{2E079469-B948-41A7-B3C4-72BF9FE11C49}"/>
                </a:ext>
              </a:extLst>
            </p:cNvPr>
            <p:cNvCxnSpPr/>
            <p:nvPr/>
          </p:nvCxnSpPr>
          <p:spPr>
            <a:xfrm flipH="1">
              <a:off x="3743865" y="1466491"/>
              <a:ext cx="1406106" cy="9316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2">
              <a:extLst>
                <a:ext uri="{FF2B5EF4-FFF2-40B4-BE49-F238E27FC236}">
                  <a16:creationId xmlns:a16="http://schemas.microsoft.com/office/drawing/2014/main" id="{D1D718BD-58AF-4F17-BE19-BD9031A5A264}"/>
                </a:ext>
              </a:extLst>
            </p:cNvPr>
            <p:cNvCxnSpPr/>
            <p:nvPr/>
          </p:nvCxnSpPr>
          <p:spPr>
            <a:xfrm flipH="1">
              <a:off x="4502989" y="1466491"/>
              <a:ext cx="646982" cy="9316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6">
              <a:extLst>
                <a:ext uri="{FF2B5EF4-FFF2-40B4-BE49-F238E27FC236}">
                  <a16:creationId xmlns:a16="http://schemas.microsoft.com/office/drawing/2014/main" id="{4B516BA6-78A9-4D69-8C98-3C40E6C3F4F1}"/>
                </a:ext>
              </a:extLst>
            </p:cNvPr>
            <p:cNvCxnSpPr/>
            <p:nvPr/>
          </p:nvCxnSpPr>
          <p:spPr>
            <a:xfrm>
              <a:off x="5149971" y="1466491"/>
              <a:ext cx="215659" cy="9316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4E639F-7A8C-4CDE-9903-506D9E81DEC9}"/>
                </a:ext>
              </a:extLst>
            </p:cNvPr>
            <p:cNvSpPr txBox="1"/>
            <p:nvPr/>
          </p:nvSpPr>
          <p:spPr>
            <a:xfrm>
              <a:off x="4679163" y="1150702"/>
              <a:ext cx="1094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Pointers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8CF7B5-7ABB-4268-9636-729513F88986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2857224" y="2497937"/>
              <a:ext cx="356491" cy="534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>
              <a:extLst>
                <a:ext uri="{FF2B5EF4-FFF2-40B4-BE49-F238E27FC236}">
                  <a16:creationId xmlns:a16="http://schemas.microsoft.com/office/drawing/2014/main" id="{54140D80-E895-4725-B995-AED980D0E76C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2857224" y="2518909"/>
              <a:ext cx="1190992" cy="513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7">
              <a:extLst>
                <a:ext uri="{FF2B5EF4-FFF2-40B4-BE49-F238E27FC236}">
                  <a16:creationId xmlns:a16="http://schemas.microsoft.com/office/drawing/2014/main" id="{6E6D8D2A-4D5E-44E6-95FB-33A1CABEC7FF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2857224" y="2518909"/>
              <a:ext cx="2007738" cy="513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0">
              <a:extLst>
                <a:ext uri="{FF2B5EF4-FFF2-40B4-BE49-F238E27FC236}">
                  <a16:creationId xmlns:a16="http://schemas.microsoft.com/office/drawing/2014/main" id="{027C0927-2799-4690-BF49-B30F5B1B21A3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2857224" y="2518909"/>
              <a:ext cx="2780095" cy="513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3F7200-1957-4DA0-90E3-D34985262989}"/>
                </a:ext>
              </a:extLst>
            </p:cNvPr>
            <p:cNvSpPr txBox="1"/>
            <p:nvPr/>
          </p:nvSpPr>
          <p:spPr>
            <a:xfrm>
              <a:off x="2310144" y="3032593"/>
              <a:ext cx="1094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27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Memory Graph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A directed graph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Each node represents a segment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contiguous memory bytes between two  pointer </a:t>
                </a:r>
                <a:r>
                  <a:rPr lang="en-US" altLang="ko-KR" dirty="0"/>
                  <a:t>fields</a:t>
                </a:r>
              </a:p>
              <a:p>
                <a:pPr lvl="1"/>
                <a:r>
                  <a:rPr lang="en-US" altLang="ko-KR" dirty="0"/>
                  <a:t>Each edge represents either an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adjacency or points-to relation</a:t>
                </a:r>
                <a:r>
                  <a:rPr lang="en-US" altLang="ko-KR" dirty="0"/>
                  <a:t> between two  nodes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0D787F-7F5A-4186-8558-D87C3A4B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03D5EE-E2FA-4F17-84FA-15292ED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E7C54F2-9AC5-4E7A-80ED-3A330D3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07" y="2522650"/>
            <a:ext cx="6248450" cy="1424043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40B5B9B2-5F9C-49AB-BF20-68F22E661DB9}"/>
              </a:ext>
            </a:extLst>
          </p:cNvPr>
          <p:cNvSpPr/>
          <p:nvPr/>
        </p:nvSpPr>
        <p:spPr>
          <a:xfrm>
            <a:off x="3388498" y="2940466"/>
            <a:ext cx="1259457" cy="48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D2EAA18-4643-43E4-9721-852DDDF4C8C5}"/>
              </a:ext>
            </a:extLst>
          </p:cNvPr>
          <p:cNvSpPr/>
          <p:nvPr/>
        </p:nvSpPr>
        <p:spPr>
          <a:xfrm>
            <a:off x="6627271" y="2940466"/>
            <a:ext cx="1259457" cy="48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Memory Graph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A directed graph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𝑟𝑝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Each node represents a segment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contiguous memory bytes between two  pointer </a:t>
                </a:r>
                <a:r>
                  <a:rPr lang="en-US" altLang="ko-KR" dirty="0"/>
                  <a:t>fields</a:t>
                </a:r>
              </a:p>
              <a:p>
                <a:pPr lvl="1"/>
                <a:r>
                  <a:rPr lang="en-US" altLang="ko-KR" dirty="0"/>
                  <a:t>Each edge represents either an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adjacency or points-to relation</a:t>
                </a:r>
                <a:r>
                  <a:rPr lang="en-US" altLang="ko-KR" dirty="0"/>
                  <a:t> between two  nodes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B6CEA18-C02D-4F0B-8385-9936FDD98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0D787F-7F5A-4186-8558-D87C3A4B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03D5EE-E2FA-4F17-84FA-15292ED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E7C54F2-9AC5-4E7A-80ED-3A330D3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07" y="2522650"/>
            <a:ext cx="6248450" cy="1424043"/>
          </a:xfrm>
          <a:prstGeom prst="rect">
            <a:avLst/>
          </a:prstGeom>
        </p:spPr>
      </p:pic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07B6A803-B2E0-4CF4-B123-3383700839E6}"/>
              </a:ext>
            </a:extLst>
          </p:cNvPr>
          <p:cNvCxnSpPr/>
          <p:nvPr/>
        </p:nvCxnSpPr>
        <p:spPr>
          <a:xfrm flipH="1">
            <a:off x="3735238" y="2156684"/>
            <a:ext cx="836762" cy="4830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9DAC5A8F-9CB3-4A28-8712-8BE9B9349A54}"/>
              </a:ext>
            </a:extLst>
          </p:cNvPr>
          <p:cNvCxnSpPr/>
          <p:nvPr/>
        </p:nvCxnSpPr>
        <p:spPr>
          <a:xfrm>
            <a:off x="4572000" y="2156684"/>
            <a:ext cx="1043796" cy="4830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7E4CB-ABF5-4C95-928D-EDAC20674583}"/>
              </a:ext>
            </a:extLst>
          </p:cNvPr>
          <p:cNvSpPr txBox="1"/>
          <p:nvPr/>
        </p:nvSpPr>
        <p:spPr>
          <a:xfrm>
            <a:off x="3367947" y="1571273"/>
            <a:ext cx="294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is pointed by a pointer on the right boundary of A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302016B4-E7A8-45F1-AAAF-5EE8357995B3}"/>
              </a:ext>
            </a:extLst>
          </p:cNvPr>
          <p:cNvSpPr/>
          <p:nvPr/>
        </p:nvSpPr>
        <p:spPr>
          <a:xfrm>
            <a:off x="1216325" y="5793413"/>
            <a:ext cx="6711351" cy="6236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Why reverse directions to the actual point-to directions?</a:t>
            </a:r>
          </a:p>
          <a:p>
            <a:pPr algn="ctr"/>
            <a:r>
              <a:rPr lang="en-US" sz="2000" b="1" dirty="0"/>
              <a:t>(Section 3.2 gives the answer, but I don’t understand)</a:t>
            </a:r>
          </a:p>
        </p:txBody>
      </p:sp>
    </p:spTree>
    <p:extLst>
      <p:ext uri="{BB962C8B-B14F-4D97-AF65-F5344CB8AC3E}">
        <p14:creationId xmlns:p14="http://schemas.microsoft.com/office/powerpoint/2010/main" val="397745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6A5398-64A0-4548-AFD3-E2528538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Labeling</a:t>
            </a:r>
          </a:p>
          <a:p>
            <a:pPr lvl="1"/>
            <a:r>
              <a:rPr lang="en-US" altLang="ko-KR" dirty="0"/>
              <a:t>Note that an object may consist of </a:t>
            </a:r>
            <a:r>
              <a:rPr lang="en-US" altLang="ko-KR" dirty="0">
                <a:solidFill>
                  <a:srgbClr val="FF0000"/>
                </a:solidFill>
              </a:rPr>
              <a:t>multiple nodes</a:t>
            </a:r>
          </a:p>
          <a:p>
            <a:pPr lvl="1"/>
            <a:r>
              <a:rPr lang="en-US" altLang="ko-KR" dirty="0"/>
              <a:t>Utilize Volatility to find out the offset and length information of 6 kernel object types</a:t>
            </a:r>
          </a:p>
          <a:p>
            <a:pPr lvl="1"/>
            <a:r>
              <a:rPr lang="en-US" altLang="ko-KR" dirty="0"/>
              <a:t>If the node falls into the range of any kernel objects, give the node a label</a:t>
            </a:r>
          </a:p>
          <a:p>
            <a:pPr lvl="1"/>
            <a:r>
              <a:rPr lang="en-US" altLang="ko-KR" dirty="0"/>
              <a:t>Node label consists of 3-tuple of </a:t>
            </a:r>
            <a:r>
              <a:rPr lang="en-US" altLang="ko-KR" dirty="0">
                <a:solidFill>
                  <a:srgbClr val="FF0000"/>
                </a:solidFill>
              </a:rPr>
              <a:t>the object type, offset, and length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DC7A23-FB1F-4E36-9839-D3FA365A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E5E710-B981-41EB-85CB-0232B4FD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413D48E-808C-424E-B715-FB3A12B8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4" y="4294084"/>
            <a:ext cx="4421286" cy="21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6A5398-64A0-4548-AFD3-E2528538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Labeling</a:t>
            </a:r>
          </a:p>
          <a:p>
            <a:pPr lvl="1"/>
            <a:r>
              <a:rPr lang="en-US" altLang="ko-KR" dirty="0"/>
              <a:t>Select the top 20 most frequent node labels across all kernel objects of type c as </a:t>
            </a:r>
            <a:r>
              <a:rPr lang="en-US" altLang="ko-KR" dirty="0">
                <a:solidFill>
                  <a:srgbClr val="FF0000"/>
                </a:solidFill>
              </a:rPr>
              <a:t>key node label set L(c) </a:t>
            </a:r>
            <a:r>
              <a:rPr lang="en-US" altLang="ko-KR" dirty="0"/>
              <a:t>for type c</a:t>
            </a:r>
          </a:p>
          <a:p>
            <a:pPr lvl="1"/>
            <a:r>
              <a:rPr lang="en-US" altLang="ko-KR" dirty="0"/>
              <a:t>Label rest of them as none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DC7A23-FB1F-4E36-9839-D3FA365A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E5E710-B981-41EB-85CB-0232B4FD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413D48E-808C-424E-B715-FB3A12B8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4" y="4294084"/>
            <a:ext cx="4421286" cy="21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098C0D4-8ADE-4FB2-9D0B-BD32AF875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Graph Neural Network Model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Embedding Network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an embedding vector of node </a:t>
                </a:r>
                <a:r>
                  <a:rPr lang="ko-KR" altLang="en-US" dirty="0"/>
                  <a:t>𝑛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d-dimensional vector of node </a:t>
                </a:r>
                <a:r>
                  <a:rPr lang="ko-KR" altLang="en-US" dirty="0"/>
                  <a:t>𝑛 </a:t>
                </a:r>
                <a:r>
                  <a:rPr lang="en-US" altLang="ko-KR" dirty="0"/>
                  <a:t>derived from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its actual memory content</a:t>
                </a:r>
              </a:p>
              <a:p>
                <a:pPr lvl="2"/>
                <a:r>
                  <a:rPr lang="en-US" altLang="ko-KR" dirty="0"/>
                  <a:t>If the memory segment of the node is longer than d bytes, truncate it and keep  only d bytes; if it is shorter, fill the remaining bytes with 0</a:t>
                </a:r>
              </a:p>
              <a:p>
                <a:pPr lvl="2"/>
                <a:r>
                  <a:rPr lang="en-US" altLang="ko-KR" dirty="0"/>
                  <a:t>For each node </a:t>
                </a:r>
                <a:r>
                  <a:rPr lang="ko-KR" altLang="en-US" dirty="0"/>
                  <a:t>𝑛𝑛 </a:t>
                </a:r>
                <a:r>
                  <a:rPr lang="en-US" altLang="ko-KR" dirty="0"/>
                  <a:t>in G, the network integrates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the embeddings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its four kinds of neighboring nodes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098C0D4-8ADE-4FB2-9D0B-BD32AF875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 r="-696" b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2A842-9333-48FB-924B-86FF9377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69A417-0BCC-4985-BB03-CB9BD39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E5F5A73-4646-461B-BD72-F1833FD04505}"/>
              </a:ext>
            </a:extLst>
          </p:cNvPr>
          <p:cNvGrpSpPr/>
          <p:nvPr/>
        </p:nvGrpSpPr>
        <p:grpSpPr>
          <a:xfrm>
            <a:off x="648014" y="2759267"/>
            <a:ext cx="7847972" cy="491872"/>
            <a:chOff x="433388" y="3113525"/>
            <a:chExt cx="7847972" cy="49187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C74DAF9-661D-40BB-8266-00C5FE86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8" y="3113525"/>
              <a:ext cx="5104770" cy="489440"/>
            </a:xfrm>
            <a:prstGeom prst="rect">
              <a:avLst/>
            </a:prstGeom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94D34907-0B92-4848-AE63-97BAECCA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929" y="3133692"/>
              <a:ext cx="2723431" cy="471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44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098C0D4-8ADE-4FB2-9D0B-BD32AF875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9047"/>
                <a:ext cx="4690482" cy="4351338"/>
              </a:xfrm>
            </p:spPr>
            <p:txBody>
              <a:bodyPr/>
              <a:lstStyle/>
              <a:p>
                <a:r>
                  <a:rPr lang="en-US" altLang="ko-KR" dirty="0"/>
                  <a:t>Graph Neural Network Model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Embedding Network</a:t>
                </a:r>
              </a:p>
              <a:p>
                <a:pPr lvl="2"/>
                <a:r>
                  <a:rPr lang="en-US" altLang="ko-KR" dirty="0"/>
                  <a:t>The embedding vector of time </a:t>
                </a:r>
                <a:r>
                  <a:rPr lang="ko-KR" altLang="en-US" dirty="0"/>
                  <a:t>𝑡</a:t>
                </a:r>
                <a:r>
                  <a:rPr lang="en-US" altLang="ko-KR" dirty="0"/>
                  <a:t>+1 depends on the neighbor embedding vectors at time </a:t>
                </a:r>
                <a:r>
                  <a:rPr lang="ko-KR" altLang="en-US" dirty="0"/>
                  <a:t>𝑡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more iterations </a:t>
                </a:r>
                <a:r>
                  <a:rPr lang="ko-KR" altLang="en-US" dirty="0"/>
                  <a:t>𝑡 </a:t>
                </a:r>
                <a:r>
                  <a:rPr lang="en-US" altLang="ko-KR" dirty="0"/>
                  <a:t>we run, the information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farther neighbors </a:t>
                </a:r>
                <a:r>
                  <a:rPr lang="en-US" altLang="ko-KR" dirty="0"/>
                  <a:t>are collected into embedding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098C0D4-8ADE-4FB2-9D0B-BD32AF875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9047"/>
                <a:ext cx="4690482" cy="4351338"/>
              </a:xfrm>
              <a:blipFill>
                <a:blip r:embed="rId2"/>
                <a:stretch>
                  <a:fillRect l="-1688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2A842-9333-48FB-924B-86FF9377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69A417-0BCC-4985-BB03-CB9BD39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8" name="Picture 19">
            <a:extLst>
              <a:ext uri="{FF2B5EF4-FFF2-40B4-BE49-F238E27FC236}">
                <a16:creationId xmlns:a16="http://schemas.microsoft.com/office/drawing/2014/main" id="{564246C7-AE7E-49B7-B507-7BA6EE34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38" y="2143727"/>
            <a:ext cx="3878178" cy="30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98C0D4-8ADE-4FB2-9D0B-BD32AF87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 Neural Network Model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/>
              <a:t>Classifier Network</a:t>
            </a:r>
          </a:p>
          <a:p>
            <a:pPr lvl="2"/>
            <a:r>
              <a:rPr lang="en-US" altLang="ko-KR" dirty="0"/>
              <a:t>Node classifier network is used to map embedding vector to a node label</a:t>
            </a:r>
          </a:p>
          <a:p>
            <a:pPr lvl="2"/>
            <a:r>
              <a:rPr lang="en-US" altLang="ko-KR" dirty="0"/>
              <a:t>With node labels of each object type, build a multi-class classifier to classify the  nodes into one of the labels </a:t>
            </a:r>
            <a:r>
              <a:rPr lang="en-US" altLang="ko-KR" dirty="0">
                <a:solidFill>
                  <a:srgbClr val="FF0000"/>
                </a:solidFill>
              </a:rPr>
              <a:t>in that object type</a:t>
            </a:r>
          </a:p>
          <a:p>
            <a:pPr lvl="2"/>
            <a:r>
              <a:rPr lang="en-US" altLang="ko-KR" dirty="0"/>
              <a:t>There will be a classifier network for each object type</a:t>
            </a:r>
          </a:p>
          <a:p>
            <a:pPr lvl="2"/>
            <a:r>
              <a:rPr lang="en-US" altLang="ko-KR" dirty="0"/>
              <a:t>Need to train multiple classifiers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2A842-9333-48FB-924B-86FF9377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69A417-0BCC-4985-BB03-CB9BD39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2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Identifying objects in the kernel space with deep learning</a:t>
            </a:r>
          </a:p>
          <a:p>
            <a:r>
              <a:rPr lang="en-US" altLang="ko-KR" dirty="0"/>
              <a:t>Contribution</a:t>
            </a:r>
            <a:endParaRPr lang="ko-KR" altLang="en-US" dirty="0"/>
          </a:p>
          <a:p>
            <a:pPr lvl="1"/>
            <a:r>
              <a:rPr lang="en-US" altLang="ko-KR" dirty="0"/>
              <a:t>Graph representation of raw memory</a:t>
            </a:r>
          </a:p>
          <a:p>
            <a:pPr lvl="1"/>
            <a:r>
              <a:rPr lang="en-US" altLang="ko-KR" dirty="0"/>
              <a:t>Fast and robust memory forensic analysis</a:t>
            </a:r>
          </a:p>
          <a:p>
            <a:r>
              <a:rPr lang="en-US" altLang="ko-KR" dirty="0"/>
              <a:t>Result</a:t>
            </a:r>
            <a:endParaRPr lang="ko-KR" altLang="en-US" dirty="0"/>
          </a:p>
          <a:p>
            <a:pPr lvl="1"/>
            <a:r>
              <a:rPr lang="en-US" altLang="ko-KR" dirty="0"/>
              <a:t>Achieved high precision and recall for detecting important kernel objects</a:t>
            </a:r>
          </a:p>
          <a:p>
            <a:pPr lvl="1"/>
            <a:r>
              <a:rPr lang="en-US" altLang="ko-KR" dirty="0"/>
              <a:t>Achieved high precision and recall in three different attack scenarios</a:t>
            </a:r>
          </a:p>
          <a:p>
            <a:r>
              <a:rPr lang="en-US" altLang="ko-KR" dirty="0"/>
              <a:t>Meaning</a:t>
            </a:r>
            <a:endParaRPr lang="ko-KR" altLang="en-US" dirty="0"/>
          </a:p>
          <a:p>
            <a:pPr lvl="1"/>
            <a:r>
              <a:rPr lang="en-US" altLang="ko-KR" dirty="0"/>
              <a:t>By leveraging deep learning, the proposed approach can circumvent known attacks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E16B91-3023-45CD-A440-6E35691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If several nodes indicate that there exists an object of certain type c at the same  address s in the memory dump, we can conclude that it is true</a:t>
            </a:r>
          </a:p>
          <a:p>
            <a:pPr lvl="1"/>
            <a:r>
              <a:rPr lang="en-US" altLang="ko-KR" dirty="0"/>
              <a:t>Each node in the memory indicates the presence of an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With all the node labels, we can generate </a:t>
            </a:r>
            <a:r>
              <a:rPr lang="en-US" altLang="ko-KR" dirty="0">
                <a:solidFill>
                  <a:srgbClr val="FF0000"/>
                </a:solidFill>
              </a:rPr>
              <a:t>a set of candidate object addresses and corresponding voters</a:t>
            </a:r>
            <a:r>
              <a:rPr lang="en-US" altLang="ko-KR" dirty="0"/>
              <a:t> for each address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508CBC-6E95-4CBD-B8E3-7B452A2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368E1C6-89CB-4E27-8742-C31B3A27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35A2CE1-5C35-4FDB-AC56-891210A7A642}"/>
              </a:ext>
            </a:extLst>
          </p:cNvPr>
          <p:cNvSpPr/>
          <p:nvPr/>
        </p:nvSpPr>
        <p:spPr>
          <a:xfrm>
            <a:off x="2324005" y="3602843"/>
            <a:ext cx="4811880" cy="184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B425EFF-E5BA-4A6F-8FE9-1DDDBA9D02E0}"/>
              </a:ext>
            </a:extLst>
          </p:cNvPr>
          <p:cNvSpPr/>
          <p:nvPr/>
        </p:nvSpPr>
        <p:spPr>
          <a:xfrm>
            <a:off x="2604470" y="4342182"/>
            <a:ext cx="557962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610057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2F23D74-84F1-40D9-9B5B-541705CBA0D9}"/>
              </a:ext>
            </a:extLst>
          </p:cNvPr>
          <p:cNvSpPr/>
          <p:nvPr/>
        </p:nvSpPr>
        <p:spPr>
          <a:xfrm>
            <a:off x="2520820" y="4298749"/>
            <a:ext cx="79544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6E08A5-BF95-433E-9C88-3333176969A9}"/>
              </a:ext>
            </a:extLst>
          </p:cNvPr>
          <p:cNvSpPr/>
          <p:nvPr/>
        </p:nvSpPr>
        <p:spPr>
          <a:xfrm>
            <a:off x="2640549" y="4589785"/>
            <a:ext cx="2087278" cy="0"/>
          </a:xfrm>
          <a:custGeom>
            <a:avLst/>
            <a:gdLst/>
            <a:ahLst/>
            <a:cxnLst/>
            <a:rect l="l" t="t" r="r" b="b"/>
            <a:pathLst>
              <a:path w="2282825">
                <a:moveTo>
                  <a:pt x="228262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863CF9E-BC3D-4D5B-8011-EEF720DF1A0F}"/>
              </a:ext>
            </a:extLst>
          </p:cNvPr>
          <p:cNvSpPr/>
          <p:nvPr/>
        </p:nvSpPr>
        <p:spPr>
          <a:xfrm>
            <a:off x="2559129" y="4546960"/>
            <a:ext cx="79544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5A21254-52B5-4CDD-8C49-D07D99828465}"/>
              </a:ext>
            </a:extLst>
          </p:cNvPr>
          <p:cNvSpPr/>
          <p:nvPr/>
        </p:nvSpPr>
        <p:spPr>
          <a:xfrm>
            <a:off x="2604470" y="4835782"/>
            <a:ext cx="3459830" cy="0"/>
          </a:xfrm>
          <a:custGeom>
            <a:avLst/>
            <a:gdLst/>
            <a:ahLst/>
            <a:cxnLst/>
            <a:rect l="l" t="t" r="r" b="b"/>
            <a:pathLst>
              <a:path w="3783965">
                <a:moveTo>
                  <a:pt x="3783622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A4BC20F-8331-49C8-9A37-E44A461581D1}"/>
              </a:ext>
            </a:extLst>
          </p:cNvPr>
          <p:cNvSpPr/>
          <p:nvPr/>
        </p:nvSpPr>
        <p:spPr>
          <a:xfrm>
            <a:off x="2529864" y="4792347"/>
            <a:ext cx="79544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80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 Detection</a:t>
                </a:r>
              </a:p>
              <a:p>
                <a:pPr lvl="1"/>
                <a:r>
                  <a:rPr lang="en-US" altLang="ko-KR" dirty="0"/>
                  <a:t>Since the voter with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higher frequency </a:t>
                </a:r>
                <a:r>
                  <a:rPr lang="en-US" altLang="ko-KR" dirty="0"/>
                  <a:t>in a certain object type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better indicates the  presence of the objects</a:t>
                </a:r>
                <a:r>
                  <a:rPr lang="en-US" altLang="ko-KR" dirty="0"/>
                  <a:t> of that type,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weighted mechanism </a:t>
                </a:r>
                <a:r>
                  <a:rPr lang="en-US" altLang="ko-KR" dirty="0"/>
                  <a:t>is needed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denotes the voter set, which is all the key node labels of type c that vote for  address 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in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that has node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in the dataset</a:t>
                </a:r>
              </a:p>
              <a:p>
                <a:pPr lvl="1"/>
                <a:r>
                  <a:rPr lang="en-US" altLang="ko-KR" dirty="0"/>
                  <a:t>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46EFD-9324-40C8-9B21-1A9FC1F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1EC0DD-CC97-4FA9-9458-B19280F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55CDCF4-3A8A-44A1-8204-570D0ED76B69}"/>
              </a:ext>
            </a:extLst>
          </p:cNvPr>
          <p:cNvSpPr/>
          <p:nvPr/>
        </p:nvSpPr>
        <p:spPr>
          <a:xfrm>
            <a:off x="1902866" y="5492056"/>
            <a:ext cx="5338267" cy="904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075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 Detection</a:t>
                </a:r>
              </a:p>
              <a:p>
                <a:pPr lvl="1"/>
                <a:r>
                  <a:rPr lang="en-US" altLang="ko-KR" dirty="0"/>
                  <a:t>Since the voter with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higher frequency </a:t>
                </a:r>
                <a:r>
                  <a:rPr lang="en-US" altLang="ko-KR" dirty="0"/>
                  <a:t>in a certain object type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better indicates the  presence of the objects</a:t>
                </a:r>
                <a:r>
                  <a:rPr lang="en-US" altLang="ko-KR" dirty="0"/>
                  <a:t> of that type,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weighted mechanism </a:t>
                </a:r>
                <a:r>
                  <a:rPr lang="en-US" altLang="ko-KR" dirty="0"/>
                  <a:t>is needed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denotes the voter set, which is all the key node labels of type c that vote for  address 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in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that has node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in the dataset</a:t>
                </a:r>
              </a:p>
              <a:p>
                <a:pPr lvl="1"/>
                <a:r>
                  <a:rPr lang="en-US" altLang="ko-KR" dirty="0"/>
                  <a:t>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46EFD-9324-40C8-9B21-1A9FC1F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1EC0DD-CC97-4FA9-9458-B19280F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55CDCF4-3A8A-44A1-8204-570D0ED76B69}"/>
              </a:ext>
            </a:extLst>
          </p:cNvPr>
          <p:cNvSpPr/>
          <p:nvPr/>
        </p:nvSpPr>
        <p:spPr>
          <a:xfrm>
            <a:off x="1902866" y="5492056"/>
            <a:ext cx="5338267" cy="904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432FCD0-B44C-40FD-BCCB-25B50860CE8D}"/>
              </a:ext>
            </a:extLst>
          </p:cNvPr>
          <p:cNvSpPr/>
          <p:nvPr/>
        </p:nvSpPr>
        <p:spPr>
          <a:xfrm>
            <a:off x="4850780" y="5439627"/>
            <a:ext cx="909401" cy="592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0C6F5-9E3C-46B5-8BB7-C25D17644394}"/>
              </a:ext>
            </a:extLst>
          </p:cNvPr>
          <p:cNvSpPr txBox="1"/>
          <p:nvPr/>
        </p:nvSpPr>
        <p:spPr>
          <a:xfrm>
            <a:off x="4194592" y="4621926"/>
            <a:ext cx="390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weights of node label 𝒍 in predicting objects of type 𝒄</a:t>
            </a:r>
          </a:p>
        </p:txBody>
      </p:sp>
    </p:spTree>
    <p:extLst>
      <p:ext uri="{BB962C8B-B14F-4D97-AF65-F5344CB8AC3E}">
        <p14:creationId xmlns:p14="http://schemas.microsoft.com/office/powerpoint/2010/main" val="165748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 Detection</a:t>
                </a:r>
              </a:p>
              <a:p>
                <a:pPr lvl="1"/>
                <a:r>
                  <a:rPr lang="en-US" altLang="ko-KR" dirty="0"/>
                  <a:t>Since the voter with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higher frequency </a:t>
                </a:r>
                <a:r>
                  <a:rPr lang="en-US" altLang="ko-KR" dirty="0"/>
                  <a:t>in a certain object type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better indicates the  presence of the objects</a:t>
                </a:r>
                <a:r>
                  <a:rPr lang="en-US" altLang="ko-KR" dirty="0"/>
                  <a:t> of that type,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weighted mechanism </a:t>
                </a:r>
                <a:r>
                  <a:rPr lang="en-US" altLang="ko-KR" dirty="0"/>
                  <a:t>is needed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denotes the voter set, which is all the key node labels of type c that vote for  address 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in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counts the number of objects of type c that has node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in the dataset</a:t>
                </a:r>
              </a:p>
              <a:p>
                <a:pPr lvl="1"/>
                <a:r>
                  <a:rPr lang="en-US" altLang="ko-KR" dirty="0"/>
                  <a:t>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5A23C0-9665-4F9E-B3F4-070F2BBF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46EFD-9324-40C8-9B21-1A9FC1F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1EC0DD-CC97-4FA9-9458-B19280F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55CDCF4-3A8A-44A1-8204-570D0ED76B69}"/>
              </a:ext>
            </a:extLst>
          </p:cNvPr>
          <p:cNvSpPr/>
          <p:nvPr/>
        </p:nvSpPr>
        <p:spPr>
          <a:xfrm>
            <a:off x="1902866" y="5492056"/>
            <a:ext cx="5338267" cy="904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432FCD0-B44C-40FD-BCCB-25B50860CE8D}"/>
              </a:ext>
            </a:extLst>
          </p:cNvPr>
          <p:cNvSpPr/>
          <p:nvPr/>
        </p:nvSpPr>
        <p:spPr>
          <a:xfrm>
            <a:off x="5900360" y="5560956"/>
            <a:ext cx="785004" cy="394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0C6F5-9E3C-46B5-8BB7-C25D17644394}"/>
              </a:ext>
            </a:extLst>
          </p:cNvPr>
          <p:cNvSpPr txBox="1"/>
          <p:nvPr/>
        </p:nvSpPr>
        <p:spPr>
          <a:xfrm>
            <a:off x="4975177" y="6072216"/>
            <a:ext cx="3420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 the addresses voted by multiple voters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F6309EE-3397-4ACF-9A01-A8DA9802921F}"/>
              </a:ext>
            </a:extLst>
          </p:cNvPr>
          <p:cNvSpPr/>
          <p:nvPr/>
        </p:nvSpPr>
        <p:spPr>
          <a:xfrm>
            <a:off x="4561367" y="4618061"/>
            <a:ext cx="4385113" cy="7319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Small weights from multiple voters  vs.  A large weight from a single voter?</a:t>
            </a:r>
          </a:p>
        </p:txBody>
      </p:sp>
    </p:spTree>
    <p:extLst>
      <p:ext uri="{BB962C8B-B14F-4D97-AF65-F5344CB8AC3E}">
        <p14:creationId xmlns:p14="http://schemas.microsoft.com/office/powerpoint/2010/main" val="87107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34B4E7-EA48-4FCA-85A6-EF03CB4C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Memory Dumps Collection</a:t>
            </a:r>
          </a:p>
          <a:p>
            <a:pPr lvl="2"/>
            <a:r>
              <a:rPr lang="en-US" altLang="ko-KR" dirty="0"/>
              <a:t>Windows 7 SP1 virtual machine in the </a:t>
            </a:r>
            <a:r>
              <a:rPr lang="en-US" altLang="ko-KR" dirty="0" err="1"/>
              <a:t>VirutalBox</a:t>
            </a:r>
            <a:endParaRPr lang="en-US" altLang="ko-KR" dirty="0"/>
          </a:p>
          <a:p>
            <a:pPr lvl="2"/>
            <a:r>
              <a:rPr lang="en-US" altLang="ko-KR" dirty="0"/>
              <a:t>OS automatically starts 20 to 40 random actions</a:t>
            </a:r>
          </a:p>
          <a:p>
            <a:pPr lvl="2"/>
            <a:r>
              <a:rPr lang="en-US" altLang="ko-KR" dirty="0"/>
              <a:t>After 2 minutes, dumps the memory of the guest system</a:t>
            </a:r>
          </a:p>
          <a:p>
            <a:pPr lvl="2"/>
            <a:r>
              <a:rPr lang="en-US" altLang="ko-KR" dirty="0"/>
              <a:t>Collects 400 memory dumps, each of which is 1GB in size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dirty="0"/>
              <a:t>100 images as training set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dirty="0"/>
              <a:t>10 images as validation set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dirty="0"/>
              <a:t>the remaining images as the testing set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FA2478-ED54-48E4-B9A9-4725A72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C680712-9B89-4222-A391-2647202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8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34B4E7-EA48-4FCA-85A6-EF03CB4C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/>
              <a:t>Sample Balancing</a:t>
            </a:r>
          </a:p>
          <a:p>
            <a:pPr lvl="2"/>
            <a:r>
              <a:rPr lang="en-US" altLang="ko-KR" dirty="0"/>
              <a:t>The key nodes of kernel objects in the graph are sparse and not evenly distributed</a:t>
            </a:r>
          </a:p>
          <a:p>
            <a:pPr lvl="2"/>
            <a:r>
              <a:rPr lang="en-US" altLang="ko-KR" dirty="0"/>
              <a:t>Need to preserve the topologies of the key nodes in the graph after the balancing</a:t>
            </a:r>
          </a:p>
          <a:p>
            <a:pPr marL="1828800" lvl="3" indent="-457200">
              <a:buFont typeface="+mj-lt"/>
              <a:buAutoNum type="arabicParenR"/>
            </a:pPr>
            <a:r>
              <a:rPr lang="en-US" altLang="ko-KR" dirty="0"/>
              <a:t>To reduce non-key nodes, </a:t>
            </a:r>
            <a:r>
              <a:rPr lang="en-US" altLang="ko-KR" dirty="0">
                <a:solidFill>
                  <a:srgbClr val="FF0000"/>
                </a:solidFill>
              </a:rPr>
              <a:t>remove the nodes</a:t>
            </a:r>
            <a:r>
              <a:rPr lang="en-US" altLang="ko-KR" dirty="0"/>
              <a:t> that are k-hops away from key  nodes in the graph</a:t>
            </a:r>
          </a:p>
          <a:p>
            <a:pPr marL="1828800" lvl="3" indent="-457200">
              <a:buFont typeface="+mj-lt"/>
              <a:buAutoNum type="arabicParenR"/>
            </a:pPr>
            <a:r>
              <a:rPr lang="en-US" altLang="ko-KR" dirty="0"/>
              <a:t>To increase key nodes and balance between different node types, </a:t>
            </a:r>
            <a:r>
              <a:rPr lang="en-US" altLang="ko-KR" dirty="0">
                <a:solidFill>
                  <a:srgbClr val="FF0000"/>
                </a:solidFill>
              </a:rPr>
              <a:t>duplicate  the key nodes </a:t>
            </a:r>
            <a:r>
              <a:rPr lang="en-US" altLang="ko-KR" dirty="0"/>
              <a:t>to the same amount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FA2478-ED54-48E4-B9A9-4725A72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C680712-9B89-4222-A391-2647202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BC8093BE-3AFB-479B-818E-013C47BB8239}"/>
              </a:ext>
            </a:extLst>
          </p:cNvPr>
          <p:cNvSpPr/>
          <p:nvPr/>
        </p:nvSpPr>
        <p:spPr>
          <a:xfrm>
            <a:off x="383516" y="4935874"/>
            <a:ext cx="8376968" cy="7319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Without sample balancing, maybe the accuracy was not that good?</a:t>
            </a:r>
          </a:p>
        </p:txBody>
      </p:sp>
    </p:spTree>
    <p:extLst>
      <p:ext uri="{BB962C8B-B14F-4D97-AF65-F5344CB8AC3E}">
        <p14:creationId xmlns:p14="http://schemas.microsoft.com/office/powerpoint/2010/main" val="176683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9D3D7-998A-4A4C-BA04-9D183537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r>
              <a:rPr lang="en-US" altLang="ko-KR" dirty="0"/>
              <a:t>Detection Accuracy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High precision and recall for two important kernel object types </a:t>
            </a:r>
            <a:r>
              <a:rPr lang="en-US" altLang="ko-KR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_EPROCESS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_ETHREAD</a:t>
            </a:r>
            <a:endParaRPr lang="en-US" altLang="ko-KR" b="1" dirty="0">
              <a:solidFill>
                <a:srgbClr val="FF000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0F44A1-DBF9-425E-8D7D-4021E42C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63BD853-33B0-4941-B6F0-FA72DAD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3E683A-3B31-436B-A904-405EEA2E7FD0}"/>
              </a:ext>
            </a:extLst>
          </p:cNvPr>
          <p:cNvGrpSpPr/>
          <p:nvPr/>
        </p:nvGrpSpPr>
        <p:grpSpPr>
          <a:xfrm>
            <a:off x="834693" y="2179309"/>
            <a:ext cx="7474614" cy="1560445"/>
            <a:chOff x="624209" y="1817208"/>
            <a:chExt cx="10943582" cy="2284647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5C75EC65-6CAB-4C48-B605-2775BFF50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209" y="1817208"/>
              <a:ext cx="10943582" cy="2284647"/>
            </a:xfrm>
            <a:prstGeom prst="rect">
              <a:avLst/>
            </a:prstGeom>
          </p:spPr>
        </p:pic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BAAA71AA-574D-4B6D-B505-46A326A4DA0C}"/>
                </a:ext>
              </a:extLst>
            </p:cNvPr>
            <p:cNvSpPr/>
            <p:nvPr/>
          </p:nvSpPr>
          <p:spPr>
            <a:xfrm>
              <a:off x="675966" y="2154765"/>
              <a:ext cx="10814419" cy="5453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02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9D3D7-998A-4A4C-BA04-9D183537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r>
              <a:rPr lang="en-US" altLang="ko-KR" dirty="0"/>
              <a:t>Detection Accuracy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Larger objects achieve better recognition results</a:t>
            </a:r>
          </a:p>
          <a:p>
            <a:pPr lvl="1"/>
            <a:r>
              <a:rPr lang="en-US" altLang="ko-KR" dirty="0"/>
              <a:t>Smaller objects have fewer nodes and pointers inside them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0F44A1-DBF9-425E-8D7D-4021E42C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63BD853-33B0-4941-B6F0-FA72DAD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C75EC65-6CAB-4C48-B605-2775BFF5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3" y="2179309"/>
            <a:ext cx="7474614" cy="156044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92A763F-439E-49F9-BD2E-4FD08C4F78A6}"/>
              </a:ext>
            </a:extLst>
          </p:cNvPr>
          <p:cNvSpPr/>
          <p:nvPr/>
        </p:nvSpPr>
        <p:spPr>
          <a:xfrm>
            <a:off x="2792224" y="2217572"/>
            <a:ext cx="1110703" cy="1295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7FAFE64D-D83F-4979-8F97-F2EF8B8E839B}"/>
              </a:ext>
            </a:extLst>
          </p:cNvPr>
          <p:cNvSpPr/>
          <p:nvPr/>
        </p:nvSpPr>
        <p:spPr>
          <a:xfrm>
            <a:off x="6110089" y="2179309"/>
            <a:ext cx="1517345" cy="138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3759DD-3742-40F0-AA63-3BFBD823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Pool Tag Manipulation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Change the 4 bytes pool tags of each object to random values</a:t>
            </a:r>
          </a:p>
          <a:p>
            <a:pPr lvl="2"/>
            <a:r>
              <a:rPr lang="en-US" altLang="ko-KR" dirty="0"/>
              <a:t>Randomly select 10 memory dumps as the testing set</a:t>
            </a:r>
          </a:p>
          <a:p>
            <a:pPr lvl="2"/>
            <a:r>
              <a:rPr lang="en-US" altLang="ko-KR" dirty="0"/>
              <a:t>Take scanning _FILE_OBJECT object as an example</a:t>
            </a:r>
          </a:p>
          <a:p>
            <a:pPr lvl="2"/>
            <a:r>
              <a:rPr lang="en-US" altLang="ko-KR" dirty="0" err="1"/>
              <a:t>DeepMem</a:t>
            </a:r>
            <a:r>
              <a:rPr lang="en-US" altLang="ko-KR" dirty="0"/>
              <a:t> examines </a:t>
            </a:r>
            <a:r>
              <a:rPr lang="en-US" altLang="ko-KR" dirty="0">
                <a:solidFill>
                  <a:srgbClr val="FF0000"/>
                </a:solidFill>
              </a:rPr>
              <a:t>every byte </a:t>
            </a:r>
            <a:r>
              <a:rPr lang="en-US" altLang="ko-KR" dirty="0"/>
              <a:t>of a memory dump to detect objects</a:t>
            </a:r>
          </a:p>
          <a:p>
            <a:pPr lvl="2"/>
            <a:r>
              <a:rPr lang="en-US" altLang="ko-KR" dirty="0" err="1"/>
              <a:t>filescan</a:t>
            </a:r>
            <a:r>
              <a:rPr lang="en-US" altLang="ko-KR" dirty="0"/>
              <a:t> relies on </a:t>
            </a:r>
            <a:r>
              <a:rPr lang="en-US" altLang="ko-KR" dirty="0">
                <a:solidFill>
                  <a:srgbClr val="FF0000"/>
                </a:solidFill>
              </a:rPr>
              <a:t>pool tag constraints</a:t>
            </a:r>
            <a:r>
              <a:rPr lang="en-US" altLang="ko-KR" dirty="0"/>
              <a:t> to locate object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9736DE-C0A3-41FE-A97F-0380B2A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B19239-D996-4B2B-B62D-FDEE12A5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3F5060-4E85-4EB1-93D7-1A66340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42" y="2623273"/>
            <a:ext cx="6015914" cy="10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D927E0-A1C5-4F15-8A51-09C771FC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altLang="ko-KR" dirty="0"/>
              <a:t>DKOM Process Hiding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Change the value of the forward link field in each _EPROCESS object to random value</a:t>
            </a:r>
          </a:p>
          <a:p>
            <a:pPr lvl="2"/>
            <a:r>
              <a:rPr lang="en-US" altLang="ko-KR" dirty="0"/>
              <a:t>Randomly select 20 memory dumps as the testing set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fails except the first one in each dump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cannot travers through the double linked list to find other processes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3E21E7-F3CB-4C07-A3A3-D04C1BCD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CC48B7-6C14-444A-8B40-0341EE1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8CBEF-BB37-4986-98CA-1E409E6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7" y="2621182"/>
            <a:ext cx="6036067" cy="10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1A1180-855F-41E1-91DE-3A01D352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Forensic Analysis</a:t>
            </a:r>
          </a:p>
          <a:p>
            <a:pPr lvl="1"/>
            <a:r>
              <a:rPr lang="en-US" altLang="ko-KR" dirty="0"/>
              <a:t>From a </a:t>
            </a:r>
            <a:r>
              <a:rPr lang="en-US" altLang="ko-KR" dirty="0">
                <a:solidFill>
                  <a:srgbClr val="FF0000"/>
                </a:solidFill>
              </a:rPr>
              <a:t>memory snapshot (or dump) </a:t>
            </a:r>
            <a:r>
              <a:rPr lang="en-US" altLang="ko-KR" dirty="0"/>
              <a:t>of a running system, extracting live digital evidence of attack footprints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1D5616-2E39-47C9-B0E1-51184BD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D10A043-FFC4-471C-91D5-8A8BE97A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C1548A-7CBF-4216-8392-82AE21534572}"/>
              </a:ext>
            </a:extLst>
          </p:cNvPr>
          <p:cNvGrpSpPr/>
          <p:nvPr/>
        </p:nvGrpSpPr>
        <p:grpSpPr>
          <a:xfrm>
            <a:off x="769723" y="2846548"/>
            <a:ext cx="7604554" cy="3448946"/>
            <a:chOff x="1613141" y="2484409"/>
            <a:chExt cx="9201510" cy="417322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E019463-4617-424F-A1B0-C800F1D64A8D}"/>
                </a:ext>
              </a:extLst>
            </p:cNvPr>
            <p:cNvSpPr/>
            <p:nvPr/>
          </p:nvSpPr>
          <p:spPr>
            <a:xfrm>
              <a:off x="1712109" y="6288302"/>
              <a:ext cx="29645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Windows Memory Dump</a:t>
              </a:r>
              <a:endParaRPr lang="en-US" b="1" dirty="0"/>
            </a:p>
          </p:txBody>
        </p:sp>
        <p:cxnSp>
          <p:nvCxnSpPr>
            <p:cNvPr id="6" name="Straight Connector 18">
              <a:extLst>
                <a:ext uri="{FF2B5EF4-FFF2-40B4-BE49-F238E27FC236}">
                  <a16:creationId xmlns:a16="http://schemas.microsoft.com/office/drawing/2014/main" id="{5B3E0799-2D1B-42D1-8696-B47E95A831AB}"/>
                </a:ext>
              </a:extLst>
            </p:cNvPr>
            <p:cNvCxnSpPr/>
            <p:nvPr/>
          </p:nvCxnSpPr>
          <p:spPr>
            <a:xfrm>
              <a:off x="1613141" y="2484409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C65EA24C-A945-454A-8B0A-FBEA96F3C77D}"/>
                </a:ext>
              </a:extLst>
            </p:cNvPr>
            <p:cNvCxnSpPr/>
            <p:nvPr/>
          </p:nvCxnSpPr>
          <p:spPr>
            <a:xfrm>
              <a:off x="4761782" y="2500344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B57034-DD83-4669-A31D-980328C581D7}"/>
                </a:ext>
              </a:extLst>
            </p:cNvPr>
            <p:cNvSpPr txBox="1"/>
            <p:nvPr/>
          </p:nvSpPr>
          <p:spPr>
            <a:xfrm>
              <a:off x="3038455" y="2933791"/>
              <a:ext cx="615553" cy="366561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sz="2800" b="1" dirty="0"/>
                <a:t>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54511-01D2-4CC6-99D5-851178E9DD73}"/>
                </a:ext>
              </a:extLst>
            </p:cNvPr>
            <p:cNvSpPr txBox="1"/>
            <p:nvPr/>
          </p:nvSpPr>
          <p:spPr>
            <a:xfrm>
              <a:off x="3038454" y="5148847"/>
              <a:ext cx="615553" cy="366561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sz="2800" b="1" dirty="0"/>
                <a:t>…</a:t>
              </a:r>
            </a:p>
          </p:txBody>
        </p:sp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CD82DFC8-FB63-46CF-ACD7-6733B397E972}"/>
                </a:ext>
              </a:extLst>
            </p:cNvPr>
            <p:cNvSpPr/>
            <p:nvPr/>
          </p:nvSpPr>
          <p:spPr>
            <a:xfrm>
              <a:off x="1613141" y="3522465"/>
              <a:ext cx="3148641" cy="125083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_EPROCESS </a:t>
              </a:r>
              <a:r>
                <a:rPr 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  <p:sp>
          <p:nvSpPr>
            <p:cNvPr id="11" name="Right Arrow 24">
              <a:extLst>
                <a:ext uri="{FF2B5EF4-FFF2-40B4-BE49-F238E27FC236}">
                  <a16:creationId xmlns:a16="http://schemas.microsoft.com/office/drawing/2014/main" id="{F1D19766-8AC2-43E4-9461-7340F330F7EC}"/>
                </a:ext>
              </a:extLst>
            </p:cNvPr>
            <p:cNvSpPr/>
            <p:nvPr/>
          </p:nvSpPr>
          <p:spPr>
            <a:xfrm>
              <a:off x="5387377" y="3911312"/>
              <a:ext cx="1725283" cy="47313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26">
              <a:extLst>
                <a:ext uri="{FF2B5EF4-FFF2-40B4-BE49-F238E27FC236}">
                  <a16:creationId xmlns:a16="http://schemas.microsoft.com/office/drawing/2014/main" id="{238E2301-F46E-4B2F-8F84-5A61FEAE6D5C}"/>
                </a:ext>
              </a:extLst>
            </p:cNvPr>
            <p:cNvSpPr/>
            <p:nvPr/>
          </p:nvSpPr>
          <p:spPr>
            <a:xfrm>
              <a:off x="7666010" y="3522464"/>
              <a:ext cx="3148641" cy="125083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Process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77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D927E0-A1C5-4F15-8A51-09C771FC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altLang="ko-KR" dirty="0"/>
              <a:t>DKOM Process Hiding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Change the value of the forward link field in each _EPROCESS object to random value</a:t>
            </a:r>
          </a:p>
          <a:p>
            <a:pPr lvl="2"/>
            <a:r>
              <a:rPr lang="en-US" altLang="ko-KR" dirty="0"/>
              <a:t>Randomly select 20 memory dumps as the testing set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fails except the first one in each dump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cannot travers through the double linked list to find other processes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3E21E7-F3CB-4C07-A3A3-D04C1BCD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CC48B7-6C14-444A-8B40-0341EE1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8CBEF-BB37-4986-98CA-1E409E6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7" y="2621182"/>
            <a:ext cx="6036067" cy="1058075"/>
          </a:xfrm>
          <a:prstGeom prst="rect">
            <a:avLst/>
          </a:prstGeom>
        </p:spPr>
      </p:pic>
      <p:sp>
        <p:nvSpPr>
          <p:cNvPr id="6" name="Rounded Rectangular Callout 2">
            <a:extLst>
              <a:ext uri="{FF2B5EF4-FFF2-40B4-BE49-F238E27FC236}">
                <a16:creationId xmlns:a16="http://schemas.microsoft.com/office/drawing/2014/main" id="{7FA33F4D-FBC8-4F23-B33F-100164967223}"/>
              </a:ext>
            </a:extLst>
          </p:cNvPr>
          <p:cNvSpPr/>
          <p:nvPr/>
        </p:nvSpPr>
        <p:spPr>
          <a:xfrm>
            <a:off x="5377834" y="1454787"/>
            <a:ext cx="3624532" cy="983412"/>
          </a:xfrm>
          <a:prstGeom prst="wedgeRoundRectCallout">
            <a:avLst>
              <a:gd name="adj1" fmla="val 2878"/>
              <a:gd name="adj2" fmla="val 27732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 was 10 memory dumps in the previous attack scenario</a:t>
            </a:r>
          </a:p>
        </p:txBody>
      </p:sp>
    </p:spTree>
    <p:extLst>
      <p:ext uri="{BB962C8B-B14F-4D97-AF65-F5344CB8AC3E}">
        <p14:creationId xmlns:p14="http://schemas.microsoft.com/office/powerpoint/2010/main" val="219083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D927E0-A1C5-4F15-8A51-09C771FC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altLang="ko-KR" dirty="0"/>
              <a:t>DKOM Process Hiding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Change the value of the forward link field in each _EPROCESS object to random value</a:t>
            </a:r>
          </a:p>
          <a:p>
            <a:pPr lvl="2"/>
            <a:r>
              <a:rPr lang="en-US" altLang="ko-KR" dirty="0"/>
              <a:t>Randomly select 20 memory dumps as the testing set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fails except the first one in each dump</a:t>
            </a:r>
          </a:p>
          <a:p>
            <a:pPr lvl="2"/>
            <a:r>
              <a:rPr lang="en-US" altLang="ko-KR" dirty="0" err="1"/>
              <a:t>pslist</a:t>
            </a:r>
            <a:r>
              <a:rPr lang="en-US" altLang="ko-KR" dirty="0"/>
              <a:t> cannot travers through the double linked list to find other processes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3E21E7-F3CB-4C07-A3A3-D04C1BCD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CC48B7-6C14-444A-8B40-0341EE1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8CBEF-BB37-4986-98CA-1E409E6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7" y="2621182"/>
            <a:ext cx="6036067" cy="1058075"/>
          </a:xfrm>
          <a:prstGeom prst="rect">
            <a:avLst/>
          </a:prstGeom>
        </p:spPr>
      </p:pic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64ED0698-F45F-4B58-BB4E-33FD3C40DDA9}"/>
              </a:ext>
            </a:extLst>
          </p:cNvPr>
          <p:cNvSpPr/>
          <p:nvPr/>
        </p:nvSpPr>
        <p:spPr>
          <a:xfrm>
            <a:off x="383516" y="5781515"/>
            <a:ext cx="8376968" cy="5946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These are meaningless evaluations.</a:t>
            </a:r>
          </a:p>
          <a:p>
            <a:pPr algn="ctr"/>
            <a:r>
              <a:rPr lang="en-US" sz="2000" b="1" dirty="0" err="1"/>
              <a:t>DeepMem</a:t>
            </a:r>
            <a:r>
              <a:rPr lang="en-US" sz="2000" b="1" dirty="0"/>
              <a:t> may be also vulnerable to attacks that specifically targets it.</a:t>
            </a:r>
          </a:p>
        </p:txBody>
      </p:sp>
    </p:spTree>
    <p:extLst>
      <p:ext uri="{BB962C8B-B14F-4D97-AF65-F5344CB8AC3E}">
        <p14:creationId xmlns:p14="http://schemas.microsoft.com/office/powerpoint/2010/main" val="65886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B8189A-A865-4D1B-BE7E-E310AE7D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dirty="0"/>
              <a:t>Random Mutation Attack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lvl="2"/>
            <a:r>
              <a:rPr lang="en-US" altLang="ko-KR" dirty="0"/>
              <a:t>Gradually increase the number of bytes to be manipulated in random positions of kernel objects</a:t>
            </a:r>
          </a:p>
          <a:p>
            <a:pPr lvl="2"/>
            <a:r>
              <a:rPr lang="en-US" altLang="ko-KR" dirty="0"/>
              <a:t>Need to lower the prediction threshold </a:t>
            </a:r>
            <a:r>
              <a:rPr lang="ko-KR" altLang="en-US" dirty="0"/>
              <a:t>𝛿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EBF651-87DD-4EFD-B13A-AE6B261D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779E25-ACD7-4B7D-9E19-C66852A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550C98C-0D32-490B-B2A6-D2F2912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37" y="2537825"/>
            <a:ext cx="7045736" cy="22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2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B8189A-A865-4D1B-BE7E-E310AE7D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dirty="0"/>
              <a:t>Random Mutation Attack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lvl="2"/>
            <a:r>
              <a:rPr lang="en-US" altLang="ko-KR" dirty="0"/>
              <a:t>Gradually increase the number of bytes to be manipulated in random positions of kernel objects</a:t>
            </a:r>
          </a:p>
          <a:p>
            <a:pPr lvl="2"/>
            <a:r>
              <a:rPr lang="en-US" altLang="ko-KR" dirty="0"/>
              <a:t>Need to lower the prediction threshold </a:t>
            </a:r>
            <a:r>
              <a:rPr lang="ko-KR" altLang="en-US" dirty="0"/>
              <a:t>𝛿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EBF651-87DD-4EFD-B13A-AE6B261D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779E25-ACD7-4B7D-9E19-C66852A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550C98C-0D32-490B-B2A6-D2F2912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37" y="2537825"/>
            <a:ext cx="7045736" cy="2272215"/>
          </a:xfrm>
          <a:prstGeom prst="rect">
            <a:avLst/>
          </a:prstGeom>
        </p:spPr>
      </p:pic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862B10CC-5124-49BF-930F-DB1ADB2E8394}"/>
              </a:ext>
            </a:extLst>
          </p:cNvPr>
          <p:cNvSpPr/>
          <p:nvPr/>
        </p:nvSpPr>
        <p:spPr>
          <a:xfrm>
            <a:off x="383516" y="5471597"/>
            <a:ext cx="8376968" cy="7083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 real world, we don’t know this is time to lower the threshold,</a:t>
            </a:r>
          </a:p>
          <a:p>
            <a:pPr algn="ctr"/>
            <a:r>
              <a:rPr lang="en-US" sz="2000" b="1" dirty="0"/>
              <a:t>because we don’t know under which attack scenario we are.</a:t>
            </a:r>
          </a:p>
        </p:txBody>
      </p:sp>
    </p:spTree>
    <p:extLst>
      <p:ext uri="{BB962C8B-B14F-4D97-AF65-F5344CB8AC3E}">
        <p14:creationId xmlns:p14="http://schemas.microsoft.com/office/powerpoint/2010/main" val="266696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B8189A-A865-4D1B-BE7E-E310AE7D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392687" cy="4351338"/>
          </a:xfrm>
        </p:spPr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dirty="0"/>
              <a:t>Random Mutation Attack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lvl="2"/>
            <a:r>
              <a:rPr lang="en-US" altLang="ko-KR" dirty="0"/>
              <a:t>The neural networks inherently tolerates small mutations due to </a:t>
            </a:r>
            <a:r>
              <a:rPr lang="en-US" altLang="ko-KR" dirty="0">
                <a:solidFill>
                  <a:srgbClr val="FF0000"/>
                </a:solidFill>
              </a:rPr>
              <a:t>robust features it  learns</a:t>
            </a:r>
            <a:r>
              <a:rPr lang="en-US" altLang="ko-KR" dirty="0"/>
              <a:t> from the training set</a:t>
            </a:r>
          </a:p>
          <a:p>
            <a:pPr lvl="2"/>
            <a:r>
              <a:rPr lang="en-US" altLang="ko-KR" dirty="0"/>
              <a:t>Even when deep model fails, the remaining nodes can make cross-validation and </a:t>
            </a:r>
            <a:r>
              <a:rPr lang="en-US" altLang="ko-KR" dirty="0">
                <a:solidFill>
                  <a:srgbClr val="FF0000"/>
                </a:solidFill>
              </a:rPr>
              <a:t>collectively conclude </a:t>
            </a:r>
            <a:r>
              <a:rPr lang="en-US" altLang="ko-KR" dirty="0"/>
              <a:t>the presence of an object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EBF651-87DD-4EFD-B13A-AE6B261D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779E25-ACD7-4B7D-9E19-C66852A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550C98C-0D32-490B-B2A6-D2F2912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37" y="2537825"/>
            <a:ext cx="7045736" cy="22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B8189A-A865-4D1B-BE7E-E310AE7D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392687" cy="4351338"/>
          </a:xfrm>
        </p:spPr>
        <p:txBody>
          <a:bodyPr/>
          <a:lstStyle/>
          <a:p>
            <a:r>
              <a:rPr lang="en-US" altLang="ko-KR" dirty="0"/>
              <a:t>Robustness</a:t>
            </a: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dirty="0"/>
              <a:t>Random Mutation Attack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endParaRPr lang="en-US" altLang="ko-KR" dirty="0"/>
          </a:p>
          <a:p>
            <a:pPr lvl="2"/>
            <a:r>
              <a:rPr lang="en-US" altLang="ko-KR" dirty="0"/>
              <a:t>The neural networks inherently tolerates small mutations due to </a:t>
            </a:r>
            <a:r>
              <a:rPr lang="en-US" altLang="ko-KR" dirty="0">
                <a:solidFill>
                  <a:srgbClr val="FF0000"/>
                </a:solidFill>
              </a:rPr>
              <a:t>robust features it  learns</a:t>
            </a:r>
            <a:r>
              <a:rPr lang="en-US" altLang="ko-KR" dirty="0"/>
              <a:t> from the training set</a:t>
            </a:r>
          </a:p>
          <a:p>
            <a:pPr lvl="2"/>
            <a:r>
              <a:rPr lang="en-US" altLang="ko-KR" dirty="0"/>
              <a:t>Even when deep model fails, the remaining nodes can make cross-validation and </a:t>
            </a:r>
            <a:r>
              <a:rPr lang="en-US" altLang="ko-KR" dirty="0">
                <a:solidFill>
                  <a:srgbClr val="FF0000"/>
                </a:solidFill>
              </a:rPr>
              <a:t>collectively conclude </a:t>
            </a:r>
            <a:r>
              <a:rPr lang="en-US" altLang="ko-KR" dirty="0"/>
              <a:t>the presence of an object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EBF651-87DD-4EFD-B13A-AE6B261D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779E25-ACD7-4B7D-9E19-C66852A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550C98C-0D32-490B-B2A6-D2F2912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37" y="2537825"/>
            <a:ext cx="7045736" cy="2272215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EA7FB617-3C7F-4808-AE5F-D6A50B1A404B}"/>
              </a:ext>
            </a:extLst>
          </p:cNvPr>
          <p:cNvSpPr/>
          <p:nvPr/>
        </p:nvSpPr>
        <p:spPr>
          <a:xfrm>
            <a:off x="383516" y="4914743"/>
            <a:ext cx="8376968" cy="14509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This is more meaningful than previous evaluations</a:t>
            </a:r>
          </a:p>
          <a:p>
            <a:pPr algn="ctr"/>
            <a:r>
              <a:rPr lang="en-US" sz="2000" b="1" dirty="0"/>
              <a:t>in that it is not targeting specific attack,</a:t>
            </a:r>
          </a:p>
          <a:p>
            <a:pPr algn="ctr"/>
            <a:r>
              <a:rPr lang="en-US" sz="2000" b="1" dirty="0"/>
              <a:t>but no comparison with other tools is given in this case.</a:t>
            </a:r>
          </a:p>
          <a:p>
            <a:pPr algn="ctr"/>
            <a:r>
              <a:rPr lang="en-US" sz="2000" b="1" dirty="0"/>
              <a:t>Unlike the previous evaluations, even the testing set size is not given</a:t>
            </a:r>
          </a:p>
        </p:txBody>
      </p:sp>
    </p:spTree>
    <p:extLst>
      <p:ext uri="{BB962C8B-B14F-4D97-AF65-F5344CB8AC3E}">
        <p14:creationId xmlns:p14="http://schemas.microsoft.com/office/powerpoint/2010/main" val="371993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8E8CDB-73C3-48ED-B7A3-EAB16CA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426140" cy="4351338"/>
          </a:xfrm>
        </p:spPr>
        <p:txBody>
          <a:bodyPr/>
          <a:lstStyle/>
          <a:p>
            <a:r>
              <a:rPr lang="en-US" altLang="ko-KR" dirty="0"/>
              <a:t>Efficiency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time with GPU</a:t>
            </a:r>
          </a:p>
          <a:p>
            <a:pPr lvl="1"/>
            <a:r>
              <a:rPr lang="en-US" altLang="ko-KR" dirty="0"/>
              <a:t>Graph construction time and object detection time without GPU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766E51-5523-42DC-91F6-9690D7C3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28C3B59-2203-487E-B3FB-1C6845FE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0F1B81-4BCC-46EC-B8F1-5A09144E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3" y="2165811"/>
            <a:ext cx="5828395" cy="1867350"/>
          </a:xfrm>
          <a:prstGeom prst="rect">
            <a:avLst/>
          </a:prstGeom>
        </p:spPr>
      </p:pic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706AFCFC-64ED-4906-9451-189FF91C60BB}"/>
              </a:ext>
            </a:extLst>
          </p:cNvPr>
          <p:cNvSpPr/>
          <p:nvPr/>
        </p:nvSpPr>
        <p:spPr>
          <a:xfrm>
            <a:off x="151502" y="5066308"/>
            <a:ext cx="8840996" cy="10809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 authors should have compared it with other tools to show the efficiency.</a:t>
            </a:r>
          </a:p>
          <a:p>
            <a:pPr algn="ctr"/>
            <a:r>
              <a:rPr lang="en-US" sz="2000" b="1" dirty="0"/>
              <a:t>The training time is also an overhead.</a:t>
            </a:r>
          </a:p>
          <a:p>
            <a:pPr algn="ctr"/>
            <a:r>
              <a:rPr lang="en-US" sz="2000" b="1" dirty="0"/>
              <a:t>We may need to consider both the training and detection time</a:t>
            </a:r>
          </a:p>
        </p:txBody>
      </p:sp>
    </p:spTree>
    <p:extLst>
      <p:ext uri="{BB962C8B-B14F-4D97-AF65-F5344CB8AC3E}">
        <p14:creationId xmlns:p14="http://schemas.microsoft.com/office/powerpoint/2010/main" val="1102149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E91B28-CCD7-45A9-8C65-D37043C8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authors suggested graph neural network model to identify kernel objects from  memory dumps</a:t>
            </a:r>
          </a:p>
          <a:p>
            <a:r>
              <a:rPr lang="en-US" altLang="ko-KR" dirty="0"/>
              <a:t>The authors claim that </a:t>
            </a:r>
            <a:r>
              <a:rPr lang="en-US" altLang="ko-KR" dirty="0" err="1"/>
              <a:t>DeepMem</a:t>
            </a:r>
            <a:r>
              <a:rPr lang="en-US" altLang="ko-KR" dirty="0"/>
              <a:t> is better than existing tools in accuracy, robustness,  and efficiency.</a:t>
            </a:r>
          </a:p>
          <a:p>
            <a:r>
              <a:rPr lang="en-US" altLang="ko-KR" dirty="0"/>
              <a:t>The evaluations are not well designed enough to support what the authors claim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DDCC49-FEFD-4AB5-ABB8-FCECBEAA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67694"/>
            <a:ext cx="2057400" cy="365125"/>
          </a:xfrm>
        </p:spPr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6BECE5-0A77-421F-87ED-199736F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30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B736A2-3EF0-4F81-92F0-04585839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Forensic Analysis</a:t>
            </a:r>
          </a:p>
          <a:p>
            <a:pPr lvl="1"/>
            <a:r>
              <a:rPr lang="en-US" altLang="ko-KR" dirty="0"/>
              <a:t>Signature scanning (e.g. </a:t>
            </a:r>
            <a:r>
              <a:rPr lang="en-US" altLang="ko-KR" dirty="0" err="1"/>
              <a:t>psscan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Identify a root object and follow the pointers defined in the objects</a:t>
            </a:r>
          </a:p>
          <a:p>
            <a:pPr lvl="1"/>
            <a:r>
              <a:rPr lang="en-US" altLang="ko-KR" dirty="0"/>
              <a:t>data structure traversal (e.g., </a:t>
            </a:r>
            <a:r>
              <a:rPr lang="en-US" altLang="ko-KR" dirty="0" err="1"/>
              <a:t>pslist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Scan the entire memory snapshot for objects that satisfy a unique pattern</a:t>
            </a:r>
          </a:p>
          <a:p>
            <a:r>
              <a:rPr lang="en-US" altLang="ko-KR" dirty="0"/>
              <a:t>Challenges of Memory Forensic Analysis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Expert knowledge </a:t>
            </a:r>
            <a:r>
              <a:rPr lang="en-US" altLang="ko-KR" dirty="0"/>
              <a:t>is needed to create rules</a:t>
            </a:r>
          </a:p>
          <a:p>
            <a:pPr lvl="1"/>
            <a:r>
              <a:rPr lang="en-US" altLang="ko-KR" dirty="0"/>
              <a:t>Vulnerable to attacks </a:t>
            </a:r>
            <a:r>
              <a:rPr lang="en-US" altLang="ko-KR" dirty="0">
                <a:solidFill>
                  <a:srgbClr val="FF0000"/>
                </a:solidFill>
              </a:rPr>
              <a:t>manipulating data and pointer values </a:t>
            </a:r>
            <a:r>
              <a:rPr lang="en-US" altLang="ko-KR" dirty="0"/>
              <a:t>in kernel objects  (DKOM attacks)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Low efficiency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6003DB-5CC3-4681-8955-E5207800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C223E2-9F8B-451F-B510-53F68A02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4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1286558-7BBE-4559-83C0-A371BFDF2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Advantages of Adopting Deep Learning</a:t>
                </a:r>
              </a:p>
              <a:p>
                <a:pPr lvl="1"/>
                <a:r>
                  <a:rPr lang="en-US" altLang="ko-KR" dirty="0"/>
                  <a:t>No expert knowledge (end-to-end training)</a:t>
                </a:r>
              </a:p>
              <a:p>
                <a:pPr lvl="1"/>
                <a:r>
                  <a:rPr lang="en-US" altLang="ko-KR" dirty="0"/>
                  <a:t>Comprehensively evaluates all memory bytes (tolerate perturbations)</a:t>
                </a:r>
              </a:p>
              <a:p>
                <a:pPr lvl="1"/>
                <a:r>
                  <a:rPr lang="en-US" altLang="ko-KR" dirty="0"/>
                  <a:t>Excels in efficiency (Parallel vector and matrix computations in GPUs)</a:t>
                </a:r>
              </a:p>
              <a:p>
                <a:r>
                  <a:rPr lang="en-US" altLang="ko-KR" dirty="0"/>
                  <a:t>Problem Statement</a:t>
                </a:r>
              </a:p>
              <a:p>
                <a:pPr lvl="1"/>
                <a:r>
                  <a:rPr lang="en-US" altLang="ko-KR" dirty="0"/>
                  <a:t>Identifying kernel objects in raw memory images</a:t>
                </a:r>
              </a:p>
              <a:p>
                <a:pPr lvl="1"/>
                <a:r>
                  <a:rPr lang="ko-KR" altLang="en-US" dirty="0"/>
                  <a:t>𝐶</a:t>
                </a:r>
                <a:r>
                  <a:rPr lang="en-US" altLang="ko-KR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… </m:t>
                    </m:r>
                  </m:oMath>
                </a14:m>
                <a:r>
                  <a:rPr lang="en-US" altLang="ko-KR" dirty="0"/>
                  <a:t>is a set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kernel data structure </a:t>
                </a:r>
                <a:r>
                  <a:rPr lang="en-US" altLang="ko-KR" dirty="0"/>
                  <a:t>types in OS</a:t>
                </a:r>
              </a:p>
              <a:p>
                <a:pPr lvl="1"/>
                <a:r>
                  <a:rPr lang="en-US" altLang="ko-KR" dirty="0"/>
                  <a:t>Given a raw memory dump as input,</a:t>
                </a:r>
              </a:p>
              <a:p>
                <a:pPr lvl="1"/>
                <a:r>
                  <a:rPr lang="en-US" altLang="ko-KR" dirty="0"/>
                  <a:t>Output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i</a:t>
                </a:r>
                <a:r>
                  <a:rPr lang="en-US" altLang="ko-KR" dirty="0"/>
                  <a:t>s a set of kernel objects in the dump,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𝑎𝑑𝑑𝑟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1286558-7BBE-4559-83C0-A371BFDF2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 r="-2009" b="-4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7F4A1-5065-4859-859C-D517A718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835E30-1EA2-4270-B711-C974ABB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4648C251-7323-44AC-A493-685992F64F9C}"/>
              </a:ext>
            </a:extLst>
          </p:cNvPr>
          <p:cNvSpPr/>
          <p:nvPr/>
        </p:nvSpPr>
        <p:spPr>
          <a:xfrm>
            <a:off x="7178610" y="317944"/>
            <a:ext cx="1775819" cy="2113022"/>
          </a:xfrm>
          <a:prstGeom prst="wedgeRoundRectCallout">
            <a:avLst>
              <a:gd name="adj1" fmla="val -89880"/>
              <a:gd name="adj2" fmla="val 4501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It is dependent on the existing tool for labeling nodes.</a:t>
            </a:r>
          </a:p>
          <a:p>
            <a:pPr algn="ctr"/>
            <a:r>
              <a:rPr lang="en-US" sz="1600" b="1" dirty="0"/>
              <a:t>The tool requires expert knowledge.</a:t>
            </a:r>
          </a:p>
        </p:txBody>
      </p:sp>
    </p:spTree>
    <p:extLst>
      <p:ext uri="{BB962C8B-B14F-4D97-AF65-F5344CB8AC3E}">
        <p14:creationId xmlns:p14="http://schemas.microsoft.com/office/powerpoint/2010/main" val="40037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DD7DEB-EB4D-41F6-B5F9-427DA59D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Insight</a:t>
            </a:r>
          </a:p>
          <a:p>
            <a:pPr lvl="1"/>
            <a:r>
              <a:rPr lang="en-US" altLang="ko-KR" dirty="0"/>
              <a:t>Bottleneck is the rule-based search scheme</a:t>
            </a:r>
          </a:p>
          <a:p>
            <a:pPr lvl="1"/>
            <a:r>
              <a:rPr lang="en-US" altLang="ko-KR" dirty="0"/>
              <a:t>Rules are </a:t>
            </a:r>
            <a:r>
              <a:rPr lang="en-US" altLang="ko-KR" dirty="0">
                <a:solidFill>
                  <a:srgbClr val="FF0000"/>
                </a:solidFill>
              </a:rPr>
              <a:t>hard to construct </a:t>
            </a:r>
            <a:r>
              <a:rPr lang="en-US" altLang="ko-KR" dirty="0"/>
              <a:t>in the first place</a:t>
            </a:r>
          </a:p>
          <a:p>
            <a:pPr lvl="1"/>
            <a:r>
              <a:rPr lang="en-US" altLang="ko-KR" dirty="0"/>
              <a:t>Rules </a:t>
            </a:r>
            <a:r>
              <a:rPr lang="en-US" altLang="ko-KR" dirty="0">
                <a:solidFill>
                  <a:srgbClr val="FF0000"/>
                </a:solidFill>
              </a:rPr>
              <a:t>cannot easily adapt </a:t>
            </a:r>
            <a:r>
              <a:rPr lang="en-US" altLang="ko-KR" dirty="0"/>
              <a:t>to an unknown OS</a:t>
            </a:r>
          </a:p>
          <a:p>
            <a:pPr lvl="1"/>
            <a:r>
              <a:rPr lang="en-US" altLang="ko-KR" dirty="0"/>
              <a:t>Rules </a:t>
            </a:r>
            <a:r>
              <a:rPr lang="en-US" altLang="ko-KR" dirty="0">
                <a:solidFill>
                  <a:srgbClr val="FF0000"/>
                </a:solidFill>
              </a:rPr>
              <a:t>cannot tolerate malicious attackers </a:t>
            </a:r>
            <a:r>
              <a:rPr lang="en-US" altLang="ko-KR" dirty="0"/>
              <a:t>that attempt to deliberately violate them</a:t>
            </a:r>
          </a:p>
          <a:p>
            <a:pPr lvl="1"/>
            <a:r>
              <a:rPr lang="en-US" altLang="ko-KR" dirty="0"/>
              <a:t>New approach should learn the intrinsic features of an object that are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stable across OS versions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resilient against malicious modification</a:t>
            </a:r>
          </a:p>
          <a:p>
            <a:pPr lvl="1"/>
            <a:r>
              <a:rPr lang="en-US" altLang="ko-KR" dirty="0"/>
              <a:t>New approach should be able to detect the objects in a scalable manner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F639D3-F7E7-484F-B961-EDE4C80A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181B19-1CF4-4A72-A064-4017CCA1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B0A15-22B6-425E-A6F2-8AB29BBDC50D}"/>
              </a:ext>
            </a:extLst>
          </p:cNvPr>
          <p:cNvSpPr/>
          <p:nvPr/>
        </p:nvSpPr>
        <p:spPr>
          <a:xfrm>
            <a:off x="933720" y="3814716"/>
            <a:ext cx="7739575" cy="21756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1ECF1E-06A8-4062-AB5E-5D0C452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(Training Phase)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21C2D6-7AD7-4DEA-830F-F3AD23C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3DF61-FE29-4100-BBA2-FDD30AD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B2D2E4-DDC4-481C-A15B-386076A2F69B}"/>
              </a:ext>
            </a:extLst>
          </p:cNvPr>
          <p:cNvGrpSpPr/>
          <p:nvPr/>
        </p:nvGrpSpPr>
        <p:grpSpPr>
          <a:xfrm>
            <a:off x="581252" y="2410232"/>
            <a:ext cx="7981496" cy="2548445"/>
            <a:chOff x="779879" y="1977313"/>
            <a:chExt cx="10623372" cy="3391981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58CC299D-047F-4C41-9800-4610C704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749" y="1977313"/>
              <a:ext cx="10614502" cy="3391981"/>
            </a:xfrm>
            <a:prstGeom prst="rect">
              <a:avLst/>
            </a:prstGeom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FDB88A0-7EC4-45EE-8478-516BD1AE18F5}"/>
                </a:ext>
              </a:extLst>
            </p:cNvPr>
            <p:cNvSpPr/>
            <p:nvPr/>
          </p:nvSpPr>
          <p:spPr>
            <a:xfrm>
              <a:off x="779879" y="3165894"/>
              <a:ext cx="2135849" cy="11559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0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1ECF1E-06A8-4062-AB5E-5D0C452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(Training Phase)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21C2D6-7AD7-4DEA-830F-F3AD23C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3DF61-FE29-4100-BBA2-FDD30AD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8CC299D-047F-4C41-9800-4610C704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6" y="2410232"/>
            <a:ext cx="7974832" cy="254844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A059292-35B8-494F-A0E0-4FC70A4E0832}"/>
              </a:ext>
            </a:extLst>
          </p:cNvPr>
          <p:cNvSpPr/>
          <p:nvPr/>
        </p:nvSpPr>
        <p:spPr>
          <a:xfrm>
            <a:off x="3819604" y="3252545"/>
            <a:ext cx="1669507" cy="97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C8A8BC2D-871E-4430-B29B-735A588F23B2}"/>
              </a:ext>
            </a:extLst>
          </p:cNvPr>
          <p:cNvSpPr/>
          <p:nvPr/>
        </p:nvSpPr>
        <p:spPr>
          <a:xfrm>
            <a:off x="3741924" y="2729566"/>
            <a:ext cx="1956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</a:rPr>
              <a:t>Deep Network</a:t>
            </a:r>
            <a:endParaRPr lang="ko-KR" altLang="en-US" sz="20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619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1ECF1E-06A8-4062-AB5E-5D0C452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(Training Phase)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21C2D6-7AD7-4DEA-830F-F3AD23C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3DF61-FE29-4100-BBA2-FDD30AD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8CC299D-047F-4C41-9800-4610C704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6" y="2410232"/>
            <a:ext cx="7974832" cy="254844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A059292-35B8-494F-A0E0-4FC70A4E0832}"/>
              </a:ext>
            </a:extLst>
          </p:cNvPr>
          <p:cNvSpPr/>
          <p:nvPr/>
        </p:nvSpPr>
        <p:spPr>
          <a:xfrm>
            <a:off x="7003789" y="3542478"/>
            <a:ext cx="1599694" cy="41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3802</TotalTime>
  <Words>1985</Words>
  <Application>Microsoft Office PowerPoint</Application>
  <PresentationFormat>화면 슬라이드 쇼(4:3)</PresentationFormat>
  <Paragraphs>355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나눔바른고딕</vt:lpstr>
      <vt:lpstr>나눔바른고딕 Light</vt:lpstr>
      <vt:lpstr>맑은 고딕</vt:lpstr>
      <vt:lpstr>Arial</vt:lpstr>
      <vt:lpstr>Calibri</vt:lpstr>
      <vt:lpstr>Cambria Math</vt:lpstr>
      <vt:lpstr>Courier New</vt:lpstr>
      <vt:lpstr>Office 테마</vt:lpstr>
      <vt:lpstr>DeepMem: Learning Graph Neural Network Models for Fast and Robust Memory Forensic Analysis</vt:lpstr>
      <vt:lpstr>About paper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106</cp:revision>
  <dcterms:created xsi:type="dcterms:W3CDTF">2019-03-15T05:45:15Z</dcterms:created>
  <dcterms:modified xsi:type="dcterms:W3CDTF">2019-09-03T06:44:27Z</dcterms:modified>
</cp:coreProperties>
</file>