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jpg"/>
  <Override PartName="/ppt/media/image6.jpg" ContentType="image/jpg"/>
  <Override PartName="/ppt/media/image11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6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0" r:id="rId13"/>
    <p:sldId id="319" r:id="rId14"/>
    <p:sldId id="322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2" r:id="rId28"/>
    <p:sldId id="335" r:id="rId29"/>
    <p:sldId id="337" r:id="rId30"/>
    <p:sldId id="336" r:id="rId31"/>
    <p:sldId id="338" r:id="rId32"/>
    <p:sldId id="339" r:id="rId33"/>
    <p:sldId id="341" r:id="rId34"/>
    <p:sldId id="340" r:id="rId35"/>
    <p:sldId id="342" r:id="rId36"/>
    <p:sldId id="345" r:id="rId37"/>
    <p:sldId id="343" r:id="rId38"/>
    <p:sldId id="344" r:id="rId39"/>
    <p:sldId id="347" r:id="rId40"/>
    <p:sldId id="346" r:id="rId41"/>
    <p:sldId id="348" r:id="rId42"/>
    <p:sldId id="349" r:id="rId43"/>
    <p:sldId id="351" r:id="rId44"/>
    <p:sldId id="350" r:id="rId45"/>
    <p:sldId id="352" r:id="rId46"/>
    <p:sldId id="354" r:id="rId47"/>
    <p:sldId id="353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3" r:id="rId66"/>
    <p:sldId id="372" r:id="rId67"/>
    <p:sldId id="374" r:id="rId68"/>
    <p:sldId id="375" r:id="rId69"/>
    <p:sldId id="377" r:id="rId70"/>
    <p:sldId id="376" r:id="rId71"/>
    <p:sldId id="309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565A5C"/>
    <a:srgbClr val="187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AB2EBC-B682-44A4-A8EF-4A013DC2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AF86E-9B22-4B46-A3D8-9D030819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3230-4F64-4927-BD75-4B8C248F944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CDF4-CB4D-46AC-A36C-2476DB4185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3ADB-DCFA-4CD3-B094-050E1D747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4B64-DBCE-4147-A82B-4DA5B9B4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5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9715-206F-4735-88CE-5603A39B2CA4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BC31-AEC2-46DD-80F3-D2BEABB96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EFDF1-3F72-4391-B12C-02D4D53BE77D}"/>
              </a:ext>
            </a:extLst>
          </p:cNvPr>
          <p:cNvSpPr/>
          <p:nvPr userDrawn="1"/>
        </p:nvSpPr>
        <p:spPr>
          <a:xfrm>
            <a:off x="144000" y="3052061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B97E2-459A-42C0-BDAE-FE96590B2294}"/>
              </a:ext>
            </a:extLst>
          </p:cNvPr>
          <p:cNvSpPr/>
          <p:nvPr userDrawn="1"/>
        </p:nvSpPr>
        <p:spPr>
          <a:xfrm>
            <a:off x="144000" y="2977940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9DEF2-E5CA-4B7E-823C-E84DE6D3955B}"/>
              </a:ext>
            </a:extLst>
          </p:cNvPr>
          <p:cNvSpPr/>
          <p:nvPr userDrawn="1"/>
        </p:nvSpPr>
        <p:spPr>
          <a:xfrm rot="2808188">
            <a:off x="266388" y="2529519"/>
            <a:ext cx="347221" cy="76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440027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37690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0668A6F-2987-4AA5-9B4A-07327F802EF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C36F5C-D65F-4F70-A1EE-53D57823169F}"/>
              </a:ext>
            </a:extLst>
          </p:cNvPr>
          <p:cNvSpPr/>
          <p:nvPr userDrawn="1"/>
        </p:nvSpPr>
        <p:spPr>
          <a:xfrm>
            <a:off x="144000" y="1385324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2C542-54B4-4C3E-BE60-EDA1E7AB4F3B}"/>
              </a:ext>
            </a:extLst>
          </p:cNvPr>
          <p:cNvSpPr/>
          <p:nvPr userDrawn="1"/>
        </p:nvSpPr>
        <p:spPr>
          <a:xfrm>
            <a:off x="144000" y="1311203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28650" y="1639047"/>
            <a:ext cx="7886700" cy="43513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lnSpc>
                <a:spcPct val="100000"/>
              </a:lnSpc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0E38485-21F1-473C-A041-033DAD9A39DF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9642F4-C703-41A3-8ADF-9B460EA31648}"/>
              </a:ext>
            </a:extLst>
          </p:cNvPr>
          <p:cNvSpPr/>
          <p:nvPr userDrawn="1"/>
        </p:nvSpPr>
        <p:spPr>
          <a:xfrm rot="2808188">
            <a:off x="292495" y="685805"/>
            <a:ext cx="508366" cy="102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6595" y="431841"/>
            <a:ext cx="7886700" cy="890547"/>
          </a:xfrm>
        </p:spPr>
        <p:txBody>
          <a:bodyPr anchor="b">
            <a:normAutofit/>
          </a:bodyPr>
          <a:lstStyle>
            <a:lvl1pPr algn="l">
              <a:defRPr sz="4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15F85-69FD-4A41-AB62-E2D3AAEF6501}"/>
              </a:ext>
            </a:extLst>
          </p:cNvPr>
          <p:cNvGrpSpPr/>
          <p:nvPr userDrawn="1"/>
        </p:nvGrpSpPr>
        <p:grpSpPr>
          <a:xfrm>
            <a:off x="28763" y="4221190"/>
            <a:ext cx="9115237" cy="476274"/>
            <a:chOff x="28763" y="4221190"/>
            <a:chExt cx="9115237" cy="47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819B3-7E5A-4CBA-BCA8-9329557B2542}"/>
                </a:ext>
              </a:extLst>
            </p:cNvPr>
            <p:cNvSpPr/>
            <p:nvPr userDrawn="1"/>
          </p:nvSpPr>
          <p:spPr>
            <a:xfrm>
              <a:off x="144000" y="4589464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216B24-4207-413D-BDEB-23BED64B5628}"/>
                </a:ext>
              </a:extLst>
            </p:cNvPr>
            <p:cNvSpPr/>
            <p:nvPr userDrawn="1"/>
          </p:nvSpPr>
          <p:spPr>
            <a:xfrm>
              <a:off x="144000" y="4515343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94E00B-9EDF-45D4-8602-2D7AD501F57A}"/>
                </a:ext>
              </a:extLst>
            </p:cNvPr>
            <p:cNvSpPr/>
            <p:nvPr userDrawn="1"/>
          </p:nvSpPr>
          <p:spPr>
            <a:xfrm rot="4500000">
              <a:off x="956326" y="3293627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>
              <a:defRPr sz="6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15F4-D42D-4294-B3F2-ACA2230A7C25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213FB3-DF8E-46A7-9ED7-5B863F6BB3E1}"/>
              </a:ext>
            </a:extLst>
          </p:cNvPr>
          <p:cNvGrpSpPr/>
          <p:nvPr userDrawn="1"/>
        </p:nvGrpSpPr>
        <p:grpSpPr>
          <a:xfrm>
            <a:off x="28763" y="1385351"/>
            <a:ext cx="9115237" cy="476274"/>
            <a:chOff x="28763" y="1385351"/>
            <a:chExt cx="9115237" cy="4762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CAC69-6473-4FB0-89BC-690487DAC71B}"/>
                </a:ext>
              </a:extLst>
            </p:cNvPr>
            <p:cNvSpPr/>
            <p:nvPr userDrawn="1"/>
          </p:nvSpPr>
          <p:spPr>
            <a:xfrm>
              <a:off x="144000" y="1753625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C71CE-9292-43A5-AFDE-E1C69EB1A625}"/>
                </a:ext>
              </a:extLst>
            </p:cNvPr>
            <p:cNvSpPr/>
            <p:nvPr userDrawn="1"/>
          </p:nvSpPr>
          <p:spPr>
            <a:xfrm>
              <a:off x="144000" y="1679504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A40729-51A9-4EBB-92AB-7CBF9CAD30FD}"/>
                </a:ext>
              </a:extLst>
            </p:cNvPr>
            <p:cNvSpPr/>
            <p:nvPr userDrawn="1"/>
          </p:nvSpPr>
          <p:spPr>
            <a:xfrm rot="4500000">
              <a:off x="956326" y="457788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EB46-B2A3-4617-BAD0-B3F65B645F21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E5F-CD42-4E6E-A34C-61E7DD73B218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4FF731-EB89-4F17-8716-121218DD94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7" y="6407035"/>
            <a:ext cx="1131987" cy="314441"/>
          </a:xfrm>
          <a:prstGeom prst="rect">
            <a:avLst/>
          </a:prstGeom>
        </p:spPr>
      </p:pic>
      <p:pic>
        <p:nvPicPr>
          <p:cNvPr id="1026" name="Picture 2" descr="https://cs.kaist.ac.kr/upload_files/research_lab/14b823e624b54d6d93270dd3df4f8c9a.jpg">
            <a:extLst>
              <a:ext uri="{FF2B5EF4-FFF2-40B4-BE49-F238E27FC236}">
                <a16:creationId xmlns:a16="http://schemas.microsoft.com/office/drawing/2014/main" id="{C1F3C35B-A8C4-4A10-AB5F-3AB332D50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503" r="-3402"/>
          <a:stretch/>
        </p:blipFill>
        <p:spPr bwMode="auto">
          <a:xfrm>
            <a:off x="116952" y="6277151"/>
            <a:ext cx="1108422" cy="5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B284-FA56-4649-92F1-A7F74493397D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5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85BE2C3-4C00-4662-A8F6-AE817E3951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5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나눔바른고딕" panose="020B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F5D-55C5-4F80-827B-DE01A002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Knock </a:t>
            </a:r>
            <a:r>
              <a:rPr lang="en-US" altLang="ko-KR" sz="4800" dirty="0" err="1"/>
              <a:t>Knock</a:t>
            </a:r>
            <a:r>
              <a:rPr lang="en-US" altLang="ko-KR" sz="4800" dirty="0"/>
              <a:t>, Who’s There? Membership  Inference on Aggregate Location Data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89F38-2935-4013-BF5C-EABFCCE18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ko-KR" dirty="0"/>
              <a:t>NDSS 2018</a:t>
            </a:r>
          </a:p>
          <a:p>
            <a:r>
              <a:rPr lang="pt-BR" altLang="ko-KR" dirty="0"/>
              <a:t>Apostolos Pyrgelis, Carmela Troncoso, Emiliano </a:t>
            </a:r>
            <a:r>
              <a:rPr lang="pt-BR" altLang="ko-KR"/>
              <a:t>De Cristofaro</a:t>
            </a:r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270153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6B1154-2880-47F1-A046-5170765F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Membership inference is a </a:t>
            </a:r>
            <a:r>
              <a:rPr lang="en-US" altLang="ko-KR" b="1" dirty="0"/>
              <a:t>first step </a:t>
            </a:r>
            <a:r>
              <a:rPr lang="en-US" altLang="ko-KR" dirty="0"/>
              <a:t>to other types of attacks on location aggregates,</a:t>
            </a:r>
          </a:p>
          <a:p>
            <a:pPr lvl="1"/>
            <a:r>
              <a:rPr lang="en-US" altLang="ko-KR" dirty="0"/>
              <a:t>Profiling (Alzheimer patients)</a:t>
            </a:r>
          </a:p>
          <a:p>
            <a:pPr lvl="1"/>
            <a:r>
              <a:rPr lang="en-US" altLang="ko-KR" dirty="0"/>
              <a:t>Localization (sensitive locations)</a:t>
            </a:r>
          </a:p>
          <a:p>
            <a:pPr marL="356870" indent="-344170"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spc="-10" dirty="0">
                <a:latin typeface="Tahoma"/>
                <a:cs typeface="Tahoma"/>
              </a:rPr>
              <a:t>Providers can </a:t>
            </a:r>
            <a:r>
              <a:rPr lang="en-US" altLang="ko-KR" b="1" spc="-10" dirty="0">
                <a:latin typeface="Tahoma"/>
                <a:cs typeface="Tahoma"/>
              </a:rPr>
              <a:t>leverage </a:t>
            </a:r>
            <a:r>
              <a:rPr lang="en-US" altLang="ko-KR" spc="-10" dirty="0">
                <a:latin typeface="Tahoma"/>
                <a:cs typeface="Tahoma"/>
              </a:rPr>
              <a:t>membership inference </a:t>
            </a:r>
            <a:r>
              <a:rPr lang="en-US" altLang="ko-KR" spc="-5" dirty="0">
                <a:latin typeface="Tahoma"/>
                <a:cs typeface="Tahoma"/>
              </a:rPr>
              <a:t>to </a:t>
            </a:r>
            <a:r>
              <a:rPr lang="en-US" altLang="ko-KR" spc="-15" dirty="0">
                <a:latin typeface="Tahoma"/>
                <a:cs typeface="Tahoma"/>
              </a:rPr>
              <a:t>evaluate </a:t>
            </a:r>
            <a:r>
              <a:rPr lang="en-US" altLang="ko-KR" spc="-10" dirty="0">
                <a:latin typeface="Tahoma"/>
                <a:cs typeface="Tahoma"/>
              </a:rPr>
              <a:t>the quality </a:t>
            </a:r>
            <a:r>
              <a:rPr lang="en-US" altLang="ko-KR" spc="-5" dirty="0">
                <a:latin typeface="Tahoma"/>
                <a:cs typeface="Tahoma"/>
              </a:rPr>
              <a:t>of </a:t>
            </a:r>
            <a:r>
              <a:rPr lang="en-US" altLang="ko-KR" spc="-15" dirty="0">
                <a:latin typeface="Tahoma"/>
                <a:cs typeface="Tahoma"/>
              </a:rPr>
              <a:t>privacy </a:t>
            </a:r>
            <a:r>
              <a:rPr lang="en-US" altLang="ko-KR" spc="-5" dirty="0">
                <a:latin typeface="Tahoma"/>
                <a:cs typeface="Tahoma"/>
              </a:rPr>
              <a:t>protection on</a:t>
            </a:r>
            <a:r>
              <a:rPr lang="en-US" altLang="ko-KR" spc="50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the aggregates </a:t>
            </a:r>
            <a:r>
              <a:rPr lang="en-US" altLang="ko-KR" b="1" spc="-10" dirty="0">
                <a:latin typeface="Tahoma"/>
                <a:cs typeface="Tahoma"/>
              </a:rPr>
              <a:t>before </a:t>
            </a:r>
            <a:r>
              <a:rPr lang="en-US" altLang="ko-KR" spc="-5" dirty="0">
                <a:latin typeface="Tahoma"/>
                <a:cs typeface="Tahoma"/>
              </a:rPr>
              <a:t>releasing</a:t>
            </a:r>
            <a:r>
              <a:rPr lang="en-US" altLang="ko-KR" spc="50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them</a:t>
            </a:r>
            <a:endParaRPr lang="en-US" altLang="ko-KR" dirty="0">
              <a:latin typeface="Tahoma"/>
              <a:cs typeface="Tahoma"/>
            </a:endParaRPr>
          </a:p>
          <a:p>
            <a:pPr marL="356870" indent="-344170">
              <a:spcBef>
                <a:spcPts val="5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sz="2000" spc="-10" dirty="0">
                <a:latin typeface="Tahoma"/>
                <a:cs typeface="Tahoma"/>
              </a:rPr>
              <a:t>Regulators can </a:t>
            </a:r>
            <a:r>
              <a:rPr lang="en-US" altLang="ko-KR" sz="2000" b="1" spc="-10" dirty="0">
                <a:latin typeface="Tahoma"/>
                <a:cs typeface="Tahoma"/>
              </a:rPr>
              <a:t>verify </a:t>
            </a:r>
            <a:r>
              <a:rPr lang="en-US" altLang="ko-KR" sz="2000" b="1" spc="-5" dirty="0">
                <a:latin typeface="Tahoma"/>
                <a:cs typeface="Tahoma"/>
              </a:rPr>
              <a:t>misuse </a:t>
            </a:r>
            <a:r>
              <a:rPr lang="en-US" altLang="ko-KR" sz="2000" spc="-5" dirty="0">
                <a:latin typeface="Tahoma"/>
                <a:cs typeface="Tahoma"/>
              </a:rPr>
              <a:t>of</a:t>
            </a:r>
            <a:r>
              <a:rPr lang="en-US" altLang="ko-KR" sz="2000" spc="135" dirty="0">
                <a:latin typeface="Tahoma"/>
                <a:cs typeface="Tahoma"/>
              </a:rPr>
              <a:t> </a:t>
            </a:r>
            <a:r>
              <a:rPr lang="en-US" altLang="ko-KR" sz="2000" spc="-5" dirty="0">
                <a:latin typeface="Tahoma"/>
                <a:cs typeface="Tahoma"/>
              </a:rPr>
              <a:t>data</a:t>
            </a:r>
            <a:endParaRPr lang="en-US" altLang="ko-KR" sz="2000" dirty="0">
              <a:latin typeface="Tahoma"/>
              <a:cs typeface="Tahoma"/>
            </a:endParaRPr>
          </a:p>
          <a:p>
            <a:pPr marL="1097915" lvl="1" indent="-341630">
              <a:spcBef>
                <a:spcPts val="375"/>
              </a:spcBef>
              <a:buFont typeface="Arial"/>
              <a:buChar char="•"/>
              <a:tabLst>
                <a:tab pos="1097915" algn="l"/>
                <a:tab pos="10985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Aggregate location data has </a:t>
            </a:r>
            <a:r>
              <a:rPr lang="en-US" altLang="ko-KR" sz="1600" dirty="0">
                <a:latin typeface="Tahoma"/>
                <a:cs typeface="Tahoma"/>
              </a:rPr>
              <a:t>been </a:t>
            </a:r>
            <a:r>
              <a:rPr lang="en-US" altLang="ko-KR" sz="1600" spc="-5" dirty="0">
                <a:latin typeface="Tahoma"/>
                <a:cs typeface="Tahoma"/>
              </a:rPr>
              <a:t>released without</a:t>
            </a:r>
            <a:r>
              <a:rPr lang="en-US" altLang="ko-KR" sz="1600" spc="-10" dirty="0">
                <a:latin typeface="Tahoma"/>
                <a:cs typeface="Tahoma"/>
              </a:rPr>
              <a:t> </a:t>
            </a:r>
            <a:r>
              <a:rPr lang="en-US" altLang="ko-KR" sz="1600" spc="-5" dirty="0">
                <a:latin typeface="Tahoma"/>
                <a:cs typeface="Tahoma"/>
              </a:rPr>
              <a:t>permission</a:t>
            </a:r>
            <a:endParaRPr lang="en-US" altLang="ko-KR" sz="1600" dirty="0">
              <a:latin typeface="Tahoma"/>
              <a:cs typeface="Tahoma"/>
            </a:endParaRP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978B80-F3FF-4AD2-8C0E-DA0DA165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7D3036-F6F5-4EB8-A104-4F083305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01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36082C-FD44-455B-8919-FD9DC36E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Assumption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number of users </a:t>
            </a:r>
            <a:r>
              <a:rPr lang="en-US" altLang="ko-KR" dirty="0"/>
              <a:t>in some Region of Interest (ROIs) are released </a:t>
            </a:r>
            <a:r>
              <a:rPr lang="en-US" altLang="ko-KR" b="1" dirty="0"/>
              <a:t>periodically</a:t>
            </a:r>
            <a:r>
              <a:rPr lang="en-US" altLang="ko-KR" dirty="0"/>
              <a:t> within a given </a:t>
            </a:r>
            <a:r>
              <a:rPr lang="en-US" altLang="ko-KR" b="1" dirty="0"/>
              <a:t>time interval</a:t>
            </a:r>
          </a:p>
          <a:p>
            <a:pPr lvl="1"/>
            <a:r>
              <a:rPr lang="en-US" altLang="ko-KR" dirty="0"/>
              <a:t>Model Membership Inference by means of a </a:t>
            </a:r>
            <a:r>
              <a:rPr lang="en-US" altLang="ko-KR" b="1" dirty="0"/>
              <a:t>distinguishability game</a:t>
            </a:r>
          </a:p>
          <a:p>
            <a:r>
              <a:rPr lang="en-US" altLang="ko-KR" b="1" dirty="0"/>
              <a:t>Challenger</a:t>
            </a:r>
          </a:p>
          <a:p>
            <a:pPr lvl="1"/>
            <a:r>
              <a:rPr lang="en-US" altLang="ko-KR" dirty="0"/>
              <a:t>Generates location aggregates over various  user groups</a:t>
            </a:r>
          </a:p>
          <a:p>
            <a:r>
              <a:rPr lang="en-US" altLang="ko-KR" b="1" dirty="0"/>
              <a:t>Adversary</a:t>
            </a:r>
          </a:p>
          <a:p>
            <a:pPr lvl="1"/>
            <a:r>
              <a:rPr lang="en-US" altLang="ko-KR" dirty="0"/>
              <a:t>Relies on this data</a:t>
            </a:r>
          </a:p>
          <a:p>
            <a:pPr lvl="1"/>
            <a:r>
              <a:rPr lang="en-US" altLang="ko-KR" dirty="0"/>
              <a:t>Has prior knowledge about the users</a:t>
            </a:r>
          </a:p>
          <a:p>
            <a:pPr lvl="1"/>
            <a:r>
              <a:rPr lang="en-US" altLang="ko-KR" dirty="0"/>
              <a:t>Tries to infer whether data of a particular user is</a:t>
            </a:r>
          </a:p>
          <a:p>
            <a:pPr lvl="1"/>
            <a:r>
              <a:rPr lang="en-US" altLang="ko-KR" dirty="0"/>
              <a:t>included in the aggregates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43F3CE-9E90-4459-9454-B0131B2D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C8E4E2-4371-4C33-91F4-C0F52E22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Distinguishability Game (DG)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6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9AD84E-6248-4E51-8B1C-939E9E60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Adversary selects the target user and sends him to the Challenger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Challenger randomly selects a subset of users (without target user)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Challenger draws a random bit: 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b="1" dirty="0"/>
              <a:t>b==0</a:t>
            </a:r>
            <a:r>
              <a:rPr lang="en-US" altLang="ko-KR" dirty="0"/>
              <a:t>: the challenger aggregates the location matrices of all users along </a:t>
            </a:r>
            <a:r>
              <a:rPr lang="en-US" altLang="ko-KR" b="1" dirty="0"/>
              <a:t>with</a:t>
            </a:r>
            <a:r>
              <a:rPr lang="en-US" altLang="ko-KR" dirty="0"/>
              <a:t> that of the target user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b="1" dirty="0"/>
              <a:t>b==1</a:t>
            </a:r>
            <a:r>
              <a:rPr lang="en-US" altLang="ko-KR" dirty="0"/>
              <a:t>: select </a:t>
            </a:r>
            <a:r>
              <a:rPr lang="en-US" altLang="ko-KR" b="1" dirty="0"/>
              <a:t>another random user </a:t>
            </a:r>
            <a:r>
              <a:rPr lang="en-US" altLang="ko-KR" dirty="0"/>
              <a:t>not in the user subset and adds her data to the aggregates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aggregate location time-series of users is sent back to the Adversary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Adversary tries to guess b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ABD6FD-C886-420C-955A-C6093848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7D7C06C-9319-4DBD-A221-F3C93E8B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Distinguishability Game (DG)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96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ABD6FD-C886-420C-955A-C6093848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7D7C06C-9319-4DBD-A221-F3C93E8B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Distinguishability Game (DG)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FED41F4-3707-4283-8F82-3FF8B0A13314}"/>
              </a:ext>
            </a:extLst>
          </p:cNvPr>
          <p:cNvGrpSpPr/>
          <p:nvPr/>
        </p:nvGrpSpPr>
        <p:grpSpPr>
          <a:xfrm>
            <a:off x="1252538" y="1881958"/>
            <a:ext cx="6638925" cy="4448359"/>
            <a:chOff x="5370576" y="1146047"/>
            <a:chExt cx="6638925" cy="5382515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8B929B46-09B6-4C33-BC94-7E4354D36154}"/>
                </a:ext>
              </a:extLst>
            </p:cNvPr>
            <p:cNvSpPr/>
            <p:nvPr/>
          </p:nvSpPr>
          <p:spPr>
            <a:xfrm>
              <a:off x="5370576" y="1146047"/>
              <a:ext cx="6638925" cy="5379720"/>
            </a:xfrm>
            <a:custGeom>
              <a:avLst/>
              <a:gdLst/>
              <a:ahLst/>
              <a:cxnLst/>
              <a:rect l="l" t="t" r="r" b="b"/>
              <a:pathLst>
                <a:path w="6638925" h="5379720">
                  <a:moveTo>
                    <a:pt x="5741924" y="0"/>
                  </a:moveTo>
                  <a:lnTo>
                    <a:pt x="896620" y="0"/>
                  </a:lnTo>
                  <a:lnTo>
                    <a:pt x="849002" y="1242"/>
                  </a:lnTo>
                  <a:lnTo>
                    <a:pt x="802033" y="4930"/>
                  </a:lnTo>
                  <a:lnTo>
                    <a:pt x="755772" y="11000"/>
                  </a:lnTo>
                  <a:lnTo>
                    <a:pt x="710282" y="19390"/>
                  </a:lnTo>
                  <a:lnTo>
                    <a:pt x="665626" y="30039"/>
                  </a:lnTo>
                  <a:lnTo>
                    <a:pt x="621864" y="42884"/>
                  </a:lnTo>
                  <a:lnTo>
                    <a:pt x="579060" y="57864"/>
                  </a:lnTo>
                  <a:lnTo>
                    <a:pt x="537274" y="74917"/>
                  </a:lnTo>
                  <a:lnTo>
                    <a:pt x="496570" y="93980"/>
                  </a:lnTo>
                  <a:lnTo>
                    <a:pt x="457008" y="114992"/>
                  </a:lnTo>
                  <a:lnTo>
                    <a:pt x="418651" y="137890"/>
                  </a:lnTo>
                  <a:lnTo>
                    <a:pt x="381562" y="162614"/>
                  </a:lnTo>
                  <a:lnTo>
                    <a:pt x="345801" y="189100"/>
                  </a:lnTo>
                  <a:lnTo>
                    <a:pt x="311431" y="217286"/>
                  </a:lnTo>
                  <a:lnTo>
                    <a:pt x="278514" y="247112"/>
                  </a:lnTo>
                  <a:lnTo>
                    <a:pt x="247112" y="278514"/>
                  </a:lnTo>
                  <a:lnTo>
                    <a:pt x="217286" y="311431"/>
                  </a:lnTo>
                  <a:lnTo>
                    <a:pt x="189100" y="345801"/>
                  </a:lnTo>
                  <a:lnTo>
                    <a:pt x="162614" y="381562"/>
                  </a:lnTo>
                  <a:lnTo>
                    <a:pt x="137890" y="418651"/>
                  </a:lnTo>
                  <a:lnTo>
                    <a:pt x="114992" y="457008"/>
                  </a:lnTo>
                  <a:lnTo>
                    <a:pt x="93980" y="496570"/>
                  </a:lnTo>
                  <a:lnTo>
                    <a:pt x="74917" y="537274"/>
                  </a:lnTo>
                  <a:lnTo>
                    <a:pt x="57864" y="579060"/>
                  </a:lnTo>
                  <a:lnTo>
                    <a:pt x="42884" y="621864"/>
                  </a:lnTo>
                  <a:lnTo>
                    <a:pt x="30039" y="665626"/>
                  </a:lnTo>
                  <a:lnTo>
                    <a:pt x="19390" y="710282"/>
                  </a:lnTo>
                  <a:lnTo>
                    <a:pt x="11000" y="755772"/>
                  </a:lnTo>
                  <a:lnTo>
                    <a:pt x="4930" y="802033"/>
                  </a:lnTo>
                  <a:lnTo>
                    <a:pt x="1242" y="849002"/>
                  </a:lnTo>
                  <a:lnTo>
                    <a:pt x="0" y="896619"/>
                  </a:lnTo>
                  <a:lnTo>
                    <a:pt x="0" y="4483074"/>
                  </a:lnTo>
                  <a:lnTo>
                    <a:pt x="1242" y="4530695"/>
                  </a:lnTo>
                  <a:lnTo>
                    <a:pt x="4930" y="4577668"/>
                  </a:lnTo>
                  <a:lnTo>
                    <a:pt x="11000" y="4623932"/>
                  </a:lnTo>
                  <a:lnTo>
                    <a:pt x="19390" y="4669424"/>
                  </a:lnTo>
                  <a:lnTo>
                    <a:pt x="30039" y="4714083"/>
                  </a:lnTo>
                  <a:lnTo>
                    <a:pt x="42884" y="4757846"/>
                  </a:lnTo>
                  <a:lnTo>
                    <a:pt x="57864" y="4800653"/>
                  </a:lnTo>
                  <a:lnTo>
                    <a:pt x="74917" y="4842440"/>
                  </a:lnTo>
                  <a:lnTo>
                    <a:pt x="93980" y="4883146"/>
                  </a:lnTo>
                  <a:lnTo>
                    <a:pt x="114992" y="4922709"/>
                  </a:lnTo>
                  <a:lnTo>
                    <a:pt x="137890" y="4961066"/>
                  </a:lnTo>
                  <a:lnTo>
                    <a:pt x="162614" y="4998157"/>
                  </a:lnTo>
                  <a:lnTo>
                    <a:pt x="189100" y="5033918"/>
                  </a:lnTo>
                  <a:lnTo>
                    <a:pt x="217286" y="5068289"/>
                  </a:lnTo>
                  <a:lnTo>
                    <a:pt x="247112" y="5101206"/>
                  </a:lnTo>
                  <a:lnTo>
                    <a:pt x="278514" y="5132609"/>
                  </a:lnTo>
                  <a:lnTo>
                    <a:pt x="311431" y="5162435"/>
                  </a:lnTo>
                  <a:lnTo>
                    <a:pt x="345801" y="5190621"/>
                  </a:lnTo>
                  <a:lnTo>
                    <a:pt x="381562" y="5217107"/>
                  </a:lnTo>
                  <a:lnTo>
                    <a:pt x="418651" y="5241831"/>
                  </a:lnTo>
                  <a:lnTo>
                    <a:pt x="457008" y="5264729"/>
                  </a:lnTo>
                  <a:lnTo>
                    <a:pt x="496570" y="5285741"/>
                  </a:lnTo>
                  <a:lnTo>
                    <a:pt x="537274" y="5304804"/>
                  </a:lnTo>
                  <a:lnTo>
                    <a:pt x="579060" y="5321856"/>
                  </a:lnTo>
                  <a:lnTo>
                    <a:pt x="621864" y="5336836"/>
                  </a:lnTo>
                  <a:lnTo>
                    <a:pt x="665626" y="5349681"/>
                  </a:lnTo>
                  <a:lnTo>
                    <a:pt x="710282" y="5360330"/>
                  </a:lnTo>
                  <a:lnTo>
                    <a:pt x="755772" y="5368720"/>
                  </a:lnTo>
                  <a:lnTo>
                    <a:pt x="802033" y="5374789"/>
                  </a:lnTo>
                  <a:lnTo>
                    <a:pt x="849002" y="5378477"/>
                  </a:lnTo>
                  <a:lnTo>
                    <a:pt x="896620" y="5379720"/>
                  </a:lnTo>
                  <a:lnTo>
                    <a:pt x="5741924" y="5379720"/>
                  </a:lnTo>
                  <a:lnTo>
                    <a:pt x="5789541" y="5378477"/>
                  </a:lnTo>
                  <a:lnTo>
                    <a:pt x="5836510" y="5374789"/>
                  </a:lnTo>
                  <a:lnTo>
                    <a:pt x="5882771" y="5368720"/>
                  </a:lnTo>
                  <a:lnTo>
                    <a:pt x="5928261" y="5360330"/>
                  </a:lnTo>
                  <a:lnTo>
                    <a:pt x="5972917" y="5349681"/>
                  </a:lnTo>
                  <a:lnTo>
                    <a:pt x="6016679" y="5336836"/>
                  </a:lnTo>
                  <a:lnTo>
                    <a:pt x="6059483" y="5321856"/>
                  </a:lnTo>
                  <a:lnTo>
                    <a:pt x="6101269" y="5304804"/>
                  </a:lnTo>
                  <a:lnTo>
                    <a:pt x="6141973" y="5285741"/>
                  </a:lnTo>
                  <a:lnTo>
                    <a:pt x="6181535" y="5264729"/>
                  </a:lnTo>
                  <a:lnTo>
                    <a:pt x="6219892" y="5241831"/>
                  </a:lnTo>
                  <a:lnTo>
                    <a:pt x="6256981" y="5217107"/>
                  </a:lnTo>
                  <a:lnTo>
                    <a:pt x="6292742" y="5190621"/>
                  </a:lnTo>
                  <a:lnTo>
                    <a:pt x="6327112" y="5162435"/>
                  </a:lnTo>
                  <a:lnTo>
                    <a:pt x="6360029" y="5132609"/>
                  </a:lnTo>
                  <a:lnTo>
                    <a:pt x="6391431" y="5101206"/>
                  </a:lnTo>
                  <a:lnTo>
                    <a:pt x="6421257" y="5068289"/>
                  </a:lnTo>
                  <a:lnTo>
                    <a:pt x="6449443" y="5033918"/>
                  </a:lnTo>
                  <a:lnTo>
                    <a:pt x="6475929" y="4998157"/>
                  </a:lnTo>
                  <a:lnTo>
                    <a:pt x="6500653" y="4961066"/>
                  </a:lnTo>
                  <a:lnTo>
                    <a:pt x="6523551" y="4922709"/>
                  </a:lnTo>
                  <a:lnTo>
                    <a:pt x="6544563" y="4883146"/>
                  </a:lnTo>
                  <a:lnTo>
                    <a:pt x="6563626" y="4842440"/>
                  </a:lnTo>
                  <a:lnTo>
                    <a:pt x="6580679" y="4800653"/>
                  </a:lnTo>
                  <a:lnTo>
                    <a:pt x="6595659" y="4757846"/>
                  </a:lnTo>
                  <a:lnTo>
                    <a:pt x="6608504" y="4714083"/>
                  </a:lnTo>
                  <a:lnTo>
                    <a:pt x="6619153" y="4669424"/>
                  </a:lnTo>
                  <a:lnTo>
                    <a:pt x="6627543" y="4623932"/>
                  </a:lnTo>
                  <a:lnTo>
                    <a:pt x="6633613" y="4577668"/>
                  </a:lnTo>
                  <a:lnTo>
                    <a:pt x="6637301" y="4530695"/>
                  </a:lnTo>
                  <a:lnTo>
                    <a:pt x="6638544" y="4483074"/>
                  </a:lnTo>
                  <a:lnTo>
                    <a:pt x="6638544" y="896619"/>
                  </a:lnTo>
                  <a:lnTo>
                    <a:pt x="6637301" y="849002"/>
                  </a:lnTo>
                  <a:lnTo>
                    <a:pt x="6633613" y="802033"/>
                  </a:lnTo>
                  <a:lnTo>
                    <a:pt x="6627543" y="755772"/>
                  </a:lnTo>
                  <a:lnTo>
                    <a:pt x="6619153" y="710282"/>
                  </a:lnTo>
                  <a:lnTo>
                    <a:pt x="6608504" y="665626"/>
                  </a:lnTo>
                  <a:lnTo>
                    <a:pt x="6595659" y="621864"/>
                  </a:lnTo>
                  <a:lnTo>
                    <a:pt x="6580679" y="579060"/>
                  </a:lnTo>
                  <a:lnTo>
                    <a:pt x="6563626" y="537274"/>
                  </a:lnTo>
                  <a:lnTo>
                    <a:pt x="6544563" y="496570"/>
                  </a:lnTo>
                  <a:lnTo>
                    <a:pt x="6523551" y="457008"/>
                  </a:lnTo>
                  <a:lnTo>
                    <a:pt x="6500653" y="418651"/>
                  </a:lnTo>
                  <a:lnTo>
                    <a:pt x="6475929" y="381562"/>
                  </a:lnTo>
                  <a:lnTo>
                    <a:pt x="6449443" y="345801"/>
                  </a:lnTo>
                  <a:lnTo>
                    <a:pt x="6421257" y="311431"/>
                  </a:lnTo>
                  <a:lnTo>
                    <a:pt x="6391431" y="278514"/>
                  </a:lnTo>
                  <a:lnTo>
                    <a:pt x="6360029" y="247112"/>
                  </a:lnTo>
                  <a:lnTo>
                    <a:pt x="6327112" y="217286"/>
                  </a:lnTo>
                  <a:lnTo>
                    <a:pt x="6292742" y="189100"/>
                  </a:lnTo>
                  <a:lnTo>
                    <a:pt x="6256981" y="162614"/>
                  </a:lnTo>
                  <a:lnTo>
                    <a:pt x="6219892" y="137890"/>
                  </a:lnTo>
                  <a:lnTo>
                    <a:pt x="6181535" y="114992"/>
                  </a:lnTo>
                  <a:lnTo>
                    <a:pt x="6141973" y="93980"/>
                  </a:lnTo>
                  <a:lnTo>
                    <a:pt x="6101269" y="74917"/>
                  </a:lnTo>
                  <a:lnTo>
                    <a:pt x="6059483" y="57864"/>
                  </a:lnTo>
                  <a:lnTo>
                    <a:pt x="6016679" y="42884"/>
                  </a:lnTo>
                  <a:lnTo>
                    <a:pt x="5972917" y="30039"/>
                  </a:lnTo>
                  <a:lnTo>
                    <a:pt x="5928261" y="19390"/>
                  </a:lnTo>
                  <a:lnTo>
                    <a:pt x="5882771" y="11000"/>
                  </a:lnTo>
                  <a:lnTo>
                    <a:pt x="5836510" y="4930"/>
                  </a:lnTo>
                  <a:lnTo>
                    <a:pt x="5789541" y="1242"/>
                  </a:lnTo>
                  <a:lnTo>
                    <a:pt x="5741924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C459CE8E-2243-467F-B606-B2009F3CF6B3}"/>
                </a:ext>
              </a:extLst>
            </p:cNvPr>
            <p:cNvSpPr/>
            <p:nvPr/>
          </p:nvSpPr>
          <p:spPr>
            <a:xfrm>
              <a:off x="5370576" y="1146047"/>
              <a:ext cx="6638925" cy="5379720"/>
            </a:xfrm>
            <a:custGeom>
              <a:avLst/>
              <a:gdLst/>
              <a:ahLst/>
              <a:cxnLst/>
              <a:rect l="l" t="t" r="r" b="b"/>
              <a:pathLst>
                <a:path w="6638925" h="5379720">
                  <a:moveTo>
                    <a:pt x="0" y="896619"/>
                  </a:moveTo>
                  <a:lnTo>
                    <a:pt x="1242" y="849002"/>
                  </a:lnTo>
                  <a:lnTo>
                    <a:pt x="4930" y="802033"/>
                  </a:lnTo>
                  <a:lnTo>
                    <a:pt x="11000" y="755772"/>
                  </a:lnTo>
                  <a:lnTo>
                    <a:pt x="19390" y="710282"/>
                  </a:lnTo>
                  <a:lnTo>
                    <a:pt x="30039" y="665626"/>
                  </a:lnTo>
                  <a:lnTo>
                    <a:pt x="42884" y="621864"/>
                  </a:lnTo>
                  <a:lnTo>
                    <a:pt x="57864" y="579060"/>
                  </a:lnTo>
                  <a:lnTo>
                    <a:pt x="74917" y="537274"/>
                  </a:lnTo>
                  <a:lnTo>
                    <a:pt x="93980" y="496570"/>
                  </a:lnTo>
                  <a:lnTo>
                    <a:pt x="114992" y="457008"/>
                  </a:lnTo>
                  <a:lnTo>
                    <a:pt x="137890" y="418651"/>
                  </a:lnTo>
                  <a:lnTo>
                    <a:pt x="162614" y="381562"/>
                  </a:lnTo>
                  <a:lnTo>
                    <a:pt x="189100" y="345801"/>
                  </a:lnTo>
                  <a:lnTo>
                    <a:pt x="217286" y="311431"/>
                  </a:lnTo>
                  <a:lnTo>
                    <a:pt x="247112" y="278514"/>
                  </a:lnTo>
                  <a:lnTo>
                    <a:pt x="278514" y="247112"/>
                  </a:lnTo>
                  <a:lnTo>
                    <a:pt x="311431" y="217286"/>
                  </a:lnTo>
                  <a:lnTo>
                    <a:pt x="345801" y="189100"/>
                  </a:lnTo>
                  <a:lnTo>
                    <a:pt x="381562" y="162614"/>
                  </a:lnTo>
                  <a:lnTo>
                    <a:pt x="418651" y="137890"/>
                  </a:lnTo>
                  <a:lnTo>
                    <a:pt x="457008" y="114992"/>
                  </a:lnTo>
                  <a:lnTo>
                    <a:pt x="496570" y="93980"/>
                  </a:lnTo>
                  <a:lnTo>
                    <a:pt x="537274" y="74917"/>
                  </a:lnTo>
                  <a:lnTo>
                    <a:pt x="579060" y="57864"/>
                  </a:lnTo>
                  <a:lnTo>
                    <a:pt x="621864" y="42884"/>
                  </a:lnTo>
                  <a:lnTo>
                    <a:pt x="665626" y="30039"/>
                  </a:lnTo>
                  <a:lnTo>
                    <a:pt x="710282" y="19390"/>
                  </a:lnTo>
                  <a:lnTo>
                    <a:pt x="755772" y="11000"/>
                  </a:lnTo>
                  <a:lnTo>
                    <a:pt x="802033" y="4930"/>
                  </a:lnTo>
                  <a:lnTo>
                    <a:pt x="849002" y="1242"/>
                  </a:lnTo>
                  <a:lnTo>
                    <a:pt x="896620" y="0"/>
                  </a:lnTo>
                  <a:lnTo>
                    <a:pt x="5741924" y="0"/>
                  </a:lnTo>
                  <a:lnTo>
                    <a:pt x="5789541" y="1242"/>
                  </a:lnTo>
                  <a:lnTo>
                    <a:pt x="5836510" y="4930"/>
                  </a:lnTo>
                  <a:lnTo>
                    <a:pt x="5882771" y="11000"/>
                  </a:lnTo>
                  <a:lnTo>
                    <a:pt x="5928261" y="19390"/>
                  </a:lnTo>
                  <a:lnTo>
                    <a:pt x="5972917" y="30039"/>
                  </a:lnTo>
                  <a:lnTo>
                    <a:pt x="6016679" y="42884"/>
                  </a:lnTo>
                  <a:lnTo>
                    <a:pt x="6059483" y="57864"/>
                  </a:lnTo>
                  <a:lnTo>
                    <a:pt x="6101269" y="74917"/>
                  </a:lnTo>
                  <a:lnTo>
                    <a:pt x="6141973" y="93980"/>
                  </a:lnTo>
                  <a:lnTo>
                    <a:pt x="6181535" y="114992"/>
                  </a:lnTo>
                  <a:lnTo>
                    <a:pt x="6219892" y="137890"/>
                  </a:lnTo>
                  <a:lnTo>
                    <a:pt x="6256981" y="162614"/>
                  </a:lnTo>
                  <a:lnTo>
                    <a:pt x="6292742" y="189100"/>
                  </a:lnTo>
                  <a:lnTo>
                    <a:pt x="6327112" y="217286"/>
                  </a:lnTo>
                  <a:lnTo>
                    <a:pt x="6360029" y="247112"/>
                  </a:lnTo>
                  <a:lnTo>
                    <a:pt x="6391431" y="278514"/>
                  </a:lnTo>
                  <a:lnTo>
                    <a:pt x="6421257" y="311431"/>
                  </a:lnTo>
                  <a:lnTo>
                    <a:pt x="6449443" y="345801"/>
                  </a:lnTo>
                  <a:lnTo>
                    <a:pt x="6475929" y="381562"/>
                  </a:lnTo>
                  <a:lnTo>
                    <a:pt x="6500653" y="418651"/>
                  </a:lnTo>
                  <a:lnTo>
                    <a:pt x="6523551" y="457008"/>
                  </a:lnTo>
                  <a:lnTo>
                    <a:pt x="6544563" y="496570"/>
                  </a:lnTo>
                  <a:lnTo>
                    <a:pt x="6563626" y="537274"/>
                  </a:lnTo>
                  <a:lnTo>
                    <a:pt x="6580679" y="579060"/>
                  </a:lnTo>
                  <a:lnTo>
                    <a:pt x="6595659" y="621864"/>
                  </a:lnTo>
                  <a:lnTo>
                    <a:pt x="6608504" y="665626"/>
                  </a:lnTo>
                  <a:lnTo>
                    <a:pt x="6619153" y="710282"/>
                  </a:lnTo>
                  <a:lnTo>
                    <a:pt x="6627543" y="755772"/>
                  </a:lnTo>
                  <a:lnTo>
                    <a:pt x="6633613" y="802033"/>
                  </a:lnTo>
                  <a:lnTo>
                    <a:pt x="6637301" y="849002"/>
                  </a:lnTo>
                  <a:lnTo>
                    <a:pt x="6638544" y="896619"/>
                  </a:lnTo>
                  <a:lnTo>
                    <a:pt x="6638544" y="4483074"/>
                  </a:lnTo>
                  <a:lnTo>
                    <a:pt x="6637301" y="4530695"/>
                  </a:lnTo>
                  <a:lnTo>
                    <a:pt x="6633613" y="4577668"/>
                  </a:lnTo>
                  <a:lnTo>
                    <a:pt x="6627543" y="4623932"/>
                  </a:lnTo>
                  <a:lnTo>
                    <a:pt x="6619153" y="4669424"/>
                  </a:lnTo>
                  <a:lnTo>
                    <a:pt x="6608504" y="4714083"/>
                  </a:lnTo>
                  <a:lnTo>
                    <a:pt x="6595659" y="4757846"/>
                  </a:lnTo>
                  <a:lnTo>
                    <a:pt x="6580679" y="4800653"/>
                  </a:lnTo>
                  <a:lnTo>
                    <a:pt x="6563626" y="4842440"/>
                  </a:lnTo>
                  <a:lnTo>
                    <a:pt x="6544563" y="4883146"/>
                  </a:lnTo>
                  <a:lnTo>
                    <a:pt x="6523551" y="4922709"/>
                  </a:lnTo>
                  <a:lnTo>
                    <a:pt x="6500653" y="4961066"/>
                  </a:lnTo>
                  <a:lnTo>
                    <a:pt x="6475929" y="4998157"/>
                  </a:lnTo>
                  <a:lnTo>
                    <a:pt x="6449443" y="5033918"/>
                  </a:lnTo>
                  <a:lnTo>
                    <a:pt x="6421257" y="5068289"/>
                  </a:lnTo>
                  <a:lnTo>
                    <a:pt x="6391431" y="5101206"/>
                  </a:lnTo>
                  <a:lnTo>
                    <a:pt x="6360029" y="5132609"/>
                  </a:lnTo>
                  <a:lnTo>
                    <a:pt x="6327112" y="5162435"/>
                  </a:lnTo>
                  <a:lnTo>
                    <a:pt x="6292742" y="5190621"/>
                  </a:lnTo>
                  <a:lnTo>
                    <a:pt x="6256981" y="5217107"/>
                  </a:lnTo>
                  <a:lnTo>
                    <a:pt x="6219892" y="5241831"/>
                  </a:lnTo>
                  <a:lnTo>
                    <a:pt x="6181535" y="5264729"/>
                  </a:lnTo>
                  <a:lnTo>
                    <a:pt x="6141973" y="5285741"/>
                  </a:lnTo>
                  <a:lnTo>
                    <a:pt x="6101269" y="5304804"/>
                  </a:lnTo>
                  <a:lnTo>
                    <a:pt x="6059483" y="5321856"/>
                  </a:lnTo>
                  <a:lnTo>
                    <a:pt x="6016679" y="5336836"/>
                  </a:lnTo>
                  <a:lnTo>
                    <a:pt x="5972917" y="5349681"/>
                  </a:lnTo>
                  <a:lnTo>
                    <a:pt x="5928261" y="5360330"/>
                  </a:lnTo>
                  <a:lnTo>
                    <a:pt x="5882771" y="5368720"/>
                  </a:lnTo>
                  <a:lnTo>
                    <a:pt x="5836510" y="5374789"/>
                  </a:lnTo>
                  <a:lnTo>
                    <a:pt x="5789541" y="5378477"/>
                  </a:lnTo>
                  <a:lnTo>
                    <a:pt x="5741924" y="5379720"/>
                  </a:lnTo>
                  <a:lnTo>
                    <a:pt x="896620" y="5379720"/>
                  </a:lnTo>
                  <a:lnTo>
                    <a:pt x="849002" y="5378477"/>
                  </a:lnTo>
                  <a:lnTo>
                    <a:pt x="802033" y="5374789"/>
                  </a:lnTo>
                  <a:lnTo>
                    <a:pt x="755772" y="5368720"/>
                  </a:lnTo>
                  <a:lnTo>
                    <a:pt x="710282" y="5360330"/>
                  </a:lnTo>
                  <a:lnTo>
                    <a:pt x="665626" y="5349681"/>
                  </a:lnTo>
                  <a:lnTo>
                    <a:pt x="621864" y="5336836"/>
                  </a:lnTo>
                  <a:lnTo>
                    <a:pt x="579060" y="5321856"/>
                  </a:lnTo>
                  <a:lnTo>
                    <a:pt x="537274" y="5304804"/>
                  </a:lnTo>
                  <a:lnTo>
                    <a:pt x="496570" y="5285741"/>
                  </a:lnTo>
                  <a:lnTo>
                    <a:pt x="457008" y="5264729"/>
                  </a:lnTo>
                  <a:lnTo>
                    <a:pt x="418651" y="5241831"/>
                  </a:lnTo>
                  <a:lnTo>
                    <a:pt x="381562" y="5217107"/>
                  </a:lnTo>
                  <a:lnTo>
                    <a:pt x="345801" y="5190621"/>
                  </a:lnTo>
                  <a:lnTo>
                    <a:pt x="311431" y="5162435"/>
                  </a:lnTo>
                  <a:lnTo>
                    <a:pt x="278514" y="5132609"/>
                  </a:lnTo>
                  <a:lnTo>
                    <a:pt x="247112" y="5101206"/>
                  </a:lnTo>
                  <a:lnTo>
                    <a:pt x="217286" y="5068289"/>
                  </a:lnTo>
                  <a:lnTo>
                    <a:pt x="189100" y="5033918"/>
                  </a:lnTo>
                  <a:lnTo>
                    <a:pt x="162614" y="4998157"/>
                  </a:lnTo>
                  <a:lnTo>
                    <a:pt x="137890" y="4961066"/>
                  </a:lnTo>
                  <a:lnTo>
                    <a:pt x="114992" y="4922709"/>
                  </a:lnTo>
                  <a:lnTo>
                    <a:pt x="93980" y="4883146"/>
                  </a:lnTo>
                  <a:lnTo>
                    <a:pt x="74917" y="4842440"/>
                  </a:lnTo>
                  <a:lnTo>
                    <a:pt x="57864" y="4800653"/>
                  </a:lnTo>
                  <a:lnTo>
                    <a:pt x="42884" y="4757846"/>
                  </a:lnTo>
                  <a:lnTo>
                    <a:pt x="30039" y="4714083"/>
                  </a:lnTo>
                  <a:lnTo>
                    <a:pt x="19390" y="4669424"/>
                  </a:lnTo>
                  <a:lnTo>
                    <a:pt x="11000" y="4623932"/>
                  </a:lnTo>
                  <a:lnTo>
                    <a:pt x="4930" y="4577668"/>
                  </a:lnTo>
                  <a:lnTo>
                    <a:pt x="1242" y="4530695"/>
                  </a:lnTo>
                  <a:lnTo>
                    <a:pt x="0" y="4483074"/>
                  </a:lnTo>
                  <a:lnTo>
                    <a:pt x="0" y="896619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87C06E4-7140-42AB-9D45-CDFFCB6556AA}"/>
                </a:ext>
              </a:extLst>
            </p:cNvPr>
            <p:cNvSpPr/>
            <p:nvPr/>
          </p:nvSpPr>
          <p:spPr>
            <a:xfrm>
              <a:off x="9451847" y="4867655"/>
              <a:ext cx="612648" cy="612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3D5FCB7-51FB-45C1-9F7D-76BF8F10D803}"/>
                </a:ext>
              </a:extLst>
            </p:cNvPr>
            <p:cNvSpPr/>
            <p:nvPr/>
          </p:nvSpPr>
          <p:spPr>
            <a:xfrm>
              <a:off x="5821679" y="1819655"/>
              <a:ext cx="1002792" cy="1712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B40E2239-3397-4564-B169-A245F292AEEF}"/>
                </a:ext>
              </a:extLst>
            </p:cNvPr>
            <p:cNvSpPr/>
            <p:nvPr/>
          </p:nvSpPr>
          <p:spPr>
            <a:xfrm>
              <a:off x="7098792" y="2356104"/>
              <a:ext cx="798576" cy="7985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395134F-4845-4865-B3F5-221B25A91BC3}"/>
                </a:ext>
              </a:extLst>
            </p:cNvPr>
            <p:cNvSpPr txBox="1"/>
            <p:nvPr/>
          </p:nvSpPr>
          <p:spPr>
            <a:xfrm>
              <a:off x="6908418" y="2023364"/>
              <a:ext cx="11703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60" dirty="0">
                  <a:latin typeface="DejaVu Sans"/>
                  <a:cs typeface="DejaVu Sans"/>
                </a:rPr>
                <a:t>Target</a:t>
              </a:r>
              <a:r>
                <a:rPr sz="1800" spc="15" dirty="0">
                  <a:latin typeface="DejaVu Sans"/>
                  <a:cs typeface="DejaVu Sans"/>
                </a:rPr>
                <a:t> </a:t>
              </a:r>
              <a:r>
                <a:rPr sz="1800" spc="-140" dirty="0">
                  <a:latin typeface="DejaVu Sans"/>
                  <a:cs typeface="DejaVu Sans"/>
                </a:rPr>
                <a:t>user</a:t>
              </a:r>
              <a:endParaRPr sz="1800">
                <a:latin typeface="DejaVu Sans"/>
                <a:cs typeface="DejaVu Sans"/>
              </a:endParaRPr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21DAA894-96EE-47D1-919C-30B73983B40E}"/>
                </a:ext>
              </a:extLst>
            </p:cNvPr>
            <p:cNvSpPr txBox="1"/>
            <p:nvPr/>
          </p:nvSpPr>
          <p:spPr>
            <a:xfrm>
              <a:off x="5777865" y="1480565"/>
              <a:ext cx="11195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/>
                  <a:cs typeface="Arial"/>
                </a:rPr>
                <a:t>Ad</a:t>
              </a:r>
              <a:r>
                <a:rPr sz="1800" b="1" spc="-70" dirty="0">
                  <a:latin typeface="Arial"/>
                  <a:cs typeface="Arial"/>
                </a:rPr>
                <a:t>v</a:t>
              </a:r>
              <a:r>
                <a:rPr sz="1800" b="1" spc="-20" dirty="0">
                  <a:latin typeface="Arial"/>
                  <a:cs typeface="Arial"/>
                </a:rPr>
                <a:t>e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r>
                <a:rPr sz="1800" b="1" spc="-165" dirty="0">
                  <a:latin typeface="Arial"/>
                  <a:cs typeface="Arial"/>
                </a:rPr>
                <a:t>s</a:t>
              </a:r>
              <a:r>
                <a:rPr sz="1800" b="1" spc="-20" dirty="0">
                  <a:latin typeface="Arial"/>
                  <a:cs typeface="Arial"/>
                </a:rPr>
                <a:t>a</a:t>
              </a:r>
              <a:r>
                <a:rPr sz="1800" b="1" spc="85" dirty="0">
                  <a:latin typeface="Arial"/>
                  <a:cs typeface="Arial"/>
                </a:rPr>
                <a:t>r</a:t>
              </a:r>
              <a:r>
                <a:rPr sz="1800" b="1" spc="-40" dirty="0"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331AAF2-0039-4E23-85EC-DB9AB557F4A5}"/>
                </a:ext>
              </a:extLst>
            </p:cNvPr>
            <p:cNvSpPr/>
            <p:nvPr/>
          </p:nvSpPr>
          <p:spPr>
            <a:xfrm>
              <a:off x="9494519" y="1895855"/>
              <a:ext cx="1298448" cy="1560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D0729C12-3656-44A8-9BBA-48F7316EAA50}"/>
                </a:ext>
              </a:extLst>
            </p:cNvPr>
            <p:cNvSpPr txBox="1"/>
            <p:nvPr/>
          </p:nvSpPr>
          <p:spPr>
            <a:xfrm>
              <a:off x="9536430" y="1518361"/>
              <a:ext cx="118808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0" dirty="0">
                  <a:latin typeface="Arial"/>
                  <a:cs typeface="Arial"/>
                </a:rPr>
                <a:t>Challenger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37379E93-C23D-4B3C-BB5E-7FE62EF96E9B}"/>
                </a:ext>
              </a:extLst>
            </p:cNvPr>
            <p:cNvSpPr/>
            <p:nvPr/>
          </p:nvSpPr>
          <p:spPr>
            <a:xfrm>
              <a:off x="8057388" y="2642616"/>
              <a:ext cx="1222375" cy="228600"/>
            </a:xfrm>
            <a:custGeom>
              <a:avLst/>
              <a:gdLst/>
              <a:ahLst/>
              <a:cxnLst/>
              <a:rect l="l" t="t" r="r" b="b"/>
              <a:pathLst>
                <a:path w="1222375" h="228600">
                  <a:moveTo>
                    <a:pt x="993775" y="0"/>
                  </a:moveTo>
                  <a:lnTo>
                    <a:pt x="993775" y="228600"/>
                  </a:lnTo>
                  <a:lnTo>
                    <a:pt x="1146175" y="152400"/>
                  </a:lnTo>
                  <a:lnTo>
                    <a:pt x="1031875" y="152400"/>
                  </a:lnTo>
                  <a:lnTo>
                    <a:pt x="1031875" y="76200"/>
                  </a:lnTo>
                  <a:lnTo>
                    <a:pt x="1146175" y="76200"/>
                  </a:lnTo>
                  <a:lnTo>
                    <a:pt x="993775" y="0"/>
                  </a:lnTo>
                  <a:close/>
                </a:path>
                <a:path w="1222375" h="228600">
                  <a:moveTo>
                    <a:pt x="993775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993775" y="152400"/>
                  </a:lnTo>
                  <a:lnTo>
                    <a:pt x="993775" y="76200"/>
                  </a:lnTo>
                  <a:close/>
                </a:path>
                <a:path w="1222375" h="228600">
                  <a:moveTo>
                    <a:pt x="1146175" y="76200"/>
                  </a:moveTo>
                  <a:lnTo>
                    <a:pt x="1031875" y="76200"/>
                  </a:lnTo>
                  <a:lnTo>
                    <a:pt x="1031875" y="152400"/>
                  </a:lnTo>
                  <a:lnTo>
                    <a:pt x="1146175" y="152400"/>
                  </a:lnTo>
                  <a:lnTo>
                    <a:pt x="1222375" y="114300"/>
                  </a:lnTo>
                  <a:lnTo>
                    <a:pt x="1146175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A6410256-FE7F-40AE-A8C8-882195E56DEE}"/>
                </a:ext>
              </a:extLst>
            </p:cNvPr>
            <p:cNvSpPr/>
            <p:nvPr/>
          </p:nvSpPr>
          <p:spPr>
            <a:xfrm>
              <a:off x="10814304" y="4892040"/>
              <a:ext cx="1021079" cy="10210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24C02D9F-5261-49A5-AD12-7460A4515C9D}"/>
                </a:ext>
              </a:extLst>
            </p:cNvPr>
            <p:cNvSpPr/>
            <p:nvPr/>
          </p:nvSpPr>
          <p:spPr>
            <a:xfrm>
              <a:off x="10637519" y="4867655"/>
              <a:ext cx="554735" cy="557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E49FEA18-F576-45C9-8FF1-F8CA234387A9}"/>
                </a:ext>
              </a:extLst>
            </p:cNvPr>
            <p:cNvSpPr/>
            <p:nvPr/>
          </p:nvSpPr>
          <p:spPr>
            <a:xfrm>
              <a:off x="9043416" y="4977384"/>
              <a:ext cx="996696" cy="9997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08DC8FE-21B0-40C8-A155-45B37D368685}"/>
                </a:ext>
              </a:extLst>
            </p:cNvPr>
            <p:cNvSpPr/>
            <p:nvPr/>
          </p:nvSpPr>
          <p:spPr>
            <a:xfrm>
              <a:off x="9638410" y="3520185"/>
              <a:ext cx="541020" cy="1235075"/>
            </a:xfrm>
            <a:custGeom>
              <a:avLst/>
              <a:gdLst/>
              <a:ahLst/>
              <a:cxnLst/>
              <a:rect l="l" t="t" r="r" b="b"/>
              <a:pathLst>
                <a:path w="541020" h="1235075">
                  <a:moveTo>
                    <a:pt x="0" y="980313"/>
                  </a:moveTo>
                  <a:lnTo>
                    <a:pt x="22225" y="1234947"/>
                  </a:lnTo>
                  <a:lnTo>
                    <a:pt x="204376" y="1071752"/>
                  </a:lnTo>
                  <a:lnTo>
                    <a:pt x="127762" y="1071752"/>
                  </a:lnTo>
                  <a:lnTo>
                    <a:pt x="56896" y="1043813"/>
                  </a:lnTo>
                  <a:lnTo>
                    <a:pt x="70923" y="1008360"/>
                  </a:lnTo>
                  <a:lnTo>
                    <a:pt x="0" y="980313"/>
                  </a:lnTo>
                  <a:close/>
                </a:path>
                <a:path w="541020" h="1235075">
                  <a:moveTo>
                    <a:pt x="70923" y="1008360"/>
                  </a:moveTo>
                  <a:lnTo>
                    <a:pt x="56896" y="1043813"/>
                  </a:lnTo>
                  <a:lnTo>
                    <a:pt x="127762" y="1071752"/>
                  </a:lnTo>
                  <a:lnTo>
                    <a:pt x="141760" y="1036373"/>
                  </a:lnTo>
                  <a:lnTo>
                    <a:pt x="70923" y="1008360"/>
                  </a:lnTo>
                  <a:close/>
                </a:path>
                <a:path w="541020" h="1235075">
                  <a:moveTo>
                    <a:pt x="141760" y="1036373"/>
                  </a:moveTo>
                  <a:lnTo>
                    <a:pt x="127762" y="1071752"/>
                  </a:lnTo>
                  <a:lnTo>
                    <a:pt x="204376" y="1071752"/>
                  </a:lnTo>
                  <a:lnTo>
                    <a:pt x="212598" y="1064387"/>
                  </a:lnTo>
                  <a:lnTo>
                    <a:pt x="141760" y="1036373"/>
                  </a:lnTo>
                  <a:close/>
                </a:path>
                <a:path w="541020" h="1235075">
                  <a:moveTo>
                    <a:pt x="469900" y="0"/>
                  </a:moveTo>
                  <a:lnTo>
                    <a:pt x="70923" y="1008360"/>
                  </a:lnTo>
                  <a:lnTo>
                    <a:pt x="141760" y="1036373"/>
                  </a:lnTo>
                  <a:lnTo>
                    <a:pt x="540766" y="27939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6006BCB2-268E-43AF-A484-08B39FB9FF47}"/>
                </a:ext>
              </a:extLst>
            </p:cNvPr>
            <p:cNvSpPr/>
            <p:nvPr/>
          </p:nvSpPr>
          <p:spPr>
            <a:xfrm>
              <a:off x="10263758" y="3538220"/>
              <a:ext cx="639445" cy="1206500"/>
            </a:xfrm>
            <a:custGeom>
              <a:avLst/>
              <a:gdLst/>
              <a:ahLst/>
              <a:cxnLst/>
              <a:rect l="l" t="t" r="r" b="b"/>
              <a:pathLst>
                <a:path w="639445" h="1206500">
                  <a:moveTo>
                    <a:pt x="501397" y="1019660"/>
                  </a:moveTo>
                  <a:lnTo>
                    <a:pt x="433450" y="1054227"/>
                  </a:lnTo>
                  <a:lnTo>
                    <a:pt x="638937" y="1206118"/>
                  </a:lnTo>
                  <a:lnTo>
                    <a:pt x="637875" y="1053591"/>
                  </a:lnTo>
                  <a:lnTo>
                    <a:pt x="518668" y="1053591"/>
                  </a:lnTo>
                  <a:lnTo>
                    <a:pt x="501397" y="1019660"/>
                  </a:lnTo>
                  <a:close/>
                </a:path>
                <a:path w="639445" h="1206500">
                  <a:moveTo>
                    <a:pt x="569233" y="985150"/>
                  </a:moveTo>
                  <a:lnTo>
                    <a:pt x="501397" y="1019660"/>
                  </a:lnTo>
                  <a:lnTo>
                    <a:pt x="518668" y="1053591"/>
                  </a:lnTo>
                  <a:lnTo>
                    <a:pt x="586486" y="1019047"/>
                  </a:lnTo>
                  <a:lnTo>
                    <a:pt x="569233" y="985150"/>
                  </a:lnTo>
                  <a:close/>
                </a:path>
                <a:path w="639445" h="1206500">
                  <a:moveTo>
                    <a:pt x="637159" y="950594"/>
                  </a:moveTo>
                  <a:lnTo>
                    <a:pt x="569233" y="985150"/>
                  </a:lnTo>
                  <a:lnTo>
                    <a:pt x="586486" y="1019047"/>
                  </a:lnTo>
                  <a:lnTo>
                    <a:pt x="518668" y="1053591"/>
                  </a:lnTo>
                  <a:lnTo>
                    <a:pt x="637875" y="1053591"/>
                  </a:lnTo>
                  <a:lnTo>
                    <a:pt x="637159" y="950594"/>
                  </a:lnTo>
                  <a:close/>
                </a:path>
                <a:path w="639445" h="1206500">
                  <a:moveTo>
                    <a:pt x="67818" y="0"/>
                  </a:moveTo>
                  <a:lnTo>
                    <a:pt x="0" y="34543"/>
                  </a:lnTo>
                  <a:lnTo>
                    <a:pt x="501397" y="1019660"/>
                  </a:lnTo>
                  <a:lnTo>
                    <a:pt x="569233" y="985150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C25BCDA6-791F-4D6A-900C-D26337CF3AEC}"/>
                </a:ext>
              </a:extLst>
            </p:cNvPr>
            <p:cNvSpPr txBox="1"/>
            <p:nvPr/>
          </p:nvSpPr>
          <p:spPr>
            <a:xfrm>
              <a:off x="9148698" y="3881754"/>
              <a:ext cx="6115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35" dirty="0">
                  <a:latin typeface="DejaVu Sans"/>
                  <a:cs typeface="DejaVu Sans"/>
                </a:rPr>
                <a:t>b</a:t>
              </a:r>
              <a:r>
                <a:rPr sz="1800" spc="-175" dirty="0">
                  <a:latin typeface="DejaVu Sans"/>
                  <a:cs typeface="DejaVu Sans"/>
                </a:rPr>
                <a:t>=</a:t>
              </a:r>
              <a:r>
                <a:rPr sz="1800" spc="-245" dirty="0">
                  <a:latin typeface="DejaVu Sans"/>
                  <a:cs typeface="DejaVu Sans"/>
                </a:rPr>
                <a:t>=</a:t>
              </a:r>
              <a:r>
                <a:rPr sz="1800" spc="-155" dirty="0">
                  <a:latin typeface="DejaVu Sans"/>
                  <a:cs typeface="DejaVu Sans"/>
                </a:rPr>
                <a:t>1</a:t>
              </a:r>
              <a:endParaRPr sz="1800">
                <a:latin typeface="DejaVu Sans"/>
                <a:cs typeface="DejaVu Sans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ACA4000A-B100-42EB-8A48-709FCD48CFF5}"/>
                </a:ext>
              </a:extLst>
            </p:cNvPr>
            <p:cNvSpPr txBox="1"/>
            <p:nvPr/>
          </p:nvSpPr>
          <p:spPr>
            <a:xfrm>
              <a:off x="10782681" y="3885438"/>
              <a:ext cx="6115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35" dirty="0">
                  <a:latin typeface="DejaVu Sans"/>
                  <a:cs typeface="DejaVu Sans"/>
                </a:rPr>
                <a:t>b</a:t>
              </a:r>
              <a:r>
                <a:rPr sz="1800" spc="-175" dirty="0">
                  <a:latin typeface="DejaVu Sans"/>
                  <a:cs typeface="DejaVu Sans"/>
                </a:rPr>
                <a:t>=</a:t>
              </a:r>
              <a:r>
                <a:rPr sz="1800" spc="-245" dirty="0">
                  <a:latin typeface="DejaVu Sans"/>
                  <a:cs typeface="DejaVu Sans"/>
                </a:rPr>
                <a:t>=</a:t>
              </a:r>
              <a:r>
                <a:rPr sz="1800" spc="-155" dirty="0">
                  <a:latin typeface="DejaVu Sans"/>
                  <a:cs typeface="DejaVu Sans"/>
                </a:rPr>
                <a:t>0</a:t>
              </a:r>
              <a:endParaRPr sz="1800">
                <a:latin typeface="DejaVu Sans"/>
                <a:cs typeface="DejaVu Sans"/>
              </a:endParaRPr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F22BBA21-C396-4224-9AB9-1E6F63F5770A}"/>
                </a:ext>
              </a:extLst>
            </p:cNvPr>
            <p:cNvSpPr/>
            <p:nvPr/>
          </p:nvSpPr>
          <p:spPr>
            <a:xfrm>
              <a:off x="8712707" y="1147572"/>
              <a:ext cx="0" cy="5380990"/>
            </a:xfrm>
            <a:custGeom>
              <a:avLst/>
              <a:gdLst/>
              <a:ahLst/>
              <a:cxnLst/>
              <a:rect l="l" t="t" r="r" b="b"/>
              <a:pathLst>
                <a:path h="5380990">
                  <a:moveTo>
                    <a:pt x="0" y="0"/>
                  </a:moveTo>
                  <a:lnTo>
                    <a:pt x="0" y="5380520"/>
                  </a:lnTo>
                </a:path>
              </a:pathLst>
            </a:custGeom>
            <a:ln w="27432">
              <a:solidFill>
                <a:srgbClr val="A6A6A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91EDE34F-E146-46D3-818B-E9830318B3F3}"/>
                </a:ext>
              </a:extLst>
            </p:cNvPr>
            <p:cNvSpPr/>
            <p:nvPr/>
          </p:nvSpPr>
          <p:spPr>
            <a:xfrm>
              <a:off x="6318503" y="4529328"/>
              <a:ext cx="1539240" cy="15392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EEECD583-B9D8-46DD-8E00-4BC9E1B5E1C8}"/>
                </a:ext>
              </a:extLst>
            </p:cNvPr>
            <p:cNvSpPr/>
            <p:nvPr/>
          </p:nvSpPr>
          <p:spPr>
            <a:xfrm>
              <a:off x="7719059" y="5282184"/>
              <a:ext cx="1346200" cy="228600"/>
            </a:xfrm>
            <a:custGeom>
              <a:avLst/>
              <a:gdLst/>
              <a:ahLst/>
              <a:cxnLst/>
              <a:rect l="l" t="t" r="r" b="b"/>
              <a:pathLst>
                <a:path w="1346200" h="228600">
                  <a:moveTo>
                    <a:pt x="228600" y="0"/>
                  </a:moveTo>
                  <a:lnTo>
                    <a:pt x="0" y="114299"/>
                  </a:lnTo>
                  <a:lnTo>
                    <a:pt x="228600" y="228599"/>
                  </a:lnTo>
                  <a:lnTo>
                    <a:pt x="228600" y="152399"/>
                  </a:lnTo>
                  <a:lnTo>
                    <a:pt x="190500" y="152399"/>
                  </a:lnTo>
                  <a:lnTo>
                    <a:pt x="190500" y="76199"/>
                  </a:lnTo>
                  <a:lnTo>
                    <a:pt x="228600" y="76199"/>
                  </a:lnTo>
                  <a:lnTo>
                    <a:pt x="228600" y="0"/>
                  </a:lnTo>
                  <a:close/>
                </a:path>
                <a:path w="1346200" h="228600">
                  <a:moveTo>
                    <a:pt x="228600" y="76199"/>
                  </a:moveTo>
                  <a:lnTo>
                    <a:pt x="190500" y="76199"/>
                  </a:lnTo>
                  <a:lnTo>
                    <a:pt x="190500" y="152399"/>
                  </a:lnTo>
                  <a:lnTo>
                    <a:pt x="228600" y="152399"/>
                  </a:lnTo>
                  <a:lnTo>
                    <a:pt x="228600" y="76199"/>
                  </a:lnTo>
                  <a:close/>
                </a:path>
                <a:path w="1346200" h="228600">
                  <a:moveTo>
                    <a:pt x="1345946" y="76199"/>
                  </a:moveTo>
                  <a:lnTo>
                    <a:pt x="228600" y="76199"/>
                  </a:lnTo>
                  <a:lnTo>
                    <a:pt x="228600" y="152399"/>
                  </a:lnTo>
                  <a:lnTo>
                    <a:pt x="1345946" y="152399"/>
                  </a:lnTo>
                  <a:lnTo>
                    <a:pt x="1345946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05FC33D3-BB5C-432D-823A-6D0F26C7E2B3}"/>
                </a:ext>
              </a:extLst>
            </p:cNvPr>
            <p:cNvSpPr/>
            <p:nvPr/>
          </p:nvSpPr>
          <p:spPr>
            <a:xfrm>
              <a:off x="5964935" y="4754879"/>
              <a:ext cx="1517903" cy="15179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CF66BB7E-A581-476B-9883-287052EBA29C}"/>
                </a:ext>
              </a:extLst>
            </p:cNvPr>
            <p:cNvSpPr txBox="1"/>
            <p:nvPr/>
          </p:nvSpPr>
          <p:spPr>
            <a:xfrm>
              <a:off x="5548376" y="4245609"/>
              <a:ext cx="30480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05" dirty="0">
                  <a:latin typeface="DejaVu Sans"/>
                  <a:cs typeface="DejaVu Sans"/>
                </a:rPr>
                <a:t>Contains </a:t>
              </a:r>
              <a:r>
                <a:rPr sz="1800" spc="-114" dirty="0">
                  <a:latin typeface="DejaVu Sans"/>
                  <a:cs typeface="DejaVu Sans"/>
                </a:rPr>
                <a:t>target </a:t>
              </a:r>
              <a:r>
                <a:rPr sz="1800" spc="-135" dirty="0">
                  <a:latin typeface="DejaVu Sans"/>
                  <a:cs typeface="DejaVu Sans"/>
                </a:rPr>
                <a:t>user?</a:t>
              </a:r>
              <a:r>
                <a:rPr sz="1800" spc="-75" dirty="0">
                  <a:latin typeface="DejaVu Sans"/>
                  <a:cs typeface="DejaVu Sans"/>
                </a:rPr>
                <a:t> </a:t>
              </a:r>
              <a:r>
                <a:rPr sz="1800" spc="-80" dirty="0">
                  <a:latin typeface="DejaVu Sans"/>
                  <a:cs typeface="DejaVu Sans"/>
                </a:rPr>
                <a:t>Yes/No</a:t>
              </a:r>
              <a:endParaRPr sz="1800">
                <a:latin typeface="DejaVu Sans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0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ADB8E0-1541-4A41-AFF9-ADDC7D60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Subset of Locations:</a:t>
            </a:r>
          </a:p>
          <a:p>
            <a:pPr lvl="1"/>
            <a:r>
              <a:rPr lang="en-US" altLang="ko-KR" dirty="0"/>
              <a:t>Observation and Inference coincide</a:t>
            </a:r>
          </a:p>
          <a:p>
            <a:pPr lvl="1"/>
            <a:r>
              <a:rPr lang="en-US" altLang="ko-KR" dirty="0"/>
              <a:t>Adversary knows the real locations of a subset of users, including the target user, during the inference period</a:t>
            </a:r>
          </a:p>
          <a:p>
            <a:pPr lvl="2"/>
            <a:r>
              <a:rPr lang="en-US" altLang="ko-KR" dirty="0"/>
              <a:t>Telecommunications service provider getting locations from cell towers</a:t>
            </a:r>
          </a:p>
          <a:p>
            <a:pPr lvl="2"/>
            <a:r>
              <a:rPr lang="en-US" altLang="ko-KR" dirty="0"/>
              <a:t>Mobile app provider collecting location data</a:t>
            </a:r>
          </a:p>
          <a:p>
            <a:r>
              <a:rPr lang="en-US" altLang="ko-KR" b="1" dirty="0"/>
              <a:t>Participation in Past Groups:</a:t>
            </a:r>
          </a:p>
          <a:p>
            <a:pPr lvl="1"/>
            <a:r>
              <a:rPr lang="en-US" altLang="ko-KR" dirty="0"/>
              <a:t>Adversary knows aggregates computed during an observation period, disjoint from the inference period</a:t>
            </a:r>
          </a:p>
          <a:p>
            <a:pPr lvl="1"/>
            <a:r>
              <a:rPr lang="en-US" altLang="ko-KR" dirty="0"/>
              <a:t>May or may not include the user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AA4C62-5DDE-4115-96FC-C086B71C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99BB47F-7DEE-4F26-A021-6F9F0F1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Prior Knowledge</a:t>
            </a:r>
            <a:endParaRPr lang="ko-KR" alt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06526BA-C60B-4165-AD94-7B076DB625A7}"/>
              </a:ext>
            </a:extLst>
          </p:cNvPr>
          <p:cNvSpPr/>
          <p:nvPr/>
        </p:nvSpPr>
        <p:spPr>
          <a:xfrm>
            <a:off x="8400221" y="1430656"/>
            <a:ext cx="325855" cy="4925695"/>
          </a:xfrm>
          <a:custGeom>
            <a:avLst/>
            <a:gdLst/>
            <a:ahLst/>
            <a:cxnLst/>
            <a:rect l="l" t="t" r="r" b="b"/>
            <a:pathLst>
              <a:path w="698500" h="4925695">
                <a:moveTo>
                  <a:pt x="697992" y="4576571"/>
                </a:moveTo>
                <a:lnTo>
                  <a:pt x="0" y="4576571"/>
                </a:lnTo>
                <a:lnTo>
                  <a:pt x="348996" y="4925568"/>
                </a:lnTo>
                <a:lnTo>
                  <a:pt x="697992" y="4576571"/>
                </a:lnTo>
                <a:close/>
              </a:path>
              <a:path w="698500" h="4925695">
                <a:moveTo>
                  <a:pt x="523494" y="0"/>
                </a:moveTo>
                <a:lnTo>
                  <a:pt x="174498" y="0"/>
                </a:lnTo>
                <a:lnTo>
                  <a:pt x="174498" y="4576571"/>
                </a:lnTo>
                <a:lnTo>
                  <a:pt x="523494" y="4576571"/>
                </a:lnTo>
                <a:lnTo>
                  <a:pt x="52349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74FE0B8-52CB-475C-98D8-090FFB247102}"/>
              </a:ext>
            </a:extLst>
          </p:cNvPr>
          <p:cNvSpPr txBox="1"/>
          <p:nvPr/>
        </p:nvSpPr>
        <p:spPr>
          <a:xfrm>
            <a:off x="7859930" y="2599216"/>
            <a:ext cx="329565" cy="2054225"/>
          </a:xfrm>
          <a:prstGeom prst="rect">
            <a:avLst/>
          </a:prstGeom>
        </p:spPr>
        <p:txBody>
          <a:bodyPr vert="vert270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800" spc="-120" dirty="0">
                <a:solidFill>
                  <a:srgbClr val="C0504D"/>
                </a:solidFill>
                <a:latin typeface="DejaVu Sans"/>
                <a:cs typeface="DejaVu Sans"/>
              </a:rPr>
              <a:t>Increasing</a:t>
            </a:r>
            <a:r>
              <a:rPr sz="1800" spc="55" dirty="0">
                <a:solidFill>
                  <a:srgbClr val="C0504D"/>
                </a:solidFill>
                <a:latin typeface="DejaVu Sans"/>
                <a:cs typeface="DejaVu Sans"/>
              </a:rPr>
              <a:t> </a:t>
            </a:r>
            <a:r>
              <a:rPr sz="1800" spc="-100" dirty="0">
                <a:solidFill>
                  <a:srgbClr val="C0504D"/>
                </a:solidFill>
                <a:latin typeface="DejaVu Sans"/>
                <a:cs typeface="DejaVu Sans"/>
              </a:rPr>
              <a:t>Difficulty</a:t>
            </a:r>
            <a:endParaRPr sz="18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5477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ADB8E0-1541-4A41-AFF9-ADDC7D60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Same Groups as Released</a:t>
            </a:r>
            <a:r>
              <a:rPr lang="en-US" altLang="ko-KR" dirty="0"/>
              <a:t>: (Continuous data release over stable groups)</a:t>
            </a:r>
          </a:p>
          <a:p>
            <a:pPr lvl="1"/>
            <a:r>
              <a:rPr lang="en-US" altLang="ko-KR" dirty="0"/>
              <a:t>Adversary knows the target user’s participation in past groups</a:t>
            </a:r>
          </a:p>
          <a:p>
            <a:pPr lvl="1"/>
            <a:r>
              <a:rPr lang="en-US" altLang="ko-KR" dirty="0"/>
              <a:t>The same groups are used to compute the aggregates during the inference period</a:t>
            </a:r>
          </a:p>
          <a:p>
            <a:r>
              <a:rPr lang="en-US" altLang="ko-KR" b="1" dirty="0"/>
              <a:t>Different Groups than Released</a:t>
            </a:r>
            <a:r>
              <a:rPr lang="en-US" altLang="ko-KR" dirty="0"/>
              <a:t>: (Continuous data release over dynamic user group)</a:t>
            </a:r>
          </a:p>
          <a:p>
            <a:pPr lvl="1"/>
            <a:r>
              <a:rPr lang="en-US" altLang="ko-KR" dirty="0"/>
              <a:t>Adversary knows the user’s participation in past groups</a:t>
            </a:r>
          </a:p>
          <a:p>
            <a:pPr lvl="1"/>
            <a:r>
              <a:rPr lang="en-US" altLang="ko-KR" dirty="0"/>
              <a:t>These groups are not used to compute aggregates released in the inference period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AA4C62-5DDE-4115-96FC-C086B71C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99BB47F-7DEE-4F26-A021-6F9F0F1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Prior Knowledge</a:t>
            </a:r>
            <a:endParaRPr lang="ko-KR" alt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06526BA-C60B-4165-AD94-7B076DB625A7}"/>
              </a:ext>
            </a:extLst>
          </p:cNvPr>
          <p:cNvSpPr/>
          <p:nvPr/>
        </p:nvSpPr>
        <p:spPr>
          <a:xfrm>
            <a:off x="8400221" y="1430656"/>
            <a:ext cx="325855" cy="4925695"/>
          </a:xfrm>
          <a:custGeom>
            <a:avLst/>
            <a:gdLst/>
            <a:ahLst/>
            <a:cxnLst/>
            <a:rect l="l" t="t" r="r" b="b"/>
            <a:pathLst>
              <a:path w="698500" h="4925695">
                <a:moveTo>
                  <a:pt x="697992" y="4576571"/>
                </a:moveTo>
                <a:lnTo>
                  <a:pt x="0" y="4576571"/>
                </a:lnTo>
                <a:lnTo>
                  <a:pt x="348996" y="4925568"/>
                </a:lnTo>
                <a:lnTo>
                  <a:pt x="697992" y="4576571"/>
                </a:lnTo>
                <a:close/>
              </a:path>
              <a:path w="698500" h="4925695">
                <a:moveTo>
                  <a:pt x="523494" y="0"/>
                </a:moveTo>
                <a:lnTo>
                  <a:pt x="174498" y="0"/>
                </a:lnTo>
                <a:lnTo>
                  <a:pt x="174498" y="4576571"/>
                </a:lnTo>
                <a:lnTo>
                  <a:pt x="523494" y="4576571"/>
                </a:lnTo>
                <a:lnTo>
                  <a:pt x="52349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74FE0B8-52CB-475C-98D8-090FFB247102}"/>
              </a:ext>
            </a:extLst>
          </p:cNvPr>
          <p:cNvSpPr txBox="1"/>
          <p:nvPr/>
        </p:nvSpPr>
        <p:spPr>
          <a:xfrm>
            <a:off x="7859930" y="1839278"/>
            <a:ext cx="329565" cy="2054225"/>
          </a:xfrm>
          <a:prstGeom prst="rect">
            <a:avLst/>
          </a:prstGeom>
        </p:spPr>
        <p:txBody>
          <a:bodyPr vert="vert270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800" spc="-120" dirty="0">
                <a:solidFill>
                  <a:srgbClr val="C0504D"/>
                </a:solidFill>
                <a:latin typeface="DejaVu Sans"/>
                <a:cs typeface="DejaVu Sans"/>
              </a:rPr>
              <a:t>Increasing</a:t>
            </a:r>
            <a:r>
              <a:rPr sz="1800" spc="55" dirty="0">
                <a:solidFill>
                  <a:srgbClr val="C0504D"/>
                </a:solidFill>
                <a:latin typeface="DejaVu Sans"/>
                <a:cs typeface="DejaVu Sans"/>
              </a:rPr>
              <a:t> </a:t>
            </a:r>
            <a:r>
              <a:rPr sz="1800" spc="-100" dirty="0">
                <a:solidFill>
                  <a:srgbClr val="C0504D"/>
                </a:solidFill>
                <a:latin typeface="DejaVu Sans"/>
                <a:cs typeface="DejaVu Sans"/>
              </a:rPr>
              <a:t>Difficulty</a:t>
            </a:r>
            <a:endParaRPr sz="18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7381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4C74FC-4144-4BD8-B61A-1FC44A59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 a target user part of the aggregates? (in/out)</a:t>
            </a:r>
          </a:p>
          <a:p>
            <a:r>
              <a:rPr lang="en-US" altLang="ko-KR" b="1" dirty="0"/>
              <a:t>Binary classification task</a:t>
            </a:r>
          </a:p>
          <a:p>
            <a:r>
              <a:rPr lang="en-US" altLang="ko-KR" dirty="0"/>
              <a:t>Utilize </a:t>
            </a:r>
            <a:r>
              <a:rPr lang="en-US" altLang="ko-KR" b="1" dirty="0"/>
              <a:t>supervised machine learning </a:t>
            </a:r>
            <a:r>
              <a:rPr lang="en-US" altLang="ko-KR" dirty="0"/>
              <a:t>classifier trained on the prior knowledge</a:t>
            </a:r>
          </a:p>
          <a:p>
            <a:r>
              <a:rPr lang="en-US" altLang="ko-KR" b="1" dirty="0"/>
              <a:t>Inputs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Target user</a:t>
            </a:r>
          </a:p>
          <a:p>
            <a:pPr lvl="1"/>
            <a:r>
              <a:rPr lang="en-US" altLang="ko-KR" dirty="0"/>
              <a:t>“Challenge” = aggregate location time-series of users</a:t>
            </a:r>
          </a:p>
          <a:p>
            <a:pPr lvl="1"/>
            <a:r>
              <a:rPr lang="en-US" altLang="ko-KR" dirty="0"/>
              <a:t>Size of aggregation group (m)</a:t>
            </a:r>
          </a:p>
          <a:p>
            <a:pPr lvl="1"/>
            <a:r>
              <a:rPr lang="en-US" altLang="ko-KR" dirty="0"/>
              <a:t>Considered time period</a:t>
            </a:r>
          </a:p>
          <a:p>
            <a:pPr lvl="1"/>
            <a:r>
              <a:rPr lang="en-US" altLang="ko-KR" dirty="0"/>
              <a:t>Prior knowledge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C4BFA5-19B2-425C-BFD6-75B1BD3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17CFB61-9F6F-44E2-A329-8B819DFD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Distinguishing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52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A01D0E-B9E3-4939-B22C-0C5C3BD3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Privacy Loss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Advantage in winning the DG over a random guess</a:t>
            </a:r>
          </a:p>
          <a:p>
            <a:pPr lvl="1"/>
            <a:r>
              <a:rPr lang="en-US" altLang="ko-KR" dirty="0"/>
              <a:t>Area Under Curve (AUC) score to measure the classifier’s performance</a:t>
            </a:r>
          </a:p>
          <a:p>
            <a:r>
              <a:rPr lang="en-US" altLang="ko-KR" b="1" dirty="0"/>
              <a:t>Area Under Curve (AUC)</a:t>
            </a:r>
            <a:r>
              <a:rPr lang="en-US" altLang="ko-KR" dirty="0"/>
              <a:t> Score:</a:t>
            </a:r>
          </a:p>
          <a:p>
            <a:r>
              <a:rPr lang="en-US" altLang="ko-KR" dirty="0"/>
              <a:t>Count the adversaries guesses b’, compare to ground truth b</a:t>
            </a:r>
          </a:p>
          <a:p>
            <a:pPr lvl="1"/>
            <a:r>
              <a:rPr lang="en-US" altLang="ko-KR" dirty="0"/>
              <a:t>True Positive (TP) when b=0 and b’=0</a:t>
            </a:r>
          </a:p>
          <a:p>
            <a:pPr lvl="1"/>
            <a:r>
              <a:rPr lang="en-US" altLang="ko-KR" dirty="0"/>
              <a:t>True Negative (TN) when b=1 and b’=1</a:t>
            </a:r>
          </a:p>
          <a:p>
            <a:pPr lvl="1"/>
            <a:r>
              <a:rPr lang="en-US" altLang="ko-KR" dirty="0"/>
              <a:t>False Positive (FP) when b=1 and b=0</a:t>
            </a:r>
          </a:p>
          <a:p>
            <a:pPr lvl="1"/>
            <a:r>
              <a:rPr lang="en-US" altLang="ko-KR" dirty="0"/>
              <a:t>False Negative (FN) when b=0 and b’=1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1F810C-5473-41ED-8CB1-135940C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3E1290B-7A73-48DB-8E69-E8686A98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Metric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0A76A4-5217-44B4-AD2A-CC43838959C3}"/>
              </a:ext>
            </a:extLst>
          </p:cNvPr>
          <p:cNvSpPr/>
          <p:nvPr/>
        </p:nvSpPr>
        <p:spPr>
          <a:xfrm>
            <a:off x="5302421" y="1639047"/>
            <a:ext cx="3212929" cy="523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34483C-33F0-4481-931C-62743996FCE4}"/>
              </a:ext>
            </a:extLst>
          </p:cNvPr>
          <p:cNvSpPr/>
          <p:nvPr/>
        </p:nvSpPr>
        <p:spPr>
          <a:xfrm>
            <a:off x="6516643" y="4166751"/>
            <a:ext cx="1821415" cy="220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92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A01D0E-B9E3-4939-B22C-0C5C3BD3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True Positive </a:t>
            </a:r>
            <a:r>
              <a:rPr lang="en-US" altLang="ko-KR" dirty="0"/>
              <a:t>and </a:t>
            </a:r>
            <a:r>
              <a:rPr lang="en-US" altLang="ko-KR" b="1" dirty="0"/>
              <a:t>False Positive Rate</a:t>
            </a:r>
          </a:p>
          <a:p>
            <a:pPr lvl="1"/>
            <a:r>
              <a:rPr lang="en-US" altLang="ko-KR" dirty="0"/>
              <a:t>TPR=TP/(TP+FN)</a:t>
            </a:r>
          </a:p>
          <a:p>
            <a:pPr lvl="1"/>
            <a:r>
              <a:rPr lang="en-US" altLang="ko-KR" dirty="0"/>
              <a:t>FPR=FP/(FP+TN)</a:t>
            </a:r>
          </a:p>
          <a:p>
            <a:r>
              <a:rPr lang="en-US" altLang="ko-KR" b="1" dirty="0"/>
              <a:t>Receiver Operating Characteristic (ROC) </a:t>
            </a:r>
            <a:r>
              <a:rPr lang="en-US" altLang="ko-KR" dirty="0"/>
              <a:t>curve</a:t>
            </a:r>
          </a:p>
          <a:p>
            <a:pPr lvl="1"/>
            <a:r>
              <a:rPr lang="en-US" altLang="ko-KR" dirty="0"/>
              <a:t>Represents the TPR and FPR obtained at various discrimination classification thresholds</a:t>
            </a:r>
          </a:p>
          <a:p>
            <a:r>
              <a:rPr lang="en-US" altLang="ko-KR" b="1" dirty="0"/>
              <a:t>Area Under Curve (AUC)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Captures a classifier’s overall performance in the distinguishability game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1F810C-5473-41ED-8CB1-135940C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3E1290B-7A73-48DB-8E69-E8686A98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5" y="431841"/>
            <a:ext cx="7886700" cy="890547"/>
          </a:xfrm>
        </p:spPr>
        <p:txBody>
          <a:bodyPr/>
          <a:lstStyle/>
          <a:p>
            <a:r>
              <a:rPr lang="en-US" altLang="ko-KR" dirty="0"/>
              <a:t>Privacy Metric</a:t>
            </a:r>
            <a:endParaRPr lang="ko-KR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ABC518-643A-4763-B669-3ABFC54FE778}"/>
              </a:ext>
            </a:extLst>
          </p:cNvPr>
          <p:cNvSpPr/>
          <p:nvPr/>
        </p:nvSpPr>
        <p:spPr>
          <a:xfrm>
            <a:off x="5600700" y="4853084"/>
            <a:ext cx="2161969" cy="192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48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F0019E-93B8-4136-BB08-B4F12018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05DDEB-A021-4A49-B461-433336B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Metric</a:t>
            </a:r>
            <a:endParaRPr lang="ko-KR" altLang="en-US" dirty="0"/>
          </a:p>
        </p:txBody>
      </p:sp>
      <p:sp>
        <p:nvSpPr>
          <p:cNvPr id="5" name="bk object 18">
            <a:extLst>
              <a:ext uri="{FF2B5EF4-FFF2-40B4-BE49-F238E27FC236}">
                <a16:creationId xmlns:a16="http://schemas.microsoft.com/office/drawing/2014/main" id="{C983CD11-A93F-471B-9A9A-81BF026DCE2E}"/>
              </a:ext>
            </a:extLst>
          </p:cNvPr>
          <p:cNvSpPr/>
          <p:nvPr/>
        </p:nvSpPr>
        <p:spPr>
          <a:xfrm>
            <a:off x="3164872" y="2595326"/>
            <a:ext cx="4355565" cy="261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06DD0A1-AC65-4116-A4F1-8667BE1020BF}"/>
              </a:ext>
            </a:extLst>
          </p:cNvPr>
          <p:cNvSpPr txBox="1"/>
          <p:nvPr/>
        </p:nvSpPr>
        <p:spPr>
          <a:xfrm>
            <a:off x="1119823" y="1646650"/>
            <a:ext cx="6904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DejaVu Sans"/>
                <a:cs typeface="DejaVu Sans"/>
              </a:rPr>
              <a:t>Paper </a:t>
            </a:r>
            <a:r>
              <a:rPr sz="1800" spc="-85" dirty="0">
                <a:latin typeface="DejaVu Sans"/>
                <a:cs typeface="DejaVu Sans"/>
              </a:rPr>
              <a:t>plots </a:t>
            </a:r>
            <a:r>
              <a:rPr sz="1800" spc="-114" dirty="0">
                <a:latin typeface="DejaVu Sans"/>
                <a:cs typeface="DejaVu Sans"/>
              </a:rPr>
              <a:t>the </a:t>
            </a:r>
            <a:r>
              <a:rPr sz="1800" b="1" spc="-10" dirty="0">
                <a:latin typeface="Arial"/>
                <a:cs typeface="Arial"/>
              </a:rPr>
              <a:t>Cumulative </a:t>
            </a:r>
            <a:r>
              <a:rPr sz="1800" b="1" spc="5" dirty="0">
                <a:latin typeface="Arial"/>
                <a:cs typeface="Arial"/>
              </a:rPr>
              <a:t>distribution function </a:t>
            </a:r>
            <a:r>
              <a:rPr sz="1800" b="1" spc="-40" dirty="0">
                <a:latin typeface="Arial"/>
                <a:cs typeface="Arial"/>
              </a:rPr>
              <a:t>(CDF) </a:t>
            </a:r>
            <a:r>
              <a:rPr sz="1800" b="1" spc="-20" dirty="0">
                <a:latin typeface="Arial"/>
                <a:cs typeface="Arial"/>
              </a:rPr>
              <a:t>over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spc="-114" dirty="0">
                <a:latin typeface="DejaVu Sans"/>
                <a:cs typeface="DejaVu Sans"/>
              </a:rPr>
              <a:t>the</a:t>
            </a:r>
            <a:endParaRPr sz="1800" dirty="0">
              <a:latin typeface="DejaVu Sans"/>
              <a:cs typeface="DejaVu Sans"/>
            </a:endParaRPr>
          </a:p>
          <a:p>
            <a:pPr marL="81915" algn="ctr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latin typeface="Arial"/>
                <a:cs typeface="Arial"/>
              </a:rPr>
              <a:t>Area </a:t>
            </a:r>
            <a:r>
              <a:rPr sz="1800" b="1" spc="5" dirty="0">
                <a:latin typeface="Arial"/>
                <a:cs typeface="Arial"/>
              </a:rPr>
              <a:t>Under </a:t>
            </a:r>
            <a:r>
              <a:rPr sz="1800" b="1" spc="-30" dirty="0">
                <a:latin typeface="Arial"/>
                <a:cs typeface="Arial"/>
              </a:rPr>
              <a:t>Curve</a:t>
            </a:r>
            <a:r>
              <a:rPr sz="1800" b="1" spc="36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(AUC)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75C2BDE-BD12-4D9A-A604-190EE285F67E}"/>
              </a:ext>
            </a:extLst>
          </p:cNvPr>
          <p:cNvSpPr/>
          <p:nvPr/>
        </p:nvSpPr>
        <p:spPr>
          <a:xfrm>
            <a:off x="1451429" y="3561896"/>
            <a:ext cx="1539272" cy="574675"/>
          </a:xfrm>
          <a:custGeom>
            <a:avLst/>
            <a:gdLst/>
            <a:ahLst/>
            <a:cxnLst/>
            <a:rect l="l" t="t" r="r" b="b"/>
            <a:pathLst>
              <a:path w="1616710" h="513714">
                <a:moveTo>
                  <a:pt x="1541902" y="30394"/>
                </a:moveTo>
                <a:lnTo>
                  <a:pt x="0" y="501269"/>
                </a:lnTo>
                <a:lnTo>
                  <a:pt x="3810" y="513334"/>
                </a:lnTo>
                <a:lnTo>
                  <a:pt x="1545616" y="42576"/>
                </a:lnTo>
                <a:lnTo>
                  <a:pt x="1541902" y="30394"/>
                </a:lnTo>
                <a:close/>
              </a:path>
              <a:path w="1616710" h="513714">
                <a:moveTo>
                  <a:pt x="1603490" y="26670"/>
                </a:moveTo>
                <a:lnTo>
                  <a:pt x="1554098" y="26670"/>
                </a:lnTo>
                <a:lnTo>
                  <a:pt x="1557782" y="38862"/>
                </a:lnTo>
                <a:lnTo>
                  <a:pt x="1545616" y="42576"/>
                </a:lnTo>
                <a:lnTo>
                  <a:pt x="1554860" y="72898"/>
                </a:lnTo>
                <a:lnTo>
                  <a:pt x="1603490" y="26670"/>
                </a:lnTo>
                <a:close/>
              </a:path>
              <a:path w="1616710" h="513714">
                <a:moveTo>
                  <a:pt x="1554098" y="26670"/>
                </a:moveTo>
                <a:lnTo>
                  <a:pt x="1541902" y="30394"/>
                </a:lnTo>
                <a:lnTo>
                  <a:pt x="1545616" y="42576"/>
                </a:lnTo>
                <a:lnTo>
                  <a:pt x="1557782" y="38862"/>
                </a:lnTo>
                <a:lnTo>
                  <a:pt x="1554098" y="26670"/>
                </a:lnTo>
                <a:close/>
              </a:path>
              <a:path w="1616710" h="513714">
                <a:moveTo>
                  <a:pt x="1532635" y="0"/>
                </a:moveTo>
                <a:lnTo>
                  <a:pt x="1541902" y="30394"/>
                </a:lnTo>
                <a:lnTo>
                  <a:pt x="1554098" y="26670"/>
                </a:lnTo>
                <a:lnTo>
                  <a:pt x="1603490" y="26670"/>
                </a:lnTo>
                <a:lnTo>
                  <a:pt x="1616583" y="14224"/>
                </a:lnTo>
                <a:lnTo>
                  <a:pt x="153263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61F667C-A17B-403F-A918-32E6E66AA51C}"/>
              </a:ext>
            </a:extLst>
          </p:cNvPr>
          <p:cNvSpPr txBox="1"/>
          <p:nvPr/>
        </p:nvSpPr>
        <p:spPr>
          <a:xfrm>
            <a:off x="178590" y="4002848"/>
            <a:ext cx="2760980" cy="10420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120" dirty="0">
                <a:latin typeface="DejaVu Sans"/>
                <a:cs typeface="DejaVu Sans"/>
              </a:rPr>
              <a:t>Accumulated </a:t>
            </a:r>
            <a:r>
              <a:rPr sz="1800" spc="-160" dirty="0">
                <a:latin typeface="DejaVu Sans"/>
                <a:cs typeface="DejaVu Sans"/>
              </a:rPr>
              <a:t>(150)</a:t>
            </a:r>
            <a:r>
              <a:rPr sz="1800" spc="-210" dirty="0">
                <a:latin typeface="DejaVu Sans"/>
                <a:cs typeface="DejaVu Sans"/>
              </a:rPr>
              <a:t> </a:t>
            </a:r>
            <a:r>
              <a:rPr sz="1800" spc="-120" dirty="0">
                <a:latin typeface="DejaVu Sans"/>
                <a:cs typeface="DejaVu Sans"/>
              </a:rPr>
              <a:t>targets</a:t>
            </a:r>
            <a:endParaRPr sz="1800" dirty="0">
              <a:latin typeface="DejaVu Sans"/>
              <a:cs typeface="DejaVu Sans"/>
            </a:endParaRPr>
          </a:p>
          <a:p>
            <a:pPr marR="204470" algn="ctr">
              <a:lnSpc>
                <a:spcPct val="100000"/>
              </a:lnSpc>
              <a:spcBef>
                <a:spcPts val="760"/>
              </a:spcBef>
            </a:pPr>
            <a:r>
              <a:rPr sz="1800" spc="-125" dirty="0">
                <a:latin typeface="DejaVu Sans"/>
                <a:cs typeface="DejaVu Sans"/>
              </a:rPr>
              <a:t>Linear</a:t>
            </a:r>
            <a:r>
              <a:rPr sz="1800" spc="65" dirty="0">
                <a:latin typeface="DejaVu Sans"/>
                <a:cs typeface="DejaVu Sans"/>
              </a:rPr>
              <a:t> </a:t>
            </a:r>
            <a:r>
              <a:rPr sz="1800" spc="-95" dirty="0">
                <a:latin typeface="DejaVu Sans"/>
                <a:cs typeface="DejaVu Sans"/>
              </a:rPr>
              <a:t>function</a:t>
            </a:r>
            <a:endParaRPr sz="1800" dirty="0">
              <a:latin typeface="DejaVu Sans"/>
              <a:cs typeface="DejaVu Sans"/>
            </a:endParaRPr>
          </a:p>
          <a:p>
            <a:pPr marR="120650" algn="ctr">
              <a:lnSpc>
                <a:spcPct val="100000"/>
              </a:lnSpc>
            </a:pPr>
            <a:r>
              <a:rPr sz="1800" spc="-95" dirty="0">
                <a:latin typeface="DejaVu Sans"/>
                <a:cs typeface="DejaVu Sans"/>
              </a:rPr>
              <a:t>Slope</a:t>
            </a:r>
            <a:r>
              <a:rPr sz="1800" spc="30" dirty="0">
                <a:latin typeface="DejaVu Sans"/>
                <a:cs typeface="DejaVu Sans"/>
              </a:rPr>
              <a:t> </a:t>
            </a:r>
            <a:r>
              <a:rPr sz="1800" spc="-155" dirty="0">
                <a:latin typeface="DejaVu Sans"/>
                <a:cs typeface="DejaVu Sans"/>
              </a:rPr>
              <a:t>1</a:t>
            </a:r>
            <a:endParaRPr sz="18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6354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8B72-B8D0-4059-8DFB-3BB293D0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 of the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FCF28-FA81-41E6-A714-BECF9BD7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639047"/>
            <a:ext cx="8675370" cy="4631124"/>
          </a:xfrm>
        </p:spPr>
        <p:txBody>
          <a:bodyPr>
            <a:noAutofit/>
          </a:bodyPr>
          <a:lstStyle/>
          <a:p>
            <a:r>
              <a:rPr lang="en-US" altLang="ko-KR" b="1" dirty="0"/>
              <a:t>Membership</a:t>
            </a:r>
            <a:r>
              <a:rPr lang="en-US" altLang="ko-KR" dirty="0"/>
              <a:t> </a:t>
            </a:r>
            <a:r>
              <a:rPr lang="en-US" altLang="ko-KR" b="1" dirty="0"/>
              <a:t>inference</a:t>
            </a:r>
            <a:r>
              <a:rPr lang="en-US" altLang="ko-KR" dirty="0"/>
              <a:t> attacks on aggregates of </a:t>
            </a:r>
            <a:r>
              <a:rPr lang="en-US" altLang="ko-KR" b="1" dirty="0"/>
              <a:t>location</a:t>
            </a:r>
            <a:r>
              <a:rPr lang="en-US" altLang="ko-KR" dirty="0"/>
              <a:t> </a:t>
            </a:r>
            <a:r>
              <a:rPr lang="en-US" altLang="ko-KR" b="1" dirty="0"/>
              <a:t>data </a:t>
            </a:r>
            <a:r>
              <a:rPr lang="en-US" altLang="ko-KR" dirty="0"/>
              <a:t>Is the location data of a target user part of aggregated data?</a:t>
            </a:r>
          </a:p>
          <a:p>
            <a:r>
              <a:rPr lang="en-US" altLang="ko-KR" dirty="0"/>
              <a:t>Modeling the problem as a </a:t>
            </a:r>
            <a:r>
              <a:rPr lang="en-US" altLang="ko-KR" b="1" dirty="0"/>
              <a:t>game</a:t>
            </a:r>
          </a:p>
          <a:p>
            <a:r>
              <a:rPr lang="en-US" altLang="ko-KR" dirty="0"/>
              <a:t>Realization of the distinguishing task via </a:t>
            </a:r>
            <a:r>
              <a:rPr lang="en-US" altLang="ko-KR" b="1" dirty="0"/>
              <a:t>machine learning classifier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75EBF-E7C4-4A6F-A3B1-4BB604B1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1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294D98-870F-4B06-A70F-D50DD6FD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Transport For London (TFL): (sparse, regular)</a:t>
            </a:r>
          </a:p>
          <a:p>
            <a:pPr lvl="1"/>
            <a:r>
              <a:rPr lang="en-US" altLang="ko-KR" dirty="0"/>
              <a:t>Trips made by passengers on the TFL network (March 1 - Sunday, March 28, 2010)</a:t>
            </a:r>
          </a:p>
          <a:p>
            <a:pPr lvl="1"/>
            <a:r>
              <a:rPr lang="en-US" altLang="ko-KR" dirty="0"/>
              <a:t>6M trips - 4M unique oyster cards - 582 stations (regions of interest - ROIs)</a:t>
            </a:r>
          </a:p>
          <a:p>
            <a:pPr lvl="1"/>
            <a:r>
              <a:rPr lang="en-US" altLang="ko-KR" dirty="0"/>
              <a:t>Sample the top 10K passengers ids per total # of trips  on average, 728 ± 16 ROIs in total</a:t>
            </a:r>
          </a:p>
          <a:p>
            <a:pPr lvl="1"/>
            <a:r>
              <a:rPr lang="en-US" altLang="ko-KR" dirty="0"/>
              <a:t>one hour granularity: Top 10K passengers are in 115 ± 21 out of the 672 timeslots (28 days)</a:t>
            </a:r>
          </a:p>
          <a:p>
            <a:pPr lvl="1"/>
            <a:r>
              <a:rPr lang="en-US" altLang="ko-KR" dirty="0"/>
              <a:t>When a user does not report any station at a particular time slot -&gt; special ROI null ?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9F383E-37CF-4AC4-A7FC-09E4B072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064C49-9018-4059-BB99-126C46C6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4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294D98-870F-4B06-A70F-D50DD6FD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San Francisco Cabs (SFC): (dense, irregular)</a:t>
            </a:r>
          </a:p>
          <a:p>
            <a:pPr lvl="1"/>
            <a:r>
              <a:rPr lang="en-US" altLang="ko-KR" dirty="0"/>
              <a:t>Mobility traces by San Francisco taxis from May 19 to June 8, 2008</a:t>
            </a:r>
          </a:p>
          <a:p>
            <a:pPr lvl="1"/>
            <a:r>
              <a:rPr lang="en-US" altLang="ko-KR" dirty="0"/>
              <a:t>Each record consists of a cab identifier, latitude, longitude, and a time stamp.</a:t>
            </a:r>
          </a:p>
          <a:p>
            <a:pPr lvl="1"/>
            <a:r>
              <a:rPr lang="en-US" altLang="ko-KR" dirty="0"/>
              <a:t>11M GPS coordinates - 534 cabs in SF – 3 weeks;</a:t>
            </a:r>
          </a:p>
          <a:p>
            <a:pPr lvl="1"/>
            <a:r>
              <a:rPr lang="en-US" altLang="ko-KR" dirty="0"/>
              <a:t>Grid 10×10 = 100 ROIs of 0.18 mi2</a:t>
            </a:r>
          </a:p>
          <a:p>
            <a:pPr lvl="1"/>
            <a:r>
              <a:rPr lang="en-US" altLang="ko-KR" dirty="0"/>
              <a:t>One hour granularity: the 534 cabs report over 2M ROIs, on average 3.827 ± 1.069 locations per taxi, out of which 78 ± 6</a:t>
            </a:r>
          </a:p>
          <a:p>
            <a:pPr lvl="1"/>
            <a:r>
              <a:rPr lang="en-US" altLang="ko-KR" dirty="0"/>
              <a:t>ROIs are unique</a:t>
            </a:r>
          </a:p>
          <a:p>
            <a:pPr lvl="1"/>
            <a:r>
              <a:rPr lang="en-US" altLang="ko-KR" dirty="0"/>
              <a:t>High frequency: Taxis are active for 340 ± 94 out of the 504 timeslots in the 21 considered days</a:t>
            </a:r>
          </a:p>
          <a:p>
            <a:pPr lvl="1"/>
            <a:r>
              <a:rPr lang="en-US" altLang="ko-KR" dirty="0"/>
              <a:t>1 if cab was in certain cell at time t and 0 otherwise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9F383E-37CF-4AC4-A7FC-09E4B072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064C49-9018-4059-BB99-126C46C6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9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992FE8-A763-4988-8D15-E647D90C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Sort the users per total number of ROI reports  (How many ROIs has one user visited)</a:t>
            </a:r>
          </a:p>
          <a:p>
            <a:r>
              <a:rPr lang="en-US" altLang="ko-KR" dirty="0"/>
              <a:t>Split users 3 groups of equal size (mobility patterns):</a:t>
            </a:r>
          </a:p>
          <a:p>
            <a:pPr lvl="1"/>
            <a:r>
              <a:rPr lang="en-US" altLang="ko-KR" dirty="0"/>
              <a:t>Highly mobile</a:t>
            </a:r>
          </a:p>
          <a:p>
            <a:pPr lvl="1"/>
            <a:r>
              <a:rPr lang="en-US" altLang="ko-KR" dirty="0"/>
              <a:t>Mildly mobile</a:t>
            </a:r>
          </a:p>
          <a:p>
            <a:pPr lvl="1"/>
            <a:r>
              <a:rPr lang="en-US" altLang="ko-KR" dirty="0"/>
              <a:t>Somewhat mobile</a:t>
            </a:r>
          </a:p>
          <a:p>
            <a:r>
              <a:rPr lang="en-US" altLang="ko-KR" dirty="0"/>
              <a:t>Sample 50 users from each mobility group at random</a:t>
            </a:r>
          </a:p>
          <a:p>
            <a:r>
              <a:rPr lang="en-US" altLang="ko-KR" dirty="0"/>
              <a:t>Membership inference attacks against 150 users for each dataset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9662FF-43E2-404B-A843-07529009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AED87A-BBEC-4B14-B19C-0FF0E07F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Users</a:t>
            </a:r>
            <a:endParaRPr lang="ko-KR" alt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3B19972-564F-4958-8645-A00684AD7686}"/>
              </a:ext>
            </a:extLst>
          </p:cNvPr>
          <p:cNvSpPr txBox="1"/>
          <p:nvPr/>
        </p:nvSpPr>
        <p:spPr>
          <a:xfrm>
            <a:off x="4823290" y="3004503"/>
            <a:ext cx="4256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0000"/>
                </a:solidFill>
                <a:latin typeface="DejaVu Sans"/>
                <a:cs typeface="DejaVu Sans"/>
              </a:rPr>
              <a:t>How?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800" spc="-150" dirty="0">
                <a:solidFill>
                  <a:srgbClr val="FF0000"/>
                </a:solidFill>
                <a:latin typeface="DejaVu Sans"/>
                <a:cs typeface="DejaVu Sans"/>
              </a:rPr>
              <a:t>They </a:t>
            </a:r>
            <a:r>
              <a:rPr sz="1800" spc="-145" dirty="0">
                <a:solidFill>
                  <a:srgbClr val="FF0000"/>
                </a:solidFill>
                <a:latin typeface="DejaVu Sans"/>
                <a:cs typeface="DejaVu Sans"/>
              </a:rPr>
              <a:t>are </a:t>
            </a:r>
            <a:r>
              <a:rPr sz="1800" spc="-100" dirty="0">
                <a:solidFill>
                  <a:srgbClr val="FF0000"/>
                </a:solidFill>
                <a:latin typeface="DejaVu Sans"/>
                <a:cs typeface="DejaVu Sans"/>
              </a:rPr>
              <a:t>probably </a:t>
            </a:r>
            <a:r>
              <a:rPr sz="1800" spc="-75" dirty="0">
                <a:solidFill>
                  <a:srgbClr val="FF0000"/>
                </a:solidFill>
                <a:latin typeface="DejaVu Sans"/>
                <a:cs typeface="DejaVu Sans"/>
              </a:rPr>
              <a:t>not </a:t>
            </a:r>
            <a:r>
              <a:rPr sz="1800" spc="-145" dirty="0">
                <a:solidFill>
                  <a:srgbClr val="FF0000"/>
                </a:solidFill>
                <a:latin typeface="DejaVu Sans"/>
                <a:cs typeface="DejaVu Sans"/>
              </a:rPr>
              <a:t>evenly</a:t>
            </a:r>
            <a:r>
              <a:rPr sz="1800" spc="-95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1800" spc="-100" dirty="0">
                <a:solidFill>
                  <a:srgbClr val="FF0000"/>
                </a:solidFill>
                <a:latin typeface="DejaVu Sans"/>
                <a:cs typeface="DejaVu Sans"/>
              </a:rPr>
              <a:t>distributed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800" spc="-110" dirty="0">
                <a:solidFill>
                  <a:srgbClr val="FF0000"/>
                </a:solidFill>
                <a:latin typeface="DejaVu Sans"/>
                <a:cs typeface="DejaVu Sans"/>
              </a:rPr>
              <a:t>Does this </a:t>
            </a:r>
            <a:r>
              <a:rPr sz="1800" spc="-130" dirty="0">
                <a:solidFill>
                  <a:srgbClr val="FF0000"/>
                </a:solidFill>
                <a:latin typeface="DejaVu Sans"/>
                <a:cs typeface="DejaVu Sans"/>
              </a:rPr>
              <a:t>really </a:t>
            </a:r>
            <a:r>
              <a:rPr sz="1800" spc="-105" dirty="0">
                <a:solidFill>
                  <a:srgbClr val="FF0000"/>
                </a:solidFill>
                <a:latin typeface="DejaVu Sans"/>
                <a:cs typeface="DejaVu Sans"/>
              </a:rPr>
              <a:t>avoid</a:t>
            </a:r>
            <a:r>
              <a:rPr sz="1800" spc="-345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DejaVu Sans"/>
                <a:cs typeface="DejaVu Sans"/>
              </a:rPr>
              <a:t>bias?</a:t>
            </a:r>
            <a:endParaRPr sz="18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3326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D05AF8-4E41-4170-A37F-88AE74A2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Three phases</a:t>
            </a:r>
            <a:r>
              <a:rPr lang="en-US" altLang="ko-KR" dirty="0"/>
              <a:t>: Aggregation, Feature extraction, Classification</a:t>
            </a:r>
          </a:p>
          <a:p>
            <a:r>
              <a:rPr lang="en-US" altLang="ko-KR" b="1" dirty="0"/>
              <a:t>Sample &amp; Aggregate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Sample groups that </a:t>
            </a:r>
            <a:r>
              <a:rPr lang="en-US" altLang="ko-KR" b="1" dirty="0"/>
              <a:t>include </a:t>
            </a:r>
            <a:r>
              <a:rPr lang="en-US" altLang="ko-KR" dirty="0"/>
              <a:t>and </a:t>
            </a:r>
            <a:r>
              <a:rPr lang="en-US" altLang="ko-KR" b="1" dirty="0"/>
              <a:t>exclude </a:t>
            </a:r>
            <a:r>
              <a:rPr lang="en-US" altLang="ko-KR" dirty="0"/>
              <a:t>the target user to create a balanced dataset of labeled aggregate location time-series</a:t>
            </a:r>
          </a:p>
          <a:p>
            <a:r>
              <a:rPr lang="en-US" altLang="ko-KR" b="1" dirty="0"/>
              <a:t>Feature Extraction</a:t>
            </a:r>
            <a:r>
              <a:rPr lang="en-US" altLang="ko-KR" dirty="0"/>
              <a:t>: Extract various statistics from the time-series of each ROI</a:t>
            </a:r>
          </a:p>
          <a:p>
            <a:pPr lvl="1"/>
            <a:r>
              <a:rPr lang="en-US" altLang="ko-KR" dirty="0"/>
              <a:t>mean, variance, standard deviation, median, min, max, sum of values of each location’s time-series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6AE7BF-BB81-487A-A742-04F88F54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5E888E-52FB-442F-950C-D2681489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994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D05AF8-4E41-4170-A37F-88AE74A2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Classification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Train a classifier on the features extracted from the training set</a:t>
            </a:r>
          </a:p>
          <a:p>
            <a:pPr lvl="1"/>
            <a:r>
              <a:rPr lang="en-US" altLang="ko-KR" dirty="0"/>
              <a:t>Play the distinguishing game on the testing set</a:t>
            </a:r>
          </a:p>
          <a:p>
            <a:pPr lvl="1"/>
            <a:r>
              <a:rPr lang="en-US" altLang="ko-KR" dirty="0"/>
              <a:t>Classifiers: </a:t>
            </a:r>
            <a:r>
              <a:rPr lang="en-US" altLang="ko-KR" b="1" dirty="0"/>
              <a:t>Logistic Regression, Nearest Neighbors, Random Forests, Multi-Layer Perceptron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6AE7BF-BB81-487A-A742-04F88F54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5E888E-52FB-442F-950C-D2681489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361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C1496F-5198-4B6D-8F31-00261A8D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Subset of Locations:</a:t>
            </a:r>
          </a:p>
          <a:p>
            <a:pPr lvl="1"/>
            <a:r>
              <a:rPr lang="en-US" altLang="ko-KR" dirty="0"/>
              <a:t>Adversary knows the real locations of a subset of users, including the target user during the  inference period</a:t>
            </a:r>
          </a:p>
          <a:p>
            <a:pPr lvl="1"/>
            <a:r>
              <a:rPr lang="en-US" altLang="ko-KR" dirty="0"/>
              <a:t>This information to create groups, with and without target, and train a classifier</a:t>
            </a:r>
          </a:p>
          <a:p>
            <a:pPr lvl="1"/>
            <a:r>
              <a:rPr lang="en-US" altLang="ko-KR" dirty="0"/>
              <a:t>Observation/Inference period: First week of both datasets</a:t>
            </a:r>
          </a:p>
          <a:p>
            <a:pPr lvl="1"/>
            <a:r>
              <a:rPr lang="en-US" altLang="ko-KR" dirty="0"/>
              <a:t>Telecommunications service provider getting locations from cell towers</a:t>
            </a:r>
          </a:p>
          <a:p>
            <a:r>
              <a:rPr lang="en-US" altLang="ko-KR" b="1" dirty="0"/>
              <a:t>Generate balanced training dataset by:</a:t>
            </a:r>
          </a:p>
          <a:p>
            <a:pPr lvl="1"/>
            <a:r>
              <a:rPr lang="en-US" altLang="ko-KR" dirty="0"/>
              <a:t>Randomly sampling 400 unique user groups from Adversaries prior knowledge (1:1) (training)</a:t>
            </a:r>
          </a:p>
          <a:p>
            <a:pPr lvl="1"/>
            <a:r>
              <a:rPr lang="en-US" altLang="ko-KR" dirty="0"/>
              <a:t>Sampling 100 unique user groups from the set of users not in the prior knowledge (testing)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07EDCE-6C21-4C02-8777-8987C664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A3B412A-5A6A-4D16-8022-E5754A7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Evaluating Membership Inference on Raw Aggregate Locations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76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07EDCE-6C21-4C02-8777-8987C664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A3B412A-5A6A-4D16-8022-E5754A7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Transport For London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59D9CC9-2ADB-4983-9142-E8D628AAD844}"/>
              </a:ext>
            </a:extLst>
          </p:cNvPr>
          <p:cNvSpPr/>
          <p:nvPr/>
        </p:nvSpPr>
        <p:spPr>
          <a:xfrm>
            <a:off x="288798" y="1708300"/>
            <a:ext cx="8566404" cy="4488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96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C1496F-5198-4B6D-8F31-00261A8D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‘BEST’: Best case classifier that yields highest AUC score for each target user</a:t>
            </a:r>
          </a:p>
          <a:p>
            <a:r>
              <a:rPr lang="en-US" altLang="ko-KR" dirty="0"/>
              <a:t>Small groups -&gt; high AUC scores for all classifiers</a:t>
            </a:r>
          </a:p>
          <a:p>
            <a:pPr marL="0" indent="0">
              <a:buNone/>
            </a:pPr>
            <a:r>
              <a:rPr lang="en-US" altLang="ko-KR" dirty="0"/>
              <a:t>-&gt; User’s contribution to the aggregates is very significant -&gt; membership inference is very effective</a:t>
            </a:r>
          </a:p>
          <a:p>
            <a:r>
              <a:rPr lang="en-US" altLang="ko-KR" dirty="0"/>
              <a:t>Large groups -&gt; Performance drops closer to the random guess baseline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07EDCE-6C21-4C02-8777-8987C664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A3B412A-5A6A-4D16-8022-E5754A7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Transport For London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7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6056CF-F202-4500-B403-CEC81C90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results for SFC resemble the ones for TFL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A248A8-B332-4A8F-8007-E0DFB849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B3B948D-0A6F-4DCC-BFF3-5C704EAD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San Francisco Cabs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7CCAB2B-60BC-4E07-87C7-D828129238D7}"/>
              </a:ext>
            </a:extLst>
          </p:cNvPr>
          <p:cNvSpPr/>
          <p:nvPr/>
        </p:nvSpPr>
        <p:spPr>
          <a:xfrm>
            <a:off x="163619" y="2604592"/>
            <a:ext cx="8816762" cy="2129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261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F909B-013F-4237-944F-0C1ADAAD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/>
          <a:p>
            <a:fld id="{685BE2C3-4C00-4662-A8F6-AE817E3951B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A3C588-4073-4D56-97A8-CDDD6C8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For London</a:t>
            </a:r>
            <a:endParaRPr lang="ko-KR" alt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5EBF6FC-0099-42D7-9FE3-AA106FE93A0A}"/>
              </a:ext>
            </a:extLst>
          </p:cNvPr>
          <p:cNvSpPr/>
          <p:nvPr/>
        </p:nvSpPr>
        <p:spPr>
          <a:xfrm>
            <a:off x="313082" y="2107729"/>
            <a:ext cx="8517837" cy="2642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36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8B72-B8D0-4059-8DFB-3BB293D0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 of the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FCF28-FA81-41E6-A714-BECF9BD7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639047"/>
            <a:ext cx="8675370" cy="4631124"/>
          </a:xfrm>
        </p:spPr>
        <p:txBody>
          <a:bodyPr>
            <a:noAutofit/>
          </a:bodyPr>
          <a:lstStyle/>
          <a:p>
            <a:r>
              <a:rPr lang="en-US" altLang="ko-KR" dirty="0"/>
              <a:t>Evaluate the attacks on </a:t>
            </a:r>
            <a:r>
              <a:rPr lang="en-US" altLang="ko-KR" b="1" dirty="0"/>
              <a:t>two real-world </a:t>
            </a:r>
            <a:r>
              <a:rPr lang="en-US" altLang="ko-KR" dirty="0"/>
              <a:t>mobility datasets for</a:t>
            </a:r>
          </a:p>
          <a:p>
            <a:r>
              <a:rPr lang="en-US" altLang="ko-KR" dirty="0"/>
              <a:t>Evaluate the attacks for three different </a:t>
            </a:r>
            <a:r>
              <a:rPr lang="en-US" altLang="ko-KR" b="1" dirty="0"/>
              <a:t>prior knowledge </a:t>
            </a:r>
            <a:r>
              <a:rPr lang="en-US" altLang="ko-KR" dirty="0"/>
              <a:t>settings</a:t>
            </a:r>
          </a:p>
          <a:p>
            <a:r>
              <a:rPr lang="en-US" altLang="ko-KR" dirty="0"/>
              <a:t>Evaluate </a:t>
            </a:r>
            <a:r>
              <a:rPr lang="en-US" altLang="ko-KR" b="1" dirty="0"/>
              <a:t>privacy protection </a:t>
            </a:r>
            <a:r>
              <a:rPr lang="en-US" altLang="ko-KR" dirty="0"/>
              <a:t>of defense mechanisms that </a:t>
            </a:r>
            <a:r>
              <a:rPr lang="en-US" altLang="ko-KR" b="1" dirty="0"/>
              <a:t>guarantee differential privacy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75EBF-E7C4-4A6F-A3B1-4BB604B1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8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A02607-6220-4039-85A9-766C7E50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Small groups -&gt; mean PL large  Larger groups -&gt; PL decreases -&gt; Users enjoy better privacy when their data is aggregated in larger groups</a:t>
            </a:r>
          </a:p>
          <a:p>
            <a:r>
              <a:rPr lang="en-US" altLang="ko-KR" dirty="0"/>
              <a:t>Best classifier picked for each target user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groups up to 100 users:</a:t>
            </a:r>
          </a:p>
          <a:p>
            <a:r>
              <a:rPr lang="en-US" altLang="ko-KR" dirty="0"/>
              <a:t>PL is larger on TFL than on SFC -&gt; Membership inference is easier on sparse data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Why is the reason sparsity and not irregularity?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F909B-013F-4237-944F-0C1ADAAD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A3C588-4073-4D56-97A8-CDDD6C8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For London</a:t>
            </a:r>
            <a:endParaRPr lang="ko-KR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7C91B98-D50E-41A2-8461-0F03E34C365F}"/>
              </a:ext>
            </a:extLst>
          </p:cNvPr>
          <p:cNvSpPr/>
          <p:nvPr/>
        </p:nvSpPr>
        <p:spPr>
          <a:xfrm>
            <a:off x="2219976" y="3533511"/>
            <a:ext cx="4704049" cy="7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519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17CEE6-4B59-423E-9B4F-4227BB5A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Same Groups as Released</a:t>
            </a:r>
            <a:r>
              <a:rPr lang="en-US" altLang="ko-KR" dirty="0"/>
              <a:t>: (Continuous data release over stable groups)</a:t>
            </a:r>
          </a:p>
          <a:p>
            <a:pPr lvl="1"/>
            <a:r>
              <a:rPr lang="en-US" altLang="ko-KR" dirty="0"/>
              <a:t>Adversary knows the target user’s participation in past groups</a:t>
            </a:r>
          </a:p>
          <a:p>
            <a:pPr lvl="1"/>
            <a:r>
              <a:rPr lang="en-US" altLang="ko-KR" dirty="0"/>
              <a:t>The same groups are used to compute the aggregates during the inference period</a:t>
            </a:r>
          </a:p>
          <a:p>
            <a:pPr lvl="1"/>
            <a:r>
              <a:rPr lang="en-US" altLang="ko-KR" dirty="0"/>
              <a:t>Observation period:</a:t>
            </a:r>
          </a:p>
          <a:p>
            <a:pPr lvl="2"/>
            <a:r>
              <a:rPr lang="en-US" altLang="ko-KR" dirty="0"/>
              <a:t>TFL: first 3 weeks</a:t>
            </a:r>
          </a:p>
          <a:p>
            <a:pPr lvl="2"/>
            <a:r>
              <a:rPr lang="en-US" altLang="ko-KR" dirty="0"/>
              <a:t>SFC: first 2 weeks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38F32C-922D-4773-8C13-E01AED70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87E9B0B-6C00-4C42-B7AA-A1688600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421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17CEE6-4B59-423E-9B4F-4227BB5A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Inference period is the last week of data (168 hourly timeslots)</a:t>
            </a:r>
          </a:p>
          <a:p>
            <a:pPr lvl="1"/>
            <a:r>
              <a:rPr lang="en-US" altLang="ko-KR" dirty="0"/>
              <a:t>Train the classifiers with features of </a:t>
            </a:r>
            <a:r>
              <a:rPr lang="en-US" altLang="ko-KR" b="1" dirty="0"/>
              <a:t>each week </a:t>
            </a:r>
            <a:r>
              <a:rPr lang="en-US" altLang="ko-KR" dirty="0"/>
              <a:t>in the training set</a:t>
            </a:r>
          </a:p>
          <a:p>
            <a:pPr lvl="1"/>
            <a:r>
              <a:rPr lang="en-US" altLang="ko-KR" dirty="0"/>
              <a:t>Test on features extracted from the aggregates of each group in the test set</a:t>
            </a:r>
          </a:p>
          <a:p>
            <a:pPr lvl="1"/>
            <a:r>
              <a:rPr lang="en-US" altLang="ko-KR" dirty="0"/>
              <a:t>There is no limitation of the prior -&gt; Groups as large as the dataset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38F32C-922D-4773-8C13-E01AED70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87E9B0B-6C00-4C42-B7AA-A1688600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6BF47A9-DB0C-4369-9F0C-9BABDF1801AA}"/>
              </a:ext>
            </a:extLst>
          </p:cNvPr>
          <p:cNvSpPr txBox="1"/>
          <p:nvPr/>
        </p:nvSpPr>
        <p:spPr>
          <a:xfrm>
            <a:off x="516181" y="4435626"/>
            <a:ext cx="684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0000"/>
                </a:solidFill>
                <a:latin typeface="DejaVu Sans"/>
                <a:cs typeface="DejaVu Sans"/>
              </a:rPr>
              <a:t>Does </a:t>
            </a:r>
            <a:r>
              <a:rPr sz="1800" spc="-105" dirty="0">
                <a:solidFill>
                  <a:srgbClr val="FF0000"/>
                </a:solidFill>
                <a:latin typeface="DejaVu Sans"/>
                <a:cs typeface="DejaVu Sans"/>
              </a:rPr>
              <a:t>this </a:t>
            </a:r>
            <a:r>
              <a:rPr sz="1800" spc="-150" dirty="0">
                <a:solidFill>
                  <a:srgbClr val="FF0000"/>
                </a:solidFill>
                <a:latin typeface="DejaVu Sans"/>
                <a:cs typeface="DejaVu Sans"/>
              </a:rPr>
              <a:t>mean </a:t>
            </a:r>
            <a:r>
              <a:rPr sz="1800" spc="-130" dirty="0">
                <a:solidFill>
                  <a:srgbClr val="FF0000"/>
                </a:solidFill>
                <a:latin typeface="DejaVu Sans"/>
                <a:cs typeface="DejaVu Sans"/>
              </a:rPr>
              <a:t>they </a:t>
            </a:r>
            <a:r>
              <a:rPr sz="1800" spc="-150" dirty="0">
                <a:solidFill>
                  <a:srgbClr val="FF0000"/>
                </a:solidFill>
                <a:latin typeface="DejaVu Sans"/>
                <a:cs typeface="DejaVu Sans"/>
              </a:rPr>
              <a:t>have </a:t>
            </a:r>
            <a:r>
              <a:rPr sz="1800" spc="-170" dirty="0">
                <a:solidFill>
                  <a:srgbClr val="FF0000"/>
                </a:solidFill>
                <a:latin typeface="DejaVu Sans"/>
                <a:cs typeface="DejaVu Sans"/>
              </a:rPr>
              <a:t>a </a:t>
            </a:r>
            <a:r>
              <a:rPr sz="1800" spc="-120" dirty="0">
                <a:solidFill>
                  <a:srgbClr val="FF0000"/>
                </a:solidFill>
                <a:latin typeface="DejaVu Sans"/>
                <a:cs typeface="DejaVu Sans"/>
              </a:rPr>
              <a:t>classifier </a:t>
            </a:r>
            <a:r>
              <a:rPr sz="1800" spc="-65" dirty="0">
                <a:solidFill>
                  <a:srgbClr val="FF0000"/>
                </a:solidFill>
                <a:latin typeface="DejaVu Sans"/>
                <a:cs typeface="DejaVu Sans"/>
              </a:rPr>
              <a:t>for </a:t>
            </a:r>
            <a:r>
              <a:rPr sz="1800" spc="-145" dirty="0">
                <a:solidFill>
                  <a:srgbClr val="FF0000"/>
                </a:solidFill>
                <a:latin typeface="DejaVu Sans"/>
                <a:cs typeface="DejaVu Sans"/>
              </a:rPr>
              <a:t>each </a:t>
            </a:r>
            <a:r>
              <a:rPr sz="1800" spc="-100" dirty="0">
                <a:solidFill>
                  <a:srgbClr val="FF0000"/>
                </a:solidFill>
                <a:latin typeface="DejaVu Sans"/>
                <a:cs typeface="DejaVu Sans"/>
              </a:rPr>
              <a:t>observation</a:t>
            </a:r>
            <a:r>
              <a:rPr sz="1800" spc="145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1800" spc="-145" dirty="0">
                <a:solidFill>
                  <a:srgbClr val="FF0000"/>
                </a:solidFill>
                <a:latin typeface="DejaVu Sans"/>
                <a:cs typeface="DejaVu Sans"/>
              </a:rPr>
              <a:t>week?</a:t>
            </a:r>
            <a:endParaRPr sz="1800" dirty="0">
              <a:latin typeface="DejaVu Sans"/>
              <a:cs typeface="DejaVu San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A2E003-E306-4910-800C-6C52DCC49F21}"/>
              </a:ext>
            </a:extLst>
          </p:cNvPr>
          <p:cNvCxnSpPr>
            <a:endCxn id="5" idx="0"/>
          </p:cNvCxnSpPr>
          <p:nvPr/>
        </p:nvCxnSpPr>
        <p:spPr>
          <a:xfrm flipH="1">
            <a:off x="3937561" y="2699657"/>
            <a:ext cx="2100382" cy="1735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5">
            <a:extLst>
              <a:ext uri="{FF2B5EF4-FFF2-40B4-BE49-F238E27FC236}">
                <a16:creationId xmlns:a16="http://schemas.microsoft.com/office/drawing/2014/main" id="{AB4F0B5A-7607-43D4-B671-A5F5DA451417}"/>
              </a:ext>
            </a:extLst>
          </p:cNvPr>
          <p:cNvSpPr txBox="1"/>
          <p:nvPr/>
        </p:nvSpPr>
        <p:spPr>
          <a:xfrm>
            <a:off x="5410859" y="5531013"/>
            <a:ext cx="389616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solidFill>
                  <a:srgbClr val="FF0000"/>
                </a:solidFill>
                <a:latin typeface="DejaVu Sans"/>
                <a:cs typeface="DejaVu Sans"/>
              </a:rPr>
              <a:t>For large groups, target always in?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A1BF09-EEE0-4D3E-8F87-CE34C706A8C7}"/>
              </a:ext>
            </a:extLst>
          </p:cNvPr>
          <p:cNvCxnSpPr>
            <a:cxnSpLocks/>
          </p:cNvCxnSpPr>
          <p:nvPr/>
        </p:nvCxnSpPr>
        <p:spPr>
          <a:xfrm>
            <a:off x="7750629" y="4050345"/>
            <a:ext cx="0" cy="1352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23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E8F81D-410B-4570-94FE-058EA7CF4B36}"/>
              </a:ext>
            </a:extLst>
          </p:cNvPr>
          <p:cNvSpPr/>
          <p:nvPr/>
        </p:nvSpPr>
        <p:spPr>
          <a:xfrm>
            <a:off x="295403" y="2023762"/>
            <a:ext cx="8553195" cy="3631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993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Small groups -&gt; high AUC scores</a:t>
            </a:r>
            <a:r>
              <a:rPr lang="en-US" altLang="ko-KR" dirty="0"/>
              <a:t> for all classifiers (AUC scores over 0.9)  m&gt;50: </a:t>
            </a:r>
            <a:r>
              <a:rPr lang="en-US" altLang="ko-KR" b="1" dirty="0"/>
              <a:t>k-NN</a:t>
            </a:r>
            <a:r>
              <a:rPr lang="en-US" altLang="ko-KR" dirty="0"/>
              <a:t> slightly </a:t>
            </a:r>
            <a:r>
              <a:rPr lang="en-US" altLang="ko-KR" b="1" dirty="0"/>
              <a:t>decreases</a:t>
            </a:r>
            <a:r>
              <a:rPr lang="en-US" altLang="ko-KR" dirty="0"/>
              <a:t> in performance compared to the others  m=9500: </a:t>
            </a:r>
            <a:r>
              <a:rPr lang="en-US" altLang="ko-KR" b="1" dirty="0"/>
              <a:t>MLP outperforms</a:t>
            </a:r>
          </a:p>
          <a:p>
            <a:r>
              <a:rPr lang="en-US" altLang="ko-KR" b="1" dirty="0"/>
              <a:t>Regular mobility patterns </a:t>
            </a:r>
            <a:r>
              <a:rPr lang="en-US" altLang="ko-KR" dirty="0"/>
              <a:t>-&gt; Successful membership inference, </a:t>
            </a:r>
            <a:r>
              <a:rPr lang="en-US" altLang="ko-KR" b="1" dirty="0"/>
              <a:t>even if they are larger</a:t>
            </a:r>
            <a:br>
              <a:rPr lang="en-US" altLang="ko-KR" dirty="0"/>
            </a:br>
            <a:r>
              <a:rPr lang="en-US" altLang="ko-KR" dirty="0"/>
              <a:t>(For an adversary </a:t>
            </a:r>
            <a:r>
              <a:rPr lang="en-US" altLang="ko-KR" b="1" dirty="0"/>
              <a:t>with prior knowledge about specific groups</a:t>
            </a:r>
            <a:r>
              <a:rPr lang="en-US" altLang="ko-KR" dirty="0"/>
              <a:t> and the </a:t>
            </a:r>
            <a:r>
              <a:rPr lang="en-US" altLang="ko-KR" b="1" dirty="0"/>
              <a:t>groups are maintained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82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2FE5E33-D1B5-42A9-8365-E8F01AB49C37}"/>
              </a:ext>
            </a:extLst>
          </p:cNvPr>
          <p:cNvSpPr/>
          <p:nvPr/>
        </p:nvSpPr>
        <p:spPr>
          <a:xfrm>
            <a:off x="400397" y="1979458"/>
            <a:ext cx="8343207" cy="3691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81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Best classifier picked for each target user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8EAEA2-A8D7-4817-A290-8B71D2C3F387}"/>
              </a:ext>
            </a:extLst>
          </p:cNvPr>
          <p:cNvSpPr/>
          <p:nvPr/>
        </p:nvSpPr>
        <p:spPr>
          <a:xfrm>
            <a:off x="531210" y="2286173"/>
            <a:ext cx="8081580" cy="2285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453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Large privacy loss</a:t>
            </a:r>
            <a:r>
              <a:rPr lang="en-US" altLang="ko-KR" dirty="0"/>
              <a:t> for users aggregated in groups for which the </a:t>
            </a:r>
            <a:r>
              <a:rPr lang="en-US" altLang="ko-KR" b="1" dirty="0"/>
              <a:t>adversary has prior knowledge</a:t>
            </a:r>
          </a:p>
          <a:p>
            <a:r>
              <a:rPr lang="en-US" altLang="ko-KR" b="1" dirty="0"/>
              <a:t>Regularity</a:t>
            </a:r>
            <a:r>
              <a:rPr lang="en-US" altLang="ko-KR" dirty="0"/>
              <a:t> has a </a:t>
            </a:r>
            <a:r>
              <a:rPr lang="en-US" altLang="ko-KR" b="1" dirty="0"/>
              <a:t>strong</a:t>
            </a:r>
            <a:r>
              <a:rPr lang="en-US" altLang="ko-KR" dirty="0"/>
              <a:t> </a:t>
            </a:r>
            <a:r>
              <a:rPr lang="en-US" altLang="ko-KR" b="1" dirty="0"/>
              <a:t>effect</a:t>
            </a:r>
            <a:r>
              <a:rPr lang="en-US" altLang="ko-KR" dirty="0"/>
              <a:t> on membership inference</a:t>
            </a:r>
          </a:p>
          <a:p>
            <a:r>
              <a:rPr lang="en-US" altLang="ko-KR" dirty="0"/>
              <a:t>Cabs lose privacy when they are aggregated in small groups</a:t>
            </a:r>
          </a:p>
          <a:p>
            <a:r>
              <a:rPr lang="en-US" altLang="ko-KR" b="1" dirty="0"/>
              <a:t>Irregularity</a:t>
            </a:r>
            <a:r>
              <a:rPr lang="en-US" altLang="ko-KR" dirty="0"/>
              <a:t> -&gt; The loss drops drastically with larger groups</a:t>
            </a:r>
          </a:p>
          <a:p>
            <a:r>
              <a:rPr lang="en-US" altLang="ko-KR" b="1" dirty="0"/>
              <a:t>Irregularity</a:t>
            </a:r>
            <a:r>
              <a:rPr lang="en-US" altLang="ko-KR" dirty="0"/>
              <a:t> makes inferring membership </a:t>
            </a:r>
            <a:r>
              <a:rPr lang="en-US" altLang="ko-KR" b="1" dirty="0"/>
              <a:t>harder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104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Note for m=500</a:t>
            </a:r>
          </a:p>
          <a:p>
            <a:r>
              <a:rPr lang="en-US" altLang="ko-KR" dirty="0"/>
              <a:t>Due to larger groups there is an </a:t>
            </a:r>
            <a:r>
              <a:rPr lang="en-US" altLang="ko-KR" b="1" dirty="0"/>
              <a:t>overlap </a:t>
            </a:r>
            <a:r>
              <a:rPr lang="en-US" altLang="ko-KR" dirty="0"/>
              <a:t>across groups, which effectively creates somewhat “artificial” regularity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453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Different Groups than Released</a:t>
            </a:r>
            <a:r>
              <a:rPr lang="en-US" altLang="ko-KR" dirty="0"/>
              <a:t>: (Continuous data release over dynamic user group)</a:t>
            </a:r>
          </a:p>
          <a:p>
            <a:pPr lvl="1"/>
            <a:r>
              <a:rPr lang="en-US" altLang="ko-KR" dirty="0"/>
              <a:t>Adversary knows the user’s participation in past groups</a:t>
            </a:r>
          </a:p>
          <a:p>
            <a:pPr lvl="1"/>
            <a:r>
              <a:rPr lang="en-US" altLang="ko-KR" dirty="0"/>
              <a:t>These groups are not used to compute aggregates released in the inference period</a:t>
            </a:r>
          </a:p>
          <a:p>
            <a:pPr lvl="1"/>
            <a:r>
              <a:rPr lang="en-US" altLang="ko-KR" dirty="0"/>
              <a:t>For each target user, generate a dataset with the aggregates of 400 unique randomly sampled groups (1:1)</a:t>
            </a:r>
          </a:p>
          <a:p>
            <a:pPr lvl="1"/>
            <a:r>
              <a:rPr lang="en-US" altLang="ko-KR" dirty="0"/>
              <a:t>75%-25% stratified random split on the dataset;</a:t>
            </a:r>
          </a:p>
          <a:p>
            <a:pPr lvl="1"/>
            <a:r>
              <a:rPr lang="en-US" altLang="ko-KR" dirty="0"/>
              <a:t>300 groups for training and 100 groups for testing.</a:t>
            </a:r>
          </a:p>
          <a:p>
            <a:pPr lvl="1"/>
            <a:r>
              <a:rPr lang="en-US" altLang="ko-KR" dirty="0"/>
              <a:t>Observation period: first 3 weeks for TFL; first 2 weeks for SFC</a:t>
            </a:r>
          </a:p>
          <a:p>
            <a:pPr lvl="1"/>
            <a:r>
              <a:rPr lang="en-US" altLang="ko-KR" dirty="0"/>
              <a:t>Inference period is the last week of data (168 hourly timeslots)</a:t>
            </a:r>
          </a:p>
          <a:p>
            <a:pPr lvl="1"/>
            <a:r>
              <a:rPr lang="en-US" altLang="ko-KR" dirty="0"/>
              <a:t>Split the training and testing sets according to time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15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4F2385-C837-4E91-B433-339049F4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level of </a:t>
            </a:r>
            <a:r>
              <a:rPr lang="en-US" altLang="ko-KR" b="1" dirty="0"/>
              <a:t>privacy leakage</a:t>
            </a:r>
            <a:r>
              <a:rPr lang="en-US" altLang="ko-KR" dirty="0"/>
              <a:t> depends on:</a:t>
            </a:r>
          </a:p>
          <a:p>
            <a:pPr lvl="1"/>
            <a:r>
              <a:rPr lang="en-US" altLang="ko-KR" dirty="0"/>
              <a:t>Adversary's prior knowledge</a:t>
            </a:r>
          </a:p>
          <a:p>
            <a:pPr lvl="1"/>
            <a:r>
              <a:rPr lang="en-US" altLang="ko-KR" dirty="0"/>
              <a:t>Characteristics of the data</a:t>
            </a:r>
          </a:p>
          <a:p>
            <a:pPr lvl="1"/>
            <a:r>
              <a:rPr lang="en-US" altLang="ko-KR" dirty="0"/>
              <a:t>Group size</a:t>
            </a:r>
          </a:p>
          <a:p>
            <a:pPr lvl="1"/>
            <a:r>
              <a:rPr lang="en-US" altLang="ko-KR" dirty="0"/>
              <a:t>Timeframe of aggregation</a:t>
            </a:r>
          </a:p>
          <a:p>
            <a:pPr lvl="1"/>
            <a:r>
              <a:rPr lang="en-US" altLang="ko-KR" dirty="0"/>
              <a:t>Time semantics</a:t>
            </a:r>
          </a:p>
          <a:p>
            <a:r>
              <a:rPr lang="en-US" altLang="ko-KR" dirty="0"/>
              <a:t>Membership inference is </a:t>
            </a:r>
            <a:r>
              <a:rPr lang="en-US" altLang="ko-KR" b="1" dirty="0"/>
              <a:t>less successful </a:t>
            </a:r>
            <a:r>
              <a:rPr lang="en-US" altLang="ko-KR" dirty="0"/>
              <a:t>with </a:t>
            </a:r>
            <a:r>
              <a:rPr lang="en-US" altLang="ko-KR" b="1" dirty="0"/>
              <a:t>decreasing group sizes</a:t>
            </a:r>
          </a:p>
          <a:p>
            <a:r>
              <a:rPr lang="en-US" altLang="ko-KR" dirty="0"/>
              <a:t>Successful, if actual </a:t>
            </a:r>
            <a:r>
              <a:rPr lang="en-US" altLang="ko-KR" b="1" dirty="0"/>
              <a:t>locations</a:t>
            </a:r>
            <a:r>
              <a:rPr lang="en-US" altLang="ko-KR" dirty="0"/>
              <a:t> of a subset of </a:t>
            </a:r>
            <a:r>
              <a:rPr lang="en-US" altLang="ko-KR" b="1" dirty="0"/>
              <a:t>users</a:t>
            </a:r>
            <a:r>
              <a:rPr lang="en-US" altLang="ko-KR" dirty="0"/>
              <a:t> (including the target) are </a:t>
            </a:r>
            <a:r>
              <a:rPr lang="en-US" altLang="ko-KR" b="1" dirty="0"/>
              <a:t>known </a:t>
            </a:r>
            <a:r>
              <a:rPr lang="en-US" altLang="ko-KR" dirty="0"/>
              <a:t>Or when </a:t>
            </a:r>
            <a:r>
              <a:rPr lang="en-US" altLang="ko-KR" b="1" dirty="0"/>
              <a:t>knowing past aggregates</a:t>
            </a:r>
            <a:r>
              <a:rPr lang="en-US" altLang="ko-KR" dirty="0"/>
              <a:t> for the same groups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BE922C-1193-49FB-B130-E7EFFE75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43FACC-A00F-474C-B4BE-22A83754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the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382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Small groups (5, 10) -&gt; high AUC scores</a:t>
            </a:r>
          </a:p>
          <a:p>
            <a:r>
              <a:rPr lang="en-US" altLang="ko-KR" b="1" dirty="0"/>
              <a:t>Increasing</a:t>
            </a:r>
            <a:r>
              <a:rPr lang="en-US" altLang="ko-KR" dirty="0"/>
              <a:t> </a:t>
            </a:r>
            <a:r>
              <a:rPr lang="en-US" altLang="ko-KR" b="1" dirty="0"/>
              <a:t>m</a:t>
            </a:r>
            <a:r>
              <a:rPr lang="en-US" altLang="ko-KR" dirty="0"/>
              <a:t> -&gt;small drop in adversarial performance-&gt; Regularity still helps membership inference in small groups </a:t>
            </a:r>
            <a:r>
              <a:rPr lang="en-US" altLang="ko-KR" b="1" dirty="0"/>
              <a:t>even when these groups change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34726C0-7BA0-4212-872B-72D412F53EEC}"/>
              </a:ext>
            </a:extLst>
          </p:cNvPr>
          <p:cNvSpPr/>
          <p:nvPr/>
        </p:nvSpPr>
        <p:spPr>
          <a:xfrm>
            <a:off x="1728847" y="3675363"/>
            <a:ext cx="5686307" cy="2727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562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m=1000 </a:t>
            </a:r>
            <a:r>
              <a:rPr lang="en-US" altLang="ko-KR" dirty="0"/>
              <a:t>all the classifiers perform, on average, similar to the baseline</a:t>
            </a:r>
          </a:p>
          <a:p>
            <a:pPr lvl="1"/>
            <a:r>
              <a:rPr lang="en-US" altLang="ko-KR" dirty="0"/>
              <a:t>Regularity has no effect</a:t>
            </a:r>
          </a:p>
          <a:p>
            <a:r>
              <a:rPr lang="en-US" altLang="ko-KR" b="1" dirty="0"/>
              <a:t>m=9500 </a:t>
            </a:r>
            <a:r>
              <a:rPr lang="en-US" altLang="ko-KR" dirty="0"/>
              <a:t>small increase in the classifiers AUC scores due to the big user overlap across training and testing groups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different-groups </a:t>
            </a:r>
            <a:r>
              <a:rPr lang="en-US" altLang="ko-KR" dirty="0"/>
              <a:t>prior becomes more similar to the same-groups prior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96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Irregularity</a:t>
            </a:r>
            <a:r>
              <a:rPr lang="en-US" altLang="ko-KR" dirty="0"/>
              <a:t>: Classifiers perform worse for SFC than TDL</a:t>
            </a:r>
          </a:p>
          <a:p>
            <a:r>
              <a:rPr lang="en-US" altLang="ko-KR" b="1" dirty="0"/>
              <a:t>Small groups</a:t>
            </a:r>
            <a:r>
              <a:rPr lang="en-US" altLang="ko-KR" dirty="0"/>
              <a:t>: mean AUC drops to 0.71 for the best classifiers, LR and MLP</a:t>
            </a:r>
          </a:p>
          <a:p>
            <a:pPr lvl="1"/>
            <a:r>
              <a:rPr lang="en-US" altLang="ko-KR" dirty="0"/>
              <a:t>With larger groups the performance is significantly lower, near random baseline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E21F53E-DB79-4811-8097-A82036C51E1F}"/>
              </a:ext>
            </a:extLst>
          </p:cNvPr>
          <p:cNvSpPr/>
          <p:nvPr/>
        </p:nvSpPr>
        <p:spPr>
          <a:xfrm>
            <a:off x="1341638" y="4018590"/>
            <a:ext cx="6460724" cy="2389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790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F61B8E6-6AAA-40CD-8750-DCDF66762E0A}"/>
              </a:ext>
            </a:extLst>
          </p:cNvPr>
          <p:cNvSpPr/>
          <p:nvPr/>
        </p:nvSpPr>
        <p:spPr>
          <a:xfrm>
            <a:off x="204420" y="2011190"/>
            <a:ext cx="873516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985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096AEF-7505-4875-99F8-075E290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Up to m=100</a:t>
            </a:r>
            <a:r>
              <a:rPr lang="en-US" altLang="ko-KR" dirty="0"/>
              <a:t> Membership inference is quite effective privacy loss of at least 0.95</a:t>
            </a:r>
          </a:p>
          <a:p>
            <a:r>
              <a:rPr lang="en-US" altLang="ko-KR" b="1" dirty="0"/>
              <a:t>m&gt;100 </a:t>
            </a:r>
            <a:r>
              <a:rPr lang="en-US" altLang="ko-KR" dirty="0"/>
              <a:t>mean PL decreases</a:t>
            </a:r>
          </a:p>
          <a:p>
            <a:r>
              <a:rPr lang="en-US" altLang="ko-KR" dirty="0"/>
              <a:t>Overall: Privacy loss is smaller in this setting</a:t>
            </a:r>
          </a:p>
          <a:p>
            <a:pPr lvl="1"/>
            <a:r>
              <a:rPr lang="en-US" altLang="ko-KR" b="1" dirty="0"/>
              <a:t>Weaker adversarial setting</a:t>
            </a:r>
            <a:r>
              <a:rPr lang="en-US" altLang="ko-KR" dirty="0"/>
              <a:t> than the previous one</a:t>
            </a:r>
          </a:p>
          <a:p>
            <a:r>
              <a:rPr lang="en-US" altLang="ko-KR" b="1" dirty="0"/>
              <a:t>Weaker prior</a:t>
            </a:r>
            <a:r>
              <a:rPr lang="en-US" altLang="ko-KR" dirty="0"/>
              <a:t>: PL values are overall smaller compared to the previous setting</a:t>
            </a:r>
          </a:p>
          <a:p>
            <a:r>
              <a:rPr lang="en-US" altLang="ko-KR" dirty="0"/>
              <a:t>PL decreases with increasing aggregation group size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5993D9-8D22-4499-89F0-3A3149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23C0FE-D961-4696-AEB5-618F5CE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Participation in Past Groups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489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8676D7-7447-4991-BB80-53A06354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Examine the effect of the inference period length</a:t>
            </a:r>
          </a:p>
          <a:p>
            <a:r>
              <a:rPr lang="en-US" altLang="ko-KR" dirty="0"/>
              <a:t>Consider lengths of 1 week (168 hourly timeslots), 1 day (24 timeslots), and 8 hours (8 timeslots)</a:t>
            </a:r>
          </a:p>
          <a:p>
            <a:r>
              <a:rPr lang="en-US" altLang="ko-KR" dirty="0"/>
              <a:t>For the last two, also consider working vs weekend</a:t>
            </a:r>
          </a:p>
          <a:p>
            <a:r>
              <a:rPr lang="en-US" altLang="ko-KR" b="1" dirty="0"/>
              <a:t>Only</a:t>
            </a:r>
            <a:r>
              <a:rPr lang="en-US" altLang="ko-KR" dirty="0"/>
              <a:t> report experiments in the “Same groups as released” setting</a:t>
            </a:r>
          </a:p>
          <a:p>
            <a:r>
              <a:rPr lang="en-US" altLang="ko-KR" dirty="0"/>
              <a:t>Fix the group size to 1000 commuters for TFL and to 100 cabs for SFC</a:t>
            </a:r>
          </a:p>
          <a:p>
            <a:r>
              <a:rPr lang="en-US" altLang="ko-KR" dirty="0"/>
              <a:t>For each target user create a dataset of 150 random unique groups</a:t>
            </a:r>
          </a:p>
          <a:p>
            <a:r>
              <a:rPr lang="en-US" altLang="ko-KR" dirty="0"/>
              <a:t>Choose Random Forest for TFL and MLP for SFC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A3C49D-050B-466C-88C9-AEC6E90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0FAC663-F4F6-4765-9254-9D70E967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Length of Inference Period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361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E07772-73B6-43B5-91BC-A2406274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1A7B79-1B10-41A6-A983-62EC94C0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Length of Inference Period</a:t>
            </a:r>
            <a:endParaRPr lang="ko-KR" alt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B7AD04D-9C55-45C0-9D97-E485C05E05A5}"/>
              </a:ext>
            </a:extLst>
          </p:cNvPr>
          <p:cNvSpPr/>
          <p:nvPr/>
        </p:nvSpPr>
        <p:spPr>
          <a:xfrm>
            <a:off x="277063" y="1657870"/>
            <a:ext cx="8589874" cy="436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37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B08219-21EA-4A67-9935-E837AAE0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a)</a:t>
            </a:r>
          </a:p>
          <a:p>
            <a:pPr lvl="1"/>
            <a:r>
              <a:rPr lang="en-US" altLang="ko-KR" dirty="0"/>
              <a:t>Shorter inference period -&gt; lower adversarial performance</a:t>
            </a:r>
            <a:br>
              <a:rPr lang="en-US" altLang="ko-KR" dirty="0"/>
            </a:br>
            <a:r>
              <a:rPr lang="en-US" altLang="ko-KR" dirty="0"/>
              <a:t>-&gt; less information about mobility patterns to be exploited</a:t>
            </a:r>
          </a:p>
          <a:p>
            <a:pPr lvl="1"/>
            <a:r>
              <a:rPr lang="en-US" altLang="ko-KR" dirty="0"/>
              <a:t>Difference between working days and weekends (Monday: Mean AUC is 0.97; Saturday: 0.8)</a:t>
            </a:r>
          </a:p>
          <a:p>
            <a:pPr lvl="1"/>
            <a:r>
              <a:rPr lang="en-US" altLang="ko-KR" dirty="0"/>
              <a:t>Monday 8am-4pm: better results than on a Saturday (same time frame)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E07772-73B6-43B5-91BC-A2406274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1A7B79-1B10-41A6-A983-62EC94C0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Length of Inference Period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449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B08219-21EA-4A67-9935-E837AAE0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b)</a:t>
            </a:r>
          </a:p>
          <a:p>
            <a:pPr lvl="1"/>
            <a:r>
              <a:rPr lang="en-US" altLang="ko-KR" dirty="0"/>
              <a:t>Irregularity -&gt; lower adversarial performance</a:t>
            </a:r>
          </a:p>
          <a:p>
            <a:pPr lvl="1"/>
            <a:r>
              <a:rPr lang="en-US" altLang="ko-KR" dirty="0"/>
              <a:t>Irregularity -&gt; no significant difference between working days and weekdays  Irregularity </a:t>
            </a:r>
            <a:br>
              <a:rPr lang="en-US" altLang="ko-KR" dirty="0"/>
            </a:br>
            <a:r>
              <a:rPr lang="en-US" altLang="ko-KR" dirty="0"/>
              <a:t>-&gt; no significant difference when considering full days vs 8 hour slots Shorter inference period </a:t>
            </a:r>
            <a:br>
              <a:rPr lang="en-US" altLang="ko-KR" dirty="0"/>
            </a:br>
            <a:r>
              <a:rPr lang="en-US" altLang="ko-KR" dirty="0"/>
              <a:t>-&gt; lower adversarial performance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E07772-73B6-43B5-91BC-A2406274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1A7B79-1B10-41A6-A983-62EC94C0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Length of Inference Period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27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B08219-21EA-4A67-9935-E837AAE0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c)</a:t>
            </a:r>
          </a:p>
          <a:p>
            <a:pPr lvl="1"/>
            <a:r>
              <a:rPr lang="en-US" altLang="ko-KR" dirty="0"/>
              <a:t>Longer periods -&gt; higher privacy</a:t>
            </a:r>
          </a:p>
          <a:p>
            <a:pPr lvl="1"/>
            <a:r>
              <a:rPr lang="en-US" altLang="ko-KR" dirty="0"/>
              <a:t>Regularity in working days -&gt; better membership inference attacks</a:t>
            </a:r>
          </a:p>
          <a:p>
            <a:r>
              <a:rPr lang="en-US" altLang="ko-KR" b="1" dirty="0"/>
              <a:t>d)</a:t>
            </a:r>
          </a:p>
          <a:p>
            <a:pPr lvl="1"/>
            <a:r>
              <a:rPr lang="en-US" altLang="ko-KR" dirty="0"/>
              <a:t>Smaller PL for SFC cabs, for all period lengths</a:t>
            </a:r>
          </a:p>
          <a:p>
            <a:pPr lvl="1"/>
            <a:r>
              <a:rPr lang="en-US" altLang="ko-KR" dirty="0"/>
              <a:t>Irregularity -&gt; No significant difference between Mondays and Saturdays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E07772-73B6-43B5-91BC-A2406274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1A7B79-1B10-41A6-A983-62EC94C0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Length of Inference Period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3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4F2385-C837-4E91-B433-339049F4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Regularity</a:t>
            </a:r>
            <a:r>
              <a:rPr lang="en-US" altLang="ko-KR" dirty="0"/>
              <a:t> in users’ movement and </a:t>
            </a:r>
            <a:r>
              <a:rPr lang="en-US" altLang="ko-KR" b="1" dirty="0"/>
              <a:t>sparseness</a:t>
            </a:r>
            <a:r>
              <a:rPr lang="en-US" altLang="ko-KR" dirty="0"/>
              <a:t> of the location eases the task for the adversary</a:t>
            </a:r>
          </a:p>
          <a:p>
            <a:r>
              <a:rPr lang="en-US" altLang="ko-KR" dirty="0"/>
              <a:t>Inference is easier for </a:t>
            </a:r>
            <a:r>
              <a:rPr lang="en-US" altLang="ko-KR" b="1" dirty="0"/>
              <a:t>longer aggregation periods</a:t>
            </a:r>
            <a:r>
              <a:rPr lang="en-US" altLang="ko-KR" dirty="0"/>
              <a:t> and </a:t>
            </a:r>
            <a:r>
              <a:rPr lang="en-US" altLang="ko-KR" b="1" dirty="0"/>
              <a:t>regular mobility patterns</a:t>
            </a:r>
          </a:p>
          <a:p>
            <a:r>
              <a:rPr lang="en-US" altLang="ko-KR" b="1" dirty="0"/>
              <a:t>Differential Privacy </a:t>
            </a:r>
            <a:r>
              <a:rPr lang="en-US" altLang="ko-KR" dirty="0"/>
              <a:t>mechanisms are </a:t>
            </a:r>
            <a:r>
              <a:rPr lang="en-US" altLang="ko-KR" b="1" dirty="0"/>
              <a:t>overall successful </a:t>
            </a:r>
            <a:r>
              <a:rPr lang="en-US" altLang="ko-KR" dirty="0"/>
              <a:t>at preventing membership inference</a:t>
            </a:r>
          </a:p>
          <a:p>
            <a:r>
              <a:rPr lang="en-US" altLang="ko-KR" dirty="0"/>
              <a:t>Mechanisms designed for time-series settings achieve </a:t>
            </a:r>
            <a:r>
              <a:rPr lang="en-US" altLang="ko-KR" b="1" dirty="0"/>
              <a:t>better utility</a:t>
            </a:r>
            <a:r>
              <a:rPr lang="en-US" altLang="ko-KR" dirty="0"/>
              <a:t>, at the </a:t>
            </a:r>
            <a:r>
              <a:rPr lang="en-US" altLang="ko-KR" b="1" dirty="0"/>
              <a:t>cost of reduced privacy </a:t>
            </a:r>
            <a:r>
              <a:rPr lang="en-US" altLang="ko-KR" dirty="0"/>
              <a:t>(Tradeoff!)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BE922C-1193-49FB-B130-E7EFFE75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43FACC-A00F-474C-B4BE-22A83754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the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88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56F356-6405-4FDC-B4CE-E606E33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actual level of </a:t>
            </a:r>
            <a:r>
              <a:rPr lang="en-US" altLang="ko-KR" b="1" dirty="0"/>
              <a:t>privacy leakage </a:t>
            </a:r>
            <a:r>
              <a:rPr lang="en-US" altLang="ko-KR" dirty="0"/>
              <a:t>depends on:</a:t>
            </a:r>
          </a:p>
          <a:p>
            <a:pPr lvl="1"/>
            <a:r>
              <a:rPr lang="en-US" altLang="ko-KR" dirty="0"/>
              <a:t>Adversary's prior knowledge</a:t>
            </a:r>
          </a:p>
          <a:p>
            <a:pPr lvl="1"/>
            <a:r>
              <a:rPr lang="en-US" altLang="ko-KR" dirty="0"/>
              <a:t>Characteristics of the data</a:t>
            </a:r>
          </a:p>
          <a:p>
            <a:pPr lvl="1"/>
            <a:r>
              <a:rPr lang="en-US" altLang="ko-KR" dirty="0"/>
              <a:t>Group size</a:t>
            </a:r>
          </a:p>
          <a:p>
            <a:pPr lvl="1"/>
            <a:r>
              <a:rPr lang="en-US" altLang="ko-KR" dirty="0"/>
              <a:t>Timeframe of aggregation</a:t>
            </a:r>
          </a:p>
          <a:p>
            <a:r>
              <a:rPr lang="en-US" altLang="ko-KR" b="1" dirty="0"/>
              <a:t>Less successful </a:t>
            </a:r>
            <a:r>
              <a:rPr lang="en-US" altLang="ko-KR" dirty="0"/>
              <a:t>with </a:t>
            </a:r>
            <a:r>
              <a:rPr lang="en-US" altLang="ko-KR" b="1" dirty="0"/>
              <a:t>decreasing group sizes</a:t>
            </a:r>
          </a:p>
          <a:p>
            <a:pPr lvl="1"/>
            <a:r>
              <a:rPr lang="en-US" altLang="ko-KR" dirty="0"/>
              <a:t>Exception: Due to the regularity of commuters in the TFL case, attack still very effective for large groups</a:t>
            </a:r>
          </a:p>
          <a:p>
            <a:r>
              <a:rPr lang="en-US" altLang="ko-KR" dirty="0"/>
              <a:t>Successful, if actual </a:t>
            </a:r>
            <a:r>
              <a:rPr lang="en-US" altLang="ko-KR" b="1" dirty="0"/>
              <a:t>locations </a:t>
            </a:r>
            <a:r>
              <a:rPr lang="en-US" altLang="ko-KR" dirty="0"/>
              <a:t>of a subset of </a:t>
            </a:r>
            <a:r>
              <a:rPr lang="en-US" altLang="ko-KR" b="1" dirty="0"/>
              <a:t>users </a:t>
            </a:r>
            <a:r>
              <a:rPr lang="en-US" altLang="ko-KR" dirty="0"/>
              <a:t>(including the target) are </a:t>
            </a:r>
            <a:r>
              <a:rPr lang="en-US" altLang="ko-KR" b="1" dirty="0"/>
              <a:t>known</a:t>
            </a:r>
          </a:p>
          <a:p>
            <a:pPr lvl="1"/>
            <a:r>
              <a:rPr lang="en-US" altLang="ko-KR" dirty="0"/>
              <a:t>Or when knowing past aggregates for the same groups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038599-A93D-4B8D-83A7-F39FD2EA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7FE1291-6441-42B9-8851-218AF2D1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Raw Aggregates Evaluation – Take </a:t>
            </a:r>
            <a:r>
              <a:rPr lang="en-US" altLang="ko-KR" sz="3200" dirty="0" err="1"/>
              <a:t>Aways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1506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56F356-6405-4FDC-B4CE-E606E33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Privacy leakage on TFL is larger than on SFC</a:t>
            </a:r>
          </a:p>
          <a:p>
            <a:pPr lvl="1"/>
            <a:r>
              <a:rPr lang="en-US" altLang="ko-KR" b="1" dirty="0"/>
              <a:t>Regularity </a:t>
            </a:r>
            <a:r>
              <a:rPr lang="en-US" altLang="ko-KR" dirty="0"/>
              <a:t>in users’ movement and </a:t>
            </a:r>
            <a:r>
              <a:rPr lang="en-US" altLang="ko-KR" b="1" dirty="0"/>
              <a:t>sparseness </a:t>
            </a:r>
            <a:r>
              <a:rPr lang="en-US" altLang="ko-KR" dirty="0"/>
              <a:t>of the location signals significantly ease the task</a:t>
            </a:r>
          </a:p>
          <a:p>
            <a:r>
              <a:rPr lang="en-US" altLang="ko-KR" dirty="0"/>
              <a:t>The </a:t>
            </a:r>
            <a:r>
              <a:rPr lang="en-US" altLang="ko-KR" b="1" dirty="0"/>
              <a:t>length</a:t>
            </a:r>
            <a:r>
              <a:rPr lang="en-US" altLang="ko-KR" dirty="0"/>
              <a:t>, as well as the </a:t>
            </a:r>
            <a:r>
              <a:rPr lang="en-US" altLang="ko-KR" b="1" dirty="0"/>
              <a:t>time semantics</a:t>
            </a:r>
            <a:r>
              <a:rPr lang="en-US" altLang="ko-KR" dirty="0"/>
              <a:t>, of the inference period play an important role</a:t>
            </a:r>
          </a:p>
          <a:p>
            <a:r>
              <a:rPr lang="en-US" altLang="ko-KR" dirty="0"/>
              <a:t>Inference is easier if the aggregates of </a:t>
            </a:r>
            <a:r>
              <a:rPr lang="en-US" altLang="ko-KR" b="1" dirty="0"/>
              <a:t>longer periods </a:t>
            </a:r>
            <a:r>
              <a:rPr lang="en-US" altLang="ko-KR" dirty="0"/>
              <a:t>are released and at times when mobility patterns are likely to be </a:t>
            </a:r>
            <a:r>
              <a:rPr lang="en-US" altLang="ko-KR" b="1" dirty="0"/>
              <a:t>more regular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038599-A93D-4B8D-83A7-F39FD2EA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7FE1291-6441-42B9-8851-218AF2D1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Raw Aggregates Evaluation – Take </a:t>
            </a:r>
            <a:r>
              <a:rPr lang="en-US" altLang="ko-KR" sz="3200" dirty="0" err="1"/>
              <a:t>Aways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9858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E0F3F9-0CC2-48EF-8AA7-B71C003F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Differential Privacy</a:t>
            </a:r>
            <a:r>
              <a:rPr lang="en-US" altLang="ko-KR" dirty="0"/>
              <a:t>: Define private functions that are free from inferences</a:t>
            </a:r>
          </a:p>
          <a:p>
            <a:pPr lvl="1"/>
            <a:r>
              <a:rPr lang="en-US" altLang="ko-KR" dirty="0"/>
              <a:t>Only a bounded amount of information is disclosed upon its release</a:t>
            </a:r>
          </a:p>
          <a:p>
            <a:pPr lvl="1"/>
            <a:r>
              <a:rPr lang="en-US" altLang="ko-KR" dirty="0"/>
              <a:t>Can mitigate membership inference attacks</a:t>
            </a:r>
          </a:p>
          <a:p>
            <a:r>
              <a:rPr lang="en-US" altLang="ko-KR" b="1" dirty="0"/>
              <a:t>Sensitivity</a:t>
            </a:r>
            <a:r>
              <a:rPr lang="en-US" altLang="ko-KR" dirty="0"/>
              <a:t>: Captures how much one record affects the output of a function</a:t>
            </a:r>
          </a:p>
          <a:p>
            <a:r>
              <a:rPr lang="en-US" altLang="ko-KR" b="1" dirty="0"/>
              <a:t>Laplacian Mechanism (LPA)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randomize the aggregate statistics using random noise independently drawn from the Laplacian distribution</a:t>
            </a:r>
          </a:p>
          <a:p>
            <a:pPr lvl="1"/>
            <a:r>
              <a:rPr lang="en-US" altLang="ko-KR" dirty="0"/>
              <a:t>A weaker version of LPA for time-series, which perturbs the counts of a time-series = Baseline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AB5691-CFDE-4B70-B554-95D8844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BF227B5-D9C9-40C0-9ADF-69257539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Defenses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454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E0F3F9-0CC2-48EF-8AA7-B71C003F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Gaussian Mechanism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Perturbing the statistics with random noise drawn from the Gaussian distribution</a:t>
            </a:r>
          </a:p>
          <a:p>
            <a:r>
              <a:rPr lang="en-US" altLang="ko-KR" b="1" dirty="0"/>
              <a:t>Fourier Perturbation Algorithm (FPA)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Performs the noise addition on the compressed frequency domain</a:t>
            </a:r>
          </a:p>
          <a:p>
            <a:r>
              <a:rPr lang="en-US" altLang="ko-KR" b="1" dirty="0"/>
              <a:t>Enhanced Fourier Perturbation Algorithm with Gaussian Noise (EFPAG)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Improves FPA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AB5691-CFDE-4B70-B554-95D8844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BF227B5-D9C9-40C0-9ADF-69257539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Defenses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803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A0C911-D00F-4D7E-BFC6-08BB0282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Evaluate the effectiveness of differentially private mechanisms in defending against membership  inferences</a:t>
            </a:r>
          </a:p>
          <a:p>
            <a:r>
              <a:rPr lang="en-US" altLang="ko-KR"/>
              <a:t>Evaluate over large groups</a:t>
            </a:r>
          </a:p>
          <a:p>
            <a:pPr lvl="1"/>
            <a:r>
              <a:rPr lang="en-US" altLang="ko-KR"/>
              <a:t>for small groups, the loss of utility incurred by DP-based mechanisms is prohibitively high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759734-3FA4-483C-B6B9-9C2C38F4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160DA75-4F9E-4A10-991D-749B7C54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E09671-007D-4B2D-AB4A-95BEEC5F9B16}"/>
              </a:ext>
            </a:extLst>
          </p:cNvPr>
          <p:cNvSpPr/>
          <p:nvPr/>
        </p:nvSpPr>
        <p:spPr>
          <a:xfrm>
            <a:off x="2286000" y="4455664"/>
            <a:ext cx="565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For larger groups membership inference is already weak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0B200B3-4C30-428A-A289-DB6A32A33B48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970949" y="3325279"/>
            <a:ext cx="1403644" cy="12264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21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A0C911-D00F-4D7E-BFC6-08BB0282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sensitivity of the location aggregation function, directly affects the amount of noise to be  employed and does not depend on the group size</a:t>
            </a:r>
          </a:p>
          <a:p>
            <a:r>
              <a:rPr lang="en-US" altLang="ko-KR" dirty="0"/>
              <a:t>Aggregate time-series of groups with few users, which naturally have small counts, are affected more by the noise required by the DP-based mechanism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759734-3FA4-483C-B6B9-9C2C38F4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160DA75-4F9E-4A10-991D-749B7C54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022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43DD4-224F-4549-A53E-666F8EFC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Worst-case adversary that obtains perfect prior knowledge for the users</a:t>
            </a:r>
          </a:p>
          <a:p>
            <a:pPr lvl="1"/>
            <a:r>
              <a:rPr lang="en-US" altLang="ko-KR" dirty="0"/>
              <a:t>given raw aggregates she can train a classifier that achieves AUC score of 1.0</a:t>
            </a:r>
          </a:p>
          <a:p>
            <a:r>
              <a:rPr lang="en-US" altLang="ko-KR" dirty="0"/>
              <a:t>Modification to the game: the challenger applies a DP mechanism before sending the challenge to  the adversary</a:t>
            </a:r>
          </a:p>
          <a:p>
            <a:pPr lvl="1"/>
            <a:r>
              <a:rPr lang="en-US" altLang="ko-KR" dirty="0"/>
              <a:t>LPA, GSM, FPA, EFPAG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634EA4-32E4-4A08-9EFD-FA14C91D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D86B24-BB98-4D2E-BD04-6F7767BB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Evaluating Differentially Privacy (DP) Mechanisms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4254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43DD4-224F-4549-A53E-666F8EFC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Evaluate the privacy/utility tradeoff of differentially private mechanisms considering:</a:t>
            </a:r>
          </a:p>
          <a:p>
            <a:pPr lvl="1"/>
            <a:r>
              <a:rPr lang="en-US" altLang="ko-KR" dirty="0"/>
              <a:t>Best setting for utility</a:t>
            </a:r>
          </a:p>
          <a:p>
            <a:pPr lvl="1"/>
            <a:r>
              <a:rPr lang="en-US" altLang="ko-KR" dirty="0"/>
              <a:t>Worst setting for privacy</a:t>
            </a:r>
          </a:p>
          <a:p>
            <a:r>
              <a:rPr lang="en-US" altLang="ko-KR" dirty="0"/>
              <a:t>Evaluate the gain in privacy on two cases: Adversaries classifier is trained on</a:t>
            </a:r>
          </a:p>
          <a:p>
            <a:pPr lvl="1"/>
            <a:r>
              <a:rPr lang="en-US" altLang="ko-KR" dirty="0"/>
              <a:t>The raw aggregates of the groups to be released (passive adversary)</a:t>
            </a:r>
          </a:p>
          <a:p>
            <a:pPr lvl="1"/>
            <a:r>
              <a:rPr lang="en-US" altLang="ko-KR" dirty="0"/>
              <a:t>Noisy aggregates of the groups to be released using the defense mechanism under examination(active adversary)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634EA4-32E4-4A08-9EFD-FA14C91D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D86B24-BB98-4D2E-BD04-6F7767BB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Evaluating Differentially Privacy (DP) Mechanisms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786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265AD5-3C28-49ED-9F34-11FF71D8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Membership inference against 150 sampled users</a:t>
            </a:r>
          </a:p>
          <a:p>
            <a:r>
              <a:rPr lang="en-US" altLang="ko-KR" dirty="0"/>
              <a:t>Observation/Inference period: first week in each dataset</a:t>
            </a:r>
          </a:p>
          <a:p>
            <a:r>
              <a:rPr lang="en-US" altLang="ko-KR" dirty="0"/>
              <a:t>Favorable setting for the utility of DP-based mechanism:</a:t>
            </a:r>
          </a:p>
          <a:p>
            <a:pPr lvl="1"/>
            <a:r>
              <a:rPr lang="en-US" altLang="ko-KR" dirty="0"/>
              <a:t>construct large user groups m=9500 for TFL, m=500 for SFC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CC1578-E4F7-4258-9D39-69538EB1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C2476EE-AF3E-4E69-93C5-C24A2518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270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265AD5-3C28-49ED-9F34-11FF71D8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Generate dataset by randomly sampling 200 and 400 elements for TFL and SFC (1:1)</a:t>
            </a:r>
          </a:p>
          <a:p>
            <a:r>
              <a:rPr lang="en-US" altLang="ko-KR" dirty="0"/>
              <a:t>Classifier: MLP</a:t>
            </a:r>
          </a:p>
          <a:p>
            <a:r>
              <a:rPr lang="en-US" altLang="ko-KR" dirty="0"/>
              <a:t>For Perturbation mechanism: Compute sensitivity for users in each dataset</a:t>
            </a:r>
          </a:p>
          <a:p>
            <a:pPr lvl="1"/>
            <a:r>
              <a:rPr lang="en-US" altLang="ko-KR" dirty="0"/>
              <a:t>= maximum number of ROIs reported by an oyster/cab in the inference week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CC1578-E4F7-4258-9D39-69538EB1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C2476EE-AF3E-4E69-93C5-C24A2518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6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C73AD5-8BCF-4ED5-BE54-D747A941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Generic methodology to </a:t>
            </a:r>
            <a:r>
              <a:rPr lang="en-US" altLang="ko-KR" b="1" dirty="0"/>
              <a:t>study membership privacy </a:t>
            </a:r>
            <a:r>
              <a:rPr lang="en-US" altLang="ko-KR" dirty="0"/>
              <a:t>in location aggregates</a:t>
            </a:r>
          </a:p>
          <a:p>
            <a:pPr lvl="1"/>
            <a:r>
              <a:rPr lang="en-US" altLang="ko-KR" dirty="0"/>
              <a:t>Formalization of membership inference as a </a:t>
            </a:r>
            <a:r>
              <a:rPr lang="en-US" altLang="ko-KR" b="1" dirty="0"/>
              <a:t>distinguishability game</a:t>
            </a:r>
          </a:p>
          <a:p>
            <a:pPr lvl="1"/>
            <a:r>
              <a:rPr lang="en-US" altLang="ko-KR" dirty="0"/>
              <a:t>Distinguishing task realized via a </a:t>
            </a:r>
            <a:r>
              <a:rPr lang="en-US" altLang="ko-KR" b="1" dirty="0"/>
              <a:t>machine learning </a:t>
            </a:r>
            <a:r>
              <a:rPr lang="en-US" altLang="ko-KR" dirty="0"/>
              <a:t>classifier</a:t>
            </a:r>
          </a:p>
          <a:p>
            <a:r>
              <a:rPr lang="en-US" altLang="ko-KR" dirty="0"/>
              <a:t>Deployment of the methods to quantify privacy leakage on raw aggregates, using </a:t>
            </a:r>
            <a:r>
              <a:rPr lang="en-US" altLang="ko-KR" b="1" dirty="0"/>
              <a:t>two real-world mobility datasets</a:t>
            </a:r>
          </a:p>
          <a:p>
            <a:r>
              <a:rPr lang="en-US" altLang="ko-KR" dirty="0"/>
              <a:t>Illustration how the techniques can be used to study the </a:t>
            </a:r>
            <a:r>
              <a:rPr lang="en-US" altLang="ko-KR" b="1" dirty="0"/>
              <a:t>effectiveness of defense mechanisms</a:t>
            </a:r>
            <a:r>
              <a:rPr lang="en-US" altLang="ko-KR" dirty="0"/>
              <a:t> aimed at preventing these tasks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88459D-C20C-4EFF-9249-201DEFE6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8D5146-6634-46A9-9E8F-572E1BA6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 of the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745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D7ABC5-3F68-46EE-AF09-B0B17587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Privacy Gain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Relative decrease in the adversary’s performance when challenged on perturbed aggregates vs. raw  aggregates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CF6F58-AE1C-44BD-80BB-0B0A025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424778E-D647-446D-8034-1036DAEE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B1B8B6B-DF81-485A-9318-A2BF19EE2E71}"/>
              </a:ext>
            </a:extLst>
          </p:cNvPr>
          <p:cNvSpPr/>
          <p:nvPr/>
        </p:nvSpPr>
        <p:spPr>
          <a:xfrm>
            <a:off x="1686437" y="3437368"/>
            <a:ext cx="6087016" cy="754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92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D7ABC5-3F68-46EE-AF09-B0B17587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Utility: Mean Relative Error (MRE)</a:t>
            </a:r>
          </a:p>
          <a:p>
            <a:pPr lvl="1"/>
            <a:r>
              <a:rPr lang="en-US" altLang="ko-KR"/>
              <a:t>MRE computed between the raw aggregate time series and its perturbed version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CF6F58-AE1C-44BD-80BB-0B0A025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424778E-D647-446D-8034-1036DAEE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0083F-865A-432F-9167-B7E67D834BE4}"/>
              </a:ext>
            </a:extLst>
          </p:cNvPr>
          <p:cNvSpPr/>
          <p:nvPr/>
        </p:nvSpPr>
        <p:spPr>
          <a:xfrm>
            <a:off x="4230347" y="2751377"/>
            <a:ext cx="444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The higher the better?  The lower the better?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5B169E0-877F-4A86-9879-4576C0194134}"/>
              </a:ext>
            </a:extLst>
          </p:cNvPr>
          <p:cNvSpPr/>
          <p:nvPr/>
        </p:nvSpPr>
        <p:spPr>
          <a:xfrm>
            <a:off x="1879993" y="3847320"/>
            <a:ext cx="5384014" cy="771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893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7E4CED-5952-4339-8B7C-9C38B950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on raw/ Test on Noisy Aggregates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low ε values (up to 0.1): all mechanisms provide </a:t>
            </a:r>
            <a:r>
              <a:rPr lang="en-US" altLang="ko-KR" b="1" dirty="0"/>
              <a:t>excellent  privacy protection</a:t>
            </a:r>
          </a:p>
          <a:p>
            <a:r>
              <a:rPr lang="en-US" altLang="ko-KR" dirty="0"/>
              <a:t>But poor utility (Table 2)</a:t>
            </a:r>
          </a:p>
          <a:p>
            <a:r>
              <a:rPr lang="en-US" altLang="ko-KR" dirty="0"/>
              <a:t>As eps increases to 1 LPA(Δ/ε) and GSM still provide good  protection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4357BD-B199-4445-9E38-9A80EBE5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F03000-ADB9-4180-890B-2191968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CA3A1D-BEE5-4C0A-83FE-FCABFCF1AEBE}"/>
              </a:ext>
            </a:extLst>
          </p:cNvPr>
          <p:cNvSpPr/>
          <p:nvPr/>
        </p:nvSpPr>
        <p:spPr>
          <a:xfrm>
            <a:off x="408586" y="2257661"/>
            <a:ext cx="8642717" cy="2342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554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7E4CED-5952-4339-8B7C-9C38B950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on raw/ Test on Noisy Aggregates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ε up to 1: high PG for all mechanisms  But poor Utility</a:t>
            </a:r>
          </a:p>
          <a:p>
            <a:r>
              <a:rPr lang="en-US" altLang="ko-KR" dirty="0"/>
              <a:t>ε =10: mean PG is almost 1 for LPA(Δ/ε) and GMS,</a:t>
            </a:r>
          </a:p>
          <a:p>
            <a:pPr lvl="1"/>
            <a:r>
              <a:rPr lang="en-US" altLang="ko-KR" dirty="0"/>
              <a:t>Users are well protected against MIA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4357BD-B199-4445-9E38-9A80EBE5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F03000-ADB9-4180-890B-2191968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CA3A1D-BEE5-4C0A-83FE-FCABFCF1AEBE}"/>
              </a:ext>
            </a:extLst>
          </p:cNvPr>
          <p:cNvSpPr/>
          <p:nvPr/>
        </p:nvSpPr>
        <p:spPr>
          <a:xfrm>
            <a:off x="408586" y="2257661"/>
            <a:ext cx="8642717" cy="2342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1644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C5E62A-FA5B-44E4-AC9A-121C6A87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Train on Noisy / Test on Noisy Aggregates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Increasing values of ε: Protection of the mechanisms decreases much faster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64914E-A537-4FD3-B675-203F797E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C6700A0-6A5F-4659-86C6-94D7535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24B2DD-C24B-46FF-AA3F-8B68EA4C33CC}"/>
              </a:ext>
            </a:extLst>
          </p:cNvPr>
          <p:cNvSpPr/>
          <p:nvPr/>
        </p:nvSpPr>
        <p:spPr>
          <a:xfrm>
            <a:off x="562884" y="2272813"/>
            <a:ext cx="8018233" cy="231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5889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C5E62A-FA5B-44E4-AC9A-121C6A87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Train on Noisy / Test on Noisy Aggregates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ε &lt;=1: PG decreases only slightly compared to the  previous setting</a:t>
            </a:r>
          </a:p>
          <a:p>
            <a:pPr lvl="1"/>
            <a:r>
              <a:rPr lang="en-US" altLang="ko-KR" dirty="0"/>
              <a:t>DP-based mechanism still provide good protection against MI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64914E-A537-4FD3-B675-203F797E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C6700A0-6A5F-4659-86C6-94D7535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24B2DD-C24B-46FF-AA3F-8B68EA4C33CC}"/>
              </a:ext>
            </a:extLst>
          </p:cNvPr>
          <p:cNvSpPr/>
          <p:nvPr/>
        </p:nvSpPr>
        <p:spPr>
          <a:xfrm>
            <a:off x="562884" y="2272813"/>
            <a:ext cx="8018233" cy="231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936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C5E62A-FA5B-44E4-AC9A-121C6A87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Train on Noisy / Test on Noisy Aggregates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ε &lt;=1: mean PG remains high for all mechanisms,  (except for LPA(1/ε))</a:t>
            </a:r>
          </a:p>
          <a:p>
            <a:r>
              <a:rPr lang="en-US" altLang="ko-KR" dirty="0"/>
              <a:t>ε=10: significant decline in PG with GSM, FPA, EFPAG</a:t>
            </a:r>
          </a:p>
          <a:p>
            <a:pPr lvl="1"/>
            <a:r>
              <a:rPr lang="en-US" altLang="ko-KR" dirty="0"/>
              <a:t>This corresponds to a significant drop in privacy protection compared to the setting where training was done on raw aggregates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64914E-A537-4FD3-B675-203F797E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C6700A0-6A5F-4659-86C6-94D7535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24B2DD-C24B-46FF-AA3F-8B68EA4C33CC}"/>
              </a:ext>
            </a:extLst>
          </p:cNvPr>
          <p:cNvSpPr/>
          <p:nvPr/>
        </p:nvSpPr>
        <p:spPr>
          <a:xfrm>
            <a:off x="562884" y="2272813"/>
            <a:ext cx="8018233" cy="231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6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29BFC0-F2DE-44B8-A2FB-6C6EE2D8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 mechanisms are overall successful at preventing membership inference</a:t>
            </a:r>
          </a:p>
          <a:p>
            <a:r>
              <a:rPr lang="en-US" altLang="ko-KR" dirty="0"/>
              <a:t>Caveat: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b="1" dirty="0"/>
              <a:t>passive adversary </a:t>
            </a:r>
            <a:r>
              <a:rPr lang="en-US" altLang="ko-KR" dirty="0"/>
              <a:t>who trains a classifier on raw aggregate location data is not very successful at  inferring membership on noisy aggregates</a:t>
            </a:r>
          </a:p>
          <a:p>
            <a:r>
              <a:rPr lang="en-US" altLang="ko-KR" b="1" dirty="0"/>
              <a:t>Strategic Adversary</a:t>
            </a:r>
            <a:r>
              <a:rPr lang="en-US" altLang="ko-KR" dirty="0"/>
              <a:t>: The actual privacy gain offered from the DP-based mechanisms is significantly reduced, and also decreases much faster with increasing eps values</a:t>
            </a:r>
          </a:p>
          <a:p>
            <a:r>
              <a:rPr lang="en-US" altLang="ko-KR" dirty="0"/>
              <a:t>But, with significant reduction in the utility of the aggregates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2CFE76-CCAB-4915-A5E7-DBE27090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6D6C6E-33A9-47D3-9C73-9AE17F2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 </a:t>
            </a:r>
            <a:r>
              <a:rPr lang="en-US" altLang="ko-KR" dirty="0" err="1"/>
              <a:t>Aways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8607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29BFC0-F2DE-44B8-A2FB-6C6EE2D8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strategic adversary that mimics the behavior of the defender can reduce the privacy gain offered by a mechanism</a:t>
            </a:r>
          </a:p>
          <a:p>
            <a:r>
              <a:rPr lang="en-US" altLang="ko-KR" dirty="0"/>
              <a:t>Mechanisms specifically designed for time-series settings (e.g., FPA, EFPAG) achieve better utility, at the cost of reduced privacy</a:t>
            </a:r>
          </a:p>
          <a:p>
            <a:r>
              <a:rPr lang="en-US" altLang="ko-KR" dirty="0"/>
              <a:t>Trade-off between privacy and utility</a:t>
            </a:r>
          </a:p>
          <a:p>
            <a:r>
              <a:rPr lang="en-US" altLang="ko-KR" dirty="0"/>
              <a:t>The methods can be used to evaluate defense mechanisms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2CFE76-CCAB-4915-A5E7-DBE27090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6D6C6E-33A9-47D3-9C73-9AE17F2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 </a:t>
            </a:r>
            <a:r>
              <a:rPr lang="en-US" altLang="ko-KR" dirty="0" err="1"/>
              <a:t>Aways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9769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BF2AB-7306-4B93-968C-B19C99A3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evaluation of membership inference in the context of location data</a:t>
            </a:r>
          </a:p>
          <a:p>
            <a:r>
              <a:rPr lang="en-US" altLang="ko-KR" dirty="0"/>
              <a:t>Adversarial task as distinguishability game</a:t>
            </a:r>
          </a:p>
          <a:p>
            <a:r>
              <a:rPr lang="en-US" altLang="ko-KR" dirty="0"/>
              <a:t>Uses machine learning classification for the distinguishing function</a:t>
            </a:r>
          </a:p>
          <a:p>
            <a:r>
              <a:rPr lang="en-US" altLang="ko-KR" dirty="0"/>
              <a:t>Quantification of inference power with different kinds of prior knowledge and on datasets with different characteristics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F5C411-0259-4D5C-9E22-E6B146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682E3CC-FB77-45FD-ADE1-9264962A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0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15650E-6678-4636-B62E-90879C15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will the member size of an aggregated group impact the membership inference?</a:t>
            </a:r>
          </a:p>
          <a:p>
            <a:pPr lvl="1"/>
            <a:r>
              <a:rPr lang="en-US" altLang="ko-KR" dirty="0"/>
              <a:t>The smaller the group size, the easier the task</a:t>
            </a:r>
          </a:p>
          <a:p>
            <a:r>
              <a:rPr lang="en-US" altLang="ko-KR" dirty="0"/>
              <a:t>Which task is easier? The observed aggregates move regularly or irregular?</a:t>
            </a:r>
          </a:p>
          <a:p>
            <a:pPr lvl="1"/>
            <a:r>
              <a:rPr lang="en-US" altLang="ko-KR" dirty="0"/>
              <a:t>Regular structures are an easier task</a:t>
            </a:r>
          </a:p>
          <a:p>
            <a:r>
              <a:rPr lang="en-US" altLang="ko-KR" dirty="0"/>
              <a:t>Is the task easier the more information an adversary has about the users?</a:t>
            </a:r>
          </a:p>
          <a:p>
            <a:pPr lvl="1"/>
            <a:r>
              <a:rPr lang="en-US" altLang="ko-KR" dirty="0"/>
              <a:t>The more background information the easier the task</a:t>
            </a:r>
          </a:p>
          <a:p>
            <a:r>
              <a:rPr lang="en-US" altLang="ko-KR" dirty="0"/>
              <a:t>Do differential privacy mechanisms help?</a:t>
            </a:r>
          </a:p>
          <a:p>
            <a:pPr lvl="1"/>
            <a:r>
              <a:rPr lang="en-US" altLang="ko-KR" dirty="0"/>
              <a:t>Yes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A80885-F0C0-4716-866A-97E3BCE2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86B7F6C-E639-448B-A9BE-B5D859E7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Meaning of the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282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BF2AB-7306-4B93-968C-B19C99A3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Membership inference is very accurate when groups are small</a:t>
            </a:r>
          </a:p>
          <a:p>
            <a:r>
              <a:rPr lang="en-US" altLang="ko-KR" dirty="0"/>
              <a:t>Users that have regular habits are easier to classify</a:t>
            </a:r>
          </a:p>
          <a:p>
            <a:r>
              <a:rPr lang="en-US" altLang="ko-KR" dirty="0"/>
              <a:t>Raw aggregates leak information about user membership</a:t>
            </a:r>
          </a:p>
          <a:p>
            <a:r>
              <a:rPr lang="en-US" altLang="ko-KR" dirty="0"/>
              <a:t>Effectiveness of defense mechanisms based on differential privacy:</a:t>
            </a:r>
          </a:p>
          <a:p>
            <a:pPr lvl="1"/>
            <a:r>
              <a:rPr lang="en-US" altLang="ko-KR" dirty="0"/>
              <a:t>Quite effective if the adversary trains the classifier on raw aggregates (but loss in utility)</a:t>
            </a:r>
          </a:p>
          <a:p>
            <a:pPr lvl="1"/>
            <a:r>
              <a:rPr lang="en-US" altLang="ko-KR" dirty="0"/>
              <a:t>Less effective if the adversary mimics the behavior of the perturbation mechanism by training the classifier on  noisy aggregates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F5C411-0259-4D5C-9E22-E6B146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682E3CC-FB77-45FD-ADE1-9264962A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0741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339F-435B-45DE-BDD1-FAF9D635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CE6C-3C1E-419B-BFB1-FC8B6A06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BF37-89F4-4335-8705-02B9AF6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6B1154-2880-47F1-A046-5170765F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Location data enables mobility analytics in the context of “smart cities”</a:t>
            </a:r>
          </a:p>
          <a:p>
            <a:r>
              <a:rPr lang="en-US" altLang="ko-KR" dirty="0"/>
              <a:t>Analysts use aggregate location statistics to</a:t>
            </a:r>
          </a:p>
          <a:p>
            <a:pPr lvl="1"/>
            <a:r>
              <a:rPr lang="en-US" altLang="ko-KR" dirty="0"/>
              <a:t>Calculate average speed along a road</a:t>
            </a:r>
          </a:p>
          <a:p>
            <a:pPr lvl="1"/>
            <a:r>
              <a:rPr lang="en-US" altLang="ko-KR" dirty="0"/>
              <a:t>Generate live traffic maps</a:t>
            </a:r>
          </a:p>
          <a:p>
            <a:pPr lvl="1"/>
            <a:r>
              <a:rPr lang="en-US" altLang="ko-KR" dirty="0"/>
              <a:t>Estimate the number of people in a restaurant, predict availability, waiting times.</a:t>
            </a:r>
          </a:p>
          <a:p>
            <a:pPr lvl="1"/>
            <a:r>
              <a:rPr lang="en-US" altLang="ko-KR" dirty="0"/>
              <a:t>Uber Movement, Telefonica Smart Steps, factual.com</a:t>
            </a:r>
          </a:p>
          <a:p>
            <a:r>
              <a:rPr lang="en-US" altLang="ko-KR" dirty="0"/>
              <a:t>Apple (iOS, 3rd-party app </a:t>
            </a:r>
            <a:r>
              <a:rPr lang="en-US" altLang="ko-KR" dirty="0" err="1"/>
              <a:t>devs</a:t>
            </a:r>
            <a:r>
              <a:rPr lang="en-US" altLang="ko-KR" dirty="0"/>
              <a:t>) collect aggregate statistics about :</a:t>
            </a:r>
          </a:p>
          <a:p>
            <a:pPr lvl="1"/>
            <a:r>
              <a:rPr lang="en-US" altLang="ko-KR" dirty="0"/>
              <a:t>Emojis/Deep links/Locations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978B80-F3FF-4AD2-8C0E-DA0DA165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7D3036-F6F5-4EB8-A104-4F083305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23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6B1154-2880-47F1-A046-5170765F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information are </a:t>
            </a:r>
            <a:r>
              <a:rPr lang="en-US" altLang="ko-KR" b="1" dirty="0"/>
              <a:t>privacy sensitive</a:t>
            </a:r>
          </a:p>
          <a:p>
            <a:pPr lvl="1"/>
            <a:r>
              <a:rPr lang="en-US" altLang="ko-KR" dirty="0"/>
              <a:t>Aggregate location statistics violate the privacy of individuals that are part of the aggregates</a:t>
            </a:r>
          </a:p>
          <a:p>
            <a:r>
              <a:rPr lang="en-US" altLang="ko-KR" dirty="0"/>
              <a:t>This work: </a:t>
            </a:r>
            <a:r>
              <a:rPr lang="en-US" altLang="ko-KR" b="1" dirty="0"/>
              <a:t>Membership inference </a:t>
            </a:r>
            <a:r>
              <a:rPr lang="en-US" altLang="ko-KR" dirty="0"/>
              <a:t>attacks on </a:t>
            </a:r>
            <a:r>
              <a:rPr lang="en-US" altLang="ko-KR" b="1" dirty="0"/>
              <a:t>location data</a:t>
            </a:r>
          </a:p>
          <a:p>
            <a:pPr lvl="1"/>
            <a:r>
              <a:rPr lang="en-US" altLang="ko-KR" dirty="0"/>
              <a:t>Is the location data of a target user part of aggregated data?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978B80-F3FF-4AD2-8C0E-DA0DA165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7D3036-F6F5-4EB8-A104-4F083305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7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3631</TotalTime>
  <Words>3661</Words>
  <Application>Microsoft Office PowerPoint</Application>
  <PresentationFormat>화면 슬라이드 쇼(4:3)</PresentationFormat>
  <Paragraphs>498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DejaVu Sans</vt:lpstr>
      <vt:lpstr>나눔바른고딕</vt:lpstr>
      <vt:lpstr>나눔바른고딕 Light</vt:lpstr>
      <vt:lpstr>맑은 고딕</vt:lpstr>
      <vt:lpstr>Arial</vt:lpstr>
      <vt:lpstr>Calibri</vt:lpstr>
      <vt:lpstr>Tahoma</vt:lpstr>
      <vt:lpstr>Office 테마</vt:lpstr>
      <vt:lpstr>Knock Knock, Who’s There? Membership  Inference on Aggregate Location Data</vt:lpstr>
      <vt:lpstr>Content of the Paper</vt:lpstr>
      <vt:lpstr>Content of the Paper</vt:lpstr>
      <vt:lpstr>Results of the paper</vt:lpstr>
      <vt:lpstr>Results of the paper</vt:lpstr>
      <vt:lpstr>Contributions of the Paper</vt:lpstr>
      <vt:lpstr>Meaning of the Paper</vt:lpstr>
      <vt:lpstr>Introduction</vt:lpstr>
      <vt:lpstr>Introduction</vt:lpstr>
      <vt:lpstr>Motivation</vt:lpstr>
      <vt:lpstr>Distinguishability Game (DG)</vt:lpstr>
      <vt:lpstr>Distinguishability Game (DG)</vt:lpstr>
      <vt:lpstr>Distinguishability Game (DG)</vt:lpstr>
      <vt:lpstr>Adversarial Prior Knowledge</vt:lpstr>
      <vt:lpstr>Adversarial Prior Knowledge</vt:lpstr>
      <vt:lpstr>Distinguishing Function</vt:lpstr>
      <vt:lpstr>Privacy Metric</vt:lpstr>
      <vt:lpstr>Privacy Metric</vt:lpstr>
      <vt:lpstr>Privacy Metric</vt:lpstr>
      <vt:lpstr>Datasets</vt:lpstr>
      <vt:lpstr>Datasets</vt:lpstr>
      <vt:lpstr>Sampling Users</vt:lpstr>
      <vt:lpstr>Experimental Setup</vt:lpstr>
      <vt:lpstr>Experimental Setup</vt:lpstr>
      <vt:lpstr>Evaluating Membership Inference on Raw Aggregate Locations</vt:lpstr>
      <vt:lpstr>Transport For London</vt:lpstr>
      <vt:lpstr>Transport For London</vt:lpstr>
      <vt:lpstr>San Francisco Cabs</vt:lpstr>
      <vt:lpstr>Transport For London</vt:lpstr>
      <vt:lpstr>Transport For London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Participation in Past Groups</vt:lpstr>
      <vt:lpstr>Length of Inference Period</vt:lpstr>
      <vt:lpstr>Length of Inference Period</vt:lpstr>
      <vt:lpstr>Length of Inference Period</vt:lpstr>
      <vt:lpstr>Length of Inference Period</vt:lpstr>
      <vt:lpstr>Length of Inference Period</vt:lpstr>
      <vt:lpstr>Raw Aggregates Evaluation – Take Aways</vt:lpstr>
      <vt:lpstr>Raw Aggregates Evaluation – Take Aways</vt:lpstr>
      <vt:lpstr>Evaluating Defenses</vt:lpstr>
      <vt:lpstr>Evaluating Defenses</vt:lpstr>
      <vt:lpstr>Experimental Design</vt:lpstr>
      <vt:lpstr>Experimental Design</vt:lpstr>
      <vt:lpstr>Evaluating Differentially Privacy (DP) Mechanisms</vt:lpstr>
      <vt:lpstr>Evaluating Differentially Privacy (DP) Mechanisms</vt:lpstr>
      <vt:lpstr>Experiment Settings</vt:lpstr>
      <vt:lpstr>Experiment Settings</vt:lpstr>
      <vt:lpstr>Metrics</vt:lpstr>
      <vt:lpstr>Metrics</vt:lpstr>
      <vt:lpstr>Results</vt:lpstr>
      <vt:lpstr>Results</vt:lpstr>
      <vt:lpstr>Results</vt:lpstr>
      <vt:lpstr>Results</vt:lpstr>
      <vt:lpstr>Results</vt:lpstr>
      <vt:lpstr>Take Aways</vt:lpstr>
      <vt:lpstr>Take Aways</vt:lpstr>
      <vt:lpstr>Conclusion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Jung-hwan</dc:creator>
  <cp:lastModifiedBy>WOO</cp:lastModifiedBy>
  <cp:revision>88</cp:revision>
  <dcterms:created xsi:type="dcterms:W3CDTF">2019-03-15T05:45:15Z</dcterms:created>
  <dcterms:modified xsi:type="dcterms:W3CDTF">2019-09-03T06:43:31Z</dcterms:modified>
</cp:coreProperties>
</file>