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jpg"/>
  <Override PartName="/ppt/media/image11.jpg" ContentType="image/jpg"/>
  <Override PartName="/ppt/media/image12.jpg" ContentType="image/jpg"/>
  <Override PartName="/ppt/media/image15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8.jpg" ContentType="image/jpg"/>
  <Override PartName="/ppt/media/image29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2.jpg" ContentType="image/jpg"/>
  <Override PartName="/ppt/media/image45.jpg" ContentType="image/jpg"/>
  <Override PartName="/ppt/media/image46.jpg" ContentType="image/jpg"/>
  <Override PartName="/ppt/media/image48.jpg" ContentType="image/jpg"/>
  <Override PartName="/ppt/media/image51.jpg" ContentType="image/jpg"/>
  <Override PartName="/ppt/media/image55.jpg" ContentType="image/jpg"/>
  <Override PartName="/ppt/media/image58.jpg" ContentType="image/jpg"/>
  <Override PartName="/ppt/media/image59.jpg" ContentType="image/jpg"/>
  <Override PartName="/ppt/media/image61.jpg" ContentType="image/jpg"/>
  <Override PartName="/ppt/media/image63.jpg" ContentType="image/jpg"/>
  <Override PartName="/ppt/media/image64.jpg" ContentType="image/jpg"/>
  <Override PartName="/ppt/media/image65.jpg" ContentType="image/jpg"/>
  <Override PartName="/ppt/media/image66.jpg" ContentType="image/jpg"/>
  <Override PartName="/ppt/media/image6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4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565A5C"/>
    <a:srgbClr val="18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Machine Learning with Membership Privacy using Adversarial Regularization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altLang="ko-KR" dirty="0"/>
              <a:t>MI L AD N AS R , R E Z A S H OKR I , A MI R H O UMANSADR  C C S 2 0 </a:t>
            </a:r>
            <a:r>
              <a:rPr lang="pt-BR" altLang="ko-KR"/>
              <a:t>1 8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22FC00-ED12-49C0-AE5D-D490837C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78867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Regularization</a:t>
            </a:r>
          </a:p>
          <a:p>
            <a:pPr lvl="1"/>
            <a:r>
              <a:rPr lang="en-US" altLang="ko-KR" dirty="0"/>
              <a:t>Make things </a:t>
            </a:r>
            <a:r>
              <a:rPr lang="en-US" altLang="ko-KR" b="1" dirty="0"/>
              <a:t>regular or acceptable</a:t>
            </a:r>
          </a:p>
          <a:p>
            <a:pPr lvl="1"/>
            <a:r>
              <a:rPr lang="en-US" altLang="ko-KR" dirty="0"/>
              <a:t>Reduce error by fitting a function appropriately on given training set  and avoid overfitting</a:t>
            </a:r>
          </a:p>
          <a:p>
            <a:pPr lvl="1"/>
            <a:r>
              <a:rPr lang="en-US" altLang="ko-KR" b="1" dirty="0"/>
              <a:t>Tuning parameter </a:t>
            </a:r>
            <a:r>
              <a:rPr lang="ko-KR" altLang="en-US" dirty="0"/>
              <a:t>𝜆</a:t>
            </a:r>
            <a:r>
              <a:rPr lang="en-US" altLang="ko-KR" dirty="0"/>
              <a:t>: should be carefully selected</a:t>
            </a:r>
          </a:p>
          <a:p>
            <a:pPr lvl="2"/>
            <a:r>
              <a:rPr lang="en-US" altLang="ko-KR" dirty="0"/>
              <a:t>After certain value, can cause underfitting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77FCA7-A488-4865-BE35-1083704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4" y="431841"/>
            <a:ext cx="8357405" cy="89054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Classification model: optimization problem</a:t>
            </a:r>
            <a:endParaRPr lang="ko-KR" altLang="en-US" sz="32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9A1F1B7-6114-4204-B64F-E0E9C0843B9B}"/>
              </a:ext>
            </a:extLst>
          </p:cNvPr>
          <p:cNvSpPr/>
          <p:nvPr/>
        </p:nvSpPr>
        <p:spPr>
          <a:xfrm>
            <a:off x="3096424" y="2051943"/>
            <a:ext cx="3012802" cy="64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CD5985D-C69F-4502-8B34-CFD555DE9C0A}"/>
              </a:ext>
            </a:extLst>
          </p:cNvPr>
          <p:cNvSpPr/>
          <p:nvPr/>
        </p:nvSpPr>
        <p:spPr>
          <a:xfrm>
            <a:off x="5135780" y="1976312"/>
            <a:ext cx="1081917" cy="559144"/>
          </a:xfrm>
          <a:custGeom>
            <a:avLst/>
            <a:gdLst/>
            <a:ahLst/>
            <a:cxnLst/>
            <a:rect l="l" t="t" r="r" b="b"/>
            <a:pathLst>
              <a:path w="1742439" h="744219">
                <a:moveTo>
                  <a:pt x="0" y="743712"/>
                </a:moveTo>
                <a:lnTo>
                  <a:pt x="1741931" y="743712"/>
                </a:lnTo>
                <a:lnTo>
                  <a:pt x="1741931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1A74A-499A-47EB-92BE-C396280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7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8F9E83-7055-4B1D-A5BC-F6B5EE2A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Membership inference attack: determine </a:t>
            </a:r>
            <a:r>
              <a:rPr lang="en-US" altLang="ko-KR" b="1" dirty="0"/>
              <a:t>membership of data record </a:t>
            </a:r>
            <a:r>
              <a:rPr lang="en-US" altLang="ko-KR" dirty="0"/>
              <a:t>in the training set</a:t>
            </a:r>
          </a:p>
          <a:p>
            <a:r>
              <a:rPr lang="en-US" altLang="ko-KR" dirty="0"/>
              <a:t>MIA in machine learning is not simple in black-box setting</a:t>
            </a:r>
          </a:p>
          <a:p>
            <a:pPr lvl="1"/>
            <a:r>
              <a:rPr lang="en-US" altLang="ko-KR" dirty="0"/>
              <a:t>Distinguishing training set members from non-members by observing the  predictions</a:t>
            </a:r>
          </a:p>
          <a:p>
            <a:pPr lvl="1"/>
            <a:r>
              <a:rPr lang="en-US" altLang="ko-KR" dirty="0"/>
              <a:t>Predictions are </a:t>
            </a:r>
            <a:r>
              <a:rPr lang="en-US" altLang="ko-KR" b="1" dirty="0"/>
              <a:t>non-linear</a:t>
            </a:r>
            <a:r>
              <a:rPr lang="en-US" altLang="ko-KR" dirty="0"/>
              <a:t> computations on the training set</a:t>
            </a:r>
          </a:p>
          <a:p>
            <a:r>
              <a:rPr lang="en-US" altLang="ko-KR" dirty="0"/>
              <a:t>Create an </a:t>
            </a:r>
            <a:r>
              <a:rPr lang="en-US" altLang="ko-KR" b="1" dirty="0"/>
              <a:t>inference model</a:t>
            </a:r>
          </a:p>
          <a:p>
            <a:pPr lvl="1"/>
            <a:r>
              <a:rPr lang="en-US" altLang="ko-KR" dirty="0"/>
              <a:t>Find the difference between the predictions on members and on non-members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0CF37A-A987-4689-88C1-C2794F82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Background: inference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71833-0B3D-44F0-8B3A-E1DB1B3D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0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1A3C61-7726-48A3-AE17-B76FCF23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ℎ: </a:t>
            </a:r>
            <a:r>
              <a:rPr lang="ko-KR" altLang="en-US" dirty="0"/>
              <a:t>𝑋 </a:t>
            </a:r>
            <a:r>
              <a:rPr lang="en-US" altLang="ko-KR" dirty="0"/>
              <a:t>× </a:t>
            </a:r>
            <a:r>
              <a:rPr lang="ko-KR" altLang="en-US" dirty="0"/>
              <a:t>𝑌</a:t>
            </a:r>
            <a:r>
              <a:rPr lang="en-US" altLang="ko-KR" dirty="0"/>
              <a:t>2 →	0,1</a:t>
            </a:r>
          </a:p>
          <a:p>
            <a:r>
              <a:rPr lang="en-US" altLang="ko-KR" dirty="0"/>
              <a:t>Input: </a:t>
            </a:r>
            <a:r>
              <a:rPr lang="ko-KR" altLang="en-US" dirty="0"/>
              <a:t>𝑥</a:t>
            </a:r>
            <a:r>
              <a:rPr lang="en-US" altLang="ko-KR" dirty="0"/>
              <a:t>, </a:t>
            </a:r>
            <a:r>
              <a:rPr lang="ko-KR" altLang="en-US" dirty="0"/>
              <a:t>𝑦	</a:t>
            </a:r>
            <a:r>
              <a:rPr lang="en-US" altLang="ko-KR" dirty="0"/>
              <a:t>and the model’s prediction vector </a:t>
            </a:r>
            <a:r>
              <a:rPr lang="ko-KR" altLang="en-US" dirty="0"/>
              <a:t>𝑓</a:t>
            </a:r>
            <a:r>
              <a:rPr lang="en-US" altLang="ko-KR" dirty="0"/>
              <a:t>(</a:t>
            </a:r>
            <a:r>
              <a:rPr lang="ko-KR" altLang="en-US" dirty="0"/>
              <a:t>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Output: probability of (</a:t>
            </a:r>
            <a:r>
              <a:rPr lang="ko-KR" altLang="en-US" dirty="0"/>
              <a:t>𝑥</a:t>
            </a:r>
            <a:r>
              <a:rPr lang="en-US" altLang="ko-KR" dirty="0"/>
              <a:t>, </a:t>
            </a:r>
            <a:r>
              <a:rPr lang="ko-KR" altLang="en-US" dirty="0"/>
              <a:t>𝑦</a:t>
            </a:r>
            <a:r>
              <a:rPr lang="en-US" altLang="ko-KR" dirty="0"/>
              <a:t>) being a member of D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ADEEF8-8B0A-49CF-B5B5-4F2B7178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Background: inference model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11FB64-AF5B-4E9A-A89A-CBE2F1B18F02}"/>
              </a:ext>
            </a:extLst>
          </p:cNvPr>
          <p:cNvGrpSpPr/>
          <p:nvPr/>
        </p:nvGrpSpPr>
        <p:grpSpPr>
          <a:xfrm>
            <a:off x="20321" y="3197054"/>
            <a:ext cx="7025641" cy="3114754"/>
            <a:chOff x="1036319" y="3487340"/>
            <a:chExt cx="7025641" cy="3114754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65086B35-7D11-483A-BFAE-7D0C5EE43462}"/>
                </a:ext>
              </a:extLst>
            </p:cNvPr>
            <p:cNvSpPr/>
            <p:nvPr/>
          </p:nvSpPr>
          <p:spPr>
            <a:xfrm>
              <a:off x="1036319" y="3582185"/>
              <a:ext cx="5696711" cy="1827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FFC6DF77-CFA3-4861-A359-9324FB5B021D}"/>
                </a:ext>
              </a:extLst>
            </p:cNvPr>
            <p:cNvSpPr/>
            <p:nvPr/>
          </p:nvSpPr>
          <p:spPr>
            <a:xfrm>
              <a:off x="6795517" y="3487340"/>
              <a:ext cx="271018" cy="810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F3F9D8A5-A3B1-4C55-9D3C-E5E6BF978A73}"/>
                </a:ext>
              </a:extLst>
            </p:cNvPr>
            <p:cNvSpPr/>
            <p:nvPr/>
          </p:nvSpPr>
          <p:spPr>
            <a:xfrm>
              <a:off x="6817614" y="3582186"/>
              <a:ext cx="248920" cy="649454"/>
            </a:xfrm>
            <a:custGeom>
              <a:avLst/>
              <a:gdLst/>
              <a:ahLst/>
              <a:cxnLst/>
              <a:rect l="l" t="t" r="r" b="b"/>
              <a:pathLst>
                <a:path w="248920" h="501650">
                  <a:moveTo>
                    <a:pt x="0" y="0"/>
                  </a:moveTo>
                  <a:lnTo>
                    <a:pt x="48339" y="1627"/>
                  </a:lnTo>
                  <a:lnTo>
                    <a:pt x="87820" y="6064"/>
                  </a:lnTo>
                  <a:lnTo>
                    <a:pt x="114442" y="12644"/>
                  </a:lnTo>
                  <a:lnTo>
                    <a:pt x="124205" y="20701"/>
                  </a:lnTo>
                  <a:lnTo>
                    <a:pt x="124205" y="229997"/>
                  </a:lnTo>
                  <a:lnTo>
                    <a:pt x="133969" y="238053"/>
                  </a:lnTo>
                  <a:lnTo>
                    <a:pt x="160591" y="244633"/>
                  </a:lnTo>
                  <a:lnTo>
                    <a:pt x="200072" y="249070"/>
                  </a:lnTo>
                  <a:lnTo>
                    <a:pt x="248411" y="250698"/>
                  </a:lnTo>
                  <a:lnTo>
                    <a:pt x="200072" y="252325"/>
                  </a:lnTo>
                  <a:lnTo>
                    <a:pt x="160591" y="256762"/>
                  </a:lnTo>
                  <a:lnTo>
                    <a:pt x="133969" y="263342"/>
                  </a:lnTo>
                  <a:lnTo>
                    <a:pt x="124205" y="271399"/>
                  </a:lnTo>
                  <a:lnTo>
                    <a:pt x="124205" y="480695"/>
                  </a:lnTo>
                  <a:lnTo>
                    <a:pt x="114442" y="488751"/>
                  </a:lnTo>
                  <a:lnTo>
                    <a:pt x="87820" y="495331"/>
                  </a:lnTo>
                  <a:lnTo>
                    <a:pt x="48339" y="499768"/>
                  </a:lnTo>
                  <a:lnTo>
                    <a:pt x="0" y="50139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9DEF5255-E016-456B-9814-913BE6BF4B81}"/>
                </a:ext>
              </a:extLst>
            </p:cNvPr>
            <p:cNvSpPr/>
            <p:nvPr/>
          </p:nvSpPr>
          <p:spPr>
            <a:xfrm>
              <a:off x="6795516" y="4511000"/>
              <a:ext cx="336765" cy="9233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FA6AF20A-1B34-4D3B-9019-D03E09CF8C57}"/>
                </a:ext>
              </a:extLst>
            </p:cNvPr>
            <p:cNvSpPr/>
            <p:nvPr/>
          </p:nvSpPr>
          <p:spPr>
            <a:xfrm>
              <a:off x="6817614" y="4549179"/>
              <a:ext cx="248920" cy="806297"/>
            </a:xfrm>
            <a:custGeom>
              <a:avLst/>
              <a:gdLst/>
              <a:ahLst/>
              <a:cxnLst/>
              <a:rect l="l" t="t" r="r" b="b"/>
              <a:pathLst>
                <a:path w="248920" h="502920">
                  <a:moveTo>
                    <a:pt x="0" y="0"/>
                  </a:moveTo>
                  <a:lnTo>
                    <a:pt x="48339" y="1627"/>
                  </a:lnTo>
                  <a:lnTo>
                    <a:pt x="87820" y="6064"/>
                  </a:lnTo>
                  <a:lnTo>
                    <a:pt x="114442" y="12644"/>
                  </a:lnTo>
                  <a:lnTo>
                    <a:pt x="124205" y="20701"/>
                  </a:lnTo>
                  <a:lnTo>
                    <a:pt x="124205" y="230759"/>
                  </a:lnTo>
                  <a:lnTo>
                    <a:pt x="133969" y="238815"/>
                  </a:lnTo>
                  <a:lnTo>
                    <a:pt x="160591" y="245395"/>
                  </a:lnTo>
                  <a:lnTo>
                    <a:pt x="200072" y="249832"/>
                  </a:lnTo>
                  <a:lnTo>
                    <a:pt x="248411" y="251460"/>
                  </a:lnTo>
                  <a:lnTo>
                    <a:pt x="200072" y="253087"/>
                  </a:lnTo>
                  <a:lnTo>
                    <a:pt x="160591" y="257524"/>
                  </a:lnTo>
                  <a:lnTo>
                    <a:pt x="133969" y="264104"/>
                  </a:lnTo>
                  <a:lnTo>
                    <a:pt x="124205" y="272161"/>
                  </a:lnTo>
                  <a:lnTo>
                    <a:pt x="124205" y="482219"/>
                  </a:lnTo>
                  <a:lnTo>
                    <a:pt x="114442" y="490275"/>
                  </a:lnTo>
                  <a:lnTo>
                    <a:pt x="87820" y="496855"/>
                  </a:lnTo>
                  <a:lnTo>
                    <a:pt x="48339" y="501292"/>
                  </a:lnTo>
                  <a:lnTo>
                    <a:pt x="0" y="50292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A4FC92C5-C7A4-4F53-BFB2-3F23EB5D6F98}"/>
                </a:ext>
              </a:extLst>
            </p:cNvPr>
            <p:cNvSpPr/>
            <p:nvPr/>
          </p:nvSpPr>
          <p:spPr>
            <a:xfrm>
              <a:off x="4130040" y="5676900"/>
              <a:ext cx="3931919" cy="9250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29B48E33-0813-4B6A-9C66-4598559E90D7}"/>
                </a:ext>
              </a:extLst>
            </p:cNvPr>
            <p:cNvSpPr/>
            <p:nvPr/>
          </p:nvSpPr>
          <p:spPr>
            <a:xfrm>
              <a:off x="4130040" y="5676900"/>
              <a:ext cx="3931920" cy="925194"/>
            </a:xfrm>
            <a:custGeom>
              <a:avLst/>
              <a:gdLst/>
              <a:ahLst/>
              <a:cxnLst/>
              <a:rect l="l" t="t" r="r" b="b"/>
              <a:pathLst>
                <a:path w="3931920" h="925195">
                  <a:moveTo>
                    <a:pt x="0" y="154178"/>
                  </a:moveTo>
                  <a:lnTo>
                    <a:pt x="7865" y="105444"/>
                  </a:lnTo>
                  <a:lnTo>
                    <a:pt x="29764" y="63121"/>
                  </a:lnTo>
                  <a:lnTo>
                    <a:pt x="63148" y="29746"/>
                  </a:lnTo>
                  <a:lnTo>
                    <a:pt x="105468" y="7859"/>
                  </a:lnTo>
                  <a:lnTo>
                    <a:pt x="154177" y="0"/>
                  </a:lnTo>
                  <a:lnTo>
                    <a:pt x="3777741" y="0"/>
                  </a:lnTo>
                  <a:lnTo>
                    <a:pt x="3826451" y="7859"/>
                  </a:lnTo>
                  <a:lnTo>
                    <a:pt x="3868771" y="29746"/>
                  </a:lnTo>
                  <a:lnTo>
                    <a:pt x="3902155" y="63121"/>
                  </a:lnTo>
                  <a:lnTo>
                    <a:pt x="3924054" y="105444"/>
                  </a:lnTo>
                  <a:lnTo>
                    <a:pt x="3931919" y="154178"/>
                  </a:lnTo>
                  <a:lnTo>
                    <a:pt x="3931919" y="770890"/>
                  </a:lnTo>
                  <a:lnTo>
                    <a:pt x="3924054" y="819623"/>
                  </a:lnTo>
                  <a:lnTo>
                    <a:pt x="3902155" y="861946"/>
                  </a:lnTo>
                  <a:lnTo>
                    <a:pt x="3868771" y="895321"/>
                  </a:lnTo>
                  <a:lnTo>
                    <a:pt x="3826451" y="917208"/>
                  </a:lnTo>
                  <a:lnTo>
                    <a:pt x="3777741" y="925068"/>
                  </a:lnTo>
                  <a:lnTo>
                    <a:pt x="154177" y="925068"/>
                  </a:lnTo>
                  <a:lnTo>
                    <a:pt x="105468" y="917208"/>
                  </a:lnTo>
                  <a:lnTo>
                    <a:pt x="63148" y="895321"/>
                  </a:lnTo>
                  <a:lnTo>
                    <a:pt x="29764" y="861946"/>
                  </a:lnTo>
                  <a:lnTo>
                    <a:pt x="7865" y="819623"/>
                  </a:lnTo>
                  <a:lnTo>
                    <a:pt x="0" y="770890"/>
                  </a:lnTo>
                  <a:lnTo>
                    <a:pt x="0" y="154178"/>
                  </a:lnTo>
                  <a:close/>
                </a:path>
              </a:pathLst>
            </a:custGeom>
            <a:ln w="12191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71BE26C7-2AEE-417A-BD3A-E5FED69DC6B8}"/>
                </a:ext>
              </a:extLst>
            </p:cNvPr>
            <p:cNvSpPr txBox="1"/>
            <p:nvPr/>
          </p:nvSpPr>
          <p:spPr>
            <a:xfrm>
              <a:off x="4286250" y="5806541"/>
              <a:ext cx="3621404" cy="635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328930">
                <a:lnSpc>
                  <a:spcPct val="100000"/>
                </a:lnSpc>
                <a:spcBef>
                  <a:spcPts val="100"/>
                </a:spcBef>
              </a:pPr>
              <a:r>
                <a:rPr sz="2000" spc="-175" dirty="0">
                  <a:latin typeface="Arial"/>
                  <a:cs typeface="Arial"/>
                </a:rPr>
                <a:t>Pr</a:t>
              </a:r>
              <a:r>
                <a:rPr sz="1950" spc="-262" baseline="-21367" dirty="0">
                  <a:latin typeface="Arial"/>
                  <a:cs typeface="Arial"/>
                </a:rPr>
                <a:t>D</a:t>
              </a:r>
              <a:r>
                <a:rPr sz="2000" spc="-175" dirty="0">
                  <a:latin typeface="Arial"/>
                  <a:cs typeface="Arial"/>
                </a:rPr>
                <a:t>(X,Y) </a:t>
              </a:r>
              <a:r>
                <a:rPr sz="2000" spc="-95" dirty="0">
                  <a:latin typeface="Arial"/>
                  <a:cs typeface="Arial"/>
                </a:rPr>
                <a:t>and </a:t>
              </a:r>
              <a:r>
                <a:rPr sz="2000" spc="-135" dirty="0">
                  <a:latin typeface="Arial"/>
                  <a:cs typeface="Arial"/>
                </a:rPr>
                <a:t>Pr</a:t>
              </a:r>
              <a:r>
                <a:rPr sz="1950" spc="-202" baseline="-21367" dirty="0">
                  <a:latin typeface="Arial"/>
                  <a:cs typeface="Arial"/>
                </a:rPr>
                <a:t>\D</a:t>
              </a:r>
              <a:r>
                <a:rPr sz="2000" spc="-135" dirty="0">
                  <a:latin typeface="Arial"/>
                  <a:cs typeface="Arial"/>
                </a:rPr>
                <a:t>(X,Y) </a:t>
              </a:r>
              <a:r>
                <a:rPr sz="2000" spc="-90" dirty="0">
                  <a:latin typeface="Arial"/>
                  <a:cs typeface="Arial"/>
                </a:rPr>
                <a:t>are </a:t>
              </a:r>
              <a:r>
                <a:rPr sz="2000" spc="-5" dirty="0">
                  <a:latin typeface="Arial"/>
                  <a:cs typeface="Arial"/>
                </a:rPr>
                <a:t>not  </a:t>
              </a:r>
              <a:r>
                <a:rPr sz="2000" spc="-85" dirty="0">
                  <a:latin typeface="Arial"/>
                  <a:cs typeface="Arial"/>
                </a:rPr>
                <a:t>accurately available </a:t>
              </a:r>
              <a:r>
                <a:rPr sz="2000" spc="15" dirty="0">
                  <a:latin typeface="Arial"/>
                  <a:cs typeface="Arial"/>
                </a:rPr>
                <a:t>to </a:t>
              </a:r>
              <a:r>
                <a:rPr sz="2000" spc="-20" dirty="0">
                  <a:latin typeface="Arial"/>
                  <a:cs typeface="Arial"/>
                </a:rPr>
                <a:t>the</a:t>
              </a:r>
              <a:r>
                <a:rPr sz="2000" spc="-260" dirty="0">
                  <a:latin typeface="Arial"/>
                  <a:cs typeface="Arial"/>
                </a:rPr>
                <a:t> </a:t>
              </a:r>
              <a:r>
                <a:rPr sz="2000" spc="-70" dirty="0">
                  <a:latin typeface="Arial"/>
                  <a:cs typeface="Arial"/>
                </a:rPr>
                <a:t>attacker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3958A1-5466-4BF6-AC27-53DB05499EF3}"/>
              </a:ext>
            </a:extLst>
          </p:cNvPr>
          <p:cNvSpPr/>
          <p:nvPr/>
        </p:nvSpPr>
        <p:spPr>
          <a:xfrm>
            <a:off x="6050537" y="4195777"/>
            <a:ext cx="3073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Correctness of the inference </a:t>
            </a:r>
          </a:p>
          <a:p>
            <a:r>
              <a:rPr lang="en-US" altLang="ko-KR" dirty="0"/>
              <a:t>model when data is sampled </a:t>
            </a:r>
          </a:p>
          <a:p>
            <a:r>
              <a:rPr lang="en-US" altLang="ko-KR" b="1" dirty="0"/>
              <a:t>outside the training set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F72AA5-55F0-46BF-8C63-B2085D8FCE1E}"/>
              </a:ext>
            </a:extLst>
          </p:cNvPr>
          <p:cNvSpPr/>
          <p:nvPr/>
        </p:nvSpPr>
        <p:spPr>
          <a:xfrm>
            <a:off x="6050536" y="3154962"/>
            <a:ext cx="3073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Correctness of the inference </a:t>
            </a:r>
          </a:p>
          <a:p>
            <a:r>
              <a:rPr lang="en-US" altLang="ko-KR" dirty="0"/>
              <a:t>model when data is  sampled </a:t>
            </a:r>
          </a:p>
          <a:p>
            <a:r>
              <a:rPr lang="en-US" altLang="ko-KR" b="1" dirty="0"/>
              <a:t>from the training set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963FC854-AA85-4C9E-AA7A-62F955D7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3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F07172-4188-42E1-AF25-8A2FE3F6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pc="-120" dirty="0">
              <a:latin typeface="Arial"/>
              <a:cs typeface="Arial"/>
            </a:endParaRPr>
          </a:p>
          <a:p>
            <a:r>
              <a:rPr lang="en-US" altLang="ko-KR" spc="-120" dirty="0">
                <a:latin typeface="Arial"/>
                <a:cs typeface="Arial"/>
              </a:rPr>
              <a:t>D </a:t>
            </a:r>
            <a:r>
              <a:rPr lang="en-US" altLang="ko-KR" spc="-179" baseline="25641" dirty="0">
                <a:latin typeface="Arial"/>
                <a:cs typeface="Arial"/>
              </a:rPr>
              <a:t>A  </a:t>
            </a:r>
            <a:r>
              <a:rPr lang="en-US" altLang="ko-KR" dirty="0"/>
              <a:t>: dataset sampled from the training set and </a:t>
            </a:r>
            <a:r>
              <a:rPr lang="en-US" altLang="ko-KR" b="1" dirty="0"/>
              <a:t>could be known</a:t>
            </a:r>
            <a:r>
              <a:rPr lang="en-US" altLang="ko-KR" dirty="0"/>
              <a:t> to the adversary</a:t>
            </a:r>
          </a:p>
          <a:p>
            <a:r>
              <a:rPr lang="en-US" altLang="ko-KR" spc="-80" dirty="0">
                <a:latin typeface="Arial"/>
                <a:cs typeface="Arial"/>
              </a:rPr>
              <a:t>D’</a:t>
            </a:r>
            <a:r>
              <a:rPr lang="en-US" altLang="ko-KR" spc="-265" dirty="0">
                <a:latin typeface="Arial"/>
                <a:cs typeface="Arial"/>
              </a:rPr>
              <a:t> </a:t>
            </a:r>
            <a:r>
              <a:rPr lang="en-US" altLang="ko-KR" spc="-89" baseline="25641" dirty="0">
                <a:latin typeface="Arial"/>
                <a:cs typeface="Arial"/>
              </a:rPr>
              <a:t>A </a:t>
            </a:r>
            <a:r>
              <a:rPr lang="en-US" altLang="ko-KR" dirty="0"/>
              <a:t>: dataset sampled outside the training set which are known to be non-members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1158EE-1BEC-4273-9736-ACE9A1F5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Inference model: optimization problem</a:t>
            </a:r>
            <a:endParaRPr lang="ko-KR" altLang="en-US" sz="3200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8EA8B35-420D-4E7E-AA10-691955A0F02E}"/>
              </a:ext>
            </a:extLst>
          </p:cNvPr>
          <p:cNvSpPr/>
          <p:nvPr/>
        </p:nvSpPr>
        <p:spPr>
          <a:xfrm>
            <a:off x="1228345" y="1549400"/>
            <a:ext cx="6687311" cy="173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0FF8C0D-2287-4AF7-A31C-8B559F8A15A7}"/>
              </a:ext>
            </a:extLst>
          </p:cNvPr>
          <p:cNvSpPr/>
          <p:nvPr/>
        </p:nvSpPr>
        <p:spPr>
          <a:xfrm>
            <a:off x="2267585" y="5353959"/>
            <a:ext cx="4608830" cy="1069974"/>
          </a:xfrm>
          <a:custGeom>
            <a:avLst/>
            <a:gdLst/>
            <a:ahLst/>
            <a:cxnLst/>
            <a:rect l="l" t="t" r="r" b="b"/>
            <a:pathLst>
              <a:path w="4608830" h="1450975">
                <a:moveTo>
                  <a:pt x="0" y="241807"/>
                </a:moveTo>
                <a:lnTo>
                  <a:pt x="4910" y="193058"/>
                </a:lnTo>
                <a:lnTo>
                  <a:pt x="18994" y="147661"/>
                </a:lnTo>
                <a:lnTo>
                  <a:pt x="41281" y="106585"/>
                </a:lnTo>
                <a:lnTo>
                  <a:pt x="70802" y="70802"/>
                </a:lnTo>
                <a:lnTo>
                  <a:pt x="106585" y="41281"/>
                </a:lnTo>
                <a:lnTo>
                  <a:pt x="147661" y="18994"/>
                </a:lnTo>
                <a:lnTo>
                  <a:pt x="193058" y="4910"/>
                </a:lnTo>
                <a:lnTo>
                  <a:pt x="241808" y="0"/>
                </a:lnTo>
                <a:lnTo>
                  <a:pt x="4366768" y="0"/>
                </a:lnTo>
                <a:lnTo>
                  <a:pt x="4415517" y="4910"/>
                </a:lnTo>
                <a:lnTo>
                  <a:pt x="4460914" y="18994"/>
                </a:lnTo>
                <a:lnTo>
                  <a:pt x="4501990" y="41281"/>
                </a:lnTo>
                <a:lnTo>
                  <a:pt x="4537773" y="70802"/>
                </a:lnTo>
                <a:lnTo>
                  <a:pt x="4567294" y="106585"/>
                </a:lnTo>
                <a:lnTo>
                  <a:pt x="4589581" y="147661"/>
                </a:lnTo>
                <a:lnTo>
                  <a:pt x="4603665" y="193058"/>
                </a:lnTo>
                <a:lnTo>
                  <a:pt x="4608576" y="241807"/>
                </a:lnTo>
                <a:lnTo>
                  <a:pt x="4608576" y="1209027"/>
                </a:lnTo>
                <a:lnTo>
                  <a:pt x="4603665" y="1257762"/>
                </a:lnTo>
                <a:lnTo>
                  <a:pt x="4589581" y="1303154"/>
                </a:lnTo>
                <a:lnTo>
                  <a:pt x="4567294" y="1344231"/>
                </a:lnTo>
                <a:lnTo>
                  <a:pt x="4537773" y="1380020"/>
                </a:lnTo>
                <a:lnTo>
                  <a:pt x="4501990" y="1409548"/>
                </a:lnTo>
                <a:lnTo>
                  <a:pt x="4460914" y="1431844"/>
                </a:lnTo>
                <a:lnTo>
                  <a:pt x="4415517" y="1445935"/>
                </a:lnTo>
                <a:lnTo>
                  <a:pt x="4366768" y="1450848"/>
                </a:lnTo>
                <a:lnTo>
                  <a:pt x="241808" y="1450848"/>
                </a:lnTo>
                <a:lnTo>
                  <a:pt x="193058" y="1445935"/>
                </a:lnTo>
                <a:lnTo>
                  <a:pt x="147661" y="1431844"/>
                </a:lnTo>
                <a:lnTo>
                  <a:pt x="106585" y="1409548"/>
                </a:lnTo>
                <a:lnTo>
                  <a:pt x="70802" y="1380020"/>
                </a:lnTo>
                <a:lnTo>
                  <a:pt x="41281" y="1344231"/>
                </a:lnTo>
                <a:lnTo>
                  <a:pt x="18994" y="1303154"/>
                </a:lnTo>
                <a:lnTo>
                  <a:pt x="4910" y="1257762"/>
                </a:lnTo>
                <a:lnTo>
                  <a:pt x="0" y="1209027"/>
                </a:lnTo>
                <a:lnTo>
                  <a:pt x="0" y="24180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61D7AFB-E52E-49B8-8D89-258EA9227E1B}"/>
              </a:ext>
            </a:extLst>
          </p:cNvPr>
          <p:cNvSpPr txBox="1"/>
          <p:nvPr/>
        </p:nvSpPr>
        <p:spPr>
          <a:xfrm>
            <a:off x="2418208" y="5689528"/>
            <a:ext cx="211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Trebuchet MS"/>
                <a:cs typeface="Trebuchet MS"/>
              </a:rPr>
              <a:t>One </a:t>
            </a:r>
            <a:r>
              <a:rPr sz="2400" spc="-95" dirty="0">
                <a:latin typeface="Arial"/>
                <a:cs typeface="Arial"/>
              </a:rPr>
              <a:t>simple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goal!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55971A4-7471-4FB5-976D-8D427D0A0259}"/>
              </a:ext>
            </a:extLst>
          </p:cNvPr>
          <p:cNvSpPr/>
          <p:nvPr/>
        </p:nvSpPr>
        <p:spPr>
          <a:xfrm>
            <a:off x="4625564" y="5705066"/>
            <a:ext cx="1888121" cy="39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96D430-E726-47B5-B864-CBB338E9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1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12E44-18D2-48FE-A3F3-F43ED9FDA4A7}"/>
              </a:ext>
            </a:extLst>
          </p:cNvPr>
          <p:cNvGrpSpPr/>
          <p:nvPr/>
        </p:nvGrpSpPr>
        <p:grpSpPr>
          <a:xfrm>
            <a:off x="3789124" y="1656463"/>
            <a:ext cx="5328235" cy="4615511"/>
            <a:chOff x="338327" y="234695"/>
            <a:chExt cx="7162800" cy="614324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BECEDC4-50F8-4CA7-A0E3-D3906D5C7AF1}"/>
                </a:ext>
              </a:extLst>
            </p:cNvPr>
            <p:cNvSpPr/>
            <p:nvPr/>
          </p:nvSpPr>
          <p:spPr>
            <a:xfrm>
              <a:off x="338327" y="234695"/>
              <a:ext cx="7162800" cy="520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8EBC77C7-BAB1-449D-AECC-58EF93132059}"/>
                </a:ext>
              </a:extLst>
            </p:cNvPr>
            <p:cNvSpPr/>
            <p:nvPr/>
          </p:nvSpPr>
          <p:spPr>
            <a:xfrm>
              <a:off x="1603247" y="5353050"/>
              <a:ext cx="1994915" cy="1024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D9E46C47-25EF-4969-91A9-A4A0D0950BA7}"/>
                </a:ext>
              </a:extLst>
            </p:cNvPr>
            <p:cNvSpPr/>
            <p:nvPr/>
          </p:nvSpPr>
          <p:spPr>
            <a:xfrm>
              <a:off x="1603247" y="5353050"/>
              <a:ext cx="1995170" cy="1024890"/>
            </a:xfrm>
            <a:custGeom>
              <a:avLst/>
              <a:gdLst/>
              <a:ahLst/>
              <a:cxnLst/>
              <a:rect l="l" t="t" r="r" b="b"/>
              <a:pathLst>
                <a:path w="1995170" h="1024889">
                  <a:moveTo>
                    <a:pt x="0" y="401319"/>
                  </a:moveTo>
                  <a:lnTo>
                    <a:pt x="9806" y="352778"/>
                  </a:lnTo>
                  <a:lnTo>
                    <a:pt x="36544" y="313135"/>
                  </a:lnTo>
                  <a:lnTo>
                    <a:pt x="76188" y="286407"/>
                  </a:lnTo>
                  <a:lnTo>
                    <a:pt x="124714" y="276606"/>
                  </a:lnTo>
                  <a:lnTo>
                    <a:pt x="332485" y="276606"/>
                  </a:lnTo>
                  <a:lnTo>
                    <a:pt x="142494" y="0"/>
                  </a:lnTo>
                  <a:lnTo>
                    <a:pt x="831215" y="276606"/>
                  </a:lnTo>
                  <a:lnTo>
                    <a:pt x="1870202" y="276606"/>
                  </a:lnTo>
                  <a:lnTo>
                    <a:pt x="1918727" y="286407"/>
                  </a:lnTo>
                  <a:lnTo>
                    <a:pt x="1958371" y="313135"/>
                  </a:lnTo>
                  <a:lnTo>
                    <a:pt x="1985109" y="352778"/>
                  </a:lnTo>
                  <a:lnTo>
                    <a:pt x="1994915" y="401319"/>
                  </a:lnTo>
                  <a:lnTo>
                    <a:pt x="1994915" y="588391"/>
                  </a:lnTo>
                  <a:lnTo>
                    <a:pt x="1994915" y="900176"/>
                  </a:lnTo>
                  <a:lnTo>
                    <a:pt x="1985109" y="948717"/>
                  </a:lnTo>
                  <a:lnTo>
                    <a:pt x="1958371" y="988360"/>
                  </a:lnTo>
                  <a:lnTo>
                    <a:pt x="1918727" y="1015088"/>
                  </a:lnTo>
                  <a:lnTo>
                    <a:pt x="1870202" y="1024890"/>
                  </a:lnTo>
                  <a:lnTo>
                    <a:pt x="831215" y="1024890"/>
                  </a:lnTo>
                  <a:lnTo>
                    <a:pt x="332485" y="1024890"/>
                  </a:lnTo>
                  <a:lnTo>
                    <a:pt x="124714" y="1024890"/>
                  </a:lnTo>
                  <a:lnTo>
                    <a:pt x="76188" y="1015088"/>
                  </a:lnTo>
                  <a:lnTo>
                    <a:pt x="36544" y="988360"/>
                  </a:lnTo>
                  <a:lnTo>
                    <a:pt x="9806" y="948717"/>
                  </a:lnTo>
                  <a:lnTo>
                    <a:pt x="0" y="900176"/>
                  </a:lnTo>
                  <a:lnTo>
                    <a:pt x="0" y="588391"/>
                  </a:lnTo>
                  <a:lnTo>
                    <a:pt x="0" y="401319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83E1761C-40C3-471F-80BB-013658EF5423}"/>
                </a:ext>
              </a:extLst>
            </p:cNvPr>
            <p:cNvSpPr txBox="1"/>
            <p:nvPr/>
          </p:nvSpPr>
          <p:spPr>
            <a:xfrm>
              <a:off x="1873614" y="5839459"/>
              <a:ext cx="145456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95" dirty="0">
                  <a:latin typeface="Arial"/>
                  <a:cs typeface="Arial"/>
                </a:rPr>
                <a:t>Training</a:t>
              </a:r>
              <a:r>
                <a:rPr sz="1800" spc="-130" dirty="0">
                  <a:latin typeface="Arial"/>
                  <a:cs typeface="Arial"/>
                </a:rPr>
                <a:t> </a:t>
              </a:r>
              <a:r>
                <a:rPr sz="1800" spc="-75" dirty="0">
                  <a:latin typeface="Arial"/>
                  <a:cs typeface="Arial"/>
                </a:rPr>
                <a:t>set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5977F403-4BE5-467B-909C-351CA3771A19}"/>
                </a:ext>
              </a:extLst>
            </p:cNvPr>
            <p:cNvSpPr/>
            <p:nvPr/>
          </p:nvSpPr>
          <p:spPr>
            <a:xfrm>
              <a:off x="3570096" y="4556759"/>
              <a:ext cx="2371979" cy="879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1CD06CAD-488C-4DBD-8C09-3AB66E64B6A8}"/>
                </a:ext>
              </a:extLst>
            </p:cNvPr>
            <p:cNvSpPr/>
            <p:nvPr/>
          </p:nvSpPr>
          <p:spPr>
            <a:xfrm>
              <a:off x="3570096" y="4556759"/>
              <a:ext cx="2372360" cy="879475"/>
            </a:xfrm>
            <a:custGeom>
              <a:avLst/>
              <a:gdLst/>
              <a:ahLst/>
              <a:cxnLst/>
              <a:rect l="l" t="t" r="r" b="b"/>
              <a:pathLst>
                <a:path w="2372360" h="879475">
                  <a:moveTo>
                    <a:pt x="535558" y="146557"/>
                  </a:moveTo>
                  <a:lnTo>
                    <a:pt x="543034" y="100250"/>
                  </a:lnTo>
                  <a:lnTo>
                    <a:pt x="563848" y="60021"/>
                  </a:lnTo>
                  <a:lnTo>
                    <a:pt x="595580" y="28289"/>
                  </a:lnTo>
                  <a:lnTo>
                    <a:pt x="635809" y="7475"/>
                  </a:lnTo>
                  <a:lnTo>
                    <a:pt x="682116" y="0"/>
                  </a:lnTo>
                  <a:lnTo>
                    <a:pt x="841628" y="0"/>
                  </a:lnTo>
                  <a:lnTo>
                    <a:pt x="1300733" y="0"/>
                  </a:lnTo>
                  <a:lnTo>
                    <a:pt x="2225420" y="0"/>
                  </a:lnTo>
                  <a:lnTo>
                    <a:pt x="2271728" y="7475"/>
                  </a:lnTo>
                  <a:lnTo>
                    <a:pt x="2311957" y="28289"/>
                  </a:lnTo>
                  <a:lnTo>
                    <a:pt x="2343689" y="60021"/>
                  </a:lnTo>
                  <a:lnTo>
                    <a:pt x="2364503" y="100250"/>
                  </a:lnTo>
                  <a:lnTo>
                    <a:pt x="2371979" y="146557"/>
                  </a:lnTo>
                  <a:lnTo>
                    <a:pt x="2371979" y="366394"/>
                  </a:lnTo>
                  <a:lnTo>
                    <a:pt x="2371979" y="732789"/>
                  </a:lnTo>
                  <a:lnTo>
                    <a:pt x="2364503" y="779097"/>
                  </a:lnTo>
                  <a:lnTo>
                    <a:pt x="2343689" y="819326"/>
                  </a:lnTo>
                  <a:lnTo>
                    <a:pt x="2311957" y="851058"/>
                  </a:lnTo>
                  <a:lnTo>
                    <a:pt x="2271728" y="871872"/>
                  </a:lnTo>
                  <a:lnTo>
                    <a:pt x="2225420" y="879347"/>
                  </a:lnTo>
                  <a:lnTo>
                    <a:pt x="1300733" y="879347"/>
                  </a:lnTo>
                  <a:lnTo>
                    <a:pt x="841628" y="879347"/>
                  </a:lnTo>
                  <a:lnTo>
                    <a:pt x="682116" y="879347"/>
                  </a:lnTo>
                  <a:lnTo>
                    <a:pt x="635809" y="871872"/>
                  </a:lnTo>
                  <a:lnTo>
                    <a:pt x="595580" y="851058"/>
                  </a:lnTo>
                  <a:lnTo>
                    <a:pt x="563848" y="819326"/>
                  </a:lnTo>
                  <a:lnTo>
                    <a:pt x="543034" y="779097"/>
                  </a:lnTo>
                  <a:lnTo>
                    <a:pt x="535558" y="732789"/>
                  </a:lnTo>
                  <a:lnTo>
                    <a:pt x="535558" y="366394"/>
                  </a:lnTo>
                  <a:lnTo>
                    <a:pt x="0" y="311912"/>
                  </a:lnTo>
                  <a:lnTo>
                    <a:pt x="535558" y="146557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D9010859-504E-4A66-AFBE-2F681D8409DC}"/>
                </a:ext>
              </a:extLst>
            </p:cNvPr>
            <p:cNvSpPr txBox="1"/>
            <p:nvPr/>
          </p:nvSpPr>
          <p:spPr>
            <a:xfrm>
              <a:off x="4164926" y="4832095"/>
              <a:ext cx="171825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14" dirty="0">
                  <a:latin typeface="Arial"/>
                  <a:cs typeface="Arial"/>
                </a:rPr>
                <a:t>Reference</a:t>
              </a:r>
              <a:r>
                <a:rPr sz="1800" spc="-105" dirty="0">
                  <a:latin typeface="Arial"/>
                  <a:cs typeface="Arial"/>
                </a:rPr>
                <a:t> </a:t>
              </a:r>
              <a:r>
                <a:rPr sz="1800" spc="-75" dirty="0">
                  <a:latin typeface="Arial"/>
                  <a:cs typeface="Arial"/>
                </a:rPr>
                <a:t>set</a:t>
              </a:r>
              <a:endParaRPr sz="1800">
                <a:latin typeface="Arial"/>
                <a:cs typeface="Arial"/>
              </a:endParaRPr>
            </a:p>
          </p:txBody>
        </p:sp>
      </p:grp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630B5-9BFA-456D-B520-65C07D82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981947"/>
            <a:ext cx="4140200" cy="4351338"/>
          </a:xfrm>
        </p:spPr>
        <p:txBody>
          <a:bodyPr/>
          <a:lstStyle/>
          <a:p>
            <a:r>
              <a:rPr lang="en-US" altLang="ko-KR" dirty="0"/>
              <a:t>Mini-batch size is </a:t>
            </a:r>
            <a:r>
              <a:rPr lang="en-US" altLang="ko-KR" b="1" dirty="0"/>
              <a:t>set to 1 </a:t>
            </a:r>
            <a:r>
              <a:rPr lang="en-US" altLang="ko-KR" dirty="0"/>
              <a:t>for simplification</a:t>
            </a:r>
          </a:p>
          <a:p>
            <a:r>
              <a:rPr lang="en-US" altLang="ko-KR" dirty="0"/>
              <a:t>Classification loss is computed </a:t>
            </a:r>
            <a:r>
              <a:rPr lang="en-US" altLang="ko-KR" b="1" dirty="0"/>
              <a:t>over D</a:t>
            </a:r>
          </a:p>
          <a:p>
            <a:r>
              <a:rPr lang="en-US" altLang="ko-KR" dirty="0"/>
              <a:t>Inference model is computed on </a:t>
            </a:r>
            <a:r>
              <a:rPr lang="en-US" altLang="ko-KR" b="1" dirty="0"/>
              <a:t>both sets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C959E7-6051-4D21-B782-8D7B75AF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training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29FF52A-016A-440B-9707-A321A5D2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8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33B888-7E8F-429E-9551-2BCA818C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Adversary is </a:t>
            </a:r>
            <a:r>
              <a:rPr lang="en-US" altLang="ko-KR" b="1" dirty="0"/>
              <a:t>one step ahead</a:t>
            </a:r>
          </a:p>
          <a:p>
            <a:pPr lvl="1"/>
            <a:r>
              <a:rPr lang="en-US" altLang="ko-KR" dirty="0"/>
              <a:t>Adapts his inference attack to </a:t>
            </a:r>
            <a:r>
              <a:rPr lang="en-US" altLang="ko-KR" b="1" dirty="0"/>
              <a:t>maximize his gain </a:t>
            </a:r>
            <a:r>
              <a:rPr lang="en-US" altLang="ko-KR" dirty="0"/>
              <a:t>for a specific model</a:t>
            </a:r>
          </a:p>
          <a:p>
            <a:r>
              <a:rPr lang="en-US" altLang="ko-KR" dirty="0"/>
              <a:t>Defense mechanism is </a:t>
            </a:r>
            <a:r>
              <a:rPr lang="en-US" altLang="ko-KR" b="1" dirty="0"/>
              <a:t>broken</a:t>
            </a:r>
          </a:p>
          <a:p>
            <a:pPr lvl="1"/>
            <a:r>
              <a:rPr lang="en-US" altLang="ko-KR" dirty="0"/>
              <a:t>Designed for a particular attack</a:t>
            </a:r>
          </a:p>
          <a:p>
            <a:pPr lvl="1"/>
            <a:r>
              <a:rPr lang="en-US" altLang="ko-KR" dirty="0"/>
              <a:t>Not anticipating and preparing for </a:t>
            </a:r>
            <a:r>
              <a:rPr lang="en-US" altLang="ko-KR" b="1" dirty="0"/>
              <a:t>the strongest attack </a:t>
            </a:r>
            <a:r>
              <a:rPr lang="en-US" altLang="ko-KR" dirty="0"/>
              <a:t>against itself</a:t>
            </a:r>
          </a:p>
          <a:p>
            <a:r>
              <a:rPr lang="en-US" altLang="ko-KR" dirty="0"/>
              <a:t>Different objectives</a:t>
            </a:r>
          </a:p>
          <a:p>
            <a:pPr lvl="1"/>
            <a:r>
              <a:rPr lang="en-US" altLang="ko-KR" dirty="0"/>
              <a:t>Adversary: </a:t>
            </a:r>
            <a:r>
              <a:rPr lang="en-US" altLang="ko-KR" b="1" dirty="0"/>
              <a:t>maximum</a:t>
            </a:r>
            <a:r>
              <a:rPr lang="en-US" altLang="ko-KR" dirty="0"/>
              <a:t> inference gain</a:t>
            </a:r>
          </a:p>
          <a:p>
            <a:pPr lvl="1"/>
            <a:r>
              <a:rPr lang="en-US" altLang="ko-KR" dirty="0"/>
              <a:t>Defender: </a:t>
            </a:r>
            <a:r>
              <a:rPr lang="en-US" altLang="ko-KR" b="1" dirty="0"/>
              <a:t>minimum</a:t>
            </a:r>
            <a:r>
              <a:rPr lang="en-US" altLang="ko-KR" dirty="0"/>
              <a:t> loss and </a:t>
            </a:r>
            <a:r>
              <a:rPr lang="en-US" altLang="ko-KR" b="1" dirty="0"/>
              <a:t>minimizing</a:t>
            </a:r>
            <a:r>
              <a:rPr lang="en-US" altLang="ko-KR" dirty="0"/>
              <a:t> adversary’s maximum gain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1C770B-8B32-4362-9A2F-CF7AEE50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Min-max membership privacy game</a:t>
            </a:r>
            <a:endParaRPr lang="ko-KR" alt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1E70756-59F6-4E77-93F7-299B4A5B85A9}"/>
              </a:ext>
            </a:extLst>
          </p:cNvPr>
          <p:cNvSpPr/>
          <p:nvPr/>
        </p:nvSpPr>
        <p:spPr>
          <a:xfrm>
            <a:off x="2840182" y="5892939"/>
            <a:ext cx="3463636" cy="510058"/>
          </a:xfrm>
          <a:custGeom>
            <a:avLst/>
            <a:gdLst/>
            <a:ahLst/>
            <a:cxnLst/>
            <a:rect l="l" t="t" r="r" b="b"/>
            <a:pathLst>
              <a:path w="4191000" h="1202689">
                <a:moveTo>
                  <a:pt x="3990593" y="0"/>
                </a:moveTo>
                <a:lnTo>
                  <a:pt x="200405" y="0"/>
                </a:lnTo>
                <a:lnTo>
                  <a:pt x="154474" y="5296"/>
                </a:lnTo>
                <a:lnTo>
                  <a:pt x="112300" y="20380"/>
                </a:lnTo>
                <a:lnTo>
                  <a:pt x="75089" y="44047"/>
                </a:lnTo>
                <a:lnTo>
                  <a:pt x="44047" y="75089"/>
                </a:lnTo>
                <a:lnTo>
                  <a:pt x="20380" y="112300"/>
                </a:lnTo>
                <a:lnTo>
                  <a:pt x="5296" y="154474"/>
                </a:lnTo>
                <a:lnTo>
                  <a:pt x="0" y="200406"/>
                </a:lnTo>
                <a:lnTo>
                  <a:pt x="0" y="1002030"/>
                </a:lnTo>
                <a:lnTo>
                  <a:pt x="5296" y="1047981"/>
                </a:lnTo>
                <a:lnTo>
                  <a:pt x="20380" y="1090163"/>
                </a:lnTo>
                <a:lnTo>
                  <a:pt x="44047" y="1127373"/>
                </a:lnTo>
                <a:lnTo>
                  <a:pt x="75089" y="1158408"/>
                </a:lnTo>
                <a:lnTo>
                  <a:pt x="112300" y="1182066"/>
                </a:lnTo>
                <a:lnTo>
                  <a:pt x="154474" y="1197143"/>
                </a:lnTo>
                <a:lnTo>
                  <a:pt x="200405" y="1202436"/>
                </a:lnTo>
                <a:lnTo>
                  <a:pt x="3990593" y="1202436"/>
                </a:lnTo>
                <a:lnTo>
                  <a:pt x="4036525" y="1197143"/>
                </a:lnTo>
                <a:lnTo>
                  <a:pt x="4078699" y="1182066"/>
                </a:lnTo>
                <a:lnTo>
                  <a:pt x="4115910" y="1158408"/>
                </a:lnTo>
                <a:lnTo>
                  <a:pt x="4146952" y="1127373"/>
                </a:lnTo>
                <a:lnTo>
                  <a:pt x="4170619" y="1090163"/>
                </a:lnTo>
                <a:lnTo>
                  <a:pt x="4185703" y="1047981"/>
                </a:lnTo>
                <a:lnTo>
                  <a:pt x="4190999" y="1002030"/>
                </a:lnTo>
                <a:lnTo>
                  <a:pt x="4190999" y="200406"/>
                </a:lnTo>
                <a:lnTo>
                  <a:pt x="4185703" y="154474"/>
                </a:lnTo>
                <a:lnTo>
                  <a:pt x="4170619" y="112300"/>
                </a:lnTo>
                <a:lnTo>
                  <a:pt x="4146952" y="75089"/>
                </a:lnTo>
                <a:lnTo>
                  <a:pt x="4115910" y="44047"/>
                </a:lnTo>
                <a:lnTo>
                  <a:pt x="4078699" y="20380"/>
                </a:lnTo>
                <a:lnTo>
                  <a:pt x="4036525" y="5296"/>
                </a:lnTo>
                <a:lnTo>
                  <a:pt x="3990593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22E71FF-4F5E-48FB-AE82-764EAB54B4F4}"/>
              </a:ext>
            </a:extLst>
          </p:cNvPr>
          <p:cNvSpPr txBox="1"/>
          <p:nvPr/>
        </p:nvSpPr>
        <p:spPr>
          <a:xfrm>
            <a:off x="3634740" y="5944957"/>
            <a:ext cx="1874520" cy="323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Min-max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98279-7A04-4CD8-8053-D56068F8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0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3884C0-D208-4753-821F-6B615401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objective: </a:t>
            </a:r>
            <a:r>
              <a:rPr lang="en-US" altLang="ko-KR" b="1" dirty="0"/>
              <a:t>minimizing</a:t>
            </a:r>
            <a:r>
              <a:rPr lang="en-US" altLang="ko-KR" dirty="0"/>
              <a:t> privacy loss w.r.t the </a:t>
            </a:r>
            <a:r>
              <a:rPr lang="en-US" altLang="ko-KR" b="1" dirty="0"/>
              <a:t>strongest</a:t>
            </a:r>
            <a:r>
              <a:rPr lang="en-US" altLang="ko-KR" dirty="0"/>
              <a:t> inference attack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𝜆 </a:t>
            </a:r>
            <a:r>
              <a:rPr lang="en-US" altLang="ko-KR" dirty="0"/>
              <a:t>is the </a:t>
            </a:r>
            <a:r>
              <a:rPr lang="en-US" altLang="ko-KR" b="1" dirty="0" err="1"/>
              <a:t>regularizer</a:t>
            </a:r>
            <a:r>
              <a:rPr lang="en-US" altLang="ko-KR" dirty="0"/>
              <a:t>: prevents the classification model from </a:t>
            </a:r>
            <a:r>
              <a:rPr lang="en-US" altLang="ko-KR" b="1" dirty="0"/>
              <a:t>leaking</a:t>
            </a:r>
            <a:r>
              <a:rPr lang="en-US" altLang="ko-KR" dirty="0"/>
              <a:t> information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C90B9F-914C-4A28-9CD3-5BD1B2B2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Min-max membership privacy game</a:t>
            </a:r>
            <a:endParaRPr lang="ko-KR" alt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332A57C-96CF-4B32-8AE9-58B9B6124714}"/>
              </a:ext>
            </a:extLst>
          </p:cNvPr>
          <p:cNvSpPr/>
          <p:nvPr/>
        </p:nvSpPr>
        <p:spPr>
          <a:xfrm>
            <a:off x="2700338" y="2742070"/>
            <a:ext cx="3743324" cy="233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A979F-999B-4F78-83BD-1C423D7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3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911B40-9303-4CB0-9270-824C38AF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training algorithm</a:t>
            </a:r>
            <a:endParaRPr lang="ko-KR" alt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40C6F02-1FEF-4143-B163-C57B35F0818E}"/>
              </a:ext>
            </a:extLst>
          </p:cNvPr>
          <p:cNvSpPr/>
          <p:nvPr/>
        </p:nvSpPr>
        <p:spPr>
          <a:xfrm>
            <a:off x="180122" y="1852113"/>
            <a:ext cx="8803400" cy="4345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2A6116F-263C-41D8-B585-51818EFA8BFA}"/>
              </a:ext>
            </a:extLst>
          </p:cNvPr>
          <p:cNvSpPr/>
          <p:nvPr/>
        </p:nvSpPr>
        <p:spPr>
          <a:xfrm>
            <a:off x="5316981" y="3873753"/>
            <a:ext cx="332740" cy="558165"/>
          </a:xfrm>
          <a:custGeom>
            <a:avLst/>
            <a:gdLst/>
            <a:ahLst/>
            <a:cxnLst/>
            <a:rect l="l" t="t" r="r" b="b"/>
            <a:pathLst>
              <a:path w="332740" h="558164">
                <a:moveTo>
                  <a:pt x="0" y="0"/>
                </a:moveTo>
                <a:lnTo>
                  <a:pt x="64639" y="2182"/>
                </a:lnTo>
                <a:lnTo>
                  <a:pt x="117443" y="8128"/>
                </a:lnTo>
                <a:lnTo>
                  <a:pt x="153054" y="16930"/>
                </a:lnTo>
                <a:lnTo>
                  <a:pt x="166116" y="27686"/>
                </a:lnTo>
                <a:lnTo>
                  <a:pt x="166116" y="251206"/>
                </a:lnTo>
                <a:lnTo>
                  <a:pt x="179177" y="261961"/>
                </a:lnTo>
                <a:lnTo>
                  <a:pt x="214788" y="270763"/>
                </a:lnTo>
                <a:lnTo>
                  <a:pt x="267592" y="276709"/>
                </a:lnTo>
                <a:lnTo>
                  <a:pt x="332232" y="278892"/>
                </a:lnTo>
                <a:lnTo>
                  <a:pt x="267592" y="281074"/>
                </a:lnTo>
                <a:lnTo>
                  <a:pt x="214788" y="287020"/>
                </a:lnTo>
                <a:lnTo>
                  <a:pt x="179177" y="295822"/>
                </a:lnTo>
                <a:lnTo>
                  <a:pt x="166116" y="306578"/>
                </a:lnTo>
                <a:lnTo>
                  <a:pt x="166116" y="530098"/>
                </a:lnTo>
                <a:lnTo>
                  <a:pt x="153054" y="540853"/>
                </a:lnTo>
                <a:lnTo>
                  <a:pt x="117443" y="549656"/>
                </a:lnTo>
                <a:lnTo>
                  <a:pt x="64639" y="555601"/>
                </a:lnTo>
                <a:lnTo>
                  <a:pt x="0" y="55778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CAF67B8-471D-49AE-A905-72F937B52C30}"/>
              </a:ext>
            </a:extLst>
          </p:cNvPr>
          <p:cNvSpPr txBox="1"/>
          <p:nvPr/>
        </p:nvSpPr>
        <p:spPr>
          <a:xfrm>
            <a:off x="5728717" y="3740746"/>
            <a:ext cx="325480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Maximizing </a:t>
            </a:r>
            <a:r>
              <a:rPr sz="1800" spc="-20" dirty="0">
                <a:latin typeface="Arial"/>
                <a:cs typeface="Arial"/>
              </a:rPr>
              <a:t>the the </a:t>
            </a:r>
            <a:r>
              <a:rPr sz="1800" spc="-55" dirty="0">
                <a:latin typeface="Arial"/>
                <a:cs typeface="Arial"/>
              </a:rPr>
              <a:t>empirical </a:t>
            </a:r>
            <a:endParaRPr lang="en-US" altLang="ko-KR" sz="1800" spc="-5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inference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gain</a:t>
            </a:r>
            <a:r>
              <a:rPr lang="en-US" altLang="ko-KR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with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80" dirty="0">
                <a:latin typeface="Arial"/>
                <a:cs typeface="Arial"/>
              </a:rPr>
              <a:t>stochastic </a:t>
            </a:r>
            <a:r>
              <a:rPr lang="en-US" sz="1800" spc="-55" dirty="0">
                <a:latin typeface="Arial"/>
                <a:cs typeface="Arial"/>
              </a:rPr>
              <a:t>gradient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-95" dirty="0">
                <a:latin typeface="Arial"/>
                <a:cs typeface="Arial"/>
              </a:rPr>
              <a:t>ascent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D7F72D45-76EE-4D04-8686-76775D8E3705}"/>
              </a:ext>
            </a:extLst>
          </p:cNvPr>
          <p:cNvSpPr/>
          <p:nvPr/>
        </p:nvSpPr>
        <p:spPr>
          <a:xfrm>
            <a:off x="4038346" y="5290058"/>
            <a:ext cx="332740" cy="558165"/>
          </a:xfrm>
          <a:custGeom>
            <a:avLst/>
            <a:gdLst/>
            <a:ahLst/>
            <a:cxnLst/>
            <a:rect l="l" t="t" r="r" b="b"/>
            <a:pathLst>
              <a:path w="332739" h="558164">
                <a:moveTo>
                  <a:pt x="0" y="0"/>
                </a:moveTo>
                <a:lnTo>
                  <a:pt x="64639" y="2182"/>
                </a:lnTo>
                <a:lnTo>
                  <a:pt x="117443" y="8128"/>
                </a:lnTo>
                <a:lnTo>
                  <a:pt x="153054" y="16930"/>
                </a:lnTo>
                <a:lnTo>
                  <a:pt x="166115" y="27686"/>
                </a:lnTo>
                <a:lnTo>
                  <a:pt x="166115" y="251206"/>
                </a:lnTo>
                <a:lnTo>
                  <a:pt x="179177" y="261961"/>
                </a:lnTo>
                <a:lnTo>
                  <a:pt x="214788" y="270764"/>
                </a:lnTo>
                <a:lnTo>
                  <a:pt x="267592" y="276709"/>
                </a:lnTo>
                <a:lnTo>
                  <a:pt x="332231" y="278892"/>
                </a:lnTo>
                <a:lnTo>
                  <a:pt x="267592" y="281074"/>
                </a:lnTo>
                <a:lnTo>
                  <a:pt x="214788" y="287020"/>
                </a:lnTo>
                <a:lnTo>
                  <a:pt x="179177" y="295822"/>
                </a:lnTo>
                <a:lnTo>
                  <a:pt x="166115" y="306578"/>
                </a:lnTo>
                <a:lnTo>
                  <a:pt x="166115" y="530098"/>
                </a:lnTo>
                <a:lnTo>
                  <a:pt x="153054" y="540853"/>
                </a:lnTo>
                <a:lnTo>
                  <a:pt x="117443" y="549656"/>
                </a:lnTo>
                <a:lnTo>
                  <a:pt x="64639" y="555601"/>
                </a:lnTo>
                <a:lnTo>
                  <a:pt x="0" y="55778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87FD47F-33DC-4F06-9921-264B0101B04E}"/>
              </a:ext>
            </a:extLst>
          </p:cNvPr>
          <p:cNvSpPr txBox="1"/>
          <p:nvPr/>
        </p:nvSpPr>
        <p:spPr>
          <a:xfrm>
            <a:off x="4449445" y="5266563"/>
            <a:ext cx="3795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Minimize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empirical </a:t>
            </a:r>
            <a:r>
              <a:rPr sz="1800" spc="-70" dirty="0">
                <a:latin typeface="Arial"/>
                <a:cs typeface="Arial"/>
              </a:rPr>
              <a:t>classification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loss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80" dirty="0">
                <a:latin typeface="Arial"/>
                <a:cs typeface="Arial"/>
              </a:rPr>
              <a:t>stochastic </a:t>
            </a:r>
            <a:r>
              <a:rPr sz="1800" spc="-55" dirty="0">
                <a:latin typeface="Arial"/>
                <a:cs typeface="Arial"/>
              </a:rPr>
              <a:t>gradient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descent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9FB96A-E8F1-490D-985B-8902B5B6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3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67BD49-68FA-4E5E-BF59-18B7DF37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8185150" cy="4351338"/>
          </a:xfrm>
        </p:spPr>
        <p:txBody>
          <a:bodyPr/>
          <a:lstStyle/>
          <a:p>
            <a:r>
              <a:rPr lang="en-US" altLang="ko-KR" dirty="0"/>
              <a:t>Ultimate goal: training a classification model that has </a:t>
            </a:r>
            <a:r>
              <a:rPr lang="en-US" altLang="ko-KR" b="1" dirty="0"/>
              <a:t>indistinguishably similar output distributions </a:t>
            </a:r>
            <a:r>
              <a:rPr lang="en-US" altLang="ko-KR" dirty="0"/>
              <a:t>for data members of training set versus the non-members</a:t>
            </a:r>
          </a:p>
          <a:p>
            <a:r>
              <a:rPr lang="en-US" altLang="ko-KR" dirty="0"/>
              <a:t>Achieving maximum value of </a:t>
            </a:r>
            <a:r>
              <a:rPr lang="ko-KR" altLang="en-US" spc="-60" dirty="0">
                <a:latin typeface="DejaVu Sans"/>
                <a:cs typeface="DejaVu Sans"/>
              </a:rPr>
              <a:t>𝐺</a:t>
            </a:r>
            <a:r>
              <a:rPr lang="ko-KR" altLang="en-US" sz="2800" spc="-89" baseline="-15325" dirty="0">
                <a:latin typeface="DejaVu Sans"/>
                <a:cs typeface="DejaVu Sans"/>
              </a:rPr>
              <a:t>𝑓</a:t>
            </a:r>
            <a:r>
              <a:rPr lang="en-US" altLang="ko-KR" dirty="0"/>
              <a:t>(ℎ) where </a:t>
            </a:r>
            <a:r>
              <a:rPr lang="en-US" altLang="ko-KR" spc="-315" dirty="0">
                <a:latin typeface="DejaVu Sans"/>
                <a:cs typeface="DejaVu Sans"/>
              </a:rPr>
              <a:t>ℎ</a:t>
            </a:r>
            <a:r>
              <a:rPr lang="ko-KR" altLang="en-US" spc="-472" baseline="28735" dirty="0">
                <a:latin typeface="DejaVu Sans"/>
                <a:cs typeface="DejaVu Sans"/>
              </a:rPr>
              <a:t>∗  </a:t>
            </a:r>
            <a:r>
              <a:rPr lang="en-US" altLang="ko-KR" dirty="0"/>
              <a:t>is the </a:t>
            </a:r>
            <a:r>
              <a:rPr lang="en-US" altLang="ko-KR" b="1" dirty="0"/>
              <a:t>optimal</a:t>
            </a:r>
            <a:r>
              <a:rPr lang="en-US" altLang="ko-KR" dirty="0"/>
              <a:t> attack model: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pc="-85" dirty="0">
                <a:latin typeface="DejaVu Sans"/>
                <a:cs typeface="DejaVu Sans"/>
              </a:rPr>
              <a:t>𝑝</a:t>
            </a:r>
            <a:r>
              <a:rPr lang="ko-KR" altLang="en-US" sz="2800" spc="-127" baseline="-15325" dirty="0">
                <a:latin typeface="DejaVu Sans"/>
                <a:cs typeface="DejaVu Sans"/>
              </a:rPr>
              <a:t>𝑓</a:t>
            </a:r>
            <a:r>
              <a:rPr lang="ko-KR" altLang="en-US" dirty="0"/>
              <a:t> </a:t>
            </a:r>
            <a:r>
              <a:rPr lang="en-US" altLang="ko-KR" dirty="0"/>
              <a:t>is the probability distribution of </a:t>
            </a:r>
            <a:r>
              <a:rPr lang="ko-KR" altLang="en-US" dirty="0"/>
              <a:t>𝑓 </a:t>
            </a:r>
            <a:r>
              <a:rPr lang="en-US" altLang="ko-KR" dirty="0"/>
              <a:t>of its output on its training data D</a:t>
            </a:r>
          </a:p>
          <a:p>
            <a:r>
              <a:rPr lang="ko-KR" altLang="en-US" spc="-10" dirty="0">
                <a:latin typeface="DejaVu Sans"/>
                <a:cs typeface="DejaVu Sans"/>
              </a:rPr>
              <a:t>𝑝</a:t>
            </a:r>
            <a:r>
              <a:rPr lang="en-US" altLang="ko-KR" spc="-10" dirty="0">
                <a:latin typeface="DejaVu Sans"/>
                <a:cs typeface="DejaVu Sans"/>
              </a:rPr>
              <a:t>′</a:t>
            </a:r>
            <a:r>
              <a:rPr lang="ko-KR" altLang="en-US" sz="2800" spc="-15" baseline="-15325" dirty="0">
                <a:latin typeface="DejaVu Sans"/>
                <a:cs typeface="DejaVu Sans"/>
              </a:rPr>
              <a:t>𝑓 </a:t>
            </a:r>
            <a:r>
              <a:rPr lang="en-US" altLang="ko-KR" dirty="0"/>
              <a:t>is the probability distribution of </a:t>
            </a:r>
            <a:r>
              <a:rPr lang="ko-KR" altLang="en-US" dirty="0"/>
              <a:t>𝑓 </a:t>
            </a:r>
            <a:r>
              <a:rPr lang="en-US" altLang="ko-KR" dirty="0"/>
              <a:t>on any data points outside the training dataset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5AFACF-FC2E-47C1-BBDB-B60CC925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Theoretical analysis</a:t>
            </a:r>
            <a:endParaRPr lang="ko-KR" alt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A664041-7BFA-4B4F-9EFD-7C379E18D10F}"/>
              </a:ext>
            </a:extLst>
          </p:cNvPr>
          <p:cNvSpPr/>
          <p:nvPr/>
        </p:nvSpPr>
        <p:spPr>
          <a:xfrm>
            <a:off x="2848938" y="3795799"/>
            <a:ext cx="3762014" cy="75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F77546A-179C-4D59-9155-A624FF99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67BD49-68FA-4E5E-BF59-18B7DF37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Ultimate goal: training a classification model that has indistinguishably similar output distributions for data members of training set versus the non-members</a:t>
            </a:r>
          </a:p>
          <a:p>
            <a:r>
              <a:rPr lang="en-US" altLang="ko-KR" dirty="0"/>
              <a:t>Achieving maximum value of </a:t>
            </a:r>
            <a:r>
              <a:rPr lang="ko-KR" altLang="en-US" spc="-60" dirty="0">
                <a:latin typeface="DejaVu Sans"/>
                <a:cs typeface="DejaVu Sans"/>
              </a:rPr>
              <a:t>𝐺</a:t>
            </a:r>
            <a:r>
              <a:rPr lang="ko-KR" altLang="en-US" sz="2800" spc="-89" baseline="-15325" dirty="0">
                <a:latin typeface="DejaVu Sans"/>
                <a:cs typeface="DejaVu Sans"/>
              </a:rPr>
              <a:t>𝑓</a:t>
            </a:r>
            <a:r>
              <a:rPr lang="en-US" altLang="ko-KR" dirty="0"/>
              <a:t>(ℎ) where </a:t>
            </a:r>
            <a:r>
              <a:rPr lang="en-US" altLang="ko-KR" spc="-315" dirty="0">
                <a:latin typeface="DejaVu Sans"/>
                <a:cs typeface="DejaVu Sans"/>
              </a:rPr>
              <a:t>ℎ</a:t>
            </a:r>
            <a:r>
              <a:rPr lang="ko-KR" altLang="en-US" spc="-472" baseline="28735" dirty="0">
                <a:latin typeface="DejaVu Sans"/>
                <a:cs typeface="DejaVu Sans"/>
              </a:rPr>
              <a:t>∗  </a:t>
            </a:r>
            <a:r>
              <a:rPr lang="en-US" altLang="ko-KR" dirty="0"/>
              <a:t>is the optimal attack model: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5AFACF-FC2E-47C1-BBDB-B60CC925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Theoretical analysis</a:t>
            </a:r>
            <a:endParaRPr lang="ko-KR" alt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A664041-7BFA-4B4F-9EFD-7C379E18D10F}"/>
              </a:ext>
            </a:extLst>
          </p:cNvPr>
          <p:cNvSpPr/>
          <p:nvPr/>
        </p:nvSpPr>
        <p:spPr>
          <a:xfrm>
            <a:off x="2848938" y="3795799"/>
            <a:ext cx="3762014" cy="75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42D7AD-F189-4350-A4FA-77767C3B8C9C}"/>
              </a:ext>
            </a:extLst>
          </p:cNvPr>
          <p:cNvGrpSpPr/>
          <p:nvPr/>
        </p:nvGrpSpPr>
        <p:grpSpPr>
          <a:xfrm>
            <a:off x="628649" y="4836430"/>
            <a:ext cx="7886703" cy="1371296"/>
            <a:chOff x="4476408" y="3405769"/>
            <a:chExt cx="4897022" cy="1371296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65F5E09-864A-42A7-B7A4-64B7C90BDBCD}"/>
                </a:ext>
              </a:extLst>
            </p:cNvPr>
            <p:cNvSpPr/>
            <p:nvPr/>
          </p:nvSpPr>
          <p:spPr>
            <a:xfrm>
              <a:off x="4476408" y="3405769"/>
              <a:ext cx="4897022" cy="1371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912745" marR="1017905" indent="-646430" algn="ctr">
                <a:lnSpc>
                  <a:spcPct val="101000"/>
                </a:lnSpc>
              </a:pPr>
              <a:endParaRPr lang="en-US" altLang="ko-KR" sz="2000" baseline="-15325" dirty="0">
                <a:latin typeface="DejaVu Sans"/>
                <a:cs typeface="DejaVu San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1062CBD-9468-42B9-9A07-9C33BEBFCE9D}"/>
                </a:ext>
              </a:extLst>
            </p:cNvPr>
            <p:cNvSpPr/>
            <p:nvPr/>
          </p:nvSpPr>
          <p:spPr>
            <a:xfrm>
              <a:off x="4681168" y="3809692"/>
              <a:ext cx="3762014" cy="56345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marL="2912745" marR="1017905" indent="-646430" algn="ctr">
                <a:lnSpc>
                  <a:spcPct val="101000"/>
                </a:lnSpc>
              </a:pPr>
              <a:r>
                <a:rPr lang="en-US" altLang="ko-KR" sz="2400" spc="-65" dirty="0">
                  <a:latin typeface="Arial"/>
                  <a:cs typeface="Arial"/>
                </a:rPr>
                <a:t>Determine </a:t>
              </a:r>
              <a:r>
                <a:rPr lang="en-US" altLang="ko-KR" sz="2400" spc="-80" dirty="0">
                  <a:latin typeface="Arial"/>
                  <a:cs typeface="Arial"/>
                </a:rPr>
                <a:t>membership </a:t>
              </a:r>
              <a:r>
                <a:rPr lang="en-US" altLang="ko-KR" sz="2400" spc="-85" dirty="0">
                  <a:latin typeface="Arial"/>
                  <a:cs typeface="Arial"/>
                </a:rPr>
                <a:t>by </a:t>
              </a:r>
              <a:r>
                <a:rPr lang="en-US" altLang="ko-KR" sz="2400" spc="-80" dirty="0">
                  <a:latin typeface="Arial"/>
                  <a:cs typeface="Arial"/>
                </a:rPr>
                <a:t>comparing </a:t>
              </a:r>
              <a:r>
                <a:rPr lang="en-US" altLang="ko-KR" sz="2400" spc="-35" dirty="0">
                  <a:latin typeface="Arial"/>
                  <a:cs typeface="Arial"/>
                </a:rPr>
                <a:t>probability</a:t>
              </a:r>
              <a:r>
                <a:rPr lang="en-US" altLang="ko-KR" sz="2400" spc="-220" dirty="0">
                  <a:latin typeface="Arial"/>
                  <a:cs typeface="Arial"/>
                </a:rPr>
                <a:t> </a:t>
              </a:r>
            </a:p>
            <a:p>
              <a:pPr marL="2912745" marR="1017905" indent="-646430" algn="ctr">
                <a:lnSpc>
                  <a:spcPct val="101000"/>
                </a:lnSpc>
              </a:pPr>
              <a:r>
                <a:rPr lang="en-US" altLang="ko-KR" sz="2400" spc="-5" dirty="0">
                  <a:latin typeface="Arial"/>
                  <a:cs typeface="Arial"/>
                </a:rPr>
                <a:t>that  </a:t>
              </a:r>
              <a:r>
                <a:rPr lang="en-US" altLang="ko-KR" sz="2400" spc="-20" dirty="0">
                  <a:latin typeface="Arial"/>
                  <a:cs typeface="Arial"/>
                </a:rPr>
                <a:t>the </a:t>
              </a:r>
              <a:r>
                <a:rPr lang="en-US" altLang="ko-KR" sz="2400" spc="-40" dirty="0">
                  <a:latin typeface="Arial"/>
                  <a:cs typeface="Arial"/>
                </a:rPr>
                <a:t>prediction </a:t>
              </a:r>
              <a:r>
                <a:rPr lang="ko-KR" altLang="en-US" sz="2400" spc="-10" dirty="0">
                  <a:latin typeface="DejaVu Sans"/>
                  <a:cs typeface="DejaVu Sans"/>
                </a:rPr>
                <a:t>𝑓</a:t>
              </a:r>
              <a:r>
                <a:rPr lang="en-US" altLang="ko-KR" sz="2400" spc="-10" dirty="0">
                  <a:latin typeface="DejaVu Sans"/>
                  <a:cs typeface="DejaVu Sans"/>
                </a:rPr>
                <a:t>(</a:t>
              </a:r>
              <a:r>
                <a:rPr lang="ko-KR" altLang="en-US" sz="2400" spc="-10" dirty="0">
                  <a:latin typeface="DejaVu Sans"/>
                  <a:cs typeface="DejaVu Sans"/>
                </a:rPr>
                <a:t>𝑥</a:t>
              </a:r>
              <a:r>
                <a:rPr lang="en-US" altLang="ko-KR" sz="2400" spc="-10" dirty="0">
                  <a:latin typeface="DejaVu Sans"/>
                  <a:cs typeface="DejaVu Sans"/>
                </a:rPr>
                <a:t>) </a:t>
              </a:r>
              <a:r>
                <a:rPr lang="en-US" altLang="ko-KR" sz="2400" spc="-130" dirty="0">
                  <a:latin typeface="Arial"/>
                  <a:cs typeface="Arial"/>
                </a:rPr>
                <a:t>comes </a:t>
              </a:r>
              <a:r>
                <a:rPr lang="en-US" altLang="ko-KR" sz="2400" spc="-25" dirty="0">
                  <a:latin typeface="Arial"/>
                  <a:cs typeface="Arial"/>
                </a:rPr>
                <a:t>from </a:t>
              </a:r>
              <a:r>
                <a:rPr lang="ko-KR" altLang="en-US" sz="2400" spc="-85" dirty="0">
                  <a:latin typeface="DejaVu Sans"/>
                  <a:cs typeface="DejaVu Sans"/>
                </a:rPr>
                <a:t>𝑝</a:t>
              </a:r>
              <a:r>
                <a:rPr lang="ko-KR" altLang="en-US" sz="2800" spc="-127" baseline="-15325" dirty="0">
                  <a:latin typeface="DejaVu Sans"/>
                  <a:cs typeface="DejaVu Sans"/>
                </a:rPr>
                <a:t>𝑓 </a:t>
              </a:r>
              <a:r>
                <a:rPr lang="en-US" altLang="ko-KR" sz="2400" spc="-15" dirty="0">
                  <a:latin typeface="Arial"/>
                  <a:cs typeface="Arial"/>
                </a:rPr>
                <a:t>or</a:t>
              </a:r>
              <a:r>
                <a:rPr lang="en-US" altLang="ko-KR" sz="2400" spc="-315" dirty="0">
                  <a:latin typeface="Arial"/>
                  <a:cs typeface="Arial"/>
                </a:rPr>
                <a:t> </a:t>
              </a:r>
              <a:r>
                <a:rPr lang="ko-KR" altLang="en-US" sz="2400" spc="-10" dirty="0">
                  <a:latin typeface="DejaVu Sans"/>
                  <a:cs typeface="DejaVu Sans"/>
                </a:rPr>
                <a:t>𝑝</a:t>
              </a:r>
              <a:r>
                <a:rPr lang="en-US" altLang="ko-KR" sz="2400" spc="-10" dirty="0">
                  <a:latin typeface="DejaVu Sans"/>
                  <a:cs typeface="DejaVu Sans"/>
                </a:rPr>
                <a:t>′</a:t>
              </a:r>
              <a:r>
                <a:rPr lang="ko-KR" altLang="en-US" sz="2800" spc="-15" baseline="-15325" dirty="0">
                  <a:latin typeface="DejaVu Sans"/>
                  <a:cs typeface="DejaVu Sans"/>
                </a:rPr>
                <a:t>𝑓</a:t>
              </a:r>
              <a:endParaRPr lang="en-US" altLang="ko-KR" sz="2800" baseline="-15325" dirty="0">
                <a:latin typeface="DejaVu Sans"/>
                <a:cs typeface="DejaVu Sans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677EB-EB79-4A2E-BFB6-BB1C4FEC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8B72-B8D0-4059-8DFB-3BB293D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FCF28-FA81-41E6-A714-BECF9BD7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39047"/>
            <a:ext cx="8675370" cy="4631124"/>
          </a:xfrm>
        </p:spPr>
        <p:txBody>
          <a:bodyPr>
            <a:noAutofit/>
          </a:bodyPr>
          <a:lstStyle/>
          <a:p>
            <a:r>
              <a:rPr lang="en-US" altLang="ko-KR" u="sng" dirty="0"/>
              <a:t>Problem</a:t>
            </a:r>
            <a:r>
              <a:rPr lang="en-US" altLang="ko-KR" dirty="0"/>
              <a:t>: machine learning models </a:t>
            </a:r>
            <a:r>
              <a:rPr lang="en-US" altLang="ko-KR" b="1" dirty="0"/>
              <a:t>leak information</a:t>
            </a:r>
            <a:r>
              <a:rPr lang="en-US" altLang="ko-KR" dirty="0"/>
              <a:t> about the dataset on which they are trained</a:t>
            </a:r>
          </a:p>
          <a:p>
            <a:r>
              <a:rPr lang="en-US" altLang="ko-KR" u="sng" dirty="0"/>
              <a:t>Goal</a:t>
            </a:r>
            <a:r>
              <a:rPr lang="en-US" altLang="ko-KR" dirty="0"/>
              <a:t>: build a model that maximize privacy and prediction accuracy</a:t>
            </a:r>
          </a:p>
          <a:p>
            <a:r>
              <a:rPr lang="en-US" altLang="ko-KR" u="sng" dirty="0"/>
              <a:t>Contributions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Introduce a privacy mechanism that solves the </a:t>
            </a:r>
            <a:r>
              <a:rPr lang="en-US" altLang="ko-KR" b="1" dirty="0"/>
              <a:t>min-max</a:t>
            </a:r>
            <a:r>
              <a:rPr lang="en-US" altLang="ko-KR" dirty="0"/>
              <a:t> privacy game</a:t>
            </a:r>
          </a:p>
          <a:p>
            <a:pPr lvl="1"/>
            <a:r>
              <a:rPr lang="en-US" altLang="ko-KR" dirty="0"/>
              <a:t>Privacy mechanism also </a:t>
            </a:r>
            <a:r>
              <a:rPr lang="en-US" altLang="ko-KR" b="1" dirty="0"/>
              <a:t>regularizes</a:t>
            </a:r>
            <a:r>
              <a:rPr lang="en-US" altLang="ko-KR" dirty="0"/>
              <a:t> the models</a:t>
            </a:r>
          </a:p>
          <a:p>
            <a:r>
              <a:rPr lang="en-US" altLang="ko-KR" u="sng" dirty="0"/>
              <a:t>Evaluation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Tested on 3 datasets and resulting models achieved </a:t>
            </a:r>
            <a:r>
              <a:rPr lang="en-US" altLang="ko-KR" b="1" dirty="0"/>
              <a:t>maximum</a:t>
            </a:r>
            <a:r>
              <a:rPr lang="en-US" altLang="ko-KR" dirty="0"/>
              <a:t> privacy while </a:t>
            </a:r>
            <a:r>
              <a:rPr lang="en-US" altLang="ko-KR" b="1" dirty="0"/>
              <a:t>minimizing</a:t>
            </a:r>
            <a:r>
              <a:rPr lang="en-US" altLang="ko-KR" dirty="0"/>
              <a:t> classification loss</a:t>
            </a:r>
          </a:p>
          <a:p>
            <a:pPr lvl="1"/>
            <a:r>
              <a:rPr lang="en-US" altLang="ko-KR" dirty="0"/>
              <a:t>Cost of achieving membership privacy is </a:t>
            </a:r>
            <a:r>
              <a:rPr lang="en-US" altLang="ko-KR" b="1" dirty="0"/>
              <a:t>negligible</a:t>
            </a:r>
            <a:r>
              <a:rPr lang="en-US" altLang="ko-KR" dirty="0"/>
              <a:t> in terms of classification error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5EBF-E7C4-4A6F-A3B1-4BB604B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1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67BD49-68FA-4E5E-BF59-18B7DF37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Solving this equation to obtain a </a:t>
            </a:r>
            <a:r>
              <a:rPr lang="en-US" altLang="ko-KR" b="1" dirty="0"/>
              <a:t>privacy-preserving</a:t>
            </a:r>
            <a:r>
              <a:rPr lang="en-US" altLang="ko-KR" dirty="0"/>
              <a:t> classification task</a:t>
            </a:r>
          </a:p>
          <a:p>
            <a:r>
              <a:rPr lang="en-US" altLang="ko-KR" dirty="0"/>
              <a:t>The optimal function </a:t>
            </a:r>
            <a:r>
              <a:rPr lang="ko-KR" altLang="en-US" spc="-295" dirty="0">
                <a:latin typeface="DejaVu Sans"/>
                <a:cs typeface="DejaVu Sans"/>
              </a:rPr>
              <a:t>𝑓</a:t>
            </a:r>
            <a:r>
              <a:rPr lang="ko-KR" altLang="en-US" spc="-442" baseline="28571" dirty="0">
                <a:latin typeface="DejaVu Sans"/>
                <a:cs typeface="DejaVu Sans"/>
              </a:rPr>
              <a:t>∗</a:t>
            </a:r>
            <a:r>
              <a:rPr lang="ko-KR" altLang="en-US" dirty="0"/>
              <a:t>  </a:t>
            </a:r>
            <a:r>
              <a:rPr lang="en-US" altLang="ko-KR" dirty="0"/>
              <a:t>is global minimization function if: </a:t>
            </a:r>
            <a:r>
              <a:rPr lang="ko-KR" altLang="en-US" spc="-260" dirty="0">
                <a:latin typeface="DejaVu Sans"/>
                <a:cs typeface="DejaVu Sans"/>
              </a:rPr>
              <a:t>𝑝</a:t>
            </a:r>
            <a:r>
              <a:rPr lang="ko-KR" altLang="en-US" spc="-390" baseline="-15873" dirty="0">
                <a:latin typeface="DejaVu Sans"/>
                <a:cs typeface="DejaVu Sans"/>
              </a:rPr>
              <a:t>𝑓∗   </a:t>
            </a:r>
            <a:r>
              <a:rPr lang="en-US" altLang="ko-KR" spc="-220" dirty="0">
                <a:latin typeface="DejaVu Sans"/>
                <a:cs typeface="DejaVu Sans"/>
              </a:rPr>
              <a:t>=</a:t>
            </a:r>
            <a:r>
              <a:rPr lang="ko-KR" altLang="en-US" spc="-530" dirty="0">
                <a:latin typeface="DejaVu Sans"/>
                <a:cs typeface="DejaVu Sans"/>
              </a:rPr>
              <a:t> </a:t>
            </a:r>
            <a:r>
              <a:rPr lang="ko-KR" altLang="en-US" spc="-155" dirty="0">
                <a:latin typeface="DejaVu Sans"/>
                <a:cs typeface="DejaVu Sans"/>
              </a:rPr>
              <a:t>𝑝</a:t>
            </a:r>
            <a:r>
              <a:rPr lang="en-US" altLang="ko-KR" spc="-155" dirty="0">
                <a:latin typeface="DejaVu Sans"/>
                <a:cs typeface="DejaVu Sans"/>
              </a:rPr>
              <a:t>′</a:t>
            </a:r>
            <a:r>
              <a:rPr lang="ko-KR" altLang="en-US" spc="-232" baseline="-15873" dirty="0">
                <a:latin typeface="DejaVu Sans"/>
                <a:cs typeface="DejaVu Sans"/>
              </a:rPr>
              <a:t>𝑓∗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5AFACF-FC2E-47C1-BBDB-B60CC925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Theoretical analysis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42D7AD-F189-4350-A4FA-77767C3B8C9C}"/>
              </a:ext>
            </a:extLst>
          </p:cNvPr>
          <p:cNvGrpSpPr/>
          <p:nvPr/>
        </p:nvGrpSpPr>
        <p:grpSpPr>
          <a:xfrm>
            <a:off x="628649" y="4836430"/>
            <a:ext cx="7886703" cy="1371296"/>
            <a:chOff x="4476408" y="3405769"/>
            <a:chExt cx="4897022" cy="1371296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65F5E09-864A-42A7-B7A4-64B7C90BDBCD}"/>
                </a:ext>
              </a:extLst>
            </p:cNvPr>
            <p:cNvSpPr/>
            <p:nvPr/>
          </p:nvSpPr>
          <p:spPr>
            <a:xfrm>
              <a:off x="4476408" y="3405769"/>
              <a:ext cx="4897022" cy="1371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912745" marR="1017905" indent="-646430" algn="ctr">
                <a:lnSpc>
                  <a:spcPct val="101000"/>
                </a:lnSpc>
              </a:pPr>
              <a:endParaRPr lang="en-US" altLang="ko-KR" sz="2000" baseline="-15325" dirty="0">
                <a:latin typeface="DejaVu Sans"/>
                <a:cs typeface="DejaVu San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1062CBD-9468-42B9-9A07-9C33BEBFCE9D}"/>
                </a:ext>
              </a:extLst>
            </p:cNvPr>
            <p:cNvSpPr/>
            <p:nvPr/>
          </p:nvSpPr>
          <p:spPr>
            <a:xfrm>
              <a:off x="5043912" y="3809692"/>
              <a:ext cx="3762014" cy="56345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2400" spc="-145" dirty="0">
                  <a:latin typeface="Arial"/>
                  <a:cs typeface="Arial"/>
                </a:rPr>
                <a:t>Two </a:t>
              </a:r>
              <a:r>
                <a:rPr lang="en-US" altLang="ko-KR" sz="2400" spc="-40" dirty="0">
                  <a:latin typeface="Arial"/>
                  <a:cs typeface="Arial"/>
                </a:rPr>
                <a:t>distributions </a:t>
              </a:r>
              <a:r>
                <a:rPr lang="ko-KR" altLang="en-US" sz="2400" spc="-210" dirty="0">
                  <a:latin typeface="DejaVu Sans"/>
                  <a:cs typeface="DejaVu Sans"/>
                </a:rPr>
                <a:t>𝑝</a:t>
              </a:r>
              <a:r>
                <a:rPr lang="ko-KR" altLang="en-US" sz="2800" spc="-315" baseline="-15325" dirty="0">
                  <a:latin typeface="DejaVu Sans"/>
                  <a:cs typeface="DejaVu Sans"/>
                </a:rPr>
                <a:t>𝑓∗ </a:t>
              </a:r>
              <a:r>
                <a:rPr lang="en-US" altLang="ko-KR" sz="2400" spc="-95" dirty="0">
                  <a:latin typeface="Arial"/>
                  <a:cs typeface="Arial"/>
                </a:rPr>
                <a:t>and </a:t>
              </a:r>
              <a:r>
                <a:rPr lang="ko-KR" altLang="en-US" sz="2400" spc="-125" dirty="0">
                  <a:latin typeface="DejaVu Sans"/>
                  <a:cs typeface="DejaVu Sans"/>
                </a:rPr>
                <a:t>𝑝</a:t>
              </a:r>
              <a:r>
                <a:rPr lang="en-US" altLang="ko-KR" sz="2400" spc="-125" dirty="0">
                  <a:latin typeface="DejaVu Sans"/>
                  <a:cs typeface="DejaVu Sans"/>
                </a:rPr>
                <a:t>′</a:t>
              </a:r>
              <a:r>
                <a:rPr lang="ko-KR" altLang="en-US" sz="2800" spc="-187" baseline="-15325" dirty="0">
                  <a:latin typeface="DejaVu Sans"/>
                  <a:cs typeface="DejaVu Sans"/>
                </a:rPr>
                <a:t>𝑓∗ </a:t>
              </a:r>
              <a:r>
                <a:rPr lang="en-US" altLang="ko-KR" sz="2400" spc="-90" dirty="0">
                  <a:latin typeface="Arial"/>
                  <a:cs typeface="Arial"/>
                </a:rPr>
                <a:t>are</a:t>
              </a:r>
              <a:r>
                <a:rPr lang="en-US" altLang="ko-KR" sz="2400" spc="-260" dirty="0">
                  <a:latin typeface="Arial"/>
                  <a:cs typeface="Arial"/>
                </a:rPr>
                <a:t> </a:t>
              </a:r>
              <a:r>
                <a:rPr lang="en-US" altLang="ko-KR" sz="2400" spc="-65" dirty="0">
                  <a:latin typeface="Arial"/>
                  <a:cs typeface="Arial"/>
                </a:rPr>
                <a:t>indistinguishable</a:t>
              </a:r>
              <a:endParaRPr lang="en-US" altLang="ko-KR" sz="2400" dirty="0">
                <a:latin typeface="Arial"/>
                <a:cs typeface="Arial"/>
              </a:endParaRPr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F2E0AA48-886C-42BF-94B9-188F7E3E5CD8}"/>
              </a:ext>
            </a:extLst>
          </p:cNvPr>
          <p:cNvSpPr/>
          <p:nvPr/>
        </p:nvSpPr>
        <p:spPr>
          <a:xfrm>
            <a:off x="3103054" y="3740786"/>
            <a:ext cx="2937892" cy="372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B1E5F-D1D8-4CB3-BCEF-50AA1F3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90D72A-A609-414C-AF3A-4BD04E44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CIFAR100</a:t>
            </a:r>
          </a:p>
          <a:p>
            <a:pPr lvl="1"/>
            <a:r>
              <a:rPr lang="en-US" altLang="ko-KR" dirty="0"/>
              <a:t>Benchmark dataset for image recognition algorithms</a:t>
            </a:r>
          </a:p>
          <a:p>
            <a:pPr lvl="1"/>
            <a:r>
              <a:rPr lang="en-US" altLang="ko-KR" dirty="0"/>
              <a:t>60,000 images</a:t>
            </a:r>
          </a:p>
          <a:p>
            <a:r>
              <a:rPr lang="en-US" altLang="ko-KR" dirty="0"/>
              <a:t>Purchase100</a:t>
            </a:r>
          </a:p>
          <a:p>
            <a:pPr lvl="1"/>
            <a:r>
              <a:rPr lang="en-US" altLang="ko-KR" dirty="0"/>
              <a:t>Shopping records for thousands of people</a:t>
            </a:r>
          </a:p>
          <a:p>
            <a:pPr lvl="1"/>
            <a:r>
              <a:rPr lang="en-US" altLang="ko-KR" dirty="0"/>
              <a:t>197,324 records</a:t>
            </a:r>
          </a:p>
          <a:p>
            <a:r>
              <a:rPr lang="en-US" altLang="ko-KR" dirty="0"/>
              <a:t>Texas100</a:t>
            </a:r>
          </a:p>
          <a:p>
            <a:pPr lvl="1"/>
            <a:r>
              <a:rPr lang="en-US" altLang="ko-KR" dirty="0"/>
              <a:t>Hospital discharge data</a:t>
            </a:r>
          </a:p>
          <a:p>
            <a:pPr lvl="1"/>
            <a:r>
              <a:rPr lang="en-US" altLang="ko-KR" dirty="0"/>
              <a:t>67,330 records</a:t>
            </a:r>
          </a:p>
          <a:p>
            <a:r>
              <a:rPr lang="en-US" altLang="ko-KR" dirty="0"/>
              <a:t>Datasets used in the original membership inference attack against ML models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5C99F-AC42-48FA-9F84-FF539FF3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Experiments: datasets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63270-E4C1-47ED-81AA-760AFB94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2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FA087F-5024-4867-9600-9564DD6D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AlexNet</a:t>
            </a:r>
            <a:r>
              <a:rPr lang="en-US" altLang="ko-KR" dirty="0"/>
              <a:t> architecture</a:t>
            </a:r>
          </a:p>
          <a:p>
            <a:pPr lvl="1"/>
            <a:r>
              <a:rPr lang="en-US" altLang="ko-KR" dirty="0"/>
              <a:t>Adam optimizer: </a:t>
            </a:r>
            <a:r>
              <a:rPr lang="en-US" altLang="ko-KR" b="1" dirty="0"/>
              <a:t>extension</a:t>
            </a:r>
            <a:r>
              <a:rPr lang="en-US" altLang="ko-KR" dirty="0"/>
              <a:t> to stochastic gradient descent</a:t>
            </a:r>
          </a:p>
          <a:p>
            <a:pPr lvl="1"/>
            <a:r>
              <a:rPr lang="en-US" altLang="ko-KR" dirty="0"/>
              <a:t>0.0001 learning rate</a:t>
            </a:r>
          </a:p>
          <a:p>
            <a:pPr lvl="1"/>
            <a:r>
              <a:rPr lang="en-US" altLang="ko-KR" dirty="0"/>
              <a:t>100 epochs</a:t>
            </a:r>
          </a:p>
          <a:p>
            <a:pPr lvl="1"/>
            <a:r>
              <a:rPr lang="en-US" altLang="ko-KR" dirty="0" err="1"/>
              <a:t>DropOut</a:t>
            </a:r>
            <a:r>
              <a:rPr lang="en-US" altLang="ko-KR" dirty="0"/>
              <a:t> </a:t>
            </a:r>
            <a:r>
              <a:rPr lang="en-US" altLang="ko-KR" dirty="0" err="1"/>
              <a:t>regularizer</a:t>
            </a:r>
            <a:r>
              <a:rPr lang="en-US" altLang="ko-KR" dirty="0"/>
              <a:t>: drops </a:t>
            </a:r>
            <a:r>
              <a:rPr lang="en-US" altLang="ko-KR" b="1" dirty="0"/>
              <a:t>randomly selected neurons </a:t>
            </a:r>
            <a:r>
              <a:rPr lang="en-US" altLang="ko-KR" dirty="0"/>
              <a:t>during training</a:t>
            </a:r>
          </a:p>
          <a:p>
            <a:r>
              <a:rPr lang="en-US" altLang="ko-KR" b="1" dirty="0" err="1"/>
              <a:t>DenseNet</a:t>
            </a:r>
            <a:r>
              <a:rPr lang="en-US" altLang="ko-KR" dirty="0"/>
              <a:t> architecture</a:t>
            </a:r>
          </a:p>
          <a:p>
            <a:pPr lvl="1"/>
            <a:r>
              <a:rPr lang="en-US" altLang="ko-KR" b="1" dirty="0"/>
              <a:t>Classical</a:t>
            </a:r>
            <a:r>
              <a:rPr lang="en-US" altLang="ko-KR" dirty="0"/>
              <a:t> stochastic gradient descent</a:t>
            </a:r>
          </a:p>
          <a:p>
            <a:pPr lvl="1"/>
            <a:r>
              <a:rPr lang="en-US" altLang="ko-KR" dirty="0"/>
              <a:t>0.001 / 0.0001 / 0.00001 learning rates depending on the number of epochs</a:t>
            </a:r>
          </a:p>
          <a:p>
            <a:pPr lvl="1"/>
            <a:r>
              <a:rPr lang="en-US" altLang="ko-KR" dirty="0"/>
              <a:t>300 epochs</a:t>
            </a:r>
          </a:p>
          <a:p>
            <a:pPr lvl="1"/>
            <a:r>
              <a:rPr lang="en-US" altLang="ko-KR" dirty="0"/>
              <a:t>L2-norm regularization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289673-6D4F-4DD5-8006-F2062AF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models: CIFAR100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2E63E-7F28-4ABE-8A32-C0BE4185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3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C42CB2-58C4-4A93-9156-E8293FD4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4-layer fully connected neural network</a:t>
            </a:r>
          </a:p>
          <a:p>
            <a:r>
              <a:rPr lang="en-US" altLang="ko-KR" dirty="0"/>
              <a:t>Layer sizes [1024,512,256,100]</a:t>
            </a:r>
          </a:p>
          <a:p>
            <a:r>
              <a:rPr lang="en-US" altLang="ko-KR" dirty="0"/>
              <a:t>Tanh activation functions</a:t>
            </a:r>
          </a:p>
          <a:p>
            <a:r>
              <a:rPr lang="en-US" altLang="ko-KR" dirty="0"/>
              <a:t>All parameters initialized with random normal distribution</a:t>
            </a:r>
          </a:p>
          <a:p>
            <a:r>
              <a:rPr lang="en-US" altLang="ko-KR" dirty="0"/>
              <a:t>50 epochs of training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AC052B-1300-4BFE-A3DC-F5AE06B4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Classification model: Purchase100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90D4B-3DC9-4D85-8210-CE738B18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8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90B6E0-D517-45A0-B65A-F7033C3B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5-layer fully connected neural network</a:t>
            </a:r>
          </a:p>
          <a:p>
            <a:r>
              <a:rPr lang="en-US" altLang="ko-KR" dirty="0"/>
              <a:t>Layer sizes [2048,1024,512,256,100]</a:t>
            </a:r>
          </a:p>
          <a:p>
            <a:r>
              <a:rPr lang="en-US" altLang="ko-KR" dirty="0"/>
              <a:t>Tanh activation functions</a:t>
            </a:r>
          </a:p>
          <a:p>
            <a:r>
              <a:rPr lang="en-US" altLang="ko-KR" dirty="0"/>
              <a:t>All parameters initialized with random normal distribution</a:t>
            </a:r>
          </a:p>
          <a:p>
            <a:r>
              <a:rPr lang="en-US" altLang="ko-KR" dirty="0"/>
              <a:t>50 epochs of training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C59E47-CB86-4D48-B922-D288032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models: Texas100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595B7-5DCB-455B-BA90-1B5F6EA2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8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3EAC154-78F5-44A0-89EB-A8008F54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attack model</a:t>
            </a:r>
            <a:endParaRPr lang="ko-KR" altLang="en-US" dirty="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6AEB183E-05AA-4838-BDE6-F5BE0E26C429}"/>
              </a:ext>
            </a:extLst>
          </p:cNvPr>
          <p:cNvSpPr/>
          <p:nvPr/>
        </p:nvSpPr>
        <p:spPr>
          <a:xfrm>
            <a:off x="2283478" y="2753358"/>
            <a:ext cx="4272715" cy="2833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0515671F-AF7B-4582-A9FD-40CECBF8F50E}"/>
              </a:ext>
            </a:extLst>
          </p:cNvPr>
          <p:cNvSpPr/>
          <p:nvPr/>
        </p:nvSpPr>
        <p:spPr>
          <a:xfrm>
            <a:off x="5159226" y="2350613"/>
            <a:ext cx="3301160" cy="900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C1C51188-9F75-48CB-8DEE-B984E2568B13}"/>
              </a:ext>
            </a:extLst>
          </p:cNvPr>
          <p:cNvSpPr/>
          <p:nvPr/>
        </p:nvSpPr>
        <p:spPr>
          <a:xfrm>
            <a:off x="5181583" y="2286276"/>
            <a:ext cx="3229683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B014BADE-9C34-4C22-9C16-2CDBA78D024B}"/>
              </a:ext>
            </a:extLst>
          </p:cNvPr>
          <p:cNvSpPr/>
          <p:nvPr/>
        </p:nvSpPr>
        <p:spPr>
          <a:xfrm>
            <a:off x="5181583" y="2373295"/>
            <a:ext cx="3230103" cy="829173"/>
          </a:xfrm>
          <a:custGeom>
            <a:avLst/>
            <a:gdLst/>
            <a:ahLst/>
            <a:cxnLst/>
            <a:rect l="l" t="t" r="r" b="b"/>
            <a:pathLst>
              <a:path w="3908425" h="1003300">
                <a:moveTo>
                  <a:pt x="939164" y="0"/>
                </a:moveTo>
                <a:lnTo>
                  <a:pt x="1433956" y="0"/>
                </a:lnTo>
                <a:lnTo>
                  <a:pt x="2176144" y="0"/>
                </a:lnTo>
                <a:lnTo>
                  <a:pt x="3907916" y="0"/>
                </a:lnTo>
                <a:lnTo>
                  <a:pt x="3907916" y="584962"/>
                </a:lnTo>
                <a:lnTo>
                  <a:pt x="3907916" y="835660"/>
                </a:lnTo>
                <a:lnTo>
                  <a:pt x="3907916" y="1002791"/>
                </a:lnTo>
                <a:lnTo>
                  <a:pt x="2176144" y="1002791"/>
                </a:lnTo>
                <a:lnTo>
                  <a:pt x="1433956" y="1002791"/>
                </a:lnTo>
                <a:lnTo>
                  <a:pt x="939164" y="1002791"/>
                </a:lnTo>
                <a:lnTo>
                  <a:pt x="939164" y="835660"/>
                </a:lnTo>
                <a:lnTo>
                  <a:pt x="0" y="608202"/>
                </a:lnTo>
                <a:lnTo>
                  <a:pt x="939164" y="584962"/>
                </a:lnTo>
                <a:lnTo>
                  <a:pt x="939164" y="0"/>
                </a:lnTo>
                <a:close/>
              </a:path>
            </a:pathLst>
          </a:custGeom>
          <a:ln w="12192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529B497-503A-4CC1-AD92-7F4E1CA74967}"/>
              </a:ext>
            </a:extLst>
          </p:cNvPr>
          <p:cNvSpPr txBox="1"/>
          <p:nvPr/>
        </p:nvSpPr>
        <p:spPr>
          <a:xfrm>
            <a:off x="6434055" y="2324595"/>
            <a:ext cx="187103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1520" marR="5080" indent="-719455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Membership</a:t>
            </a:r>
            <a:endParaRPr lang="en-US" altLang="ko-KR" sz="1800" spc="-6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31520" marR="5080" indent="-719455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altLang="ko-KR" spc="-19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31520" marR="5080" indent="-719455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2A762932-2EF5-4E07-9087-7CDFD3DB18B7}"/>
              </a:ext>
            </a:extLst>
          </p:cNvPr>
          <p:cNvSpPr/>
          <p:nvPr/>
        </p:nvSpPr>
        <p:spPr>
          <a:xfrm>
            <a:off x="1966964" y="4000574"/>
            <a:ext cx="384127" cy="1282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0D1A603C-C8FD-4F63-A700-AF35DBB6B1F2}"/>
              </a:ext>
            </a:extLst>
          </p:cNvPr>
          <p:cNvSpPr/>
          <p:nvPr/>
        </p:nvSpPr>
        <p:spPr>
          <a:xfrm>
            <a:off x="1995303" y="4028912"/>
            <a:ext cx="312777" cy="1199153"/>
          </a:xfrm>
          <a:custGeom>
            <a:avLst/>
            <a:gdLst/>
            <a:ahLst/>
            <a:cxnLst/>
            <a:rect l="l" t="t" r="r" b="b"/>
            <a:pathLst>
              <a:path w="378460" h="1450975">
                <a:moveTo>
                  <a:pt x="377951" y="1450848"/>
                </a:moveTo>
                <a:lnTo>
                  <a:pt x="304383" y="1450848"/>
                </a:lnTo>
                <a:lnTo>
                  <a:pt x="244316" y="1450848"/>
                </a:lnTo>
                <a:lnTo>
                  <a:pt x="203823" y="1450848"/>
                </a:lnTo>
                <a:lnTo>
                  <a:pt x="188975" y="1450848"/>
                </a:lnTo>
                <a:lnTo>
                  <a:pt x="188975" y="725424"/>
                </a:lnTo>
                <a:lnTo>
                  <a:pt x="138445" y="725424"/>
                </a:lnTo>
                <a:lnTo>
                  <a:pt x="101917" y="725424"/>
                </a:lnTo>
                <a:lnTo>
                  <a:pt x="61674" y="725424"/>
                </a:lnTo>
                <a:lnTo>
                  <a:pt x="0" y="725424"/>
                </a:lnTo>
                <a:lnTo>
                  <a:pt x="73568" y="725424"/>
                </a:lnTo>
                <a:lnTo>
                  <a:pt x="133635" y="725424"/>
                </a:lnTo>
                <a:lnTo>
                  <a:pt x="174128" y="725424"/>
                </a:lnTo>
                <a:lnTo>
                  <a:pt x="188975" y="725424"/>
                </a:lnTo>
                <a:lnTo>
                  <a:pt x="188975" y="0"/>
                </a:lnTo>
                <a:lnTo>
                  <a:pt x="239506" y="0"/>
                </a:lnTo>
                <a:lnTo>
                  <a:pt x="276034" y="0"/>
                </a:lnTo>
                <a:lnTo>
                  <a:pt x="316277" y="0"/>
                </a:lnTo>
                <a:lnTo>
                  <a:pt x="37795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C042CB74-80EF-4A66-8475-339599AD2466}"/>
              </a:ext>
            </a:extLst>
          </p:cNvPr>
          <p:cNvSpPr txBox="1"/>
          <p:nvPr/>
        </p:nvSpPr>
        <p:spPr>
          <a:xfrm>
            <a:off x="-126691" y="4060126"/>
            <a:ext cx="208920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Operates </a:t>
            </a:r>
            <a:r>
              <a:rPr sz="1800" spc="-55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prediction  </a:t>
            </a:r>
            <a:r>
              <a:rPr sz="1800" spc="-50" dirty="0">
                <a:latin typeface="Arial"/>
                <a:cs typeface="Arial"/>
              </a:rPr>
              <a:t>vector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classification  </a:t>
            </a:r>
            <a:r>
              <a:rPr sz="1800" spc="-55" dirty="0">
                <a:latin typeface="Arial"/>
                <a:cs typeface="Arial"/>
              </a:rPr>
              <a:t>model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7E82B0E1-2369-4FB0-A738-5EA52515B00D}"/>
              </a:ext>
            </a:extLst>
          </p:cNvPr>
          <p:cNvSpPr/>
          <p:nvPr/>
        </p:nvSpPr>
        <p:spPr>
          <a:xfrm>
            <a:off x="6741163" y="4006881"/>
            <a:ext cx="385440" cy="9131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8890624C-2809-4213-93A2-21FE6C6BC90F}"/>
              </a:ext>
            </a:extLst>
          </p:cNvPr>
          <p:cNvSpPr/>
          <p:nvPr/>
        </p:nvSpPr>
        <p:spPr>
          <a:xfrm>
            <a:off x="6759426" y="4035210"/>
            <a:ext cx="312777" cy="830222"/>
          </a:xfrm>
          <a:custGeom>
            <a:avLst/>
            <a:gdLst/>
            <a:ahLst/>
            <a:cxnLst/>
            <a:rect l="l" t="t" r="r" b="b"/>
            <a:pathLst>
              <a:path w="378459" h="1004570">
                <a:moveTo>
                  <a:pt x="0" y="0"/>
                </a:moveTo>
                <a:lnTo>
                  <a:pt x="73568" y="0"/>
                </a:lnTo>
                <a:lnTo>
                  <a:pt x="133635" y="0"/>
                </a:lnTo>
                <a:lnTo>
                  <a:pt x="174128" y="0"/>
                </a:lnTo>
                <a:lnTo>
                  <a:pt x="188975" y="0"/>
                </a:lnTo>
                <a:lnTo>
                  <a:pt x="188975" y="502158"/>
                </a:lnTo>
                <a:lnTo>
                  <a:pt x="239506" y="502158"/>
                </a:lnTo>
                <a:lnTo>
                  <a:pt x="276034" y="502158"/>
                </a:lnTo>
                <a:lnTo>
                  <a:pt x="316277" y="502158"/>
                </a:lnTo>
                <a:lnTo>
                  <a:pt x="377951" y="502158"/>
                </a:lnTo>
                <a:lnTo>
                  <a:pt x="304383" y="502158"/>
                </a:lnTo>
                <a:lnTo>
                  <a:pt x="244316" y="502158"/>
                </a:lnTo>
                <a:lnTo>
                  <a:pt x="203823" y="502158"/>
                </a:lnTo>
                <a:lnTo>
                  <a:pt x="188975" y="502158"/>
                </a:lnTo>
                <a:lnTo>
                  <a:pt x="188975" y="1004316"/>
                </a:lnTo>
                <a:lnTo>
                  <a:pt x="138445" y="1004316"/>
                </a:lnTo>
                <a:lnTo>
                  <a:pt x="101917" y="1004316"/>
                </a:lnTo>
                <a:lnTo>
                  <a:pt x="61674" y="1004316"/>
                </a:lnTo>
                <a:lnTo>
                  <a:pt x="0" y="10043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913D192F-02F5-4AF0-839E-2B9ADEF3E0A8}"/>
              </a:ext>
            </a:extLst>
          </p:cNvPr>
          <p:cNvSpPr txBox="1"/>
          <p:nvPr/>
        </p:nvSpPr>
        <p:spPr>
          <a:xfrm>
            <a:off x="7199689" y="4174884"/>
            <a:ext cx="167618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Operates </a:t>
            </a:r>
            <a:r>
              <a:rPr sz="1800" spc="-60" dirty="0">
                <a:latin typeface="Arial"/>
                <a:cs typeface="Arial"/>
              </a:rPr>
              <a:t>on </a:t>
            </a:r>
            <a:endParaRPr lang="en-US" altLang="ko-KR" sz="1800" spc="-6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label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6EC80E3A-4D18-4ABF-8339-E01ED96C458D}"/>
              </a:ext>
            </a:extLst>
          </p:cNvPr>
          <p:cNvSpPr/>
          <p:nvPr/>
        </p:nvSpPr>
        <p:spPr>
          <a:xfrm>
            <a:off x="3467712" y="3364524"/>
            <a:ext cx="376570" cy="6234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BA2E8574-C3A5-4BE0-99EC-F6AFF21C2D80}"/>
              </a:ext>
            </a:extLst>
          </p:cNvPr>
          <p:cNvSpPr/>
          <p:nvPr/>
        </p:nvSpPr>
        <p:spPr>
          <a:xfrm>
            <a:off x="3496050" y="3392863"/>
            <a:ext cx="304905" cy="540537"/>
          </a:xfrm>
          <a:custGeom>
            <a:avLst/>
            <a:gdLst/>
            <a:ahLst/>
            <a:cxnLst/>
            <a:rect l="l" t="t" r="r" b="b"/>
            <a:pathLst>
              <a:path w="368935" h="654050">
                <a:moveTo>
                  <a:pt x="368808" y="653796"/>
                </a:moveTo>
                <a:lnTo>
                  <a:pt x="297025" y="653796"/>
                </a:lnTo>
                <a:lnTo>
                  <a:pt x="238410" y="653796"/>
                </a:lnTo>
                <a:lnTo>
                  <a:pt x="198893" y="653796"/>
                </a:lnTo>
                <a:lnTo>
                  <a:pt x="184403" y="653796"/>
                </a:lnTo>
                <a:lnTo>
                  <a:pt x="184403" y="326898"/>
                </a:lnTo>
                <a:lnTo>
                  <a:pt x="135088" y="326898"/>
                </a:lnTo>
                <a:lnTo>
                  <a:pt x="99440" y="326898"/>
                </a:lnTo>
                <a:lnTo>
                  <a:pt x="60174" y="326898"/>
                </a:lnTo>
                <a:lnTo>
                  <a:pt x="0" y="326898"/>
                </a:lnTo>
                <a:lnTo>
                  <a:pt x="71782" y="326898"/>
                </a:lnTo>
                <a:lnTo>
                  <a:pt x="130397" y="326898"/>
                </a:lnTo>
                <a:lnTo>
                  <a:pt x="169914" y="326898"/>
                </a:lnTo>
                <a:lnTo>
                  <a:pt x="184403" y="326898"/>
                </a:lnTo>
                <a:lnTo>
                  <a:pt x="184403" y="0"/>
                </a:lnTo>
                <a:lnTo>
                  <a:pt x="233719" y="0"/>
                </a:lnTo>
                <a:lnTo>
                  <a:pt x="269366" y="0"/>
                </a:lnTo>
                <a:lnTo>
                  <a:pt x="308633" y="0"/>
                </a:lnTo>
                <a:lnTo>
                  <a:pt x="36880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EE57C2DE-3C4F-46A1-9B72-B3F75C95D8A4}"/>
              </a:ext>
            </a:extLst>
          </p:cNvPr>
          <p:cNvSpPr txBox="1"/>
          <p:nvPr/>
        </p:nvSpPr>
        <p:spPr>
          <a:xfrm>
            <a:off x="1025464" y="2657860"/>
            <a:ext cx="240722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Concatenation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output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endParaRPr sz="1800" dirty="0">
              <a:latin typeface="Arial"/>
              <a:cs typeface="Arial"/>
            </a:endParaRPr>
          </a:p>
          <a:p>
            <a:pPr marL="635" algn="r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2 </a:t>
            </a:r>
            <a:r>
              <a:rPr sz="1800" spc="-25" dirty="0">
                <a:latin typeface="Arial"/>
                <a:cs typeface="Arial"/>
              </a:rPr>
              <a:t>other </a:t>
            </a:r>
            <a:r>
              <a:rPr sz="1800" spc="-65" dirty="0">
                <a:latin typeface="Arial"/>
                <a:cs typeface="Arial"/>
              </a:rPr>
              <a:t>neural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networks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63153DDD-9E1A-4ED1-A08C-334E66D7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7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F90392-3270-4233-BBBE-4A0E2373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ReLuactivation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Adam optimizer</a:t>
            </a:r>
          </a:p>
          <a:p>
            <a:r>
              <a:rPr lang="en-US" altLang="ko-KR" dirty="0"/>
              <a:t>0.001 learning rate</a:t>
            </a:r>
          </a:p>
          <a:p>
            <a:r>
              <a:rPr lang="en-US" altLang="ko-KR" dirty="0"/>
              <a:t>Every training batch has </a:t>
            </a:r>
            <a:r>
              <a:rPr lang="en-US" altLang="ko-KR" b="1" dirty="0"/>
              <a:t>same number </a:t>
            </a:r>
            <a:r>
              <a:rPr lang="en-US" altLang="ko-KR" dirty="0"/>
              <a:t>of member and non-member</a:t>
            </a:r>
          </a:p>
          <a:p>
            <a:pPr lvl="1"/>
            <a:r>
              <a:rPr lang="en-US" altLang="ko-KR" dirty="0"/>
              <a:t>Avoid bias toward one side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089078-F802-43A9-BD0E-CCE3F78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attack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317E2-958B-41EC-ADEC-15E4CEFC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2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845D94-4F86-4121-90D2-3C4DE724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2700">
              <a:spcBef>
                <a:spcPts val="100"/>
              </a:spcBef>
            </a:pPr>
            <a:endParaRPr lang="en-US" altLang="ko-KR" spc="-145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altLang="ko-KR" spc="-145" dirty="0">
                <a:latin typeface="Arial"/>
                <a:cs typeface="Arial"/>
              </a:rPr>
              <a:t>D: </a:t>
            </a:r>
            <a:r>
              <a:rPr lang="en-US" altLang="ko-KR" spc="-120" dirty="0">
                <a:latin typeface="Arial"/>
                <a:cs typeface="Arial"/>
              </a:rPr>
              <a:t>Training</a:t>
            </a:r>
            <a:r>
              <a:rPr lang="en-US" altLang="ko-KR" spc="-140" dirty="0">
                <a:latin typeface="Arial"/>
                <a:cs typeface="Arial"/>
              </a:rPr>
              <a:t> </a:t>
            </a:r>
            <a:r>
              <a:rPr lang="en-US" altLang="ko-KR" spc="-95" dirty="0">
                <a:latin typeface="Arial"/>
                <a:cs typeface="Arial"/>
              </a:rPr>
              <a:t>set</a:t>
            </a:r>
            <a:endParaRPr lang="en-US" altLang="ko-KR" dirty="0">
              <a:latin typeface="Arial"/>
              <a:cs typeface="Arial"/>
            </a:endParaRPr>
          </a:p>
          <a:p>
            <a:pPr marL="12700"/>
            <a:r>
              <a:rPr lang="en-US" altLang="ko-KR" spc="-80" dirty="0">
                <a:latin typeface="Arial"/>
                <a:cs typeface="Arial"/>
              </a:rPr>
              <a:t>D’: </a:t>
            </a:r>
            <a:r>
              <a:rPr lang="en-US" altLang="ko-KR" spc="-145" dirty="0">
                <a:latin typeface="Arial"/>
                <a:cs typeface="Arial"/>
              </a:rPr>
              <a:t>Reference</a:t>
            </a:r>
            <a:r>
              <a:rPr lang="en-US" altLang="ko-KR" spc="-200" dirty="0">
                <a:latin typeface="Arial"/>
                <a:cs typeface="Arial"/>
              </a:rPr>
              <a:t> </a:t>
            </a:r>
            <a:r>
              <a:rPr lang="en-US" altLang="ko-KR" spc="-95" dirty="0">
                <a:latin typeface="Arial"/>
                <a:cs typeface="Arial"/>
              </a:rPr>
              <a:t>set</a:t>
            </a:r>
            <a:endParaRPr lang="en-US" altLang="ko-KR" dirty="0">
              <a:latin typeface="Arial"/>
              <a:cs typeface="Arial"/>
            </a:endParaRPr>
          </a:p>
          <a:p>
            <a:pPr marL="12700"/>
            <a:r>
              <a:rPr lang="en-US" altLang="ko-KR" spc="-60" dirty="0">
                <a:latin typeface="Arial"/>
                <a:cs typeface="Arial"/>
              </a:rPr>
              <a:t>λ: </a:t>
            </a:r>
            <a:r>
              <a:rPr lang="en-US" altLang="ko-KR" spc="-110" dirty="0">
                <a:latin typeface="Arial"/>
                <a:cs typeface="Arial"/>
              </a:rPr>
              <a:t>Regularization</a:t>
            </a:r>
            <a:r>
              <a:rPr lang="en-US" altLang="ko-KR" spc="-250" dirty="0">
                <a:latin typeface="Arial"/>
                <a:cs typeface="Arial"/>
              </a:rPr>
              <a:t> </a:t>
            </a:r>
            <a:r>
              <a:rPr lang="en-US" altLang="ko-KR" spc="-50" dirty="0">
                <a:latin typeface="Arial"/>
                <a:cs typeface="Arial"/>
              </a:rPr>
              <a:t>factor</a:t>
            </a:r>
            <a:endParaRPr lang="en-US" altLang="ko-KR" dirty="0">
              <a:latin typeface="Arial"/>
              <a:cs typeface="Arial"/>
            </a:endParaRPr>
          </a:p>
          <a:p>
            <a:pPr marL="12700"/>
            <a:r>
              <a:rPr lang="en-US" altLang="ko-KR" spc="-155" dirty="0">
                <a:latin typeface="Arial"/>
                <a:cs typeface="Arial"/>
              </a:rPr>
              <a:t>D</a:t>
            </a:r>
            <a:r>
              <a:rPr lang="en-US" altLang="ko-KR" spc="-232" baseline="24305" dirty="0">
                <a:latin typeface="Arial"/>
                <a:cs typeface="Arial"/>
              </a:rPr>
              <a:t>A</a:t>
            </a:r>
            <a:r>
              <a:rPr lang="en-US" altLang="ko-KR" spc="-155" dirty="0">
                <a:latin typeface="Arial"/>
                <a:cs typeface="Arial"/>
              </a:rPr>
              <a:t>: </a:t>
            </a:r>
            <a:r>
              <a:rPr lang="en-US" altLang="ko-KR" spc="-125" dirty="0">
                <a:latin typeface="Arial"/>
                <a:cs typeface="Arial"/>
              </a:rPr>
              <a:t>Adversary’s </a:t>
            </a:r>
            <a:r>
              <a:rPr lang="en-US" altLang="ko-KR" spc="-75" dirty="0">
                <a:latin typeface="Arial"/>
                <a:cs typeface="Arial"/>
              </a:rPr>
              <a:t>known </a:t>
            </a:r>
            <a:r>
              <a:rPr lang="en-US" altLang="ko-KR" spc="-114" dirty="0">
                <a:latin typeface="Arial"/>
                <a:cs typeface="Arial"/>
              </a:rPr>
              <a:t>members </a:t>
            </a:r>
            <a:r>
              <a:rPr lang="en-US" altLang="ko-KR" spc="-5" dirty="0">
                <a:latin typeface="Arial"/>
                <a:cs typeface="Arial"/>
              </a:rPr>
              <a:t>of </a:t>
            </a:r>
            <a:r>
              <a:rPr lang="en-US" altLang="ko-KR" spc="-50" dirty="0">
                <a:latin typeface="Arial"/>
                <a:cs typeface="Arial"/>
              </a:rPr>
              <a:t>training</a:t>
            </a:r>
            <a:r>
              <a:rPr lang="en-US" altLang="ko-KR" spc="-365" dirty="0">
                <a:latin typeface="Arial"/>
                <a:cs typeface="Arial"/>
              </a:rPr>
              <a:t> </a:t>
            </a:r>
            <a:r>
              <a:rPr lang="en-US" altLang="ko-KR" spc="-95" dirty="0">
                <a:latin typeface="Arial"/>
                <a:cs typeface="Arial"/>
              </a:rPr>
              <a:t>set</a:t>
            </a:r>
            <a:endParaRPr lang="en-US" altLang="ko-KR" dirty="0">
              <a:latin typeface="Arial"/>
              <a:cs typeface="Arial"/>
            </a:endParaRPr>
          </a:p>
          <a:p>
            <a:pPr marL="12700"/>
            <a:r>
              <a:rPr lang="en-US" altLang="ko-KR" spc="-100" dirty="0">
                <a:latin typeface="Arial"/>
                <a:cs typeface="Arial"/>
              </a:rPr>
              <a:t>D’ </a:t>
            </a:r>
            <a:r>
              <a:rPr lang="en-US" altLang="ko-KR" spc="-127" baseline="24305" dirty="0">
                <a:latin typeface="Arial"/>
                <a:cs typeface="Arial"/>
              </a:rPr>
              <a:t>A</a:t>
            </a:r>
            <a:r>
              <a:rPr lang="en-US" altLang="ko-KR" spc="-85" dirty="0">
                <a:latin typeface="Arial"/>
                <a:cs typeface="Arial"/>
              </a:rPr>
              <a:t>: </a:t>
            </a:r>
            <a:r>
              <a:rPr lang="en-US" altLang="ko-KR" spc="-125" dirty="0">
                <a:latin typeface="Arial"/>
                <a:cs typeface="Arial"/>
              </a:rPr>
              <a:t>Adversary’s </a:t>
            </a:r>
            <a:r>
              <a:rPr lang="en-US" altLang="ko-KR" spc="-75" dirty="0">
                <a:latin typeface="Arial"/>
                <a:cs typeface="Arial"/>
              </a:rPr>
              <a:t>known</a:t>
            </a:r>
            <a:r>
              <a:rPr lang="en-US" altLang="ko-KR" spc="-235" dirty="0">
                <a:latin typeface="Arial"/>
                <a:cs typeface="Arial"/>
              </a:rPr>
              <a:t> </a:t>
            </a:r>
            <a:r>
              <a:rPr lang="en-US" altLang="ko-KR" spc="-100" dirty="0">
                <a:latin typeface="Arial"/>
                <a:cs typeface="Arial"/>
              </a:rPr>
              <a:t>non-members</a:t>
            </a:r>
            <a:endParaRPr lang="en-US" altLang="ko-KR" dirty="0">
              <a:latin typeface="Arial"/>
              <a:cs typeface="Arial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E52860-5BA4-400B-A0ED-B0C8D4F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6DA4E84-3ADD-429B-BECE-9F2A001E5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58018"/>
              </p:ext>
            </p:extLst>
          </p:nvPr>
        </p:nvGraphicFramePr>
        <p:xfrm>
          <a:off x="415900" y="1639047"/>
          <a:ext cx="8312201" cy="1913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612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spc="-254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|D|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spc="-27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|D’|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14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𝝀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spc="-2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|D</a:t>
                      </a:r>
                      <a:r>
                        <a:rPr sz="2400" b="1" spc="-322" baseline="25132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400" b="1" spc="-2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spc="-2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|D’</a:t>
                      </a:r>
                      <a:r>
                        <a:rPr sz="2400" b="1" spc="-2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spc="-292" baseline="25132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400" b="1" spc="-19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86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Purchase100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7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12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Texas100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4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4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086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3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CIFAR100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73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FF4A7-154C-4C3E-AB65-6A60090C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26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7FECF2-4124-47DC-A401-3C22C2CF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4375150" cy="4351338"/>
          </a:xfrm>
        </p:spPr>
        <p:txBody>
          <a:bodyPr/>
          <a:lstStyle/>
          <a:p>
            <a:r>
              <a:rPr lang="en-US" altLang="ko-KR" dirty="0"/>
              <a:t>Throughout the training with Algorithm 1</a:t>
            </a:r>
          </a:p>
          <a:p>
            <a:r>
              <a:rPr lang="en-US" altLang="ko-KR" dirty="0"/>
              <a:t>Attacker’s gain is the </a:t>
            </a:r>
            <a:r>
              <a:rPr lang="en-US" altLang="ko-KR" b="1" dirty="0"/>
              <a:t>maximum</a:t>
            </a:r>
            <a:r>
              <a:rPr lang="en-US" altLang="ko-KR" dirty="0"/>
              <a:t> that can be achieved  against the best defense</a:t>
            </a:r>
          </a:p>
          <a:p>
            <a:r>
              <a:rPr lang="en-US" altLang="ko-KR" dirty="0" err="1"/>
              <a:t>Defenser’s</a:t>
            </a:r>
            <a:r>
              <a:rPr lang="en-US" altLang="ko-KR" dirty="0"/>
              <a:t> classifier </a:t>
            </a:r>
            <a:r>
              <a:rPr lang="en-US" altLang="ko-KR" b="1" dirty="0"/>
              <a:t>prevents</a:t>
            </a:r>
            <a:r>
              <a:rPr lang="en-US" altLang="ko-KR" dirty="0"/>
              <a:t> the attacker’s gain to  grow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B8CC3E-0AB4-48A9-AB24-6DB25381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and gain</a:t>
            </a:r>
            <a:endParaRPr lang="ko-KR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3E733D1-AE4F-4B2A-A08F-C94875EA264B}"/>
              </a:ext>
            </a:extLst>
          </p:cNvPr>
          <p:cNvSpPr/>
          <p:nvPr/>
        </p:nvSpPr>
        <p:spPr>
          <a:xfrm>
            <a:off x="5692704" y="1545506"/>
            <a:ext cx="3192087" cy="2355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4B2CAEC-3BD6-4B3F-8D58-A18275BD8E12}"/>
              </a:ext>
            </a:extLst>
          </p:cNvPr>
          <p:cNvSpPr/>
          <p:nvPr/>
        </p:nvSpPr>
        <p:spPr>
          <a:xfrm>
            <a:off x="5692704" y="4085798"/>
            <a:ext cx="3192087" cy="2183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C023-E939-4D00-94DD-DCFBA848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5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3C73BD-1E9C-4BDB-8B35-505447C1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and gain</a:t>
            </a:r>
            <a:endParaRPr lang="ko-KR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E426A3D-EC2D-46CA-BE65-7458AF405202}"/>
              </a:ext>
            </a:extLst>
          </p:cNvPr>
          <p:cNvSpPr/>
          <p:nvPr/>
        </p:nvSpPr>
        <p:spPr>
          <a:xfrm>
            <a:off x="504443" y="2302047"/>
            <a:ext cx="3793245" cy="2769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7A351E1-ADD4-42BD-8870-3BA199226D11}"/>
              </a:ext>
            </a:extLst>
          </p:cNvPr>
          <p:cNvSpPr/>
          <p:nvPr/>
        </p:nvSpPr>
        <p:spPr>
          <a:xfrm>
            <a:off x="4846314" y="2302048"/>
            <a:ext cx="3805405" cy="2769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2F864-D2F7-4189-9592-28F3FA80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88ADB-B33E-477D-8976-2B617367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 of the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4521B-43D7-481C-9897-22C86FEF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Membership privacy</a:t>
            </a:r>
            <a:r>
              <a:rPr lang="en-US" altLang="ko-KR" dirty="0"/>
              <a:t> with machine learning</a:t>
            </a:r>
          </a:p>
          <a:p>
            <a:pPr lvl="1"/>
            <a:r>
              <a:rPr lang="en-US" altLang="ko-KR" dirty="0"/>
              <a:t>Can’t trace individual members that are part of a model’s training set</a:t>
            </a:r>
          </a:p>
          <a:p>
            <a:r>
              <a:rPr lang="en-US" altLang="ko-KR" dirty="0"/>
              <a:t>Introducing their </a:t>
            </a:r>
            <a:r>
              <a:rPr lang="en-US" altLang="ko-KR" b="1" dirty="0"/>
              <a:t>privacy mechanism</a:t>
            </a:r>
            <a:r>
              <a:rPr lang="en-US" altLang="ko-KR" dirty="0"/>
              <a:t> to train machine learning  models</a:t>
            </a:r>
          </a:p>
          <a:p>
            <a:r>
              <a:rPr lang="en-US" altLang="ko-KR" dirty="0"/>
              <a:t>Modeling the optimization problem as </a:t>
            </a:r>
            <a:r>
              <a:rPr lang="en-US" altLang="ko-KR" b="1" dirty="0"/>
              <a:t>min-max game</a:t>
            </a:r>
          </a:p>
          <a:p>
            <a:pPr lvl="1"/>
            <a:r>
              <a:rPr lang="en-US" altLang="ko-KR" b="1" dirty="0"/>
              <a:t>Minimizing</a:t>
            </a:r>
            <a:r>
              <a:rPr lang="en-US" altLang="ko-KR" dirty="0"/>
              <a:t> the classification loss and the </a:t>
            </a:r>
            <a:r>
              <a:rPr lang="en-US" altLang="ko-KR" b="1" dirty="0"/>
              <a:t>maximum</a:t>
            </a:r>
            <a:r>
              <a:rPr lang="en-US" altLang="ko-KR" dirty="0"/>
              <a:t> gain of the inference  attack</a:t>
            </a:r>
          </a:p>
          <a:p>
            <a:r>
              <a:rPr lang="en-US" altLang="ko-KR" dirty="0"/>
              <a:t>Evaluate their privacy mechanism on </a:t>
            </a:r>
            <a:r>
              <a:rPr lang="en-US" altLang="ko-KR" b="1" dirty="0"/>
              <a:t>deep neural networks</a:t>
            </a:r>
            <a:r>
              <a:rPr lang="en-US" altLang="ko-KR" dirty="0"/>
              <a:t> using  different </a:t>
            </a:r>
            <a:r>
              <a:rPr lang="en-US" altLang="ko-KR" b="1" dirty="0"/>
              <a:t>datasets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FECF-3216-4D32-BBF0-0FBFE5C1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32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9F5564-75F8-4CC9-A602-A038413A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Tradeoff between </a:t>
            </a:r>
            <a:r>
              <a:rPr lang="en-US" altLang="ko-KR" b="1" dirty="0"/>
              <a:t>privacy</a:t>
            </a:r>
            <a:r>
              <a:rPr lang="en-US" altLang="ko-KR" dirty="0"/>
              <a:t> and </a:t>
            </a:r>
            <a:r>
              <a:rPr lang="en-US" altLang="ko-KR" b="1" dirty="0"/>
              <a:t>predictive</a:t>
            </a:r>
            <a:r>
              <a:rPr lang="en-US" altLang="ko-KR" dirty="0"/>
              <a:t> power of privacy-preserving models?</a:t>
            </a:r>
          </a:p>
          <a:p>
            <a:r>
              <a:rPr lang="en-US" altLang="ko-KR" b="1" dirty="0"/>
              <a:t>Cumulative distribution</a:t>
            </a:r>
            <a:r>
              <a:rPr lang="en-US" altLang="ko-KR" dirty="0"/>
              <a:t> of the model’s generalization error over different classes</a:t>
            </a:r>
          </a:p>
          <a:p>
            <a:r>
              <a:rPr lang="en-US" altLang="ko-KR" dirty="0"/>
              <a:t>For each class, model’s generalization </a:t>
            </a:r>
            <a:br>
              <a:rPr lang="en-US" altLang="ko-KR" dirty="0"/>
            </a:br>
            <a:r>
              <a:rPr lang="en-US" altLang="ko-KR" dirty="0"/>
              <a:t>error </a:t>
            </a:r>
            <a:r>
              <a:rPr lang="en-US" altLang="ko-KR" b="1" dirty="0"/>
              <a:t>= training accuracy – testing  accuracy for samples for that class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25C0B3-06AB-49AC-8B0E-3986B7A3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 of adversarial regularization	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974BF-A8D6-4EDC-B14B-5FF543FF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6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C9526-363E-4F9A-B1AA-48C77482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 of adversarial regularization	</a:t>
            </a:r>
            <a:endParaRPr lang="ko-KR" alt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67F4E20-3228-4A98-9518-0E7CD71B1E69}"/>
              </a:ext>
            </a:extLst>
          </p:cNvPr>
          <p:cNvSpPr/>
          <p:nvPr/>
        </p:nvSpPr>
        <p:spPr>
          <a:xfrm>
            <a:off x="3193185" y="2168287"/>
            <a:ext cx="2816580" cy="226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00DF0EA-7E04-470B-BF0D-73E985B8DB4D}"/>
              </a:ext>
            </a:extLst>
          </p:cNvPr>
          <p:cNvSpPr/>
          <p:nvPr/>
        </p:nvSpPr>
        <p:spPr>
          <a:xfrm>
            <a:off x="207150" y="2168287"/>
            <a:ext cx="2834803" cy="224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C7A9235-4F2F-43BA-881F-8486AAB24570}"/>
              </a:ext>
            </a:extLst>
          </p:cNvPr>
          <p:cNvSpPr/>
          <p:nvPr/>
        </p:nvSpPr>
        <p:spPr>
          <a:xfrm>
            <a:off x="6160997" y="2168287"/>
            <a:ext cx="2825522" cy="2268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717FB0-45E4-4297-BA97-A359C1476367}"/>
              </a:ext>
            </a:extLst>
          </p:cNvPr>
          <p:cNvGrpSpPr/>
          <p:nvPr/>
        </p:nvGrpSpPr>
        <p:grpSpPr>
          <a:xfrm>
            <a:off x="2011680" y="4802123"/>
            <a:ext cx="5120640" cy="1239012"/>
            <a:chOff x="1808479" y="4802123"/>
            <a:chExt cx="5120640" cy="1239012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4FF9B767-82AA-4910-B809-E155D8695302}"/>
                </a:ext>
              </a:extLst>
            </p:cNvPr>
            <p:cNvSpPr/>
            <p:nvPr/>
          </p:nvSpPr>
          <p:spPr>
            <a:xfrm>
              <a:off x="1808479" y="4802123"/>
              <a:ext cx="5120640" cy="1239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2C622B60-343D-491F-B114-C59FD64FBFD6}"/>
                </a:ext>
              </a:extLst>
            </p:cNvPr>
            <p:cNvSpPr txBox="1"/>
            <p:nvPr/>
          </p:nvSpPr>
          <p:spPr>
            <a:xfrm>
              <a:off x="2103882" y="5120385"/>
              <a:ext cx="4528820" cy="574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75" dirty="0">
                  <a:latin typeface="Arial"/>
                  <a:cs typeface="Arial"/>
                </a:rPr>
                <a:t>Generalization </a:t>
              </a:r>
              <a:r>
                <a:rPr sz="1800" spc="-25" dirty="0">
                  <a:latin typeface="Arial"/>
                  <a:cs typeface="Arial"/>
                </a:rPr>
                <a:t>error </a:t>
              </a:r>
              <a:r>
                <a:rPr sz="1800" spc="-5" dirty="0">
                  <a:latin typeface="Arial"/>
                  <a:cs typeface="Arial"/>
                </a:rPr>
                <a:t>of </a:t>
              </a:r>
              <a:r>
                <a:rPr sz="1800" spc="-20" dirty="0">
                  <a:latin typeface="Arial"/>
                  <a:cs typeface="Arial"/>
                </a:rPr>
                <a:t>the </a:t>
              </a:r>
              <a:r>
                <a:rPr sz="1800" spc="-75" dirty="0">
                  <a:latin typeface="Arial"/>
                  <a:cs typeface="Arial"/>
                </a:rPr>
                <a:t>privacy </a:t>
              </a:r>
              <a:r>
                <a:rPr sz="1800" spc="-90" dirty="0">
                  <a:latin typeface="Arial"/>
                  <a:cs typeface="Arial"/>
                </a:rPr>
                <a:t>mechanism</a:t>
              </a:r>
              <a:r>
                <a:rPr sz="1800" spc="-365" dirty="0">
                  <a:latin typeface="Arial"/>
                  <a:cs typeface="Arial"/>
                </a:rPr>
                <a:t> </a:t>
              </a:r>
              <a:r>
                <a:rPr sz="1800" spc="-95" dirty="0">
                  <a:latin typeface="Arial"/>
                  <a:cs typeface="Arial"/>
                </a:rPr>
                <a:t>is</a:t>
              </a:r>
              <a:endParaRPr sz="18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sz="1800" b="1" spc="-100" dirty="0">
                  <a:latin typeface="Trebuchet MS"/>
                  <a:cs typeface="Trebuchet MS"/>
                </a:rPr>
                <a:t>significantly lower </a:t>
              </a:r>
              <a:r>
                <a:rPr sz="1800" spc="-65" dirty="0">
                  <a:latin typeface="Arial"/>
                  <a:cs typeface="Arial"/>
                </a:rPr>
                <a:t>over </a:t>
              </a:r>
              <a:r>
                <a:rPr sz="1800" spc="-40" dirty="0">
                  <a:latin typeface="Arial"/>
                  <a:cs typeface="Arial"/>
                </a:rPr>
                <a:t>all </a:t>
              </a:r>
              <a:r>
                <a:rPr sz="1800" spc="-20" dirty="0">
                  <a:latin typeface="Arial"/>
                  <a:cs typeface="Arial"/>
                </a:rPr>
                <a:t>the</a:t>
              </a:r>
              <a:r>
                <a:rPr sz="1800" spc="-290" dirty="0">
                  <a:latin typeface="Arial"/>
                  <a:cs typeface="Arial"/>
                </a:rPr>
                <a:t> </a:t>
              </a:r>
              <a:r>
                <a:rPr sz="1800" spc="-140" dirty="0">
                  <a:latin typeface="Arial"/>
                  <a:cs typeface="Arial"/>
                </a:rPr>
                <a:t>classes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D90D808-A0B8-447A-A42B-8F919BD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86DE1-96B9-4F6C-A3E3-FA945233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E84DCD-44B3-4172-BCFD-A83A768E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 of adversarial regularization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AA4F25-8469-46E6-A0E9-03B62F86FA33}"/>
              </a:ext>
            </a:extLst>
          </p:cNvPr>
          <p:cNvGrpSpPr/>
          <p:nvPr/>
        </p:nvGrpSpPr>
        <p:grpSpPr>
          <a:xfrm>
            <a:off x="346910" y="2191916"/>
            <a:ext cx="8450181" cy="3075819"/>
            <a:chOff x="635508" y="269301"/>
            <a:chExt cx="10916412" cy="3973514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3EBDF085-6EB1-4291-8EC9-42E90C712563}"/>
                </a:ext>
              </a:extLst>
            </p:cNvPr>
            <p:cNvSpPr/>
            <p:nvPr/>
          </p:nvSpPr>
          <p:spPr>
            <a:xfrm>
              <a:off x="1193291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D5F172B-0DA4-4058-9093-4C9575602F5C}"/>
                </a:ext>
              </a:extLst>
            </p:cNvPr>
            <p:cNvSpPr/>
            <p:nvPr/>
          </p:nvSpPr>
          <p:spPr>
            <a:xfrm>
              <a:off x="635508" y="1595627"/>
              <a:ext cx="10916412" cy="2647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3A9ADC78-006A-4B4A-BC15-65D3F5DD53E9}"/>
                </a:ext>
              </a:extLst>
            </p:cNvPr>
            <p:cNvSpPr/>
            <p:nvPr/>
          </p:nvSpPr>
          <p:spPr>
            <a:xfrm>
              <a:off x="3623309" y="2829305"/>
              <a:ext cx="2007235" cy="281940"/>
            </a:xfrm>
            <a:custGeom>
              <a:avLst/>
              <a:gdLst/>
              <a:ahLst/>
              <a:cxnLst/>
              <a:rect l="l" t="t" r="r" b="b"/>
              <a:pathLst>
                <a:path w="2007235" h="281939">
                  <a:moveTo>
                    <a:pt x="0" y="281939"/>
                  </a:moveTo>
                  <a:lnTo>
                    <a:pt x="2007108" y="281939"/>
                  </a:lnTo>
                  <a:lnTo>
                    <a:pt x="2007108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2283552-0E4F-4E0F-A5B2-7C5CF19899D8}"/>
                </a:ext>
              </a:extLst>
            </p:cNvPr>
            <p:cNvSpPr/>
            <p:nvPr/>
          </p:nvSpPr>
          <p:spPr>
            <a:xfrm>
              <a:off x="4526279" y="1034796"/>
              <a:ext cx="230187" cy="1926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1445B6C-DE54-46CB-8A6C-E941D66AEFDD}"/>
                </a:ext>
              </a:extLst>
            </p:cNvPr>
            <p:cNvSpPr/>
            <p:nvPr/>
          </p:nvSpPr>
          <p:spPr>
            <a:xfrm>
              <a:off x="4585970" y="1056766"/>
              <a:ext cx="78105" cy="1772920"/>
            </a:xfrm>
            <a:custGeom>
              <a:avLst/>
              <a:gdLst/>
              <a:ahLst/>
              <a:cxnLst/>
              <a:rect l="l" t="t" r="r" b="b"/>
              <a:pathLst>
                <a:path w="78104" h="1772920">
                  <a:moveTo>
                    <a:pt x="25904" y="1694899"/>
                  </a:moveTo>
                  <a:lnTo>
                    <a:pt x="0" y="1695196"/>
                  </a:lnTo>
                  <a:lnTo>
                    <a:pt x="39624" y="1772412"/>
                  </a:lnTo>
                  <a:lnTo>
                    <a:pt x="71095" y="1707896"/>
                  </a:lnTo>
                  <a:lnTo>
                    <a:pt x="26034" y="1707896"/>
                  </a:lnTo>
                  <a:lnTo>
                    <a:pt x="25904" y="1694899"/>
                  </a:lnTo>
                  <a:close/>
                </a:path>
                <a:path w="78104" h="1772920">
                  <a:moveTo>
                    <a:pt x="51813" y="1694603"/>
                  </a:moveTo>
                  <a:lnTo>
                    <a:pt x="25904" y="1694899"/>
                  </a:lnTo>
                  <a:lnTo>
                    <a:pt x="26034" y="1707896"/>
                  </a:lnTo>
                  <a:lnTo>
                    <a:pt x="51942" y="1707515"/>
                  </a:lnTo>
                  <a:lnTo>
                    <a:pt x="51813" y="1694603"/>
                  </a:lnTo>
                  <a:close/>
                </a:path>
                <a:path w="78104" h="1772920">
                  <a:moveTo>
                    <a:pt x="77724" y="1694307"/>
                  </a:moveTo>
                  <a:lnTo>
                    <a:pt x="51813" y="1694603"/>
                  </a:lnTo>
                  <a:lnTo>
                    <a:pt x="51942" y="1707515"/>
                  </a:lnTo>
                  <a:lnTo>
                    <a:pt x="26034" y="1707896"/>
                  </a:lnTo>
                  <a:lnTo>
                    <a:pt x="71095" y="1707896"/>
                  </a:lnTo>
                  <a:lnTo>
                    <a:pt x="77724" y="1694307"/>
                  </a:lnTo>
                  <a:close/>
                </a:path>
                <a:path w="78104" h="1772920">
                  <a:moveTo>
                    <a:pt x="34797" y="0"/>
                  </a:moveTo>
                  <a:lnTo>
                    <a:pt x="8889" y="254"/>
                  </a:lnTo>
                  <a:lnTo>
                    <a:pt x="25904" y="1694899"/>
                  </a:lnTo>
                  <a:lnTo>
                    <a:pt x="51813" y="1694603"/>
                  </a:lnTo>
                  <a:lnTo>
                    <a:pt x="347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341BD69-1687-4767-ABFB-00F78EAF02F3}"/>
                </a:ext>
              </a:extLst>
            </p:cNvPr>
            <p:cNvSpPr txBox="1">
              <a:spLocks/>
            </p:cNvSpPr>
            <p:nvPr/>
          </p:nvSpPr>
          <p:spPr>
            <a:xfrm>
              <a:off x="3180896" y="367741"/>
              <a:ext cx="2887998" cy="636270"/>
            </a:xfrm>
            <a:prstGeom prst="rect">
              <a:avLst/>
            </a:prstGeom>
          </p:spPr>
          <p:txBody>
            <a:bodyPr vert="horz" wrap="square" lIns="0" tIns="13335" rIns="0" bIns="0" rtlCol="0" anchor="b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000" b="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2000" spc="-85" dirty="0">
                  <a:solidFill>
                    <a:srgbClr val="000000"/>
                  </a:solidFill>
                  <a:latin typeface="Arial"/>
                  <a:cs typeface="Arial"/>
                </a:rPr>
                <a:t>Generalization</a:t>
              </a:r>
              <a:r>
                <a:rPr lang="en-US" sz="2000" spc="-135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sz="2000" spc="-25" dirty="0">
                  <a:solidFill>
                    <a:srgbClr val="000000"/>
                  </a:solidFill>
                  <a:latin typeface="Arial"/>
                  <a:cs typeface="Arial"/>
                </a:rPr>
                <a:t>error:</a:t>
              </a:r>
              <a:endParaRPr lang="en-US" sz="20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pc="-204" dirty="0">
                  <a:solidFill>
                    <a:srgbClr val="000000"/>
                  </a:solidFill>
                  <a:latin typeface="Trebuchet MS"/>
                  <a:cs typeface="Trebuchet MS"/>
                </a:rPr>
                <a:t>19.9</a:t>
              </a:r>
              <a:r>
                <a:rPr lang="en-US" sz="2000" spc="-204" dirty="0">
                  <a:solidFill>
                    <a:srgbClr val="000000"/>
                  </a:solidFill>
                  <a:latin typeface="Arial"/>
                  <a:cs typeface="Arial"/>
                </a:rPr>
                <a:t>%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311FB9F9-C9EF-40EC-9CB4-B13CC7221091}"/>
                </a:ext>
              </a:extLst>
            </p:cNvPr>
            <p:cNvSpPr/>
            <p:nvPr/>
          </p:nvSpPr>
          <p:spPr>
            <a:xfrm>
              <a:off x="7576566" y="2829305"/>
              <a:ext cx="2007235" cy="281940"/>
            </a:xfrm>
            <a:custGeom>
              <a:avLst/>
              <a:gdLst/>
              <a:ahLst/>
              <a:cxnLst/>
              <a:rect l="l" t="t" r="r" b="b"/>
              <a:pathLst>
                <a:path w="2007234" h="281939">
                  <a:moveTo>
                    <a:pt x="0" y="281939"/>
                  </a:moveTo>
                  <a:lnTo>
                    <a:pt x="2007107" y="281939"/>
                  </a:lnTo>
                  <a:lnTo>
                    <a:pt x="2007107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5FEA2AC5-1DE2-4B7E-9368-C56C174E9D96}"/>
                </a:ext>
              </a:extLst>
            </p:cNvPr>
            <p:cNvSpPr/>
            <p:nvPr/>
          </p:nvSpPr>
          <p:spPr>
            <a:xfrm>
              <a:off x="8481059" y="1034796"/>
              <a:ext cx="231673" cy="1926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B935912-BC06-45A7-9D6A-B15484E5A160}"/>
                </a:ext>
              </a:extLst>
            </p:cNvPr>
            <p:cNvSpPr/>
            <p:nvPr/>
          </p:nvSpPr>
          <p:spPr>
            <a:xfrm>
              <a:off x="8542019" y="1056894"/>
              <a:ext cx="78105" cy="1772285"/>
            </a:xfrm>
            <a:custGeom>
              <a:avLst/>
              <a:gdLst/>
              <a:ahLst/>
              <a:cxnLst/>
              <a:rect l="l" t="t" r="r" b="b"/>
              <a:pathLst>
                <a:path w="78104" h="1772285">
                  <a:moveTo>
                    <a:pt x="25907" y="1694560"/>
                  </a:moveTo>
                  <a:lnTo>
                    <a:pt x="0" y="1694560"/>
                  </a:lnTo>
                  <a:lnTo>
                    <a:pt x="38861" y="1772284"/>
                  </a:lnTo>
                  <a:lnTo>
                    <a:pt x="71247" y="1707514"/>
                  </a:lnTo>
                  <a:lnTo>
                    <a:pt x="25907" y="1707514"/>
                  </a:lnTo>
                  <a:lnTo>
                    <a:pt x="25907" y="1694560"/>
                  </a:lnTo>
                  <a:close/>
                </a:path>
                <a:path w="78104" h="1772285">
                  <a:moveTo>
                    <a:pt x="51815" y="0"/>
                  </a:moveTo>
                  <a:lnTo>
                    <a:pt x="25907" y="0"/>
                  </a:lnTo>
                  <a:lnTo>
                    <a:pt x="25907" y="1707514"/>
                  </a:lnTo>
                  <a:lnTo>
                    <a:pt x="51815" y="1707514"/>
                  </a:lnTo>
                  <a:lnTo>
                    <a:pt x="51815" y="0"/>
                  </a:lnTo>
                  <a:close/>
                </a:path>
                <a:path w="78104" h="1772285">
                  <a:moveTo>
                    <a:pt x="77724" y="1694560"/>
                  </a:moveTo>
                  <a:lnTo>
                    <a:pt x="51815" y="1694560"/>
                  </a:lnTo>
                  <a:lnTo>
                    <a:pt x="51815" y="1707514"/>
                  </a:lnTo>
                  <a:lnTo>
                    <a:pt x="71247" y="1707514"/>
                  </a:lnTo>
                  <a:lnTo>
                    <a:pt x="77724" y="16945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68CA7C0-59C5-4EF3-BE9E-BE7284D3138C}"/>
                </a:ext>
              </a:extLst>
            </p:cNvPr>
            <p:cNvSpPr txBox="1"/>
            <p:nvPr/>
          </p:nvSpPr>
          <p:spPr>
            <a:xfrm>
              <a:off x="7007684" y="269301"/>
              <a:ext cx="3176798" cy="6362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sz="2000" spc="-85" dirty="0">
                  <a:latin typeface="Arial"/>
                  <a:cs typeface="Arial"/>
                </a:rPr>
                <a:t>Generalization</a:t>
              </a:r>
              <a:r>
                <a:rPr sz="2000" spc="-135" dirty="0">
                  <a:latin typeface="Arial"/>
                  <a:cs typeface="Arial"/>
                </a:rPr>
                <a:t> </a:t>
              </a:r>
              <a:r>
                <a:rPr sz="2000" spc="-25" dirty="0">
                  <a:latin typeface="Arial"/>
                  <a:cs typeface="Arial"/>
                </a:rPr>
                <a:t>error:</a:t>
              </a:r>
              <a:endParaRPr sz="2000" dirty="0">
                <a:latin typeface="Arial"/>
                <a:cs typeface="Arial"/>
              </a:endParaRPr>
            </a:p>
            <a:p>
              <a:pPr marL="635" algn="ctr">
                <a:lnSpc>
                  <a:spcPct val="100000"/>
                </a:lnSpc>
              </a:pPr>
              <a:r>
                <a:rPr sz="2000" b="1" spc="-204" dirty="0">
                  <a:latin typeface="Trebuchet MS"/>
                  <a:cs typeface="Trebuchet MS"/>
                </a:rPr>
                <a:t>15.7</a:t>
              </a:r>
              <a:r>
                <a:rPr sz="2000" spc="-204" dirty="0">
                  <a:latin typeface="Arial"/>
                  <a:cs typeface="Arial"/>
                </a:rPr>
                <a:t>%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026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86DE1-96B9-4F6C-A3E3-FA945233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E84DCD-44B3-4172-BCFD-A83A768E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 of adversarial regularization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D4AC50-3B8C-4179-AF01-1BF9A4329CB1}"/>
              </a:ext>
            </a:extLst>
          </p:cNvPr>
          <p:cNvGrpSpPr/>
          <p:nvPr/>
        </p:nvGrpSpPr>
        <p:grpSpPr>
          <a:xfrm>
            <a:off x="346910" y="2131622"/>
            <a:ext cx="8450181" cy="3136113"/>
            <a:chOff x="346910" y="2131622"/>
            <a:chExt cx="8450181" cy="3136113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3EBDF085-6EB1-4291-8EC9-42E90C712563}"/>
                </a:ext>
              </a:extLst>
            </p:cNvPr>
            <p:cNvSpPr/>
            <p:nvPr/>
          </p:nvSpPr>
          <p:spPr>
            <a:xfrm>
              <a:off x="778679" y="3328312"/>
              <a:ext cx="7715229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D5F172B-0DA4-4058-9093-4C9575602F5C}"/>
                </a:ext>
              </a:extLst>
            </p:cNvPr>
            <p:cNvSpPr/>
            <p:nvPr/>
          </p:nvSpPr>
          <p:spPr>
            <a:xfrm>
              <a:off x="346910" y="3218599"/>
              <a:ext cx="8450181" cy="2049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3A9ADC78-006A-4B4A-BC15-65D3F5DD53E9}"/>
                </a:ext>
              </a:extLst>
            </p:cNvPr>
            <p:cNvSpPr/>
            <p:nvPr/>
          </p:nvSpPr>
          <p:spPr>
            <a:xfrm>
              <a:off x="2659708" y="4438607"/>
              <a:ext cx="1553761" cy="218244"/>
            </a:xfrm>
            <a:custGeom>
              <a:avLst/>
              <a:gdLst/>
              <a:ahLst/>
              <a:cxnLst/>
              <a:rect l="l" t="t" r="r" b="b"/>
              <a:pathLst>
                <a:path w="2007235" h="281939">
                  <a:moveTo>
                    <a:pt x="0" y="281939"/>
                  </a:moveTo>
                  <a:lnTo>
                    <a:pt x="2007108" y="281939"/>
                  </a:lnTo>
                  <a:lnTo>
                    <a:pt x="2007108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2283552-0E4F-4E0F-A5B2-7C5CF19899D8}"/>
                </a:ext>
              </a:extLst>
            </p:cNvPr>
            <p:cNvSpPr/>
            <p:nvPr/>
          </p:nvSpPr>
          <p:spPr>
            <a:xfrm>
              <a:off x="3358680" y="2784471"/>
              <a:ext cx="209047" cy="1749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1445B6C-DE54-46CB-8A6C-E941D66AEFDD}"/>
                </a:ext>
              </a:extLst>
            </p:cNvPr>
            <p:cNvSpPr/>
            <p:nvPr/>
          </p:nvSpPr>
          <p:spPr>
            <a:xfrm>
              <a:off x="3404884" y="2801476"/>
              <a:ext cx="72145" cy="1637617"/>
            </a:xfrm>
            <a:custGeom>
              <a:avLst/>
              <a:gdLst/>
              <a:ahLst/>
              <a:cxnLst/>
              <a:rect l="l" t="t" r="r" b="b"/>
              <a:pathLst>
                <a:path w="78104" h="1772920">
                  <a:moveTo>
                    <a:pt x="25904" y="1694899"/>
                  </a:moveTo>
                  <a:lnTo>
                    <a:pt x="0" y="1695196"/>
                  </a:lnTo>
                  <a:lnTo>
                    <a:pt x="39624" y="1772412"/>
                  </a:lnTo>
                  <a:lnTo>
                    <a:pt x="71095" y="1707896"/>
                  </a:lnTo>
                  <a:lnTo>
                    <a:pt x="26034" y="1707896"/>
                  </a:lnTo>
                  <a:lnTo>
                    <a:pt x="25904" y="1694899"/>
                  </a:lnTo>
                  <a:close/>
                </a:path>
                <a:path w="78104" h="1772920">
                  <a:moveTo>
                    <a:pt x="51813" y="1694603"/>
                  </a:moveTo>
                  <a:lnTo>
                    <a:pt x="25904" y="1694899"/>
                  </a:lnTo>
                  <a:lnTo>
                    <a:pt x="26034" y="1707896"/>
                  </a:lnTo>
                  <a:lnTo>
                    <a:pt x="51942" y="1707515"/>
                  </a:lnTo>
                  <a:lnTo>
                    <a:pt x="51813" y="1694603"/>
                  </a:lnTo>
                  <a:close/>
                </a:path>
                <a:path w="78104" h="1772920">
                  <a:moveTo>
                    <a:pt x="77724" y="1694307"/>
                  </a:moveTo>
                  <a:lnTo>
                    <a:pt x="51813" y="1694603"/>
                  </a:lnTo>
                  <a:lnTo>
                    <a:pt x="51942" y="1707515"/>
                  </a:lnTo>
                  <a:lnTo>
                    <a:pt x="26034" y="1707896"/>
                  </a:lnTo>
                  <a:lnTo>
                    <a:pt x="71095" y="1707896"/>
                  </a:lnTo>
                  <a:lnTo>
                    <a:pt x="77724" y="1694307"/>
                  </a:lnTo>
                  <a:close/>
                </a:path>
                <a:path w="78104" h="1772920">
                  <a:moveTo>
                    <a:pt x="34797" y="0"/>
                  </a:moveTo>
                  <a:lnTo>
                    <a:pt x="8889" y="254"/>
                  </a:lnTo>
                  <a:lnTo>
                    <a:pt x="25904" y="1694899"/>
                  </a:lnTo>
                  <a:lnTo>
                    <a:pt x="51813" y="1694603"/>
                  </a:lnTo>
                  <a:lnTo>
                    <a:pt x="347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341BD69-1687-4767-ABFB-00F78EAF02F3}"/>
                </a:ext>
              </a:extLst>
            </p:cNvPr>
            <p:cNvSpPr txBox="1">
              <a:spLocks/>
            </p:cNvSpPr>
            <p:nvPr/>
          </p:nvSpPr>
          <p:spPr>
            <a:xfrm>
              <a:off x="2317245" y="2131622"/>
              <a:ext cx="2235543" cy="629018"/>
            </a:xfrm>
            <a:prstGeom prst="rect">
              <a:avLst/>
            </a:prstGeom>
          </p:spPr>
          <p:txBody>
            <a:bodyPr vert="horz" wrap="square" lIns="0" tIns="13335" rIns="0" bIns="0" rtlCol="0" anchor="b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000" b="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2000" spc="-85" dirty="0">
                  <a:solidFill>
                    <a:srgbClr val="000000"/>
                  </a:solidFill>
                  <a:latin typeface="Arial"/>
                  <a:cs typeface="Arial"/>
                </a:rPr>
                <a:t>Generalization</a:t>
              </a:r>
              <a:r>
                <a:rPr lang="en-US" sz="2000" spc="-135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sz="2000" spc="-25" dirty="0">
                  <a:solidFill>
                    <a:srgbClr val="000000"/>
                  </a:solidFill>
                  <a:latin typeface="Arial"/>
                  <a:cs typeface="Arial"/>
                </a:rPr>
                <a:t>error:</a:t>
              </a:r>
              <a:endParaRPr lang="en-US" sz="20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2000" b="1" spc="-204" dirty="0">
                  <a:solidFill>
                    <a:srgbClr val="000000"/>
                  </a:solidFill>
                  <a:latin typeface="Trebuchet MS"/>
                  <a:cs typeface="Trebuchet MS"/>
                </a:rPr>
                <a:t>29.7</a:t>
              </a:r>
              <a:r>
                <a:rPr lang="en-US" sz="2000" spc="-204" dirty="0">
                  <a:solidFill>
                    <a:srgbClr val="000000"/>
                  </a:solidFill>
                  <a:latin typeface="Arial"/>
                  <a:cs typeface="Arial"/>
                </a:rPr>
                <a:t>%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311FB9F9-C9EF-40EC-9CB4-B13CC7221091}"/>
                </a:ext>
              </a:extLst>
            </p:cNvPr>
            <p:cNvSpPr/>
            <p:nvPr/>
          </p:nvSpPr>
          <p:spPr>
            <a:xfrm>
              <a:off x="5719847" y="4438607"/>
              <a:ext cx="1553761" cy="218244"/>
            </a:xfrm>
            <a:custGeom>
              <a:avLst/>
              <a:gdLst/>
              <a:ahLst/>
              <a:cxnLst/>
              <a:rect l="l" t="t" r="r" b="b"/>
              <a:pathLst>
                <a:path w="2007234" h="281939">
                  <a:moveTo>
                    <a:pt x="0" y="281939"/>
                  </a:moveTo>
                  <a:lnTo>
                    <a:pt x="2007107" y="281939"/>
                  </a:lnTo>
                  <a:lnTo>
                    <a:pt x="2007107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5FEA2AC5-1DE2-4B7E-9368-C56C174E9D96}"/>
                </a:ext>
              </a:extLst>
            </p:cNvPr>
            <p:cNvSpPr/>
            <p:nvPr/>
          </p:nvSpPr>
          <p:spPr>
            <a:xfrm>
              <a:off x="6419997" y="2784471"/>
              <a:ext cx="210397" cy="17494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B935912-BC06-45A7-9D6A-B15484E5A160}"/>
                </a:ext>
              </a:extLst>
            </p:cNvPr>
            <p:cNvSpPr/>
            <p:nvPr/>
          </p:nvSpPr>
          <p:spPr>
            <a:xfrm>
              <a:off x="6467185" y="2801576"/>
              <a:ext cx="72145" cy="1637031"/>
            </a:xfrm>
            <a:custGeom>
              <a:avLst/>
              <a:gdLst/>
              <a:ahLst/>
              <a:cxnLst/>
              <a:rect l="l" t="t" r="r" b="b"/>
              <a:pathLst>
                <a:path w="78104" h="1772285">
                  <a:moveTo>
                    <a:pt x="25907" y="1694560"/>
                  </a:moveTo>
                  <a:lnTo>
                    <a:pt x="0" y="1694560"/>
                  </a:lnTo>
                  <a:lnTo>
                    <a:pt x="38861" y="1772284"/>
                  </a:lnTo>
                  <a:lnTo>
                    <a:pt x="71247" y="1707514"/>
                  </a:lnTo>
                  <a:lnTo>
                    <a:pt x="25907" y="1707514"/>
                  </a:lnTo>
                  <a:lnTo>
                    <a:pt x="25907" y="1694560"/>
                  </a:lnTo>
                  <a:close/>
                </a:path>
                <a:path w="78104" h="1772285">
                  <a:moveTo>
                    <a:pt x="51815" y="0"/>
                  </a:moveTo>
                  <a:lnTo>
                    <a:pt x="25907" y="0"/>
                  </a:lnTo>
                  <a:lnTo>
                    <a:pt x="25907" y="1707514"/>
                  </a:lnTo>
                  <a:lnTo>
                    <a:pt x="51815" y="1707514"/>
                  </a:lnTo>
                  <a:lnTo>
                    <a:pt x="51815" y="0"/>
                  </a:lnTo>
                  <a:close/>
                </a:path>
                <a:path w="78104" h="1772285">
                  <a:moveTo>
                    <a:pt x="77724" y="1694560"/>
                  </a:moveTo>
                  <a:lnTo>
                    <a:pt x="51815" y="1694560"/>
                  </a:lnTo>
                  <a:lnTo>
                    <a:pt x="51815" y="1707514"/>
                  </a:lnTo>
                  <a:lnTo>
                    <a:pt x="71247" y="1707514"/>
                  </a:lnTo>
                  <a:lnTo>
                    <a:pt x="77724" y="16945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68CA7C0-59C5-4EF3-BE9E-BE7284D3138C}"/>
                </a:ext>
              </a:extLst>
            </p:cNvPr>
            <p:cNvSpPr txBox="1"/>
            <p:nvPr/>
          </p:nvSpPr>
          <p:spPr>
            <a:xfrm>
              <a:off x="5279487" y="2191916"/>
              <a:ext cx="2459097" cy="62901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sz="2000" spc="-85" dirty="0">
                  <a:latin typeface="Arial"/>
                  <a:cs typeface="Arial"/>
                </a:rPr>
                <a:t>Generalization</a:t>
              </a:r>
              <a:r>
                <a:rPr sz="2000" spc="-135" dirty="0">
                  <a:latin typeface="Arial"/>
                  <a:cs typeface="Arial"/>
                </a:rPr>
                <a:t> </a:t>
              </a:r>
              <a:r>
                <a:rPr sz="2000" spc="-25" dirty="0">
                  <a:latin typeface="Arial"/>
                  <a:cs typeface="Arial"/>
                </a:rPr>
                <a:t>error:</a:t>
              </a:r>
              <a:endParaRPr sz="2000" dirty="0">
                <a:latin typeface="Arial"/>
                <a:cs typeface="Arial"/>
              </a:endParaRPr>
            </a:p>
            <a:p>
              <a:pPr marL="635" algn="ctr">
                <a:lnSpc>
                  <a:spcPct val="100000"/>
                </a:lnSpc>
              </a:pPr>
              <a:r>
                <a:rPr lang="en-US" altLang="ko-KR" sz="2000" b="1" spc="-204" dirty="0">
                  <a:latin typeface="Trebuchet MS"/>
                  <a:cs typeface="Trebuchet MS"/>
                </a:rPr>
                <a:t>7.5</a:t>
              </a:r>
              <a:r>
                <a:rPr sz="2000" spc="-204" dirty="0">
                  <a:latin typeface="Arial"/>
                  <a:cs typeface="Arial"/>
                </a:rPr>
                <a:t>%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232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86DE1-96B9-4F6C-A3E3-FA945233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E84DCD-44B3-4172-BCFD-A83A768E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 of adversarial regularization</a:t>
            </a:r>
            <a:endParaRPr lang="ko-KR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EBDF085-6EB1-4291-8EC9-42E90C712563}"/>
              </a:ext>
            </a:extLst>
          </p:cNvPr>
          <p:cNvSpPr/>
          <p:nvPr/>
        </p:nvSpPr>
        <p:spPr>
          <a:xfrm>
            <a:off x="778679" y="3328312"/>
            <a:ext cx="7715229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D5F172B-0DA4-4058-9093-4C9575602F5C}"/>
              </a:ext>
            </a:extLst>
          </p:cNvPr>
          <p:cNvSpPr/>
          <p:nvPr/>
        </p:nvSpPr>
        <p:spPr>
          <a:xfrm>
            <a:off x="346910" y="3218599"/>
            <a:ext cx="8450181" cy="20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A9ADC78-006A-4B4A-BC15-65D3F5DD53E9}"/>
              </a:ext>
            </a:extLst>
          </p:cNvPr>
          <p:cNvSpPr/>
          <p:nvPr/>
        </p:nvSpPr>
        <p:spPr>
          <a:xfrm>
            <a:off x="2659708" y="4682572"/>
            <a:ext cx="1553761" cy="218244"/>
          </a:xfrm>
          <a:custGeom>
            <a:avLst/>
            <a:gdLst/>
            <a:ahLst/>
            <a:cxnLst/>
            <a:rect l="l" t="t" r="r" b="b"/>
            <a:pathLst>
              <a:path w="2007235" h="281939">
                <a:moveTo>
                  <a:pt x="0" y="281939"/>
                </a:moveTo>
                <a:lnTo>
                  <a:pt x="2007108" y="281939"/>
                </a:lnTo>
                <a:lnTo>
                  <a:pt x="2007108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2283552-0E4F-4E0F-A5B2-7C5CF19899D8}"/>
              </a:ext>
            </a:extLst>
          </p:cNvPr>
          <p:cNvSpPr/>
          <p:nvPr/>
        </p:nvSpPr>
        <p:spPr>
          <a:xfrm>
            <a:off x="3358680" y="2784471"/>
            <a:ext cx="244860" cy="2049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1445B6C-DE54-46CB-8A6C-E941D66AEFDD}"/>
              </a:ext>
            </a:extLst>
          </p:cNvPr>
          <p:cNvSpPr/>
          <p:nvPr/>
        </p:nvSpPr>
        <p:spPr>
          <a:xfrm>
            <a:off x="3404884" y="2763376"/>
            <a:ext cx="84505" cy="1918170"/>
          </a:xfrm>
          <a:custGeom>
            <a:avLst/>
            <a:gdLst/>
            <a:ahLst/>
            <a:cxnLst/>
            <a:rect l="l" t="t" r="r" b="b"/>
            <a:pathLst>
              <a:path w="78104" h="1772920">
                <a:moveTo>
                  <a:pt x="25904" y="1694899"/>
                </a:moveTo>
                <a:lnTo>
                  <a:pt x="0" y="1695196"/>
                </a:lnTo>
                <a:lnTo>
                  <a:pt x="39624" y="1772412"/>
                </a:lnTo>
                <a:lnTo>
                  <a:pt x="71095" y="1707896"/>
                </a:lnTo>
                <a:lnTo>
                  <a:pt x="26034" y="1707896"/>
                </a:lnTo>
                <a:lnTo>
                  <a:pt x="25904" y="1694899"/>
                </a:lnTo>
                <a:close/>
              </a:path>
              <a:path w="78104" h="1772920">
                <a:moveTo>
                  <a:pt x="51813" y="1694603"/>
                </a:moveTo>
                <a:lnTo>
                  <a:pt x="25904" y="1694899"/>
                </a:lnTo>
                <a:lnTo>
                  <a:pt x="26034" y="1707896"/>
                </a:lnTo>
                <a:lnTo>
                  <a:pt x="51942" y="1707515"/>
                </a:lnTo>
                <a:lnTo>
                  <a:pt x="51813" y="1694603"/>
                </a:lnTo>
                <a:close/>
              </a:path>
              <a:path w="78104" h="1772920">
                <a:moveTo>
                  <a:pt x="77724" y="1694307"/>
                </a:moveTo>
                <a:lnTo>
                  <a:pt x="51813" y="1694603"/>
                </a:lnTo>
                <a:lnTo>
                  <a:pt x="51942" y="1707515"/>
                </a:lnTo>
                <a:lnTo>
                  <a:pt x="26034" y="1707896"/>
                </a:lnTo>
                <a:lnTo>
                  <a:pt x="71095" y="1707896"/>
                </a:lnTo>
                <a:lnTo>
                  <a:pt x="77724" y="1694307"/>
                </a:lnTo>
                <a:close/>
              </a:path>
              <a:path w="78104" h="1772920">
                <a:moveTo>
                  <a:pt x="34797" y="0"/>
                </a:moveTo>
                <a:lnTo>
                  <a:pt x="8889" y="254"/>
                </a:lnTo>
                <a:lnTo>
                  <a:pt x="25904" y="1694899"/>
                </a:lnTo>
                <a:lnTo>
                  <a:pt x="51813" y="1694603"/>
                </a:lnTo>
                <a:lnTo>
                  <a:pt x="34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341BD69-1687-4767-ABFB-00F78EAF02F3}"/>
              </a:ext>
            </a:extLst>
          </p:cNvPr>
          <p:cNvSpPr txBox="1">
            <a:spLocks/>
          </p:cNvSpPr>
          <p:nvPr/>
        </p:nvSpPr>
        <p:spPr>
          <a:xfrm>
            <a:off x="2317245" y="2131622"/>
            <a:ext cx="2235543" cy="629018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000" spc="-85" dirty="0">
                <a:solidFill>
                  <a:srgbClr val="000000"/>
                </a:solidFill>
                <a:latin typeface="Arial"/>
                <a:cs typeface="Arial"/>
              </a:rPr>
              <a:t>Generalization</a:t>
            </a:r>
            <a:r>
              <a:rPr lang="en-US" sz="20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spc="-25" dirty="0">
                <a:solidFill>
                  <a:srgbClr val="000000"/>
                </a:solidFill>
                <a:latin typeface="Arial"/>
                <a:cs typeface="Arial"/>
              </a:rPr>
              <a:t>error:</a:t>
            </a:r>
            <a:endParaRPr lang="en-US"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2000" b="1" spc="-204" dirty="0">
                <a:solidFill>
                  <a:srgbClr val="000000"/>
                </a:solidFill>
                <a:latin typeface="Trebuchet MS"/>
                <a:cs typeface="Trebuchet MS"/>
              </a:rPr>
              <a:t>54.3</a:t>
            </a:r>
            <a:r>
              <a:rPr lang="en-US" sz="2000" spc="-204" dirty="0">
                <a:solidFill>
                  <a:srgbClr val="000000"/>
                </a:solidFill>
                <a:latin typeface="Arial"/>
                <a:cs typeface="Arial"/>
              </a:rPr>
              <a:t>%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11FB9F9-C9EF-40EC-9CB4-B13CC7221091}"/>
              </a:ext>
            </a:extLst>
          </p:cNvPr>
          <p:cNvSpPr/>
          <p:nvPr/>
        </p:nvSpPr>
        <p:spPr>
          <a:xfrm>
            <a:off x="5719847" y="4682572"/>
            <a:ext cx="1553761" cy="218244"/>
          </a:xfrm>
          <a:custGeom>
            <a:avLst/>
            <a:gdLst/>
            <a:ahLst/>
            <a:cxnLst/>
            <a:rect l="l" t="t" r="r" b="b"/>
            <a:pathLst>
              <a:path w="2007234" h="281939">
                <a:moveTo>
                  <a:pt x="0" y="281939"/>
                </a:moveTo>
                <a:lnTo>
                  <a:pt x="2007107" y="281939"/>
                </a:lnTo>
                <a:lnTo>
                  <a:pt x="2007107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FEA2AC5-1DE2-4B7E-9368-C56C174E9D96}"/>
              </a:ext>
            </a:extLst>
          </p:cNvPr>
          <p:cNvSpPr/>
          <p:nvPr/>
        </p:nvSpPr>
        <p:spPr>
          <a:xfrm>
            <a:off x="6419997" y="2784471"/>
            <a:ext cx="246442" cy="2049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B935912-BC06-45A7-9D6A-B15484E5A160}"/>
              </a:ext>
            </a:extLst>
          </p:cNvPr>
          <p:cNvSpPr/>
          <p:nvPr/>
        </p:nvSpPr>
        <p:spPr>
          <a:xfrm>
            <a:off x="6467185" y="2763476"/>
            <a:ext cx="84505" cy="1917484"/>
          </a:xfrm>
          <a:custGeom>
            <a:avLst/>
            <a:gdLst/>
            <a:ahLst/>
            <a:cxnLst/>
            <a:rect l="l" t="t" r="r" b="b"/>
            <a:pathLst>
              <a:path w="78104" h="1772285">
                <a:moveTo>
                  <a:pt x="25907" y="1694560"/>
                </a:moveTo>
                <a:lnTo>
                  <a:pt x="0" y="1694560"/>
                </a:lnTo>
                <a:lnTo>
                  <a:pt x="38861" y="1772284"/>
                </a:lnTo>
                <a:lnTo>
                  <a:pt x="71247" y="1707514"/>
                </a:lnTo>
                <a:lnTo>
                  <a:pt x="25907" y="1707514"/>
                </a:lnTo>
                <a:lnTo>
                  <a:pt x="25907" y="1694560"/>
                </a:lnTo>
                <a:close/>
              </a:path>
              <a:path w="78104" h="1772285">
                <a:moveTo>
                  <a:pt x="51815" y="0"/>
                </a:moveTo>
                <a:lnTo>
                  <a:pt x="25907" y="0"/>
                </a:lnTo>
                <a:lnTo>
                  <a:pt x="25907" y="1707514"/>
                </a:lnTo>
                <a:lnTo>
                  <a:pt x="51815" y="1707514"/>
                </a:lnTo>
                <a:lnTo>
                  <a:pt x="51815" y="0"/>
                </a:lnTo>
                <a:close/>
              </a:path>
              <a:path w="78104" h="1772285">
                <a:moveTo>
                  <a:pt x="77724" y="1694560"/>
                </a:moveTo>
                <a:lnTo>
                  <a:pt x="51815" y="1694560"/>
                </a:lnTo>
                <a:lnTo>
                  <a:pt x="51815" y="1707514"/>
                </a:lnTo>
                <a:lnTo>
                  <a:pt x="71247" y="1707514"/>
                </a:lnTo>
                <a:lnTo>
                  <a:pt x="77724" y="1694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68CA7C0-59C5-4EF3-BE9E-BE7284D3138C}"/>
              </a:ext>
            </a:extLst>
          </p:cNvPr>
          <p:cNvSpPr txBox="1"/>
          <p:nvPr/>
        </p:nvSpPr>
        <p:spPr>
          <a:xfrm>
            <a:off x="5279487" y="2191916"/>
            <a:ext cx="245909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Arial"/>
                <a:cs typeface="Arial"/>
              </a:rPr>
              <a:t>Generalization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error:</a:t>
            </a:r>
            <a:endParaRPr sz="20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lang="en-US" altLang="ko-KR" sz="2000" b="1" spc="-204" dirty="0">
                <a:latin typeface="Trebuchet MS"/>
                <a:cs typeface="Trebuchet MS"/>
              </a:rPr>
              <a:t>22.7</a:t>
            </a:r>
            <a:r>
              <a:rPr sz="2000" spc="-204" dirty="0">
                <a:latin typeface="Arial"/>
                <a:cs typeface="Arial"/>
              </a:rPr>
              <a:t>%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952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86DE1-96B9-4F6C-A3E3-FA945233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E84DCD-44B3-4172-BCFD-A83A768E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 of adversarial regularization</a:t>
            </a:r>
            <a:endParaRPr lang="ko-KR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EBDF085-6EB1-4291-8EC9-42E90C712563}"/>
              </a:ext>
            </a:extLst>
          </p:cNvPr>
          <p:cNvSpPr/>
          <p:nvPr/>
        </p:nvSpPr>
        <p:spPr>
          <a:xfrm>
            <a:off x="778679" y="3328312"/>
            <a:ext cx="7715229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D5F172B-0DA4-4058-9093-4C9575602F5C}"/>
              </a:ext>
            </a:extLst>
          </p:cNvPr>
          <p:cNvSpPr/>
          <p:nvPr/>
        </p:nvSpPr>
        <p:spPr>
          <a:xfrm>
            <a:off x="346910" y="3218599"/>
            <a:ext cx="8450181" cy="204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A9ADC78-006A-4B4A-BC15-65D3F5DD53E9}"/>
              </a:ext>
            </a:extLst>
          </p:cNvPr>
          <p:cNvSpPr/>
          <p:nvPr/>
        </p:nvSpPr>
        <p:spPr>
          <a:xfrm>
            <a:off x="2659708" y="4918446"/>
            <a:ext cx="1553761" cy="218244"/>
          </a:xfrm>
          <a:custGeom>
            <a:avLst/>
            <a:gdLst/>
            <a:ahLst/>
            <a:cxnLst/>
            <a:rect l="l" t="t" r="r" b="b"/>
            <a:pathLst>
              <a:path w="2007235" h="281939">
                <a:moveTo>
                  <a:pt x="0" y="281939"/>
                </a:moveTo>
                <a:lnTo>
                  <a:pt x="2007108" y="281939"/>
                </a:lnTo>
                <a:lnTo>
                  <a:pt x="2007108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2283552-0E4F-4E0F-A5B2-7C5CF19899D8}"/>
              </a:ext>
            </a:extLst>
          </p:cNvPr>
          <p:cNvSpPr/>
          <p:nvPr/>
        </p:nvSpPr>
        <p:spPr>
          <a:xfrm>
            <a:off x="3358680" y="2784471"/>
            <a:ext cx="266715" cy="2232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1445B6C-DE54-46CB-8A6C-E941D66AEFDD}"/>
              </a:ext>
            </a:extLst>
          </p:cNvPr>
          <p:cNvSpPr/>
          <p:nvPr/>
        </p:nvSpPr>
        <p:spPr>
          <a:xfrm>
            <a:off x="3404884" y="2801476"/>
            <a:ext cx="92047" cy="2089375"/>
          </a:xfrm>
          <a:custGeom>
            <a:avLst/>
            <a:gdLst/>
            <a:ahLst/>
            <a:cxnLst/>
            <a:rect l="l" t="t" r="r" b="b"/>
            <a:pathLst>
              <a:path w="78104" h="1772920">
                <a:moveTo>
                  <a:pt x="25904" y="1694899"/>
                </a:moveTo>
                <a:lnTo>
                  <a:pt x="0" y="1695196"/>
                </a:lnTo>
                <a:lnTo>
                  <a:pt x="39624" y="1772412"/>
                </a:lnTo>
                <a:lnTo>
                  <a:pt x="71095" y="1707896"/>
                </a:lnTo>
                <a:lnTo>
                  <a:pt x="26034" y="1707896"/>
                </a:lnTo>
                <a:lnTo>
                  <a:pt x="25904" y="1694899"/>
                </a:lnTo>
                <a:close/>
              </a:path>
              <a:path w="78104" h="1772920">
                <a:moveTo>
                  <a:pt x="51813" y="1694603"/>
                </a:moveTo>
                <a:lnTo>
                  <a:pt x="25904" y="1694899"/>
                </a:lnTo>
                <a:lnTo>
                  <a:pt x="26034" y="1707896"/>
                </a:lnTo>
                <a:lnTo>
                  <a:pt x="51942" y="1707515"/>
                </a:lnTo>
                <a:lnTo>
                  <a:pt x="51813" y="1694603"/>
                </a:lnTo>
                <a:close/>
              </a:path>
              <a:path w="78104" h="1772920">
                <a:moveTo>
                  <a:pt x="77724" y="1694307"/>
                </a:moveTo>
                <a:lnTo>
                  <a:pt x="51813" y="1694603"/>
                </a:lnTo>
                <a:lnTo>
                  <a:pt x="51942" y="1707515"/>
                </a:lnTo>
                <a:lnTo>
                  <a:pt x="26034" y="1707896"/>
                </a:lnTo>
                <a:lnTo>
                  <a:pt x="71095" y="1707896"/>
                </a:lnTo>
                <a:lnTo>
                  <a:pt x="77724" y="1694307"/>
                </a:lnTo>
                <a:close/>
              </a:path>
              <a:path w="78104" h="1772920">
                <a:moveTo>
                  <a:pt x="34797" y="0"/>
                </a:moveTo>
                <a:lnTo>
                  <a:pt x="8889" y="254"/>
                </a:lnTo>
                <a:lnTo>
                  <a:pt x="25904" y="1694899"/>
                </a:lnTo>
                <a:lnTo>
                  <a:pt x="51813" y="1694603"/>
                </a:lnTo>
                <a:lnTo>
                  <a:pt x="347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341BD69-1687-4767-ABFB-00F78EAF02F3}"/>
              </a:ext>
            </a:extLst>
          </p:cNvPr>
          <p:cNvSpPr txBox="1">
            <a:spLocks/>
          </p:cNvSpPr>
          <p:nvPr/>
        </p:nvSpPr>
        <p:spPr>
          <a:xfrm>
            <a:off x="2317245" y="2131622"/>
            <a:ext cx="2235543" cy="629018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000" spc="-85" dirty="0">
                <a:solidFill>
                  <a:srgbClr val="000000"/>
                </a:solidFill>
                <a:latin typeface="Arial"/>
                <a:cs typeface="Arial"/>
              </a:rPr>
              <a:t>Generalization</a:t>
            </a:r>
            <a:r>
              <a:rPr lang="en-US" sz="20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spc="-25" dirty="0">
                <a:solidFill>
                  <a:srgbClr val="000000"/>
                </a:solidFill>
                <a:latin typeface="Arial"/>
                <a:cs typeface="Arial"/>
              </a:rPr>
              <a:t>error:</a:t>
            </a:r>
            <a:endParaRPr lang="en-US"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2000" b="1" spc="-204" dirty="0">
                <a:solidFill>
                  <a:srgbClr val="000000"/>
                </a:solidFill>
                <a:latin typeface="Trebuchet MS"/>
                <a:cs typeface="Trebuchet MS"/>
              </a:rPr>
              <a:t>29.4</a:t>
            </a:r>
            <a:r>
              <a:rPr lang="en-US" sz="2000" spc="-204" dirty="0">
                <a:solidFill>
                  <a:srgbClr val="000000"/>
                </a:solidFill>
                <a:latin typeface="Arial"/>
                <a:cs typeface="Arial"/>
              </a:rPr>
              <a:t>%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11FB9F9-C9EF-40EC-9CB4-B13CC7221091}"/>
              </a:ext>
            </a:extLst>
          </p:cNvPr>
          <p:cNvSpPr/>
          <p:nvPr/>
        </p:nvSpPr>
        <p:spPr>
          <a:xfrm>
            <a:off x="5719847" y="4918446"/>
            <a:ext cx="1553761" cy="218244"/>
          </a:xfrm>
          <a:custGeom>
            <a:avLst/>
            <a:gdLst/>
            <a:ahLst/>
            <a:cxnLst/>
            <a:rect l="l" t="t" r="r" b="b"/>
            <a:pathLst>
              <a:path w="2007234" h="281939">
                <a:moveTo>
                  <a:pt x="0" y="281939"/>
                </a:moveTo>
                <a:lnTo>
                  <a:pt x="2007107" y="281939"/>
                </a:lnTo>
                <a:lnTo>
                  <a:pt x="2007107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FEA2AC5-1DE2-4B7E-9368-C56C174E9D96}"/>
              </a:ext>
            </a:extLst>
          </p:cNvPr>
          <p:cNvSpPr/>
          <p:nvPr/>
        </p:nvSpPr>
        <p:spPr>
          <a:xfrm>
            <a:off x="6419997" y="2784471"/>
            <a:ext cx="268438" cy="2232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B935912-BC06-45A7-9D6A-B15484E5A160}"/>
              </a:ext>
            </a:extLst>
          </p:cNvPr>
          <p:cNvSpPr/>
          <p:nvPr/>
        </p:nvSpPr>
        <p:spPr>
          <a:xfrm>
            <a:off x="6467185" y="2801576"/>
            <a:ext cx="92047" cy="2088627"/>
          </a:xfrm>
          <a:custGeom>
            <a:avLst/>
            <a:gdLst/>
            <a:ahLst/>
            <a:cxnLst/>
            <a:rect l="l" t="t" r="r" b="b"/>
            <a:pathLst>
              <a:path w="78104" h="1772285">
                <a:moveTo>
                  <a:pt x="25907" y="1694560"/>
                </a:moveTo>
                <a:lnTo>
                  <a:pt x="0" y="1694560"/>
                </a:lnTo>
                <a:lnTo>
                  <a:pt x="38861" y="1772284"/>
                </a:lnTo>
                <a:lnTo>
                  <a:pt x="71247" y="1707514"/>
                </a:lnTo>
                <a:lnTo>
                  <a:pt x="25907" y="1707514"/>
                </a:lnTo>
                <a:lnTo>
                  <a:pt x="25907" y="1694560"/>
                </a:lnTo>
                <a:close/>
              </a:path>
              <a:path w="78104" h="1772285">
                <a:moveTo>
                  <a:pt x="51815" y="0"/>
                </a:moveTo>
                <a:lnTo>
                  <a:pt x="25907" y="0"/>
                </a:lnTo>
                <a:lnTo>
                  <a:pt x="25907" y="1707514"/>
                </a:lnTo>
                <a:lnTo>
                  <a:pt x="51815" y="1707514"/>
                </a:lnTo>
                <a:lnTo>
                  <a:pt x="51815" y="0"/>
                </a:lnTo>
                <a:close/>
              </a:path>
              <a:path w="78104" h="1772285">
                <a:moveTo>
                  <a:pt x="77724" y="1694560"/>
                </a:moveTo>
                <a:lnTo>
                  <a:pt x="51815" y="1694560"/>
                </a:lnTo>
                <a:lnTo>
                  <a:pt x="51815" y="1707514"/>
                </a:lnTo>
                <a:lnTo>
                  <a:pt x="71247" y="1707514"/>
                </a:lnTo>
                <a:lnTo>
                  <a:pt x="77724" y="1694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68CA7C0-59C5-4EF3-BE9E-BE7284D3138C}"/>
              </a:ext>
            </a:extLst>
          </p:cNvPr>
          <p:cNvSpPr txBox="1"/>
          <p:nvPr/>
        </p:nvSpPr>
        <p:spPr>
          <a:xfrm>
            <a:off x="5279487" y="2191916"/>
            <a:ext cx="245909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Arial"/>
                <a:cs typeface="Arial"/>
              </a:rPr>
              <a:t>Generalization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error:</a:t>
            </a:r>
            <a:endParaRPr sz="20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lang="en-US" altLang="ko-KR" sz="2000" b="1" spc="-204" dirty="0">
                <a:latin typeface="Trebuchet MS"/>
                <a:cs typeface="Trebuchet MS"/>
              </a:rPr>
              <a:t>12.7</a:t>
            </a:r>
            <a:r>
              <a:rPr sz="2000" spc="-204" dirty="0">
                <a:latin typeface="Arial"/>
                <a:cs typeface="Arial"/>
              </a:rPr>
              <a:t>%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013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185C9AB-CFDB-4543-866D-9B2F1525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Noticeable</a:t>
            </a:r>
            <a:r>
              <a:rPr lang="en-US" altLang="ko-KR" dirty="0"/>
              <a:t> </a:t>
            </a:r>
            <a:r>
              <a:rPr lang="en-US" altLang="ko-KR" b="1" dirty="0"/>
              <a:t>gap</a:t>
            </a:r>
            <a:r>
              <a:rPr lang="en-US" altLang="ko-KR" dirty="0"/>
              <a:t> training and testing accuracy with or  without defense between mechanism</a:t>
            </a:r>
          </a:p>
          <a:p>
            <a:r>
              <a:rPr lang="en-US" altLang="ko-KR" dirty="0"/>
              <a:t>Total generalization error is reduced up to a </a:t>
            </a:r>
            <a:r>
              <a:rPr lang="en-US" altLang="ko-KR" b="1" dirty="0"/>
              <a:t>factor</a:t>
            </a:r>
            <a:r>
              <a:rPr lang="en-US" altLang="ko-KR" dirty="0"/>
              <a:t> </a:t>
            </a:r>
            <a:r>
              <a:rPr lang="en-US" altLang="ko-KR" b="1" dirty="0"/>
              <a:t>of 4 </a:t>
            </a:r>
            <a:r>
              <a:rPr lang="en-US" altLang="ko-KR" dirty="0"/>
              <a:t>(Texas100)</a:t>
            </a:r>
          </a:p>
          <a:p>
            <a:pPr lvl="1"/>
            <a:r>
              <a:rPr lang="en-US" altLang="ko-KR" dirty="0"/>
              <a:t>29.7% down to 7.5%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32746C-2E48-4695-A866-0B0D98A9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1E2CAF-40C0-4F6B-B668-71DB688B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 of adversarial regularization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08A8B4-A8B7-4D0E-B120-83D551ED2093}"/>
              </a:ext>
            </a:extLst>
          </p:cNvPr>
          <p:cNvGrpSpPr/>
          <p:nvPr/>
        </p:nvGrpSpPr>
        <p:grpSpPr>
          <a:xfrm>
            <a:off x="1164215" y="3979941"/>
            <a:ext cx="6815571" cy="1239012"/>
            <a:chOff x="1808479" y="4809825"/>
            <a:chExt cx="5120640" cy="1239012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3371EE5-BCEB-4FCE-8631-2E8D52899059}"/>
                </a:ext>
              </a:extLst>
            </p:cNvPr>
            <p:cNvSpPr/>
            <p:nvPr/>
          </p:nvSpPr>
          <p:spPr>
            <a:xfrm>
              <a:off x="1808479" y="4809825"/>
              <a:ext cx="5120640" cy="1239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13EDDCC-0819-458C-97BB-F92111BB3141}"/>
                </a:ext>
              </a:extLst>
            </p:cNvPr>
            <p:cNvSpPr txBox="1"/>
            <p:nvPr/>
          </p:nvSpPr>
          <p:spPr>
            <a:xfrm>
              <a:off x="2104389" y="4868921"/>
              <a:ext cx="4528820" cy="1120820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algn="ctr"/>
              <a:r>
                <a:rPr lang="en-US" sz="2400" spc="-100" dirty="0">
                  <a:latin typeface="Trebuchet MS"/>
                  <a:cs typeface="Trebuchet MS"/>
                </a:rPr>
                <a:t>min-max mechanism achieves membership  privacy with </a:t>
              </a:r>
              <a:r>
                <a:rPr lang="en-US" sz="2400" b="1" spc="-100" dirty="0">
                  <a:latin typeface="Trebuchet MS"/>
                  <a:cs typeface="Trebuchet MS"/>
                </a:rPr>
                <a:t>the minimum generalization 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053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FCCFF4-0E33-4156-BE19-4FC1A5EC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C08534-7F1C-46B2-A185-91C3F60F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Regularization factor for Purchase100</a:t>
            </a:r>
            <a:endParaRPr lang="ko-KR" altLang="en-US" sz="3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31BC7E-B30B-45B7-AC0A-33FE5FADDADD}"/>
              </a:ext>
            </a:extLst>
          </p:cNvPr>
          <p:cNvGrpSpPr/>
          <p:nvPr/>
        </p:nvGrpSpPr>
        <p:grpSpPr>
          <a:xfrm>
            <a:off x="580693" y="2149833"/>
            <a:ext cx="7982614" cy="3379072"/>
            <a:chOff x="0" y="1980880"/>
            <a:chExt cx="8780875" cy="3716979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6E5F56-FEA7-4CD1-93F0-C8B249FCE4EA}"/>
                </a:ext>
              </a:extLst>
            </p:cNvPr>
            <p:cNvSpPr/>
            <p:nvPr/>
          </p:nvSpPr>
          <p:spPr>
            <a:xfrm>
              <a:off x="0" y="1980880"/>
              <a:ext cx="8780875" cy="3716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3ADF5DF-9C8E-42A5-83AB-3219822AA17C}"/>
                </a:ext>
              </a:extLst>
            </p:cNvPr>
            <p:cNvSpPr/>
            <p:nvPr/>
          </p:nvSpPr>
          <p:spPr>
            <a:xfrm>
              <a:off x="1000426" y="4613203"/>
              <a:ext cx="7516495" cy="457200"/>
            </a:xfrm>
            <a:custGeom>
              <a:avLst/>
              <a:gdLst/>
              <a:ahLst/>
              <a:cxnLst/>
              <a:rect l="l" t="t" r="r" b="b"/>
              <a:pathLst>
                <a:path w="7516495" h="457200">
                  <a:moveTo>
                    <a:pt x="0" y="457199"/>
                  </a:moveTo>
                  <a:lnTo>
                    <a:pt x="7516368" y="457199"/>
                  </a:lnTo>
                  <a:lnTo>
                    <a:pt x="7516368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254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FCCFF4-0E33-4156-BE19-4FC1A5EC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C08534-7F1C-46B2-A185-91C3F60F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Tradeoff between test accuracy and membership privacy using L2-norm	</a:t>
            </a:r>
            <a:endParaRPr lang="ko-KR" altLang="en-US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D24783-B4EA-4D87-BCD3-3D785B15F59A}"/>
              </a:ext>
            </a:extLst>
          </p:cNvPr>
          <p:cNvGrpSpPr/>
          <p:nvPr/>
        </p:nvGrpSpPr>
        <p:grpSpPr>
          <a:xfrm>
            <a:off x="457052" y="1926030"/>
            <a:ext cx="8229896" cy="2676115"/>
            <a:chOff x="1647808" y="1999390"/>
            <a:chExt cx="9052886" cy="2943727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DDF6122-898A-4ED5-8AA9-559B22C3F4C8}"/>
                </a:ext>
              </a:extLst>
            </p:cNvPr>
            <p:cNvSpPr/>
            <p:nvPr/>
          </p:nvSpPr>
          <p:spPr>
            <a:xfrm>
              <a:off x="1647808" y="1999390"/>
              <a:ext cx="9052886" cy="2943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AD3330D-6221-41B9-85BA-427C562CC32E}"/>
                </a:ext>
              </a:extLst>
            </p:cNvPr>
            <p:cNvSpPr/>
            <p:nvPr/>
          </p:nvSpPr>
          <p:spPr>
            <a:xfrm>
              <a:off x="1850898" y="4389882"/>
              <a:ext cx="8662670" cy="471170"/>
            </a:xfrm>
            <a:custGeom>
              <a:avLst/>
              <a:gdLst/>
              <a:ahLst/>
              <a:cxnLst/>
              <a:rect l="l" t="t" r="r" b="b"/>
              <a:pathLst>
                <a:path w="8662670" h="471170">
                  <a:moveTo>
                    <a:pt x="0" y="470915"/>
                  </a:moveTo>
                  <a:lnTo>
                    <a:pt x="8662416" y="470915"/>
                  </a:lnTo>
                  <a:lnTo>
                    <a:pt x="8662416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7DC8BE-D7A5-44E9-86D8-E12467844D24}"/>
              </a:ext>
            </a:extLst>
          </p:cNvPr>
          <p:cNvGrpSpPr/>
          <p:nvPr/>
        </p:nvGrpSpPr>
        <p:grpSpPr>
          <a:xfrm>
            <a:off x="562928" y="4964176"/>
            <a:ext cx="8018145" cy="1036319"/>
            <a:chOff x="2261616" y="5065776"/>
            <a:chExt cx="8018145" cy="1036319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EF0C516-006F-4D92-B980-E54A7D24CEAF}"/>
                </a:ext>
              </a:extLst>
            </p:cNvPr>
            <p:cNvSpPr/>
            <p:nvPr/>
          </p:nvSpPr>
          <p:spPr>
            <a:xfrm>
              <a:off x="2261616" y="5065776"/>
              <a:ext cx="8017763" cy="1036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8D305531-4DB1-4EE3-BECC-F71C545EF09B}"/>
                </a:ext>
              </a:extLst>
            </p:cNvPr>
            <p:cNvSpPr/>
            <p:nvPr/>
          </p:nvSpPr>
          <p:spPr>
            <a:xfrm>
              <a:off x="2261616" y="5065776"/>
              <a:ext cx="8018145" cy="1036319"/>
            </a:xfrm>
            <a:custGeom>
              <a:avLst/>
              <a:gdLst/>
              <a:ahLst/>
              <a:cxnLst/>
              <a:rect l="l" t="t" r="r" b="b"/>
              <a:pathLst>
                <a:path w="8018145" h="1036320">
                  <a:moveTo>
                    <a:pt x="0" y="172720"/>
                  </a:moveTo>
                  <a:lnTo>
                    <a:pt x="6170" y="126808"/>
                  </a:lnTo>
                  <a:lnTo>
                    <a:pt x="23584" y="85550"/>
                  </a:lnTo>
                  <a:lnTo>
                    <a:pt x="50593" y="50593"/>
                  </a:lnTo>
                  <a:lnTo>
                    <a:pt x="85550" y="23584"/>
                  </a:lnTo>
                  <a:lnTo>
                    <a:pt x="126808" y="6170"/>
                  </a:lnTo>
                  <a:lnTo>
                    <a:pt x="172719" y="0"/>
                  </a:lnTo>
                  <a:lnTo>
                    <a:pt x="7845043" y="0"/>
                  </a:lnTo>
                  <a:lnTo>
                    <a:pt x="7890955" y="6170"/>
                  </a:lnTo>
                  <a:lnTo>
                    <a:pt x="7932213" y="23584"/>
                  </a:lnTo>
                  <a:lnTo>
                    <a:pt x="7967170" y="50593"/>
                  </a:lnTo>
                  <a:lnTo>
                    <a:pt x="7994179" y="85550"/>
                  </a:lnTo>
                  <a:lnTo>
                    <a:pt x="8011593" y="126808"/>
                  </a:lnTo>
                  <a:lnTo>
                    <a:pt x="8017763" y="172720"/>
                  </a:lnTo>
                  <a:lnTo>
                    <a:pt x="8017763" y="863600"/>
                  </a:lnTo>
                  <a:lnTo>
                    <a:pt x="8011593" y="909515"/>
                  </a:lnTo>
                  <a:lnTo>
                    <a:pt x="7994179" y="950774"/>
                  </a:lnTo>
                  <a:lnTo>
                    <a:pt x="7967170" y="985731"/>
                  </a:lnTo>
                  <a:lnTo>
                    <a:pt x="7932213" y="1012738"/>
                  </a:lnTo>
                  <a:lnTo>
                    <a:pt x="7890955" y="1030150"/>
                  </a:lnTo>
                  <a:lnTo>
                    <a:pt x="7845043" y="1036319"/>
                  </a:lnTo>
                  <a:lnTo>
                    <a:pt x="172719" y="1036319"/>
                  </a:lnTo>
                  <a:lnTo>
                    <a:pt x="126808" y="1030150"/>
                  </a:lnTo>
                  <a:lnTo>
                    <a:pt x="85550" y="1012738"/>
                  </a:lnTo>
                  <a:lnTo>
                    <a:pt x="50593" y="985731"/>
                  </a:lnTo>
                  <a:lnTo>
                    <a:pt x="23584" y="950774"/>
                  </a:lnTo>
                  <a:lnTo>
                    <a:pt x="6170" y="909515"/>
                  </a:lnTo>
                  <a:lnTo>
                    <a:pt x="0" y="863600"/>
                  </a:lnTo>
                  <a:lnTo>
                    <a:pt x="0" y="172720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F20957C-E73A-4B23-8199-2F11AA0F9781}"/>
                </a:ext>
              </a:extLst>
            </p:cNvPr>
            <p:cNvSpPr txBox="1"/>
            <p:nvPr/>
          </p:nvSpPr>
          <p:spPr>
            <a:xfrm>
              <a:off x="2463800" y="5098796"/>
              <a:ext cx="7613650" cy="9410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140" dirty="0">
                  <a:latin typeface="Trebuchet MS"/>
                  <a:cs typeface="Trebuchet MS"/>
                </a:rPr>
                <a:t>Training</a:t>
              </a:r>
              <a:r>
                <a:rPr sz="2000" b="1" spc="-165" dirty="0">
                  <a:latin typeface="Trebuchet MS"/>
                  <a:cs typeface="Trebuchet MS"/>
                </a:rPr>
                <a:t> </a:t>
              </a:r>
              <a:r>
                <a:rPr sz="2000" b="1" spc="-90" dirty="0">
                  <a:latin typeface="Trebuchet MS"/>
                  <a:cs typeface="Trebuchet MS"/>
                </a:rPr>
                <a:t>and</a:t>
              </a:r>
              <a:r>
                <a:rPr sz="2000" b="1" spc="-155" dirty="0">
                  <a:latin typeface="Trebuchet MS"/>
                  <a:cs typeface="Trebuchet MS"/>
                </a:rPr>
                <a:t> </a:t>
              </a:r>
              <a:r>
                <a:rPr sz="2000" b="1" spc="-105" dirty="0">
                  <a:latin typeface="Trebuchet MS"/>
                  <a:cs typeface="Trebuchet MS"/>
                </a:rPr>
                <a:t>testing</a:t>
              </a:r>
              <a:r>
                <a:rPr sz="2000" b="1" spc="-180" dirty="0">
                  <a:latin typeface="Trebuchet MS"/>
                  <a:cs typeface="Trebuchet MS"/>
                </a:rPr>
                <a:t> </a:t>
              </a:r>
              <a:r>
                <a:rPr sz="2000" b="1" spc="-145" dirty="0">
                  <a:latin typeface="Trebuchet MS"/>
                  <a:cs typeface="Trebuchet MS"/>
                </a:rPr>
                <a:t>accuracy</a:t>
              </a:r>
              <a:r>
                <a:rPr sz="2000" b="1" spc="-150" dirty="0">
                  <a:latin typeface="Trebuchet MS"/>
                  <a:cs typeface="Trebuchet MS"/>
                </a:rPr>
                <a:t> </a:t>
              </a:r>
              <a:r>
                <a:rPr sz="2000" b="1" spc="-120" dirty="0">
                  <a:latin typeface="Trebuchet MS"/>
                  <a:cs typeface="Trebuchet MS"/>
                </a:rPr>
                <a:t>suffer</a:t>
              </a:r>
              <a:r>
                <a:rPr sz="2000" b="1" spc="-155" dirty="0">
                  <a:latin typeface="Trebuchet MS"/>
                  <a:cs typeface="Trebuchet MS"/>
                </a:rPr>
                <a:t> </a:t>
              </a:r>
              <a:r>
                <a:rPr sz="2000" b="1" spc="-80" dirty="0">
                  <a:latin typeface="Trebuchet MS"/>
                  <a:cs typeface="Trebuchet MS"/>
                </a:rPr>
                <a:t>a</a:t>
              </a:r>
              <a:r>
                <a:rPr sz="2000" b="1" spc="-155" dirty="0">
                  <a:latin typeface="Trebuchet MS"/>
                  <a:cs typeface="Trebuchet MS"/>
                </a:rPr>
                <a:t> </a:t>
              </a:r>
              <a:r>
                <a:rPr sz="2000" b="1" spc="-85" dirty="0">
                  <a:latin typeface="Trebuchet MS"/>
                  <a:cs typeface="Trebuchet MS"/>
                </a:rPr>
                <a:t>lot</a:t>
              </a:r>
              <a:r>
                <a:rPr sz="2000" b="1" spc="-165" dirty="0">
                  <a:latin typeface="Trebuchet MS"/>
                  <a:cs typeface="Trebuchet MS"/>
                </a:rPr>
                <a:t> </a:t>
              </a:r>
              <a:r>
                <a:rPr sz="2000" b="1" spc="-90" dirty="0">
                  <a:latin typeface="Trebuchet MS"/>
                  <a:cs typeface="Trebuchet MS"/>
                </a:rPr>
                <a:t>to</a:t>
              </a:r>
              <a:r>
                <a:rPr sz="2000" b="1" spc="-160" dirty="0">
                  <a:latin typeface="Trebuchet MS"/>
                  <a:cs typeface="Trebuchet MS"/>
                </a:rPr>
                <a:t> </a:t>
              </a:r>
              <a:r>
                <a:rPr sz="2000" b="1" spc="-130" dirty="0">
                  <a:latin typeface="Trebuchet MS"/>
                  <a:cs typeface="Trebuchet MS"/>
                </a:rPr>
                <a:t>achieve</a:t>
              </a:r>
              <a:r>
                <a:rPr sz="2000" b="1" spc="-150" dirty="0">
                  <a:latin typeface="Trebuchet MS"/>
                  <a:cs typeface="Trebuchet MS"/>
                </a:rPr>
                <a:t> </a:t>
              </a:r>
              <a:r>
                <a:rPr sz="2000" b="1" spc="-125" dirty="0">
                  <a:latin typeface="Trebuchet MS"/>
                  <a:cs typeface="Trebuchet MS"/>
                </a:rPr>
                <a:t>privacy</a:t>
              </a:r>
              <a:endParaRPr sz="2000" dirty="0">
                <a:latin typeface="Trebuchet MS"/>
                <a:cs typeface="Trebuchet MS"/>
              </a:endParaRPr>
            </a:p>
            <a:p>
              <a:pPr algn="ctr">
                <a:lnSpc>
                  <a:spcPct val="100000"/>
                </a:lnSpc>
              </a:pPr>
              <a:r>
                <a:rPr sz="2000" spc="-114" dirty="0">
                  <a:latin typeface="Arial"/>
                  <a:cs typeface="Arial"/>
                </a:rPr>
                <a:t>Privacy </a:t>
              </a:r>
              <a:r>
                <a:rPr sz="2000" spc="-100" dirty="0">
                  <a:latin typeface="Arial"/>
                  <a:cs typeface="Arial"/>
                </a:rPr>
                <a:t>mechanism achieved </a:t>
              </a:r>
              <a:r>
                <a:rPr sz="2000" b="1" spc="-114" dirty="0">
                  <a:latin typeface="Trebuchet MS"/>
                  <a:cs typeface="Trebuchet MS"/>
                </a:rPr>
                <a:t>70.1% </a:t>
              </a:r>
              <a:r>
                <a:rPr sz="2000" spc="-55" dirty="0">
                  <a:latin typeface="Arial"/>
                  <a:cs typeface="Arial"/>
                </a:rPr>
                <a:t>testing </a:t>
              </a:r>
              <a:r>
                <a:rPr sz="2000" spc="-114" dirty="0">
                  <a:latin typeface="Arial"/>
                  <a:cs typeface="Arial"/>
                </a:rPr>
                <a:t>accuracy </a:t>
              </a:r>
              <a:r>
                <a:rPr sz="2000" spc="-5" dirty="0">
                  <a:latin typeface="Arial"/>
                  <a:cs typeface="Arial"/>
                </a:rPr>
                <a:t>for </a:t>
              </a:r>
              <a:r>
                <a:rPr sz="2000" spc="-85" dirty="0">
                  <a:latin typeface="Arial"/>
                  <a:cs typeface="Arial"/>
                </a:rPr>
                <a:t>maximum</a:t>
              </a:r>
              <a:r>
                <a:rPr sz="2000" spc="-280" dirty="0">
                  <a:latin typeface="Arial"/>
                  <a:cs typeface="Arial"/>
                </a:rPr>
                <a:t> </a:t>
              </a:r>
              <a:r>
                <a:rPr sz="2000" spc="-100" dirty="0">
                  <a:latin typeface="Arial"/>
                  <a:cs typeface="Arial"/>
                </a:rPr>
                <a:t>degree</a:t>
              </a:r>
              <a:endParaRPr sz="2000" dirty="0">
                <a:latin typeface="Arial"/>
                <a:cs typeface="Arial"/>
              </a:endParaRPr>
            </a:p>
            <a:p>
              <a:pPr marL="1270" algn="ctr">
                <a:lnSpc>
                  <a:spcPct val="100000"/>
                </a:lnSpc>
                <a:spcBef>
                  <a:spcPts val="5"/>
                </a:spcBef>
              </a:pPr>
              <a:r>
                <a:rPr sz="2000" spc="-5" dirty="0">
                  <a:latin typeface="Arial"/>
                  <a:cs typeface="Arial"/>
                </a:rPr>
                <a:t>of</a:t>
              </a:r>
              <a:r>
                <a:rPr sz="2000" spc="-120" dirty="0">
                  <a:latin typeface="Arial"/>
                  <a:cs typeface="Arial"/>
                </a:rPr>
                <a:t> </a:t>
              </a:r>
              <a:r>
                <a:rPr sz="2000" spc="-80" dirty="0">
                  <a:latin typeface="Arial"/>
                  <a:cs typeface="Arial"/>
                </a:rPr>
                <a:t>membership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81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76A3F2-A436-4B56-9EBF-FD397DC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8E21361-B414-4924-BE28-E194738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 Effect of the reference set D’ for Purchase100 </a:t>
            </a:r>
            <a:endParaRPr lang="ko-KR" altLang="en-US" sz="28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1A97A5D-4926-47AF-B48B-14DB56C5ADF2}"/>
              </a:ext>
            </a:extLst>
          </p:cNvPr>
          <p:cNvSpPr/>
          <p:nvPr/>
        </p:nvSpPr>
        <p:spPr>
          <a:xfrm>
            <a:off x="2299433" y="2302468"/>
            <a:ext cx="5140045" cy="1809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63D2A4-5464-46EB-AAD4-1B1B9AC382F7}"/>
              </a:ext>
            </a:extLst>
          </p:cNvPr>
          <p:cNvSpPr/>
          <p:nvPr/>
        </p:nvSpPr>
        <p:spPr>
          <a:xfrm>
            <a:off x="71469" y="3396375"/>
            <a:ext cx="2434466" cy="1431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AA11653-B0BF-4CAA-A4A0-F3D23694DB8C}"/>
              </a:ext>
            </a:extLst>
          </p:cNvPr>
          <p:cNvSpPr txBox="1"/>
          <p:nvPr/>
        </p:nvSpPr>
        <p:spPr>
          <a:xfrm>
            <a:off x="117987" y="3690631"/>
            <a:ext cx="2051144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00299"/>
              </a:lnSpc>
              <a:spcBef>
                <a:spcPts val="90"/>
              </a:spcBef>
            </a:pPr>
            <a:r>
              <a:rPr sz="1800" spc="-45" dirty="0">
                <a:latin typeface="Arial"/>
                <a:cs typeface="Arial"/>
              </a:rPr>
              <a:t>All </a:t>
            </a:r>
            <a:r>
              <a:rPr sz="1800" spc="-40" dirty="0">
                <a:latin typeface="Arial"/>
                <a:cs typeface="Arial"/>
              </a:rPr>
              <a:t>trained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130" dirty="0">
                <a:latin typeface="Arial"/>
                <a:cs typeface="Arial"/>
              </a:rPr>
              <a:t>same </a:t>
            </a:r>
            <a:r>
              <a:rPr sz="1800" spc="-40" dirty="0">
                <a:latin typeface="Arial"/>
                <a:cs typeface="Arial"/>
              </a:rPr>
              <a:t>training </a:t>
            </a:r>
            <a:r>
              <a:rPr sz="1800" spc="-70" dirty="0">
                <a:latin typeface="Arial"/>
                <a:cs typeface="Arial"/>
              </a:rPr>
              <a:t>set </a:t>
            </a:r>
            <a:r>
              <a:rPr sz="1800" spc="-195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of  </a:t>
            </a:r>
            <a:r>
              <a:rPr sz="1800" spc="-135" dirty="0">
                <a:latin typeface="Arial"/>
                <a:cs typeface="Arial"/>
              </a:rPr>
              <a:t>size </a:t>
            </a:r>
            <a:r>
              <a:rPr sz="1800" b="1" spc="-155" dirty="0">
                <a:latin typeface="Trebuchet MS"/>
                <a:cs typeface="Trebuchet MS"/>
              </a:rPr>
              <a:t>20,000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DejaVu Sans"/>
                <a:cs typeface="DejaVu Sans"/>
              </a:rPr>
              <a:t>𝝀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ACDF628-2703-494A-A405-91BA272B6078}"/>
              </a:ext>
            </a:extLst>
          </p:cNvPr>
          <p:cNvSpPr/>
          <p:nvPr/>
        </p:nvSpPr>
        <p:spPr>
          <a:xfrm>
            <a:off x="7528269" y="2349592"/>
            <a:ext cx="191465" cy="1837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7AD42B4-B34D-478A-B798-24D9F79B795F}"/>
              </a:ext>
            </a:extLst>
          </p:cNvPr>
          <p:cNvSpPr/>
          <p:nvPr/>
        </p:nvSpPr>
        <p:spPr>
          <a:xfrm>
            <a:off x="7578648" y="2369680"/>
            <a:ext cx="64550" cy="1697759"/>
          </a:xfrm>
          <a:custGeom>
            <a:avLst/>
            <a:gdLst/>
            <a:ahLst/>
            <a:cxnLst/>
            <a:rect l="l" t="t" r="r" b="b"/>
            <a:pathLst>
              <a:path w="78104" h="1867535">
                <a:moveTo>
                  <a:pt x="25907" y="1789557"/>
                </a:moveTo>
                <a:lnTo>
                  <a:pt x="0" y="1789557"/>
                </a:lnTo>
                <a:lnTo>
                  <a:pt x="38861" y="1867281"/>
                </a:lnTo>
                <a:lnTo>
                  <a:pt x="71247" y="1802511"/>
                </a:lnTo>
                <a:lnTo>
                  <a:pt x="25907" y="1802511"/>
                </a:lnTo>
                <a:lnTo>
                  <a:pt x="25907" y="1789557"/>
                </a:lnTo>
                <a:close/>
              </a:path>
              <a:path w="78104" h="1867535">
                <a:moveTo>
                  <a:pt x="51816" y="0"/>
                </a:moveTo>
                <a:lnTo>
                  <a:pt x="25907" y="0"/>
                </a:lnTo>
                <a:lnTo>
                  <a:pt x="25907" y="1802511"/>
                </a:lnTo>
                <a:lnTo>
                  <a:pt x="51816" y="1802511"/>
                </a:lnTo>
                <a:lnTo>
                  <a:pt x="51816" y="0"/>
                </a:lnTo>
                <a:close/>
              </a:path>
              <a:path w="78104" h="1867535">
                <a:moveTo>
                  <a:pt x="77724" y="1789557"/>
                </a:moveTo>
                <a:lnTo>
                  <a:pt x="51816" y="1789557"/>
                </a:lnTo>
                <a:lnTo>
                  <a:pt x="51816" y="1802511"/>
                </a:lnTo>
                <a:lnTo>
                  <a:pt x="71247" y="1802511"/>
                </a:lnTo>
                <a:lnTo>
                  <a:pt x="77724" y="17895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D92EC12-7285-479D-9B3E-90E3ED2282EA}"/>
              </a:ext>
            </a:extLst>
          </p:cNvPr>
          <p:cNvSpPr txBox="1"/>
          <p:nvPr/>
        </p:nvSpPr>
        <p:spPr>
          <a:xfrm>
            <a:off x="6895877" y="4252049"/>
            <a:ext cx="2130136" cy="1138773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 marR="226060">
              <a:lnSpc>
                <a:spcPct val="100000"/>
              </a:lnSpc>
              <a:spcBef>
                <a:spcPts val="240"/>
              </a:spcBef>
            </a:pPr>
            <a:r>
              <a:rPr sz="1800" spc="-180" dirty="0">
                <a:latin typeface="Arial"/>
                <a:cs typeface="Arial"/>
              </a:rPr>
              <a:t>As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reference </a:t>
            </a:r>
            <a:r>
              <a:rPr sz="1800" spc="-70" dirty="0">
                <a:latin typeface="Arial"/>
                <a:cs typeface="Arial"/>
              </a:rPr>
              <a:t>set </a:t>
            </a:r>
            <a:r>
              <a:rPr sz="1800" spc="-135" dirty="0">
                <a:latin typeface="Arial"/>
                <a:cs typeface="Arial"/>
              </a:rPr>
              <a:t>size  </a:t>
            </a:r>
            <a:r>
              <a:rPr sz="1800" spc="-100" dirty="0">
                <a:latin typeface="Arial"/>
                <a:cs typeface="Arial"/>
              </a:rPr>
              <a:t>increases, </a:t>
            </a:r>
            <a:r>
              <a:rPr sz="1800" spc="-65" dirty="0">
                <a:latin typeface="Arial"/>
                <a:cs typeface="Arial"/>
              </a:rPr>
              <a:t>attack  </a:t>
            </a:r>
            <a:r>
              <a:rPr sz="1800" spc="-110" dirty="0">
                <a:latin typeface="Arial"/>
                <a:cs typeface="Arial"/>
              </a:rPr>
              <a:t>accuracy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decreases</a:t>
            </a:r>
            <a:endParaRPr lang="en-US" altLang="ko-KR" sz="1800" spc="-12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71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3723E-F02D-43D1-A5C5-C32E6F34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By solving min-max optimization problem, we can achieve </a:t>
            </a:r>
            <a:r>
              <a:rPr lang="en-US" altLang="ko-KR" b="1" dirty="0"/>
              <a:t>membership privacy</a:t>
            </a:r>
          </a:p>
          <a:p>
            <a:endParaRPr lang="en-US" altLang="ko-KR" dirty="0"/>
          </a:p>
          <a:p>
            <a:r>
              <a:rPr lang="en-US" altLang="ko-KR" dirty="0"/>
              <a:t>The attacker </a:t>
            </a:r>
            <a:r>
              <a:rPr lang="en-US" altLang="ko-KR" b="1" dirty="0"/>
              <a:t>can’t design a better inference attack </a:t>
            </a:r>
            <a:r>
              <a:rPr lang="en-US" altLang="ko-KR" dirty="0"/>
              <a:t>than what is already  anticipated by the </a:t>
            </a:r>
            <a:r>
              <a:rPr lang="en-US" altLang="ko-KR" dirty="0" err="1"/>
              <a:t>defenser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Solved the problem by training the model in an </a:t>
            </a:r>
            <a:r>
              <a:rPr lang="en-US" altLang="ko-KR" b="1" dirty="0"/>
              <a:t>adversarial process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16C844-7B2D-4B3A-850E-1DC83756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Meaning of the paper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9C4C7-F1DD-471F-8EAC-E6CD8291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8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D11C24-2CD9-47EF-93AD-4EEF1F20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71647B-CD84-4541-9FB0-DA1F9BE2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and attack accuracy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2269DC-9683-4D04-8683-D40A14C9CB6B}"/>
              </a:ext>
            </a:extLst>
          </p:cNvPr>
          <p:cNvGrpSpPr/>
          <p:nvPr/>
        </p:nvGrpSpPr>
        <p:grpSpPr>
          <a:xfrm>
            <a:off x="418351" y="2151669"/>
            <a:ext cx="8365354" cy="3567625"/>
            <a:chOff x="1188795" y="1963927"/>
            <a:chExt cx="10122078" cy="3924387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5373D6D-DEEE-4609-913E-F30F45FBF4E1}"/>
                </a:ext>
              </a:extLst>
            </p:cNvPr>
            <p:cNvSpPr/>
            <p:nvPr/>
          </p:nvSpPr>
          <p:spPr>
            <a:xfrm>
              <a:off x="1188795" y="1963927"/>
              <a:ext cx="9900327" cy="2262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8F568A7-8DBE-47B3-9295-75097E560561}"/>
                </a:ext>
              </a:extLst>
            </p:cNvPr>
            <p:cNvSpPr/>
            <p:nvPr/>
          </p:nvSpPr>
          <p:spPr>
            <a:xfrm>
              <a:off x="6198108" y="2945892"/>
              <a:ext cx="1186180" cy="1270000"/>
            </a:xfrm>
            <a:custGeom>
              <a:avLst/>
              <a:gdLst/>
              <a:ahLst/>
              <a:cxnLst/>
              <a:rect l="l" t="t" r="r" b="b"/>
              <a:pathLst>
                <a:path w="1186179" h="1270000">
                  <a:moveTo>
                    <a:pt x="0" y="1269492"/>
                  </a:moveTo>
                  <a:lnTo>
                    <a:pt x="1185671" y="1269492"/>
                  </a:lnTo>
                  <a:lnTo>
                    <a:pt x="1185671" y="0"/>
                  </a:lnTo>
                  <a:lnTo>
                    <a:pt x="0" y="0"/>
                  </a:lnTo>
                  <a:lnTo>
                    <a:pt x="0" y="126949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C1A3946-CF5D-42D0-AB91-9FB70107BEA3}"/>
                </a:ext>
              </a:extLst>
            </p:cNvPr>
            <p:cNvSpPr/>
            <p:nvPr/>
          </p:nvSpPr>
          <p:spPr>
            <a:xfrm>
              <a:off x="9864852" y="2945892"/>
              <a:ext cx="1186180" cy="1270000"/>
            </a:xfrm>
            <a:custGeom>
              <a:avLst/>
              <a:gdLst/>
              <a:ahLst/>
              <a:cxnLst/>
              <a:rect l="l" t="t" r="r" b="b"/>
              <a:pathLst>
                <a:path w="1186179" h="1270000">
                  <a:moveTo>
                    <a:pt x="0" y="1269492"/>
                  </a:moveTo>
                  <a:lnTo>
                    <a:pt x="1185672" y="1269492"/>
                  </a:lnTo>
                  <a:lnTo>
                    <a:pt x="1185672" y="0"/>
                  </a:lnTo>
                  <a:lnTo>
                    <a:pt x="0" y="0"/>
                  </a:lnTo>
                  <a:lnTo>
                    <a:pt x="0" y="126949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D0A9A6E-8A8E-48F9-B2E9-62E0F70F268A}"/>
                </a:ext>
              </a:extLst>
            </p:cNvPr>
            <p:cNvSpPr/>
            <p:nvPr/>
          </p:nvSpPr>
          <p:spPr>
            <a:xfrm>
              <a:off x="7282433" y="4941571"/>
              <a:ext cx="4028440" cy="946743"/>
            </a:xfrm>
            <a:custGeom>
              <a:avLst/>
              <a:gdLst/>
              <a:ahLst/>
              <a:cxnLst/>
              <a:rect l="l" t="t" r="r" b="b"/>
              <a:pathLst>
                <a:path w="4028440" h="646429">
                  <a:moveTo>
                    <a:pt x="0" y="646175"/>
                  </a:moveTo>
                  <a:lnTo>
                    <a:pt x="4027931" y="646175"/>
                  </a:lnTo>
                  <a:lnTo>
                    <a:pt x="4027931" y="0"/>
                  </a:lnTo>
                  <a:lnTo>
                    <a:pt x="0" y="0"/>
                  </a:lnTo>
                  <a:lnTo>
                    <a:pt x="0" y="646175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9CC60AD-EE2A-4815-B650-3485AAD763CA}"/>
                </a:ext>
              </a:extLst>
            </p:cNvPr>
            <p:cNvSpPr txBox="1"/>
            <p:nvPr/>
          </p:nvSpPr>
          <p:spPr>
            <a:xfrm>
              <a:off x="7361046" y="4960111"/>
              <a:ext cx="3619499" cy="9282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"/>
                  <a:cs typeface="Arial"/>
                </a:rPr>
                <a:t>Average </a:t>
              </a:r>
              <a:r>
                <a:rPr sz="1800" spc="-35" dirty="0">
                  <a:latin typeface="Arial"/>
                  <a:cs typeface="Arial"/>
                </a:rPr>
                <a:t>probability </a:t>
              </a:r>
              <a:r>
                <a:rPr sz="1800" spc="-5" dirty="0">
                  <a:latin typeface="Arial"/>
                  <a:cs typeface="Arial"/>
                </a:rPr>
                <a:t>that </a:t>
              </a:r>
              <a:r>
                <a:rPr sz="1800" spc="-20" dirty="0">
                  <a:latin typeface="Arial"/>
                  <a:cs typeface="Arial"/>
                </a:rPr>
                <a:t>the</a:t>
              </a:r>
              <a:r>
                <a:rPr sz="1800" spc="-195" dirty="0">
                  <a:latin typeface="Arial"/>
                  <a:cs typeface="Arial"/>
                </a:rPr>
                <a:t> </a:t>
              </a:r>
              <a:r>
                <a:rPr sz="1800" spc="-65" dirty="0">
                  <a:latin typeface="Arial"/>
                  <a:cs typeface="Arial"/>
                </a:rPr>
                <a:t>inference</a:t>
              </a:r>
              <a:r>
                <a:rPr lang="en-US" altLang="ko-KR" sz="1800" spc="-65" dirty="0">
                  <a:latin typeface="Arial"/>
                  <a:cs typeface="Arial"/>
                </a:rPr>
                <a:t> </a:t>
              </a:r>
              <a:r>
                <a:rPr sz="1800" spc="-65" dirty="0">
                  <a:latin typeface="Arial"/>
                  <a:cs typeface="Arial"/>
                </a:rPr>
                <a:t>attack </a:t>
              </a:r>
              <a:r>
                <a:rPr sz="1800" spc="-55" dirty="0">
                  <a:latin typeface="Arial"/>
                  <a:cs typeface="Arial"/>
                </a:rPr>
                <a:t>model </a:t>
              </a:r>
              <a:r>
                <a:rPr sz="1800" spc="-60" dirty="0">
                  <a:latin typeface="Arial"/>
                  <a:cs typeface="Arial"/>
                </a:rPr>
                <a:t>predicts</a:t>
              </a:r>
              <a:r>
                <a:rPr lang="en-US" altLang="ko-KR" sz="1800" spc="-60" dirty="0">
                  <a:latin typeface="Arial"/>
                  <a:cs typeface="Arial"/>
                </a:rPr>
                <a:t> </a:t>
              </a:r>
              <a:r>
                <a:rPr sz="1800" spc="-20" dirty="0">
                  <a:latin typeface="Arial"/>
                  <a:cs typeface="Arial"/>
                </a:rPr>
                <a:t>the</a:t>
              </a:r>
              <a:r>
                <a:rPr sz="1800" spc="-155" dirty="0">
                  <a:latin typeface="Arial"/>
                  <a:cs typeface="Arial"/>
                </a:rPr>
                <a:t> </a:t>
              </a:r>
              <a:r>
                <a:rPr sz="1800" spc="-75" dirty="0">
                  <a:latin typeface="Arial"/>
                  <a:cs typeface="Arial"/>
                </a:rPr>
                <a:t>membershi</a:t>
              </a:r>
              <a:r>
                <a:rPr lang="en-US" sz="1800" spc="-75" dirty="0"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5F116F2-F50A-4D4A-A529-A7767CBBE73C}"/>
                </a:ext>
              </a:extLst>
            </p:cNvPr>
            <p:cNvSpPr/>
            <p:nvPr/>
          </p:nvSpPr>
          <p:spPr>
            <a:xfrm>
              <a:off x="6691883" y="4116311"/>
              <a:ext cx="2660904" cy="890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CB4E86C-6AB4-425E-897D-4EB691BEFCC3}"/>
                </a:ext>
              </a:extLst>
            </p:cNvPr>
            <p:cNvSpPr/>
            <p:nvPr/>
          </p:nvSpPr>
          <p:spPr>
            <a:xfrm>
              <a:off x="6791706" y="4200397"/>
              <a:ext cx="2508250" cy="753745"/>
            </a:xfrm>
            <a:custGeom>
              <a:avLst/>
              <a:gdLst/>
              <a:ahLst/>
              <a:cxnLst/>
              <a:rect l="l" t="t" r="r" b="b"/>
              <a:pathLst>
                <a:path w="2508250" h="753745">
                  <a:moveTo>
                    <a:pt x="78258" y="24948"/>
                  </a:moveTo>
                  <a:lnTo>
                    <a:pt x="71058" y="49851"/>
                  </a:lnTo>
                  <a:lnTo>
                    <a:pt x="2500629" y="753490"/>
                  </a:lnTo>
                  <a:lnTo>
                    <a:pt x="2507742" y="728599"/>
                  </a:lnTo>
                  <a:lnTo>
                    <a:pt x="78258" y="24948"/>
                  </a:lnTo>
                  <a:close/>
                </a:path>
                <a:path w="2508250" h="753745">
                  <a:moveTo>
                    <a:pt x="85471" y="0"/>
                  </a:moveTo>
                  <a:lnTo>
                    <a:pt x="0" y="15747"/>
                  </a:lnTo>
                  <a:lnTo>
                    <a:pt x="63880" y="74675"/>
                  </a:lnTo>
                  <a:lnTo>
                    <a:pt x="71058" y="49851"/>
                  </a:lnTo>
                  <a:lnTo>
                    <a:pt x="58547" y="46227"/>
                  </a:lnTo>
                  <a:lnTo>
                    <a:pt x="65786" y="21335"/>
                  </a:lnTo>
                  <a:lnTo>
                    <a:pt x="79302" y="21335"/>
                  </a:lnTo>
                  <a:lnTo>
                    <a:pt x="85471" y="0"/>
                  </a:lnTo>
                  <a:close/>
                </a:path>
                <a:path w="2508250" h="753745">
                  <a:moveTo>
                    <a:pt x="65786" y="21335"/>
                  </a:moveTo>
                  <a:lnTo>
                    <a:pt x="58547" y="46227"/>
                  </a:lnTo>
                  <a:lnTo>
                    <a:pt x="71058" y="49851"/>
                  </a:lnTo>
                  <a:lnTo>
                    <a:pt x="78258" y="24948"/>
                  </a:lnTo>
                  <a:lnTo>
                    <a:pt x="65786" y="21335"/>
                  </a:lnTo>
                  <a:close/>
                </a:path>
                <a:path w="2508250" h="753745">
                  <a:moveTo>
                    <a:pt x="79302" y="21335"/>
                  </a:moveTo>
                  <a:lnTo>
                    <a:pt x="65786" y="21335"/>
                  </a:lnTo>
                  <a:lnTo>
                    <a:pt x="78258" y="24948"/>
                  </a:lnTo>
                  <a:lnTo>
                    <a:pt x="79302" y="213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3295153-8899-4D11-BC92-F3BCBD2C367E}"/>
                </a:ext>
              </a:extLst>
            </p:cNvPr>
            <p:cNvSpPr/>
            <p:nvPr/>
          </p:nvSpPr>
          <p:spPr>
            <a:xfrm>
              <a:off x="9267443" y="4116311"/>
              <a:ext cx="1321307" cy="888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743F9B2-E431-422B-987A-F5C86440D9BA}"/>
                </a:ext>
              </a:extLst>
            </p:cNvPr>
            <p:cNvSpPr/>
            <p:nvPr/>
          </p:nvSpPr>
          <p:spPr>
            <a:xfrm>
              <a:off x="9288780" y="4216146"/>
              <a:ext cx="1168400" cy="736600"/>
            </a:xfrm>
            <a:custGeom>
              <a:avLst/>
              <a:gdLst/>
              <a:ahLst/>
              <a:cxnLst/>
              <a:rect l="l" t="t" r="r" b="b"/>
              <a:pathLst>
                <a:path w="1168400" h="736600">
                  <a:moveTo>
                    <a:pt x="1095520" y="30256"/>
                  </a:moveTo>
                  <a:lnTo>
                    <a:pt x="0" y="714374"/>
                  </a:lnTo>
                  <a:lnTo>
                    <a:pt x="13716" y="736345"/>
                  </a:lnTo>
                  <a:lnTo>
                    <a:pt x="1109236" y="52227"/>
                  </a:lnTo>
                  <a:lnTo>
                    <a:pt x="1095520" y="30256"/>
                  </a:lnTo>
                  <a:close/>
                </a:path>
                <a:path w="1168400" h="736600">
                  <a:moveTo>
                    <a:pt x="1153988" y="23367"/>
                  </a:moveTo>
                  <a:lnTo>
                    <a:pt x="1106551" y="23367"/>
                  </a:lnTo>
                  <a:lnTo>
                    <a:pt x="1120267" y="45338"/>
                  </a:lnTo>
                  <a:lnTo>
                    <a:pt x="1109236" y="52227"/>
                  </a:lnTo>
                  <a:lnTo>
                    <a:pt x="1122934" y="74167"/>
                  </a:lnTo>
                  <a:lnTo>
                    <a:pt x="1153988" y="23367"/>
                  </a:lnTo>
                  <a:close/>
                </a:path>
                <a:path w="1168400" h="736600">
                  <a:moveTo>
                    <a:pt x="1106551" y="23367"/>
                  </a:moveTo>
                  <a:lnTo>
                    <a:pt x="1095520" y="30256"/>
                  </a:lnTo>
                  <a:lnTo>
                    <a:pt x="1109236" y="52227"/>
                  </a:lnTo>
                  <a:lnTo>
                    <a:pt x="1120267" y="45338"/>
                  </a:lnTo>
                  <a:lnTo>
                    <a:pt x="1106551" y="23367"/>
                  </a:lnTo>
                  <a:close/>
                </a:path>
                <a:path w="1168400" h="736600">
                  <a:moveTo>
                    <a:pt x="1168273" y="0"/>
                  </a:moveTo>
                  <a:lnTo>
                    <a:pt x="1081786" y="8254"/>
                  </a:lnTo>
                  <a:lnTo>
                    <a:pt x="1095520" y="30256"/>
                  </a:lnTo>
                  <a:lnTo>
                    <a:pt x="1106551" y="23367"/>
                  </a:lnTo>
                  <a:lnTo>
                    <a:pt x="1153988" y="23367"/>
                  </a:lnTo>
                  <a:lnTo>
                    <a:pt x="11682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E159B93-2237-4783-969B-4EDFEECEF03B}"/>
                </a:ext>
              </a:extLst>
            </p:cNvPr>
            <p:cNvSpPr/>
            <p:nvPr/>
          </p:nvSpPr>
          <p:spPr>
            <a:xfrm>
              <a:off x="1213103" y="4451603"/>
              <a:ext cx="5009388" cy="1322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643AB582-A72F-401C-88EC-C18F2573BDC5}"/>
                </a:ext>
              </a:extLst>
            </p:cNvPr>
            <p:cNvSpPr/>
            <p:nvPr/>
          </p:nvSpPr>
          <p:spPr>
            <a:xfrm>
              <a:off x="1213103" y="4451603"/>
              <a:ext cx="5009515" cy="1323340"/>
            </a:xfrm>
            <a:custGeom>
              <a:avLst/>
              <a:gdLst/>
              <a:ahLst/>
              <a:cxnLst/>
              <a:rect l="l" t="t" r="r" b="b"/>
              <a:pathLst>
                <a:path w="5009515" h="1323339">
                  <a:moveTo>
                    <a:pt x="0" y="220472"/>
                  </a:moveTo>
                  <a:lnTo>
                    <a:pt x="4477" y="176030"/>
                  </a:lnTo>
                  <a:lnTo>
                    <a:pt x="17321" y="134641"/>
                  </a:lnTo>
                  <a:lnTo>
                    <a:pt x="37645" y="97190"/>
                  </a:lnTo>
                  <a:lnTo>
                    <a:pt x="64563" y="64563"/>
                  </a:lnTo>
                  <a:lnTo>
                    <a:pt x="97190" y="37645"/>
                  </a:lnTo>
                  <a:lnTo>
                    <a:pt x="134641" y="17321"/>
                  </a:lnTo>
                  <a:lnTo>
                    <a:pt x="176030" y="4477"/>
                  </a:lnTo>
                  <a:lnTo>
                    <a:pt x="220472" y="0"/>
                  </a:lnTo>
                  <a:lnTo>
                    <a:pt x="4788916" y="0"/>
                  </a:lnTo>
                  <a:lnTo>
                    <a:pt x="4833357" y="4477"/>
                  </a:lnTo>
                  <a:lnTo>
                    <a:pt x="4874746" y="17321"/>
                  </a:lnTo>
                  <a:lnTo>
                    <a:pt x="4912197" y="37645"/>
                  </a:lnTo>
                  <a:lnTo>
                    <a:pt x="4944824" y="64563"/>
                  </a:lnTo>
                  <a:lnTo>
                    <a:pt x="4971742" y="97190"/>
                  </a:lnTo>
                  <a:lnTo>
                    <a:pt x="4992066" y="134641"/>
                  </a:lnTo>
                  <a:lnTo>
                    <a:pt x="5004910" y="176030"/>
                  </a:lnTo>
                  <a:lnTo>
                    <a:pt x="5009388" y="220472"/>
                  </a:lnTo>
                  <a:lnTo>
                    <a:pt x="5009388" y="1102360"/>
                  </a:lnTo>
                  <a:lnTo>
                    <a:pt x="5004910" y="1146790"/>
                  </a:lnTo>
                  <a:lnTo>
                    <a:pt x="4992066" y="1188174"/>
                  </a:lnTo>
                  <a:lnTo>
                    <a:pt x="4971742" y="1225624"/>
                  </a:lnTo>
                  <a:lnTo>
                    <a:pt x="4944824" y="1258254"/>
                  </a:lnTo>
                  <a:lnTo>
                    <a:pt x="4912197" y="1285176"/>
                  </a:lnTo>
                  <a:lnTo>
                    <a:pt x="4874746" y="1305505"/>
                  </a:lnTo>
                  <a:lnTo>
                    <a:pt x="4833357" y="1318352"/>
                  </a:lnTo>
                  <a:lnTo>
                    <a:pt x="4788916" y="1322832"/>
                  </a:lnTo>
                  <a:lnTo>
                    <a:pt x="220472" y="1322832"/>
                  </a:lnTo>
                  <a:lnTo>
                    <a:pt x="176030" y="1318352"/>
                  </a:lnTo>
                  <a:lnTo>
                    <a:pt x="134641" y="1305505"/>
                  </a:lnTo>
                  <a:lnTo>
                    <a:pt x="97190" y="1285176"/>
                  </a:lnTo>
                  <a:lnTo>
                    <a:pt x="64563" y="1258254"/>
                  </a:lnTo>
                  <a:lnTo>
                    <a:pt x="37645" y="1225624"/>
                  </a:lnTo>
                  <a:lnTo>
                    <a:pt x="17321" y="1188174"/>
                  </a:lnTo>
                  <a:lnTo>
                    <a:pt x="4477" y="1146790"/>
                  </a:lnTo>
                  <a:lnTo>
                    <a:pt x="0" y="1102360"/>
                  </a:lnTo>
                  <a:lnTo>
                    <a:pt x="0" y="220472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E49BA62-3C01-4AE8-AB8A-0630263496D2}"/>
                </a:ext>
              </a:extLst>
            </p:cNvPr>
            <p:cNvSpPr txBox="1"/>
            <p:nvPr/>
          </p:nvSpPr>
          <p:spPr>
            <a:xfrm>
              <a:off x="1372506" y="4716526"/>
              <a:ext cx="4690583" cy="8407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80185" marR="5080" indent="-146812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90" dirty="0">
                  <a:latin typeface="Arial"/>
                  <a:cs typeface="Arial"/>
                </a:rPr>
                <a:t>Close </a:t>
              </a:r>
              <a:r>
                <a:rPr sz="2400" spc="20" dirty="0">
                  <a:latin typeface="Arial"/>
                  <a:cs typeface="Arial"/>
                </a:rPr>
                <a:t>to </a:t>
              </a:r>
              <a:r>
                <a:rPr sz="2400" spc="-85" dirty="0">
                  <a:latin typeface="Arial"/>
                  <a:cs typeface="Arial"/>
                </a:rPr>
                <a:t>random </a:t>
              </a:r>
              <a:r>
                <a:rPr sz="2400" spc="-190" dirty="0">
                  <a:latin typeface="Arial"/>
                  <a:cs typeface="Arial"/>
                </a:rPr>
                <a:t>guess </a:t>
              </a:r>
              <a:r>
                <a:rPr sz="2400" spc="15" dirty="0">
                  <a:latin typeface="Arial"/>
                  <a:cs typeface="Arial"/>
                </a:rPr>
                <a:t>with</a:t>
              </a:r>
              <a:endParaRPr lang="en-US" altLang="ko-KR" sz="2400" spc="-254" dirty="0">
                <a:latin typeface="Arial"/>
                <a:cs typeface="Arial"/>
              </a:endParaRPr>
            </a:p>
            <a:p>
              <a:pPr marL="1480185" marR="5080" indent="-146812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0" dirty="0">
                  <a:latin typeface="Arial"/>
                  <a:cs typeface="Arial"/>
                </a:rPr>
                <a:t>privacy </a:t>
              </a:r>
              <a:r>
                <a:rPr lang="en-US" sz="2400" spc="-100" dirty="0">
                  <a:latin typeface="Arial"/>
                  <a:cs typeface="Arial"/>
                </a:rPr>
                <a:t>m</a:t>
              </a:r>
              <a:r>
                <a:rPr sz="2400" spc="-120" dirty="0">
                  <a:latin typeface="Arial"/>
                  <a:cs typeface="Arial"/>
                </a:rPr>
                <a:t>echanism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152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D11C24-2CD9-47EF-93AD-4EEF1F20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71647B-CD84-4541-9FB0-DA1F9BE2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Privacy and attack accuracy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5373D6D-DEEE-4609-913E-F30F45FBF4E1}"/>
              </a:ext>
            </a:extLst>
          </p:cNvPr>
          <p:cNvSpPr/>
          <p:nvPr/>
        </p:nvSpPr>
        <p:spPr>
          <a:xfrm>
            <a:off x="418351" y="2151669"/>
            <a:ext cx="8182089" cy="2056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8F568A7-8DBE-47B3-9295-75097E560561}"/>
              </a:ext>
            </a:extLst>
          </p:cNvPr>
          <p:cNvSpPr/>
          <p:nvPr/>
        </p:nvSpPr>
        <p:spPr>
          <a:xfrm>
            <a:off x="3535142" y="3044365"/>
            <a:ext cx="980314" cy="1154546"/>
          </a:xfrm>
          <a:custGeom>
            <a:avLst/>
            <a:gdLst/>
            <a:ahLst/>
            <a:cxnLst/>
            <a:rect l="l" t="t" r="r" b="b"/>
            <a:pathLst>
              <a:path w="1186179" h="1270000">
                <a:moveTo>
                  <a:pt x="0" y="1269492"/>
                </a:moveTo>
                <a:lnTo>
                  <a:pt x="1185671" y="1269492"/>
                </a:lnTo>
                <a:lnTo>
                  <a:pt x="1185671" y="0"/>
                </a:lnTo>
                <a:lnTo>
                  <a:pt x="0" y="0"/>
                </a:lnTo>
                <a:lnTo>
                  <a:pt x="0" y="1269492"/>
                </a:lnTo>
                <a:close/>
              </a:path>
            </a:pathLst>
          </a:custGeom>
          <a:ln w="5791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C1A3946-CF5D-42D0-AB91-9FB70107BEA3}"/>
              </a:ext>
            </a:extLst>
          </p:cNvPr>
          <p:cNvSpPr/>
          <p:nvPr/>
        </p:nvSpPr>
        <p:spPr>
          <a:xfrm>
            <a:off x="6565509" y="3044365"/>
            <a:ext cx="980314" cy="1154546"/>
          </a:xfrm>
          <a:custGeom>
            <a:avLst/>
            <a:gdLst/>
            <a:ahLst/>
            <a:cxnLst/>
            <a:rect l="l" t="t" r="r" b="b"/>
            <a:pathLst>
              <a:path w="1186179" h="1270000">
                <a:moveTo>
                  <a:pt x="0" y="1269492"/>
                </a:moveTo>
                <a:lnTo>
                  <a:pt x="1185672" y="1269492"/>
                </a:lnTo>
                <a:lnTo>
                  <a:pt x="1185672" y="0"/>
                </a:lnTo>
                <a:lnTo>
                  <a:pt x="0" y="0"/>
                </a:lnTo>
                <a:lnTo>
                  <a:pt x="0" y="1269492"/>
                </a:lnTo>
                <a:close/>
              </a:path>
            </a:pathLst>
          </a:custGeom>
          <a:ln w="5791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23E722-64B1-4A75-80FF-2C7C87F774D5}"/>
              </a:ext>
            </a:extLst>
          </p:cNvPr>
          <p:cNvGrpSpPr/>
          <p:nvPr/>
        </p:nvGrpSpPr>
        <p:grpSpPr>
          <a:xfrm>
            <a:off x="224865" y="4652307"/>
            <a:ext cx="4464371" cy="1363439"/>
            <a:chOff x="438440" y="4413193"/>
            <a:chExt cx="4140095" cy="1203037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E159B93-2237-4783-969B-4EDFEECEF03B}"/>
                </a:ext>
              </a:extLst>
            </p:cNvPr>
            <p:cNvSpPr/>
            <p:nvPr/>
          </p:nvSpPr>
          <p:spPr>
            <a:xfrm>
              <a:off x="438440" y="4413193"/>
              <a:ext cx="4139990" cy="1202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643AB582-A72F-401C-88EC-C18F2573BDC5}"/>
                </a:ext>
              </a:extLst>
            </p:cNvPr>
            <p:cNvSpPr/>
            <p:nvPr/>
          </p:nvSpPr>
          <p:spPr>
            <a:xfrm>
              <a:off x="438440" y="4413193"/>
              <a:ext cx="4140095" cy="1203037"/>
            </a:xfrm>
            <a:custGeom>
              <a:avLst/>
              <a:gdLst/>
              <a:ahLst/>
              <a:cxnLst/>
              <a:rect l="l" t="t" r="r" b="b"/>
              <a:pathLst>
                <a:path w="5009515" h="1323339">
                  <a:moveTo>
                    <a:pt x="0" y="220472"/>
                  </a:moveTo>
                  <a:lnTo>
                    <a:pt x="4477" y="176030"/>
                  </a:lnTo>
                  <a:lnTo>
                    <a:pt x="17321" y="134641"/>
                  </a:lnTo>
                  <a:lnTo>
                    <a:pt x="37645" y="97190"/>
                  </a:lnTo>
                  <a:lnTo>
                    <a:pt x="64563" y="64563"/>
                  </a:lnTo>
                  <a:lnTo>
                    <a:pt x="97190" y="37645"/>
                  </a:lnTo>
                  <a:lnTo>
                    <a:pt x="134641" y="17321"/>
                  </a:lnTo>
                  <a:lnTo>
                    <a:pt x="176030" y="4477"/>
                  </a:lnTo>
                  <a:lnTo>
                    <a:pt x="220472" y="0"/>
                  </a:lnTo>
                  <a:lnTo>
                    <a:pt x="4788916" y="0"/>
                  </a:lnTo>
                  <a:lnTo>
                    <a:pt x="4833357" y="4477"/>
                  </a:lnTo>
                  <a:lnTo>
                    <a:pt x="4874746" y="17321"/>
                  </a:lnTo>
                  <a:lnTo>
                    <a:pt x="4912197" y="37645"/>
                  </a:lnTo>
                  <a:lnTo>
                    <a:pt x="4944824" y="64563"/>
                  </a:lnTo>
                  <a:lnTo>
                    <a:pt x="4971742" y="97190"/>
                  </a:lnTo>
                  <a:lnTo>
                    <a:pt x="4992066" y="134641"/>
                  </a:lnTo>
                  <a:lnTo>
                    <a:pt x="5004910" y="176030"/>
                  </a:lnTo>
                  <a:lnTo>
                    <a:pt x="5009388" y="220472"/>
                  </a:lnTo>
                  <a:lnTo>
                    <a:pt x="5009388" y="1102360"/>
                  </a:lnTo>
                  <a:lnTo>
                    <a:pt x="5004910" y="1146790"/>
                  </a:lnTo>
                  <a:lnTo>
                    <a:pt x="4992066" y="1188174"/>
                  </a:lnTo>
                  <a:lnTo>
                    <a:pt x="4971742" y="1225624"/>
                  </a:lnTo>
                  <a:lnTo>
                    <a:pt x="4944824" y="1258254"/>
                  </a:lnTo>
                  <a:lnTo>
                    <a:pt x="4912197" y="1285176"/>
                  </a:lnTo>
                  <a:lnTo>
                    <a:pt x="4874746" y="1305505"/>
                  </a:lnTo>
                  <a:lnTo>
                    <a:pt x="4833357" y="1318352"/>
                  </a:lnTo>
                  <a:lnTo>
                    <a:pt x="4788916" y="1322832"/>
                  </a:lnTo>
                  <a:lnTo>
                    <a:pt x="220472" y="1322832"/>
                  </a:lnTo>
                  <a:lnTo>
                    <a:pt x="176030" y="1318352"/>
                  </a:lnTo>
                  <a:lnTo>
                    <a:pt x="134641" y="1305505"/>
                  </a:lnTo>
                  <a:lnTo>
                    <a:pt x="97190" y="1285176"/>
                  </a:lnTo>
                  <a:lnTo>
                    <a:pt x="64563" y="1258254"/>
                  </a:lnTo>
                  <a:lnTo>
                    <a:pt x="37645" y="1225624"/>
                  </a:lnTo>
                  <a:lnTo>
                    <a:pt x="17321" y="1188174"/>
                  </a:lnTo>
                  <a:lnTo>
                    <a:pt x="4477" y="1146790"/>
                  </a:lnTo>
                  <a:lnTo>
                    <a:pt x="0" y="1102360"/>
                  </a:lnTo>
                  <a:lnTo>
                    <a:pt x="0" y="220472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DE49BA62-3C01-4AE8-AB8A-0630263496D2}"/>
              </a:ext>
            </a:extLst>
          </p:cNvPr>
          <p:cNvSpPr txBox="1"/>
          <p:nvPr/>
        </p:nvSpPr>
        <p:spPr>
          <a:xfrm>
            <a:off x="201693" y="4760792"/>
            <a:ext cx="451071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0185" marR="5080" indent="-146812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190" dirty="0">
                <a:latin typeface="Arial"/>
                <a:cs typeface="Arial"/>
              </a:rPr>
              <a:t>Maximum achievable membership </a:t>
            </a:r>
          </a:p>
          <a:p>
            <a:pPr marL="1480185" marR="5080" indent="-146812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190" dirty="0">
                <a:latin typeface="Arial"/>
                <a:cs typeface="Arial"/>
              </a:rPr>
              <a:t>privacy  with only a negligible drop</a:t>
            </a:r>
          </a:p>
          <a:p>
            <a:pPr marL="1480185" marR="5080" indent="-146812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190" dirty="0">
                <a:latin typeface="Arial"/>
                <a:cs typeface="Arial"/>
              </a:rPr>
              <a:t>in the model’s  predictive power</a:t>
            </a: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A3E2A88F-A611-4300-9248-F09C4B361328}"/>
              </a:ext>
            </a:extLst>
          </p:cNvPr>
          <p:cNvSpPr/>
          <p:nvPr/>
        </p:nvSpPr>
        <p:spPr>
          <a:xfrm>
            <a:off x="4813137" y="4939032"/>
            <a:ext cx="4028440" cy="370840"/>
          </a:xfrm>
          <a:custGeom>
            <a:avLst/>
            <a:gdLst/>
            <a:ahLst/>
            <a:cxnLst/>
            <a:rect l="l" t="t" r="r" b="b"/>
            <a:pathLst>
              <a:path w="4028440" h="370839">
                <a:moveTo>
                  <a:pt x="0" y="370331"/>
                </a:moveTo>
                <a:lnTo>
                  <a:pt x="4027931" y="370331"/>
                </a:lnTo>
                <a:lnTo>
                  <a:pt x="4027931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2895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6BFC8B93-B8D9-42C4-83DB-8003CEE4D0E5}"/>
              </a:ext>
            </a:extLst>
          </p:cNvPr>
          <p:cNvSpPr txBox="1"/>
          <p:nvPr/>
        </p:nvSpPr>
        <p:spPr>
          <a:xfrm>
            <a:off x="4891750" y="4957573"/>
            <a:ext cx="381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Almost </a:t>
            </a:r>
            <a:r>
              <a:rPr sz="1800" spc="-60" dirty="0">
                <a:latin typeface="Arial"/>
                <a:cs typeface="Arial"/>
              </a:rPr>
              <a:t>no </a:t>
            </a:r>
            <a:r>
              <a:rPr sz="1800" spc="-55" dirty="0">
                <a:latin typeface="Arial"/>
                <a:cs typeface="Arial"/>
              </a:rPr>
              <a:t>difference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50" dirty="0">
                <a:latin typeface="Arial"/>
                <a:cs typeface="Arial"/>
              </a:rPr>
              <a:t>predictive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power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3C5B0274-F06B-40CB-A297-138B43771A1A}"/>
              </a:ext>
            </a:extLst>
          </p:cNvPr>
          <p:cNvSpPr/>
          <p:nvPr/>
        </p:nvSpPr>
        <p:spPr>
          <a:xfrm>
            <a:off x="4446693" y="4235197"/>
            <a:ext cx="2860886" cy="716915"/>
          </a:xfrm>
          <a:custGeom>
            <a:avLst/>
            <a:gdLst/>
            <a:ahLst/>
            <a:cxnLst/>
            <a:rect l="l" t="t" r="r" b="b"/>
            <a:pathLst>
              <a:path w="3764279" h="762000">
                <a:moveTo>
                  <a:pt x="78782" y="25443"/>
                </a:moveTo>
                <a:lnTo>
                  <a:pt x="73854" y="50975"/>
                </a:lnTo>
                <a:lnTo>
                  <a:pt x="3759454" y="761492"/>
                </a:lnTo>
                <a:lnTo>
                  <a:pt x="3764279" y="736092"/>
                </a:lnTo>
                <a:lnTo>
                  <a:pt x="78782" y="25443"/>
                </a:lnTo>
                <a:close/>
              </a:path>
              <a:path w="3764279" h="762000">
                <a:moveTo>
                  <a:pt x="83693" y="0"/>
                </a:moveTo>
                <a:lnTo>
                  <a:pt x="0" y="23494"/>
                </a:lnTo>
                <a:lnTo>
                  <a:pt x="68961" y="76326"/>
                </a:lnTo>
                <a:lnTo>
                  <a:pt x="73854" y="50975"/>
                </a:lnTo>
                <a:lnTo>
                  <a:pt x="61087" y="48513"/>
                </a:lnTo>
                <a:lnTo>
                  <a:pt x="66040" y="22987"/>
                </a:lnTo>
                <a:lnTo>
                  <a:pt x="79256" y="22987"/>
                </a:lnTo>
                <a:lnTo>
                  <a:pt x="83693" y="0"/>
                </a:lnTo>
                <a:close/>
              </a:path>
              <a:path w="3764279" h="762000">
                <a:moveTo>
                  <a:pt x="66040" y="22987"/>
                </a:moveTo>
                <a:lnTo>
                  <a:pt x="61087" y="48513"/>
                </a:lnTo>
                <a:lnTo>
                  <a:pt x="73854" y="50975"/>
                </a:lnTo>
                <a:lnTo>
                  <a:pt x="78782" y="25443"/>
                </a:lnTo>
                <a:lnTo>
                  <a:pt x="66040" y="22987"/>
                </a:lnTo>
                <a:close/>
              </a:path>
              <a:path w="3764279" h="762000">
                <a:moveTo>
                  <a:pt x="79256" y="22987"/>
                </a:moveTo>
                <a:lnTo>
                  <a:pt x="66040" y="22987"/>
                </a:lnTo>
                <a:lnTo>
                  <a:pt x="78782" y="25443"/>
                </a:lnTo>
                <a:lnTo>
                  <a:pt x="79256" y="22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A2AB5CA2-AA6D-477F-A122-F16E19C01163}"/>
              </a:ext>
            </a:extLst>
          </p:cNvPr>
          <p:cNvSpPr/>
          <p:nvPr/>
        </p:nvSpPr>
        <p:spPr>
          <a:xfrm>
            <a:off x="7206108" y="4224276"/>
            <a:ext cx="111760" cy="716915"/>
          </a:xfrm>
          <a:custGeom>
            <a:avLst/>
            <a:gdLst/>
            <a:ahLst/>
            <a:cxnLst/>
            <a:rect l="l" t="t" r="r" b="b"/>
            <a:pathLst>
              <a:path w="111759" h="716914">
                <a:moveTo>
                  <a:pt x="51512" y="76204"/>
                </a:moveTo>
                <a:lnTo>
                  <a:pt x="25731" y="78617"/>
                </a:lnTo>
                <a:lnTo>
                  <a:pt x="85851" y="716915"/>
                </a:lnTo>
                <a:lnTo>
                  <a:pt x="111632" y="714502"/>
                </a:lnTo>
                <a:lnTo>
                  <a:pt x="51512" y="76204"/>
                </a:lnTo>
                <a:close/>
              </a:path>
              <a:path w="111759" h="716914">
                <a:moveTo>
                  <a:pt x="31368" y="0"/>
                </a:moveTo>
                <a:lnTo>
                  <a:pt x="0" y="81025"/>
                </a:lnTo>
                <a:lnTo>
                  <a:pt x="25731" y="78617"/>
                </a:lnTo>
                <a:lnTo>
                  <a:pt x="24510" y="65659"/>
                </a:lnTo>
                <a:lnTo>
                  <a:pt x="50291" y="63246"/>
                </a:lnTo>
                <a:lnTo>
                  <a:pt x="70775" y="63246"/>
                </a:lnTo>
                <a:lnTo>
                  <a:pt x="31368" y="0"/>
                </a:lnTo>
                <a:close/>
              </a:path>
              <a:path w="111759" h="716914">
                <a:moveTo>
                  <a:pt x="50291" y="63246"/>
                </a:moveTo>
                <a:lnTo>
                  <a:pt x="24510" y="65659"/>
                </a:lnTo>
                <a:lnTo>
                  <a:pt x="25731" y="78617"/>
                </a:lnTo>
                <a:lnTo>
                  <a:pt x="51512" y="76204"/>
                </a:lnTo>
                <a:lnTo>
                  <a:pt x="50291" y="63246"/>
                </a:lnTo>
                <a:close/>
              </a:path>
              <a:path w="111759" h="716914">
                <a:moveTo>
                  <a:pt x="70775" y="63246"/>
                </a:moveTo>
                <a:lnTo>
                  <a:pt x="50291" y="63246"/>
                </a:lnTo>
                <a:lnTo>
                  <a:pt x="51512" y="76204"/>
                </a:lnTo>
                <a:lnTo>
                  <a:pt x="77342" y="73787"/>
                </a:lnTo>
                <a:lnTo>
                  <a:pt x="70775" y="6324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062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9C785C-C81A-4154-A1EE-00903DDB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inputs are from </a:t>
            </a:r>
            <a:r>
              <a:rPr lang="en-US" altLang="ko-KR" b="1" dirty="0"/>
              <a:t>class 50 </a:t>
            </a:r>
            <a:r>
              <a:rPr lang="en-US" altLang="ko-KR" dirty="0"/>
              <a:t>from Purchase100</a:t>
            </a:r>
          </a:p>
          <a:p>
            <a:r>
              <a:rPr lang="en-US" altLang="ko-KR" dirty="0"/>
              <a:t>Model is </a:t>
            </a:r>
            <a:r>
              <a:rPr lang="en-US" altLang="ko-KR" b="1" dirty="0"/>
              <a:t>overfitted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C71486-0E24-4C7E-98BA-F2A8FA2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7266A4-A468-4FDE-9942-E6FA2D20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Indistinguishability of predictions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610CD4-7029-4562-B489-8F457366B8B8}"/>
              </a:ext>
            </a:extLst>
          </p:cNvPr>
          <p:cNvSpPr/>
          <p:nvPr/>
        </p:nvSpPr>
        <p:spPr>
          <a:xfrm>
            <a:off x="628650" y="2941614"/>
            <a:ext cx="4381500" cy="3204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42AA74A-75F1-4626-9AE1-C0C345E8DEC2}"/>
              </a:ext>
            </a:extLst>
          </p:cNvPr>
          <p:cNvGrpSpPr/>
          <p:nvPr/>
        </p:nvGrpSpPr>
        <p:grpSpPr>
          <a:xfrm>
            <a:off x="5010150" y="2146356"/>
            <a:ext cx="4009644" cy="1552625"/>
            <a:chOff x="3043218" y="7584961"/>
            <a:chExt cx="4514088" cy="155262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FB64382-05E8-405A-A47D-18C1EA6A4440}"/>
                </a:ext>
              </a:extLst>
            </p:cNvPr>
            <p:cNvSpPr/>
            <p:nvPr/>
          </p:nvSpPr>
          <p:spPr>
            <a:xfrm>
              <a:off x="3043218" y="7584961"/>
              <a:ext cx="4514088" cy="1552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B8A85F-52CC-4B69-AB0B-93E11F2951BF}"/>
                </a:ext>
              </a:extLst>
            </p:cNvPr>
            <p:cNvSpPr txBox="1"/>
            <p:nvPr/>
          </p:nvSpPr>
          <p:spPr>
            <a:xfrm>
              <a:off x="3127954" y="7803471"/>
              <a:ext cx="43446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0" dirty="0">
                  <a:latin typeface="Arial"/>
                  <a:cs typeface="Arial"/>
                </a:rPr>
                <a:t>Vulnerability </a:t>
              </a:r>
              <a:r>
                <a:rPr lang="en-US" altLang="ko-KR" spc="15" dirty="0">
                  <a:latin typeface="Arial"/>
                  <a:cs typeface="Arial"/>
                </a:rPr>
                <a:t>to </a:t>
              </a:r>
              <a:r>
                <a:rPr lang="en-US" altLang="ko-KR" spc="-75" dirty="0">
                  <a:latin typeface="Arial"/>
                  <a:cs typeface="Arial"/>
                </a:rPr>
                <a:t>membership </a:t>
              </a:r>
              <a:r>
                <a:rPr lang="en-US" altLang="ko-KR" spc="-65" dirty="0">
                  <a:latin typeface="Arial"/>
                  <a:cs typeface="Arial"/>
                </a:rPr>
                <a:t>inference  attack </a:t>
              </a:r>
              <a:r>
                <a:rPr lang="en-US" altLang="ko-KR" spc="-120" dirty="0">
                  <a:latin typeface="Arial"/>
                  <a:cs typeface="Arial"/>
                </a:rPr>
                <a:t>because </a:t>
              </a:r>
              <a:r>
                <a:rPr lang="en-US" altLang="ko-KR" spc="-70" dirty="0">
                  <a:latin typeface="Arial"/>
                  <a:cs typeface="Arial"/>
                </a:rPr>
                <a:t>produce high </a:t>
              </a:r>
              <a:r>
                <a:rPr lang="en-US" altLang="ko-KR" spc="-35" dirty="0">
                  <a:latin typeface="Arial"/>
                  <a:cs typeface="Arial"/>
                </a:rPr>
                <a:t>probability </a:t>
              </a:r>
              <a:r>
                <a:rPr lang="en-US" altLang="ko-KR" spc="-10" dirty="0">
                  <a:latin typeface="Arial"/>
                  <a:cs typeface="Arial"/>
                </a:rPr>
                <a:t>for  </a:t>
              </a:r>
              <a:r>
                <a:rPr lang="en-US" altLang="ko-KR" spc="-20" dirty="0">
                  <a:latin typeface="Arial"/>
                  <a:cs typeface="Arial"/>
                </a:rPr>
                <a:t>the </a:t>
              </a:r>
              <a:r>
                <a:rPr lang="en-US" altLang="ko-KR" spc="-50" dirty="0">
                  <a:latin typeface="Arial"/>
                  <a:cs typeface="Arial"/>
                </a:rPr>
                <a:t>correct </a:t>
              </a:r>
              <a:r>
                <a:rPr lang="en-US" altLang="ko-KR" spc="-135" dirty="0">
                  <a:latin typeface="Arial"/>
                  <a:cs typeface="Arial"/>
                </a:rPr>
                <a:t>class </a:t>
              </a:r>
              <a:r>
                <a:rPr lang="en-US" altLang="ko-KR" spc="-60" dirty="0">
                  <a:latin typeface="Arial"/>
                  <a:cs typeface="Arial"/>
                </a:rPr>
                <a:t>on </a:t>
              </a:r>
              <a:r>
                <a:rPr lang="en-US" altLang="ko-KR" spc="-30" dirty="0">
                  <a:latin typeface="Arial"/>
                  <a:cs typeface="Arial"/>
                </a:rPr>
                <a:t>its </a:t>
              </a:r>
              <a:r>
                <a:rPr lang="en-US" altLang="ko-KR" spc="-40" dirty="0">
                  <a:latin typeface="Arial"/>
                  <a:cs typeface="Arial"/>
                </a:rPr>
                <a:t>training</a:t>
              </a:r>
              <a:r>
                <a:rPr lang="en-US" altLang="ko-KR" spc="-235" dirty="0">
                  <a:latin typeface="Arial"/>
                  <a:cs typeface="Arial"/>
                </a:rPr>
                <a:t> </a:t>
              </a:r>
              <a:r>
                <a:rPr lang="en-US" altLang="ko-KR" spc="-70" dirty="0">
                  <a:latin typeface="Arial"/>
                  <a:cs typeface="Arial"/>
                </a:rPr>
                <a:t>data</a:t>
              </a:r>
              <a:endParaRPr lang="en-US" altLang="ko-KR" dirty="0">
                <a:latin typeface="Arial"/>
                <a:cs typeface="Arial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3B4267-2080-489F-8400-F1FACA9AC70B}"/>
              </a:ext>
            </a:extLst>
          </p:cNvPr>
          <p:cNvGrpSpPr/>
          <p:nvPr/>
        </p:nvGrpSpPr>
        <p:grpSpPr>
          <a:xfrm>
            <a:off x="2999740" y="3931161"/>
            <a:ext cx="3144519" cy="1491614"/>
            <a:chOff x="1398525" y="2721028"/>
            <a:chExt cx="3144519" cy="1491614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30F1FE99-E767-4856-A149-5F889B70985D}"/>
                </a:ext>
              </a:extLst>
            </p:cNvPr>
            <p:cNvSpPr/>
            <p:nvPr/>
          </p:nvSpPr>
          <p:spPr>
            <a:xfrm>
              <a:off x="1398525" y="2721028"/>
              <a:ext cx="3144519" cy="14916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3C62B9-C349-4284-A2CE-80C9AF00B957}"/>
                </a:ext>
              </a:extLst>
            </p:cNvPr>
            <p:cNvSpPr txBox="1"/>
            <p:nvPr/>
          </p:nvSpPr>
          <p:spPr>
            <a:xfrm>
              <a:off x="2111292" y="2892182"/>
              <a:ext cx="2431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00" dirty="0">
                  <a:latin typeface="Arial"/>
                  <a:cs typeface="Arial"/>
                </a:rPr>
                <a:t>High </a:t>
              </a:r>
              <a:r>
                <a:rPr lang="en-US" altLang="ko-KR" spc="-35" dirty="0">
                  <a:latin typeface="Arial"/>
                  <a:cs typeface="Arial"/>
                </a:rPr>
                <a:t>probability </a:t>
              </a:r>
              <a:r>
                <a:rPr lang="en-US" altLang="ko-KR" spc="-60" dirty="0">
                  <a:latin typeface="Arial"/>
                  <a:cs typeface="Arial"/>
                </a:rPr>
                <a:t>on </a:t>
              </a:r>
              <a:r>
                <a:rPr lang="en-US" altLang="ko-KR" spc="-30" dirty="0">
                  <a:latin typeface="Arial"/>
                  <a:cs typeface="Arial"/>
                </a:rPr>
                <a:t>its </a:t>
              </a:r>
            </a:p>
            <a:p>
              <a:r>
                <a:rPr lang="en-US" altLang="ko-KR" spc="-40" dirty="0">
                  <a:latin typeface="Arial"/>
                  <a:cs typeface="Arial"/>
                </a:rPr>
                <a:t>training </a:t>
              </a:r>
              <a:r>
                <a:rPr lang="en-US" altLang="ko-KR" spc="-70" dirty="0">
                  <a:latin typeface="Arial"/>
                  <a:cs typeface="Arial"/>
                </a:rPr>
                <a:t>data </a:t>
              </a:r>
              <a:r>
                <a:rPr lang="en-US" altLang="ko-KR" spc="-160" dirty="0">
                  <a:latin typeface="Arial"/>
                  <a:cs typeface="Arial"/>
                </a:rPr>
                <a:t>(Class</a:t>
              </a:r>
              <a:r>
                <a:rPr lang="en-US" altLang="ko-KR" spc="-190" dirty="0">
                  <a:latin typeface="Arial"/>
                  <a:cs typeface="Arial"/>
                </a:rPr>
                <a:t> </a:t>
              </a:r>
              <a:r>
                <a:rPr lang="en-US" altLang="ko-KR" spc="-80" dirty="0">
                  <a:latin typeface="Arial"/>
                  <a:cs typeface="Arial"/>
                </a:rPr>
                <a:t>50)</a:t>
              </a:r>
              <a:endParaRPr lang="en-US" altLang="ko-KR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054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60E2B8-7BD0-4CAF-A6B2-B698B936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B0BA454-BE47-4B1A-AFEE-5847A3D6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Indistinguishability of predictions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A96E716-C0D5-4BAA-AC3F-BCAFBA98AB84}"/>
              </a:ext>
            </a:extLst>
          </p:cNvPr>
          <p:cNvSpPr/>
          <p:nvPr/>
        </p:nvSpPr>
        <p:spPr>
          <a:xfrm>
            <a:off x="483666" y="1797001"/>
            <a:ext cx="4046157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A4863BA-DE1E-4DE4-9E41-DF06B098136C}"/>
              </a:ext>
            </a:extLst>
          </p:cNvPr>
          <p:cNvSpPr/>
          <p:nvPr/>
        </p:nvSpPr>
        <p:spPr>
          <a:xfrm>
            <a:off x="4729945" y="1799256"/>
            <a:ext cx="4074359" cy="334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432A02-02AE-4E23-8FD1-B4837F49A93A}"/>
              </a:ext>
            </a:extLst>
          </p:cNvPr>
          <p:cNvGrpSpPr/>
          <p:nvPr/>
        </p:nvGrpSpPr>
        <p:grpSpPr>
          <a:xfrm>
            <a:off x="1852041" y="5386719"/>
            <a:ext cx="5439918" cy="1010412"/>
            <a:chOff x="3376041" y="5686044"/>
            <a:chExt cx="5439918" cy="1010412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D568965-A367-41E3-A51F-A879CD41E2FD}"/>
                </a:ext>
              </a:extLst>
            </p:cNvPr>
            <p:cNvSpPr/>
            <p:nvPr/>
          </p:nvSpPr>
          <p:spPr>
            <a:xfrm>
              <a:off x="3376041" y="5686044"/>
              <a:ext cx="5439918" cy="1010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EB2CEF2-7470-4613-A4B9-267C5C674F07}"/>
                </a:ext>
              </a:extLst>
            </p:cNvPr>
            <p:cNvSpPr txBox="1"/>
            <p:nvPr/>
          </p:nvSpPr>
          <p:spPr>
            <a:xfrm>
              <a:off x="4438903" y="5794654"/>
              <a:ext cx="3316604" cy="7575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81990" marR="5080" indent="-669290">
                <a:lnSpc>
                  <a:spcPct val="100000"/>
                </a:lnSpc>
                <a:spcBef>
                  <a:spcPts val="100"/>
                </a:spcBef>
              </a:pPr>
              <a:r>
                <a:rPr sz="2400" spc="-75" dirty="0">
                  <a:latin typeface="Arial"/>
                  <a:cs typeface="Arial"/>
                </a:rPr>
                <a:t>Prediction </a:t>
              </a:r>
              <a:r>
                <a:rPr sz="2400" spc="-125" dirty="0">
                  <a:latin typeface="Arial"/>
                  <a:cs typeface="Arial"/>
                </a:rPr>
                <a:t>is </a:t>
              </a:r>
              <a:r>
                <a:rPr sz="2400" b="1" spc="-130" dirty="0">
                  <a:latin typeface="Trebuchet MS"/>
                  <a:cs typeface="Trebuchet MS"/>
                </a:rPr>
                <a:t>spread</a:t>
              </a:r>
              <a:r>
                <a:rPr sz="2400" b="1" spc="-295" dirty="0">
                  <a:latin typeface="Trebuchet MS"/>
                  <a:cs typeface="Trebuchet MS"/>
                </a:rPr>
                <a:t> </a:t>
              </a:r>
              <a:r>
                <a:rPr sz="2400" spc="-165" dirty="0">
                  <a:latin typeface="Arial"/>
                  <a:cs typeface="Arial"/>
                </a:rPr>
                <a:t>across  </a:t>
              </a:r>
              <a:r>
                <a:rPr sz="2400" spc="-25" dirty="0">
                  <a:latin typeface="Arial"/>
                  <a:cs typeface="Arial"/>
                </a:rPr>
                <a:t>multiple</a:t>
              </a:r>
              <a:r>
                <a:rPr sz="2400" spc="-145" dirty="0">
                  <a:latin typeface="Arial"/>
                  <a:cs typeface="Arial"/>
                </a:rPr>
                <a:t> </a:t>
              </a:r>
              <a:r>
                <a:rPr sz="2400" spc="-185" dirty="0">
                  <a:latin typeface="Arial"/>
                  <a:cs typeface="Arial"/>
                </a:rPr>
                <a:t>classes</a:t>
              </a:r>
              <a:endParaRPr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068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60E2B8-7BD0-4CAF-A6B2-B698B936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B0BA454-BE47-4B1A-AFEE-5847A3D6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Indistinguishability of predictions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A96E716-C0D5-4BAA-AC3F-BCAFBA98AB84}"/>
              </a:ext>
            </a:extLst>
          </p:cNvPr>
          <p:cNvSpPr/>
          <p:nvPr/>
        </p:nvSpPr>
        <p:spPr>
          <a:xfrm>
            <a:off x="483666" y="1797001"/>
            <a:ext cx="4046157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A4863BA-DE1E-4DE4-9E41-DF06B098136C}"/>
              </a:ext>
            </a:extLst>
          </p:cNvPr>
          <p:cNvSpPr/>
          <p:nvPr/>
        </p:nvSpPr>
        <p:spPr>
          <a:xfrm>
            <a:off x="4729945" y="1799256"/>
            <a:ext cx="4074359" cy="334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432A02-02AE-4E23-8FD1-B4837F49A93A}"/>
              </a:ext>
            </a:extLst>
          </p:cNvPr>
          <p:cNvGrpSpPr/>
          <p:nvPr/>
        </p:nvGrpSpPr>
        <p:grpSpPr>
          <a:xfrm>
            <a:off x="1852041" y="5386719"/>
            <a:ext cx="5439918" cy="1010412"/>
            <a:chOff x="3376041" y="5686044"/>
            <a:chExt cx="5439918" cy="1010412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D568965-A367-41E3-A51F-A879CD41E2FD}"/>
                </a:ext>
              </a:extLst>
            </p:cNvPr>
            <p:cNvSpPr/>
            <p:nvPr/>
          </p:nvSpPr>
          <p:spPr>
            <a:xfrm>
              <a:off x="3376041" y="5686044"/>
              <a:ext cx="5439918" cy="1010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EB2CEF2-7470-4613-A4B9-267C5C674F07}"/>
                </a:ext>
              </a:extLst>
            </p:cNvPr>
            <p:cNvSpPr txBox="1"/>
            <p:nvPr/>
          </p:nvSpPr>
          <p:spPr>
            <a:xfrm>
              <a:off x="3843818" y="5794654"/>
              <a:ext cx="4495799" cy="7514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2400" spc="-204" dirty="0">
                  <a:latin typeface="Arial"/>
                  <a:cs typeface="Arial"/>
                </a:rPr>
                <a:t>Test </a:t>
              </a:r>
              <a:r>
                <a:rPr lang="en-US" altLang="ko-KR" sz="2400" spc="-95" dirty="0">
                  <a:latin typeface="Arial"/>
                  <a:cs typeface="Arial"/>
                </a:rPr>
                <a:t>data </a:t>
              </a:r>
              <a:r>
                <a:rPr lang="en-US" altLang="ko-KR" sz="2400" spc="-145" dirty="0">
                  <a:latin typeface="Arial"/>
                  <a:cs typeface="Arial"/>
                </a:rPr>
                <a:t>samples </a:t>
              </a:r>
              <a:r>
                <a:rPr lang="en-US" altLang="ko-KR" sz="2400" spc="-40" dirty="0">
                  <a:latin typeface="Arial"/>
                  <a:cs typeface="Arial"/>
                </a:rPr>
                <a:t>(right)</a:t>
              </a:r>
              <a:r>
                <a:rPr lang="en-US" altLang="ko-KR" sz="2400" spc="-105" dirty="0">
                  <a:latin typeface="Arial"/>
                  <a:cs typeface="Arial"/>
                </a:rPr>
                <a:t> </a:t>
              </a:r>
              <a:r>
                <a:rPr lang="en-US" altLang="ko-KR" sz="2400" spc="-125" dirty="0">
                  <a:latin typeface="Arial"/>
                  <a:cs typeface="Arial"/>
                </a:rPr>
                <a:t>is</a:t>
              </a:r>
              <a:endParaRPr lang="en-US" altLang="ko-KR" sz="24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2400" b="1" spc="-120" dirty="0">
                  <a:latin typeface="Trebuchet MS"/>
                  <a:cs typeface="Trebuchet MS"/>
                </a:rPr>
                <a:t>indistinguishable </a:t>
              </a:r>
              <a:r>
                <a:rPr lang="en-US" altLang="ko-KR" sz="2400" spc="-50" dirty="0">
                  <a:latin typeface="Arial"/>
                  <a:cs typeface="Arial"/>
                </a:rPr>
                <a:t>training </a:t>
              </a:r>
              <a:r>
                <a:rPr lang="en-US" altLang="ko-KR" sz="2400" spc="-90" dirty="0">
                  <a:latin typeface="Arial"/>
                  <a:cs typeface="Arial"/>
                </a:rPr>
                <a:t>data</a:t>
              </a:r>
              <a:r>
                <a:rPr lang="en-US" altLang="ko-KR" sz="2400" spc="-330" dirty="0">
                  <a:latin typeface="Arial"/>
                  <a:cs typeface="Arial"/>
                </a:rPr>
                <a:t> </a:t>
              </a:r>
              <a:r>
                <a:rPr lang="en-US" altLang="ko-KR" sz="2400" spc="-15" dirty="0">
                  <a:latin typeface="Arial"/>
                  <a:cs typeface="Arial"/>
                </a:rPr>
                <a:t>(left)</a:t>
              </a:r>
              <a:endParaRPr lang="en-US" altLang="ko-KR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08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34037C-1CA2-40AD-9628-5CF64B54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Investigate indistinguishability further with different datasets</a:t>
            </a:r>
          </a:p>
          <a:p>
            <a:r>
              <a:rPr lang="en-US" altLang="ko-KR" dirty="0"/>
              <a:t>Computed </a:t>
            </a:r>
            <a:r>
              <a:rPr lang="en-US" altLang="ko-KR" b="1" dirty="0"/>
              <a:t>accuracy</a:t>
            </a:r>
            <a:r>
              <a:rPr lang="en-US" altLang="ko-KR" dirty="0"/>
              <a:t> and </a:t>
            </a:r>
            <a:r>
              <a:rPr lang="en-US" altLang="ko-KR" b="1" dirty="0"/>
              <a:t>uncertainty</a:t>
            </a:r>
          </a:p>
          <a:p>
            <a:pPr lvl="1"/>
            <a:r>
              <a:rPr lang="en-US" altLang="ko-KR" dirty="0"/>
              <a:t>Accuracy: probability of </a:t>
            </a:r>
            <a:r>
              <a:rPr lang="en-US" altLang="ko-KR" b="1" dirty="0"/>
              <a:t>predicting the right class</a:t>
            </a:r>
            <a:r>
              <a:rPr lang="en-US" altLang="ko-KR" dirty="0"/>
              <a:t> for a given sample</a:t>
            </a:r>
          </a:p>
          <a:p>
            <a:pPr lvl="1"/>
            <a:r>
              <a:rPr lang="en-US" altLang="ko-KR" dirty="0"/>
              <a:t>Uncertainty: normalized </a:t>
            </a:r>
            <a:r>
              <a:rPr lang="en-US" altLang="ko-KR" b="1" dirty="0"/>
              <a:t>entropy</a:t>
            </a:r>
            <a:r>
              <a:rPr lang="en-US" altLang="ko-KR" dirty="0"/>
              <a:t> of the model’s prediction vector</a:t>
            </a:r>
          </a:p>
          <a:p>
            <a:r>
              <a:rPr lang="en-US" altLang="ko-KR" dirty="0"/>
              <a:t>Plotting both models, with and without defense</a:t>
            </a:r>
          </a:p>
          <a:p>
            <a:pPr lvl="1"/>
            <a:r>
              <a:rPr lang="en-US" altLang="ko-KR" dirty="0"/>
              <a:t>2 curves: </a:t>
            </a:r>
            <a:r>
              <a:rPr lang="en-US" altLang="ko-KR" b="1" dirty="0"/>
              <a:t>members</a:t>
            </a:r>
            <a:r>
              <a:rPr lang="en-US" altLang="ko-KR" dirty="0"/>
              <a:t> and </a:t>
            </a:r>
            <a:r>
              <a:rPr lang="en-US" altLang="ko-KR" b="1" dirty="0"/>
              <a:t>non-members</a:t>
            </a:r>
          </a:p>
          <a:p>
            <a:pPr lvl="1"/>
            <a:r>
              <a:rPr lang="en-US" altLang="ko-KR" b="1" dirty="0"/>
              <a:t>Larger</a:t>
            </a:r>
            <a:r>
              <a:rPr lang="en-US" altLang="ko-KR" dirty="0"/>
              <a:t> gap between the curves indicates </a:t>
            </a:r>
            <a:r>
              <a:rPr lang="en-US" altLang="ko-KR" b="1" dirty="0"/>
              <a:t>information</a:t>
            </a:r>
            <a:r>
              <a:rPr lang="en-US" altLang="ko-KR" dirty="0"/>
              <a:t> </a:t>
            </a:r>
            <a:r>
              <a:rPr lang="en-US" altLang="ko-KR" b="1" dirty="0"/>
              <a:t>leakage</a:t>
            </a:r>
            <a:r>
              <a:rPr lang="en-US" altLang="ko-KR" dirty="0"/>
              <a:t> about the training set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4FEBE-EDBA-4FF3-9213-120740A7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CB4DD9-F6B4-44E1-A7EF-C3677C95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Prediction accuracy and uncertainty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6E0079-CC16-4B77-BA8B-128762A2BBC7}"/>
              </a:ext>
            </a:extLst>
          </p:cNvPr>
          <p:cNvSpPr/>
          <p:nvPr/>
        </p:nvSpPr>
        <p:spPr>
          <a:xfrm>
            <a:off x="805011" y="5875228"/>
            <a:ext cx="7533979" cy="519888"/>
          </a:xfrm>
          <a:custGeom>
            <a:avLst/>
            <a:gdLst/>
            <a:ahLst/>
            <a:cxnLst/>
            <a:rect l="l" t="t" r="r" b="b"/>
            <a:pathLst>
              <a:path w="5660390" h="1114425">
                <a:moveTo>
                  <a:pt x="5474461" y="0"/>
                </a:moveTo>
                <a:lnTo>
                  <a:pt x="185674" y="0"/>
                </a:lnTo>
                <a:lnTo>
                  <a:pt x="136333" y="6636"/>
                </a:lnTo>
                <a:lnTo>
                  <a:pt x="91985" y="25362"/>
                </a:lnTo>
                <a:lnTo>
                  <a:pt x="54403" y="54403"/>
                </a:lnTo>
                <a:lnTo>
                  <a:pt x="25362" y="91985"/>
                </a:lnTo>
                <a:lnTo>
                  <a:pt x="6636" y="136333"/>
                </a:lnTo>
                <a:lnTo>
                  <a:pt x="0" y="185674"/>
                </a:lnTo>
                <a:lnTo>
                  <a:pt x="0" y="928370"/>
                </a:lnTo>
                <a:lnTo>
                  <a:pt x="6636" y="977727"/>
                </a:lnTo>
                <a:lnTo>
                  <a:pt x="25362" y="1022080"/>
                </a:lnTo>
                <a:lnTo>
                  <a:pt x="54403" y="1059659"/>
                </a:lnTo>
                <a:lnTo>
                  <a:pt x="91985" y="1088692"/>
                </a:lnTo>
                <a:lnTo>
                  <a:pt x="136333" y="1107411"/>
                </a:lnTo>
                <a:lnTo>
                  <a:pt x="185674" y="1114044"/>
                </a:lnTo>
                <a:lnTo>
                  <a:pt x="5474461" y="1114044"/>
                </a:lnTo>
                <a:lnTo>
                  <a:pt x="5523802" y="1107411"/>
                </a:lnTo>
                <a:lnTo>
                  <a:pt x="5568150" y="1088692"/>
                </a:lnTo>
                <a:lnTo>
                  <a:pt x="5605732" y="1059659"/>
                </a:lnTo>
                <a:lnTo>
                  <a:pt x="5634773" y="1022080"/>
                </a:lnTo>
                <a:lnTo>
                  <a:pt x="5653499" y="977727"/>
                </a:lnTo>
                <a:lnTo>
                  <a:pt x="5660135" y="928370"/>
                </a:lnTo>
                <a:lnTo>
                  <a:pt x="5660135" y="185674"/>
                </a:lnTo>
                <a:lnTo>
                  <a:pt x="5653499" y="136333"/>
                </a:lnTo>
                <a:lnTo>
                  <a:pt x="5634773" y="91985"/>
                </a:lnTo>
                <a:lnTo>
                  <a:pt x="5605732" y="54403"/>
                </a:lnTo>
                <a:lnTo>
                  <a:pt x="5568150" y="25362"/>
                </a:lnTo>
                <a:lnTo>
                  <a:pt x="5523802" y="6636"/>
                </a:lnTo>
                <a:lnTo>
                  <a:pt x="54744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400" spc="-90" dirty="0">
                <a:solidFill>
                  <a:srgbClr val="FFFFFF"/>
                </a:solidFill>
                <a:latin typeface="Arial"/>
                <a:cs typeface="Arial"/>
              </a:rPr>
              <a:t>Question: </a:t>
            </a:r>
            <a:r>
              <a:rPr lang="en-US" altLang="ko-KR" sz="2400" spc="-4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lang="en-US" altLang="ko-KR" sz="2400" spc="-7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lang="en-US" altLang="ko-KR" sz="24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altLang="ko-KR" sz="2400" spc="-55" dirty="0">
                <a:solidFill>
                  <a:srgbClr val="FFFFFF"/>
                </a:solidFill>
                <a:latin typeface="Arial"/>
                <a:cs typeface="Arial"/>
              </a:rPr>
              <a:t>plots</a:t>
            </a:r>
            <a:r>
              <a:rPr lang="en-US" altLang="ko-KR" sz="2400" spc="-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ko-KR" sz="2400" spc="-80" dirty="0">
                <a:solidFill>
                  <a:srgbClr val="FFFFFF"/>
                </a:solidFill>
                <a:latin typeface="Arial"/>
                <a:cs typeface="Arial"/>
              </a:rPr>
              <a:t>represent  </a:t>
            </a:r>
            <a:r>
              <a:rPr lang="en-US" altLang="ko-KR" sz="2400" spc="-120" dirty="0">
                <a:solidFill>
                  <a:srgbClr val="FFFFFF"/>
                </a:solidFill>
                <a:latin typeface="Arial"/>
                <a:cs typeface="Arial"/>
              </a:rPr>
              <a:t>exactly?</a:t>
            </a:r>
            <a:endParaRPr lang="en-US" altLang="ko-K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123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793DD1-03A2-447E-8A09-2AE253D2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EB2F346-FA61-4FE0-94D3-4799B4D1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accuracy: Purchase100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76AD4A-24CD-4655-AA96-6FE502A39E99}"/>
              </a:ext>
            </a:extLst>
          </p:cNvPr>
          <p:cNvSpPr/>
          <p:nvPr/>
        </p:nvSpPr>
        <p:spPr>
          <a:xfrm>
            <a:off x="106023" y="1634527"/>
            <a:ext cx="8931954" cy="330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9B2FD8-E0DC-4AD6-A97A-D3AABD6B0967}"/>
              </a:ext>
            </a:extLst>
          </p:cNvPr>
          <p:cNvGrpSpPr/>
          <p:nvPr/>
        </p:nvGrpSpPr>
        <p:grpSpPr>
          <a:xfrm>
            <a:off x="1172929" y="5338065"/>
            <a:ext cx="7114032" cy="888492"/>
            <a:chOff x="1172929" y="4945840"/>
            <a:chExt cx="7114032" cy="888492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C86ECEC-9D80-45A1-AA86-6975C9F03806}"/>
                </a:ext>
              </a:extLst>
            </p:cNvPr>
            <p:cNvSpPr/>
            <p:nvPr/>
          </p:nvSpPr>
          <p:spPr>
            <a:xfrm>
              <a:off x="1172929" y="4945840"/>
              <a:ext cx="7114032" cy="888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3EFE989-C74A-4261-AB36-1A615C409839}"/>
                </a:ext>
              </a:extLst>
            </p:cNvPr>
            <p:cNvSpPr txBox="1"/>
            <p:nvPr/>
          </p:nvSpPr>
          <p:spPr>
            <a:xfrm>
              <a:off x="3424068" y="5103066"/>
              <a:ext cx="26117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2384">
                <a:lnSpc>
                  <a:spcPct val="100000"/>
                </a:lnSpc>
                <a:spcBef>
                  <a:spcPts val="100"/>
                </a:spcBef>
              </a:pPr>
              <a:r>
                <a:rPr sz="1800" spc="-60" dirty="0">
                  <a:latin typeface="Arial"/>
                  <a:cs typeface="Arial"/>
                </a:rPr>
                <a:t>Maximum </a:t>
              </a:r>
              <a:r>
                <a:rPr sz="1800" spc="-105" dirty="0">
                  <a:latin typeface="Arial"/>
                  <a:cs typeface="Arial"/>
                </a:rPr>
                <a:t>gap: </a:t>
              </a:r>
              <a:r>
                <a:rPr sz="1800" spc="-80" dirty="0">
                  <a:latin typeface="Arial"/>
                  <a:cs typeface="Arial"/>
                </a:rPr>
                <a:t>0.34 </a:t>
              </a:r>
              <a:r>
                <a:rPr sz="1800" spc="-150" dirty="0">
                  <a:latin typeface="Arial"/>
                  <a:cs typeface="Arial"/>
                </a:rPr>
                <a:t>vs</a:t>
              </a:r>
              <a:r>
                <a:rPr sz="1800" spc="-170" dirty="0">
                  <a:latin typeface="Arial"/>
                  <a:cs typeface="Arial"/>
                </a:rPr>
                <a:t> </a:t>
              </a:r>
              <a:r>
                <a:rPr sz="1800" spc="-80" dirty="0">
                  <a:latin typeface="Arial"/>
                  <a:cs typeface="Arial"/>
                </a:rPr>
                <a:t>0.02</a:t>
              </a:r>
              <a:endParaRPr sz="18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800" spc="-120" dirty="0">
                  <a:latin typeface="Arial"/>
                  <a:cs typeface="Arial"/>
                </a:rPr>
                <a:t>Average </a:t>
              </a:r>
              <a:r>
                <a:rPr sz="1800" spc="-105" dirty="0">
                  <a:latin typeface="Arial"/>
                  <a:cs typeface="Arial"/>
                </a:rPr>
                <a:t>gap: </a:t>
              </a:r>
              <a:r>
                <a:rPr sz="1800" spc="-85" dirty="0">
                  <a:latin typeface="Arial"/>
                  <a:cs typeface="Arial"/>
                </a:rPr>
                <a:t>0.013 </a:t>
              </a:r>
              <a:r>
                <a:rPr sz="1800" spc="-150" dirty="0">
                  <a:latin typeface="Arial"/>
                  <a:cs typeface="Arial"/>
                </a:rPr>
                <a:t>vs</a:t>
              </a:r>
              <a:r>
                <a:rPr sz="1800" spc="-70" dirty="0">
                  <a:latin typeface="Arial"/>
                  <a:cs typeface="Arial"/>
                </a:rPr>
                <a:t> </a:t>
              </a:r>
              <a:r>
                <a:rPr sz="1800" spc="-85" dirty="0">
                  <a:latin typeface="Arial"/>
                  <a:cs typeface="Arial"/>
                </a:rPr>
                <a:t>0.007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453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BA1F3A-C0B1-4E84-8BC0-1E2AAAC3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D4C169A-F4C0-4C7B-8D87-3E3A6A0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accuracy: Texas100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EDD94C-68A8-4DD8-B6CC-B688A7CA56B0}"/>
              </a:ext>
            </a:extLst>
          </p:cNvPr>
          <p:cNvSpPr/>
          <p:nvPr/>
        </p:nvSpPr>
        <p:spPr>
          <a:xfrm>
            <a:off x="154229" y="1761858"/>
            <a:ext cx="8835543" cy="3239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7562F0-163B-4140-988C-BC8B4AA09BCF}"/>
              </a:ext>
            </a:extLst>
          </p:cNvPr>
          <p:cNvGrpSpPr/>
          <p:nvPr/>
        </p:nvGrpSpPr>
        <p:grpSpPr>
          <a:xfrm>
            <a:off x="1172929" y="5338065"/>
            <a:ext cx="7114032" cy="888492"/>
            <a:chOff x="1172929" y="4945840"/>
            <a:chExt cx="7114032" cy="88849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E4EC23A7-4307-4B52-B7D1-130897CE33A4}"/>
                </a:ext>
              </a:extLst>
            </p:cNvPr>
            <p:cNvSpPr/>
            <p:nvPr/>
          </p:nvSpPr>
          <p:spPr>
            <a:xfrm>
              <a:off x="1172929" y="4945840"/>
              <a:ext cx="7114032" cy="888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669AD7B3-F753-4FAC-B68B-0118A1EB8BB7}"/>
                </a:ext>
              </a:extLst>
            </p:cNvPr>
            <p:cNvSpPr txBox="1"/>
            <p:nvPr/>
          </p:nvSpPr>
          <p:spPr>
            <a:xfrm>
              <a:off x="3424068" y="5103066"/>
              <a:ext cx="26117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2384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pc="-60" dirty="0">
                  <a:latin typeface="Arial"/>
                  <a:cs typeface="Arial"/>
                </a:rPr>
                <a:t>Maximum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0" dirty="0">
                  <a:latin typeface="Arial"/>
                  <a:cs typeface="Arial"/>
                </a:rPr>
                <a:t>0.25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170" dirty="0">
                  <a:latin typeface="Arial"/>
                  <a:cs typeface="Arial"/>
                </a:rPr>
                <a:t> </a:t>
              </a:r>
              <a:r>
                <a:rPr lang="en-US" altLang="ko-KR" spc="-80" dirty="0">
                  <a:latin typeface="Arial"/>
                  <a:cs typeface="Arial"/>
                </a:rPr>
                <a:t>0.05</a:t>
              </a:r>
              <a:endParaRPr lang="en-US" altLang="ko-KR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altLang="ko-KR" spc="-120" dirty="0">
                  <a:latin typeface="Arial"/>
                  <a:cs typeface="Arial"/>
                </a:rPr>
                <a:t>Average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5" dirty="0">
                  <a:latin typeface="Arial"/>
                  <a:cs typeface="Arial"/>
                </a:rPr>
                <a:t>0.016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70" dirty="0">
                  <a:latin typeface="Arial"/>
                  <a:cs typeface="Arial"/>
                </a:rPr>
                <a:t> </a:t>
              </a:r>
              <a:r>
                <a:rPr lang="en-US" altLang="ko-KR" spc="-85" dirty="0">
                  <a:latin typeface="Arial"/>
                  <a:cs typeface="Arial"/>
                </a:rPr>
                <a:t>0.004</a:t>
              </a:r>
              <a:endParaRPr lang="en-US" altLang="ko-KR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892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BA1F3A-C0B1-4E84-8BC0-1E2AAAC3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D4C169A-F4C0-4C7B-8D87-3E3A6A0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Prediction accuracy: CIFAR100-DN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7562F0-163B-4140-988C-BC8B4AA09BCF}"/>
              </a:ext>
            </a:extLst>
          </p:cNvPr>
          <p:cNvGrpSpPr/>
          <p:nvPr/>
        </p:nvGrpSpPr>
        <p:grpSpPr>
          <a:xfrm>
            <a:off x="1172929" y="5338065"/>
            <a:ext cx="7114032" cy="888492"/>
            <a:chOff x="1172929" y="4945840"/>
            <a:chExt cx="7114032" cy="88849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E4EC23A7-4307-4B52-B7D1-130897CE33A4}"/>
                </a:ext>
              </a:extLst>
            </p:cNvPr>
            <p:cNvSpPr/>
            <p:nvPr/>
          </p:nvSpPr>
          <p:spPr>
            <a:xfrm>
              <a:off x="1172929" y="4945840"/>
              <a:ext cx="7114032" cy="888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669AD7B3-F753-4FAC-B68B-0118A1EB8BB7}"/>
                </a:ext>
              </a:extLst>
            </p:cNvPr>
            <p:cNvSpPr txBox="1"/>
            <p:nvPr/>
          </p:nvSpPr>
          <p:spPr>
            <a:xfrm>
              <a:off x="3424068" y="5103066"/>
              <a:ext cx="26117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2384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pc="-60" dirty="0">
                  <a:latin typeface="Arial"/>
                  <a:cs typeface="Arial"/>
                </a:rPr>
                <a:t>Maximum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0" dirty="0">
                  <a:latin typeface="Arial"/>
                  <a:cs typeface="Arial"/>
                </a:rPr>
                <a:t>0.56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170" dirty="0">
                  <a:latin typeface="Arial"/>
                  <a:cs typeface="Arial"/>
                </a:rPr>
                <a:t> </a:t>
              </a:r>
              <a:r>
                <a:rPr lang="en-US" altLang="ko-KR" spc="-80" dirty="0">
                  <a:latin typeface="Arial"/>
                  <a:cs typeface="Arial"/>
                </a:rPr>
                <a:t>0.06</a:t>
              </a:r>
              <a:endParaRPr lang="en-US" altLang="ko-KR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altLang="ko-KR" spc="-120" dirty="0">
                  <a:latin typeface="Arial"/>
                  <a:cs typeface="Arial"/>
                </a:rPr>
                <a:t>Average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5" dirty="0">
                  <a:latin typeface="Arial"/>
                  <a:cs typeface="Arial"/>
                </a:rPr>
                <a:t>0.021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70" dirty="0">
                  <a:latin typeface="Arial"/>
                  <a:cs typeface="Arial"/>
                </a:rPr>
                <a:t> </a:t>
              </a:r>
              <a:r>
                <a:rPr lang="en-US" altLang="ko-KR" spc="-85" dirty="0">
                  <a:latin typeface="Arial"/>
                  <a:cs typeface="Arial"/>
                </a:rPr>
                <a:t>0.005</a:t>
              </a:r>
              <a:endParaRPr lang="en-US" altLang="ko-KR" dirty="0">
                <a:latin typeface="Arial"/>
                <a:cs typeface="Arial"/>
              </a:endParaRPr>
            </a:p>
          </p:txBody>
        </p:sp>
      </p:grpSp>
      <p:sp>
        <p:nvSpPr>
          <p:cNvPr id="8" name="object 5">
            <a:extLst>
              <a:ext uri="{FF2B5EF4-FFF2-40B4-BE49-F238E27FC236}">
                <a16:creationId xmlns:a16="http://schemas.microsoft.com/office/drawing/2014/main" id="{694ACEA0-0288-4E8F-B19C-A49CF55BB536}"/>
              </a:ext>
            </a:extLst>
          </p:cNvPr>
          <p:cNvSpPr/>
          <p:nvPr/>
        </p:nvSpPr>
        <p:spPr>
          <a:xfrm>
            <a:off x="246872" y="1700783"/>
            <a:ext cx="8650257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869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BA1F3A-C0B1-4E84-8BC0-1E2AAAC3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D4C169A-F4C0-4C7B-8D87-3E3A6A0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Prediction uncertainty: Purchase100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7562F0-163B-4140-988C-BC8B4AA09BCF}"/>
              </a:ext>
            </a:extLst>
          </p:cNvPr>
          <p:cNvGrpSpPr/>
          <p:nvPr/>
        </p:nvGrpSpPr>
        <p:grpSpPr>
          <a:xfrm>
            <a:off x="1172929" y="5338065"/>
            <a:ext cx="7114032" cy="888492"/>
            <a:chOff x="1172929" y="4945840"/>
            <a:chExt cx="7114032" cy="88849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E4EC23A7-4307-4B52-B7D1-130897CE33A4}"/>
                </a:ext>
              </a:extLst>
            </p:cNvPr>
            <p:cNvSpPr/>
            <p:nvPr/>
          </p:nvSpPr>
          <p:spPr>
            <a:xfrm>
              <a:off x="1172929" y="4945840"/>
              <a:ext cx="7114032" cy="888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669AD7B3-F753-4FAC-B68B-0118A1EB8BB7}"/>
                </a:ext>
              </a:extLst>
            </p:cNvPr>
            <p:cNvSpPr txBox="1"/>
            <p:nvPr/>
          </p:nvSpPr>
          <p:spPr>
            <a:xfrm>
              <a:off x="3424068" y="5103066"/>
              <a:ext cx="26117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2384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pc="-60" dirty="0">
                  <a:latin typeface="Arial"/>
                  <a:cs typeface="Arial"/>
                </a:rPr>
                <a:t>Maximum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0" dirty="0">
                  <a:latin typeface="Arial"/>
                  <a:cs typeface="Arial"/>
                </a:rPr>
                <a:t>0.30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170" dirty="0">
                  <a:latin typeface="Arial"/>
                  <a:cs typeface="Arial"/>
                </a:rPr>
                <a:t> </a:t>
              </a:r>
              <a:r>
                <a:rPr lang="en-US" altLang="ko-KR" spc="-80" dirty="0">
                  <a:latin typeface="Arial"/>
                  <a:cs typeface="Arial"/>
                </a:rPr>
                <a:t>0.03</a:t>
              </a:r>
              <a:endParaRPr lang="en-US" altLang="ko-KR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altLang="ko-KR" spc="-120" dirty="0">
                  <a:latin typeface="Arial"/>
                  <a:cs typeface="Arial"/>
                </a:rPr>
                <a:t>Average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5" dirty="0">
                  <a:latin typeface="Arial"/>
                  <a:cs typeface="Arial"/>
                </a:rPr>
                <a:t>0.012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70" dirty="0">
                  <a:latin typeface="Arial"/>
                  <a:cs typeface="Arial"/>
                </a:rPr>
                <a:t> </a:t>
              </a:r>
              <a:r>
                <a:rPr lang="en-US" altLang="ko-KR" spc="-85" dirty="0">
                  <a:latin typeface="Arial"/>
                  <a:cs typeface="Arial"/>
                </a:rPr>
                <a:t>0.004</a:t>
              </a:r>
              <a:endParaRPr lang="en-US" altLang="ko-KR" dirty="0">
                <a:latin typeface="Arial"/>
                <a:cs typeface="Arial"/>
              </a:endParaRPr>
            </a:p>
          </p:txBody>
        </p:sp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536A5883-130D-4CDB-BD7D-787D7C947B52}"/>
              </a:ext>
            </a:extLst>
          </p:cNvPr>
          <p:cNvSpPr/>
          <p:nvPr/>
        </p:nvSpPr>
        <p:spPr>
          <a:xfrm>
            <a:off x="303094" y="1855194"/>
            <a:ext cx="8537812" cy="3409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586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AE8660-D69F-431F-9EF9-B7C377AC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classification models using supervised learning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FCACA1-5248-45CC-97A5-490BAAE7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Background: classification model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AE5AEE-BE2C-47D7-93E6-DB44497F4890}"/>
              </a:ext>
            </a:extLst>
          </p:cNvPr>
          <p:cNvGrpSpPr/>
          <p:nvPr/>
        </p:nvGrpSpPr>
        <p:grpSpPr>
          <a:xfrm>
            <a:off x="489213" y="3038297"/>
            <a:ext cx="8165575" cy="2988184"/>
            <a:chOff x="1104900" y="2374392"/>
            <a:chExt cx="9880346" cy="3615702"/>
          </a:xfrm>
        </p:grpSpPr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029BF6A6-74BE-40EF-BF18-53744E235E52}"/>
                </a:ext>
              </a:extLst>
            </p:cNvPr>
            <p:cNvSpPr/>
            <p:nvPr/>
          </p:nvSpPr>
          <p:spPr>
            <a:xfrm>
              <a:off x="1104900" y="2374392"/>
              <a:ext cx="1164336" cy="2734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20A70584-F1E2-4452-BF17-686991DEA2B8}"/>
                </a:ext>
              </a:extLst>
            </p:cNvPr>
            <p:cNvSpPr/>
            <p:nvPr/>
          </p:nvSpPr>
          <p:spPr>
            <a:xfrm>
              <a:off x="1104900" y="2374392"/>
              <a:ext cx="1164590" cy="2734310"/>
            </a:xfrm>
            <a:custGeom>
              <a:avLst/>
              <a:gdLst/>
              <a:ahLst/>
              <a:cxnLst/>
              <a:rect l="l" t="t" r="r" b="b"/>
              <a:pathLst>
                <a:path w="1164589" h="2734310">
                  <a:moveTo>
                    <a:pt x="0" y="194056"/>
                  </a:moveTo>
                  <a:lnTo>
                    <a:pt x="5125" y="149556"/>
                  </a:lnTo>
                  <a:lnTo>
                    <a:pt x="19723" y="108709"/>
                  </a:lnTo>
                  <a:lnTo>
                    <a:pt x="42631" y="72678"/>
                  </a:lnTo>
                  <a:lnTo>
                    <a:pt x="72683" y="42627"/>
                  </a:lnTo>
                  <a:lnTo>
                    <a:pt x="108714" y="19721"/>
                  </a:lnTo>
                  <a:lnTo>
                    <a:pt x="149560" y="5124"/>
                  </a:lnTo>
                  <a:lnTo>
                    <a:pt x="194056" y="0"/>
                  </a:lnTo>
                  <a:lnTo>
                    <a:pt x="970280" y="0"/>
                  </a:lnTo>
                  <a:lnTo>
                    <a:pt x="1014779" y="5124"/>
                  </a:lnTo>
                  <a:lnTo>
                    <a:pt x="1055626" y="19721"/>
                  </a:lnTo>
                  <a:lnTo>
                    <a:pt x="1091657" y="42627"/>
                  </a:lnTo>
                  <a:lnTo>
                    <a:pt x="1121708" y="72678"/>
                  </a:lnTo>
                  <a:lnTo>
                    <a:pt x="1144614" y="108709"/>
                  </a:lnTo>
                  <a:lnTo>
                    <a:pt x="1159211" y="149556"/>
                  </a:lnTo>
                  <a:lnTo>
                    <a:pt x="1164336" y="194056"/>
                  </a:lnTo>
                  <a:lnTo>
                    <a:pt x="1164336" y="2540000"/>
                  </a:lnTo>
                  <a:lnTo>
                    <a:pt x="1159211" y="2584499"/>
                  </a:lnTo>
                  <a:lnTo>
                    <a:pt x="1144614" y="2625346"/>
                  </a:lnTo>
                  <a:lnTo>
                    <a:pt x="1121708" y="2661377"/>
                  </a:lnTo>
                  <a:lnTo>
                    <a:pt x="1091657" y="2691428"/>
                  </a:lnTo>
                  <a:lnTo>
                    <a:pt x="1055626" y="2714334"/>
                  </a:lnTo>
                  <a:lnTo>
                    <a:pt x="1014779" y="2728931"/>
                  </a:lnTo>
                  <a:lnTo>
                    <a:pt x="970280" y="2734056"/>
                  </a:lnTo>
                  <a:lnTo>
                    <a:pt x="194056" y="2734056"/>
                  </a:lnTo>
                  <a:lnTo>
                    <a:pt x="149560" y="2728931"/>
                  </a:lnTo>
                  <a:lnTo>
                    <a:pt x="108714" y="2714334"/>
                  </a:lnTo>
                  <a:lnTo>
                    <a:pt x="72683" y="2691428"/>
                  </a:lnTo>
                  <a:lnTo>
                    <a:pt x="42631" y="2661377"/>
                  </a:lnTo>
                  <a:lnTo>
                    <a:pt x="19723" y="2625346"/>
                  </a:lnTo>
                  <a:lnTo>
                    <a:pt x="5125" y="2584499"/>
                  </a:lnTo>
                  <a:lnTo>
                    <a:pt x="0" y="2540000"/>
                  </a:lnTo>
                  <a:lnTo>
                    <a:pt x="0" y="194056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8">
              <a:extLst>
                <a:ext uri="{FF2B5EF4-FFF2-40B4-BE49-F238E27FC236}">
                  <a16:creationId xmlns:a16="http://schemas.microsoft.com/office/drawing/2014/main" id="{8D53CAF0-D7F8-43D4-B28B-7CAAF925FC3D}"/>
                </a:ext>
              </a:extLst>
            </p:cNvPr>
            <p:cNvSpPr/>
            <p:nvPr/>
          </p:nvSpPr>
          <p:spPr>
            <a:xfrm>
              <a:off x="1282485" y="4045155"/>
              <a:ext cx="838200" cy="514984"/>
            </a:xfrm>
            <a:custGeom>
              <a:avLst/>
              <a:gdLst/>
              <a:ahLst/>
              <a:cxnLst/>
              <a:rect l="l" t="t" r="r" b="b"/>
              <a:pathLst>
                <a:path w="838200" h="514985">
                  <a:moveTo>
                    <a:pt x="25919" y="38218"/>
                  </a:moveTo>
                  <a:lnTo>
                    <a:pt x="15408" y="40972"/>
                  </a:lnTo>
                  <a:lnTo>
                    <a:pt x="5984" y="48431"/>
                  </a:lnTo>
                  <a:lnTo>
                    <a:pt x="759" y="58481"/>
                  </a:lnTo>
                  <a:lnTo>
                    <a:pt x="0" y="69781"/>
                  </a:lnTo>
                  <a:lnTo>
                    <a:pt x="3975" y="80992"/>
                  </a:lnTo>
                  <a:lnTo>
                    <a:pt x="35924" y="122649"/>
                  </a:lnTo>
                  <a:lnTo>
                    <a:pt x="72339" y="151979"/>
                  </a:lnTo>
                  <a:lnTo>
                    <a:pt x="109827" y="171304"/>
                  </a:lnTo>
                  <a:lnTo>
                    <a:pt x="144992" y="182947"/>
                  </a:lnTo>
                  <a:lnTo>
                    <a:pt x="143086" y="188664"/>
                  </a:lnTo>
                  <a:lnTo>
                    <a:pt x="142133" y="194381"/>
                  </a:lnTo>
                  <a:lnTo>
                    <a:pt x="142133" y="485000"/>
                  </a:lnTo>
                  <a:lnTo>
                    <a:pt x="143831" y="495244"/>
                  </a:lnTo>
                  <a:lnTo>
                    <a:pt x="148565" y="504057"/>
                  </a:lnTo>
                  <a:lnTo>
                    <a:pt x="155800" y="510727"/>
                  </a:lnTo>
                  <a:lnTo>
                    <a:pt x="165001" y="514539"/>
                  </a:lnTo>
                  <a:lnTo>
                    <a:pt x="177998" y="514241"/>
                  </a:lnTo>
                  <a:lnTo>
                    <a:pt x="188941" y="508583"/>
                  </a:lnTo>
                  <a:lnTo>
                    <a:pt x="196489" y="498995"/>
                  </a:lnTo>
                  <a:lnTo>
                    <a:pt x="199303" y="486906"/>
                  </a:lnTo>
                  <a:lnTo>
                    <a:pt x="199303" y="304912"/>
                  </a:lnTo>
                  <a:lnTo>
                    <a:pt x="621744" y="304912"/>
                  </a:lnTo>
                  <a:lnTo>
                    <a:pt x="634146" y="286450"/>
                  </a:lnTo>
                  <a:lnTo>
                    <a:pt x="646175" y="263224"/>
                  </a:lnTo>
                  <a:lnTo>
                    <a:pt x="653917" y="245359"/>
                  </a:lnTo>
                  <a:lnTo>
                    <a:pt x="656656" y="238212"/>
                  </a:lnTo>
                  <a:lnTo>
                    <a:pt x="694769" y="142927"/>
                  </a:lnTo>
                  <a:lnTo>
                    <a:pt x="780523" y="142927"/>
                  </a:lnTo>
                  <a:lnTo>
                    <a:pt x="802721" y="138416"/>
                  </a:lnTo>
                  <a:lnTo>
                    <a:pt x="814377" y="130540"/>
                  </a:lnTo>
                  <a:lnTo>
                    <a:pt x="172624" y="130540"/>
                  </a:lnTo>
                  <a:lnTo>
                    <a:pt x="144903" y="123706"/>
                  </a:lnTo>
                  <a:lnTo>
                    <a:pt x="113072" y="110173"/>
                  </a:lnTo>
                  <a:lnTo>
                    <a:pt x="81242" y="87528"/>
                  </a:lnTo>
                  <a:lnTo>
                    <a:pt x="53521" y="53359"/>
                  </a:lnTo>
                  <a:lnTo>
                    <a:pt x="46226" y="44858"/>
                  </a:lnTo>
                  <a:lnTo>
                    <a:pt x="36609" y="39662"/>
                  </a:lnTo>
                  <a:lnTo>
                    <a:pt x="25919" y="38218"/>
                  </a:lnTo>
                  <a:close/>
                </a:path>
                <a:path w="838200" h="514985">
                  <a:moveTo>
                    <a:pt x="523261" y="333497"/>
                  </a:moveTo>
                  <a:lnTo>
                    <a:pt x="466092" y="333497"/>
                  </a:lnTo>
                  <a:lnTo>
                    <a:pt x="466092" y="484048"/>
                  </a:lnTo>
                  <a:lnTo>
                    <a:pt x="468117" y="495110"/>
                  </a:lnTo>
                  <a:lnTo>
                    <a:pt x="473715" y="504653"/>
                  </a:lnTo>
                  <a:lnTo>
                    <a:pt x="482171" y="511516"/>
                  </a:lnTo>
                  <a:lnTo>
                    <a:pt x="492771" y="514539"/>
                  </a:lnTo>
                  <a:lnTo>
                    <a:pt x="504369" y="512752"/>
                  </a:lnTo>
                  <a:lnTo>
                    <a:pt x="514091" y="506678"/>
                  </a:lnTo>
                  <a:lnTo>
                    <a:pt x="520775" y="497387"/>
                  </a:lnTo>
                  <a:lnTo>
                    <a:pt x="523261" y="485953"/>
                  </a:lnTo>
                  <a:lnTo>
                    <a:pt x="523261" y="333497"/>
                  </a:lnTo>
                  <a:close/>
                </a:path>
                <a:path w="838200" h="514985">
                  <a:moveTo>
                    <a:pt x="621744" y="304912"/>
                  </a:moveTo>
                  <a:lnTo>
                    <a:pt x="328886" y="304912"/>
                  </a:lnTo>
                  <a:lnTo>
                    <a:pt x="346781" y="316614"/>
                  </a:lnTo>
                  <a:lnTo>
                    <a:pt x="369857" y="325636"/>
                  </a:lnTo>
                  <a:lnTo>
                    <a:pt x="397221" y="331443"/>
                  </a:lnTo>
                  <a:lnTo>
                    <a:pt x="427979" y="333497"/>
                  </a:lnTo>
                  <a:lnTo>
                    <a:pt x="561374" y="333497"/>
                  </a:lnTo>
                  <a:lnTo>
                    <a:pt x="561374" y="485000"/>
                  </a:lnTo>
                  <a:lnTo>
                    <a:pt x="563071" y="495244"/>
                  </a:lnTo>
                  <a:lnTo>
                    <a:pt x="567806" y="504057"/>
                  </a:lnTo>
                  <a:lnTo>
                    <a:pt x="575041" y="510727"/>
                  </a:lnTo>
                  <a:lnTo>
                    <a:pt x="584242" y="514539"/>
                  </a:lnTo>
                  <a:lnTo>
                    <a:pt x="597239" y="514241"/>
                  </a:lnTo>
                  <a:lnTo>
                    <a:pt x="608182" y="508583"/>
                  </a:lnTo>
                  <a:lnTo>
                    <a:pt x="615730" y="498995"/>
                  </a:lnTo>
                  <a:lnTo>
                    <a:pt x="618543" y="486906"/>
                  </a:lnTo>
                  <a:lnTo>
                    <a:pt x="618543" y="309676"/>
                  </a:lnTo>
                  <a:lnTo>
                    <a:pt x="621744" y="304912"/>
                  </a:lnTo>
                  <a:close/>
                </a:path>
                <a:path w="838200" h="514985">
                  <a:moveTo>
                    <a:pt x="630930" y="6669"/>
                  </a:moveTo>
                  <a:lnTo>
                    <a:pt x="564233" y="80039"/>
                  </a:lnTo>
                  <a:lnTo>
                    <a:pt x="524572" y="103086"/>
                  </a:lnTo>
                  <a:lnTo>
                    <a:pt x="508969" y="104813"/>
                  </a:lnTo>
                  <a:lnTo>
                    <a:pt x="237415" y="104813"/>
                  </a:lnTo>
                  <a:lnTo>
                    <a:pt x="219252" y="106555"/>
                  </a:lnTo>
                  <a:lnTo>
                    <a:pt x="202161" y="111602"/>
                  </a:lnTo>
                  <a:lnTo>
                    <a:pt x="186499" y="119686"/>
                  </a:lnTo>
                  <a:lnTo>
                    <a:pt x="172624" y="130540"/>
                  </a:lnTo>
                  <a:lnTo>
                    <a:pt x="814377" y="130540"/>
                  </a:lnTo>
                  <a:lnTo>
                    <a:pt x="820899" y="126133"/>
                  </a:lnTo>
                  <a:lnTo>
                    <a:pt x="828866" y="114342"/>
                  </a:lnTo>
                  <a:lnTo>
                    <a:pt x="664279" y="114342"/>
                  </a:lnTo>
                  <a:lnTo>
                    <a:pt x="661420" y="113389"/>
                  </a:lnTo>
                  <a:lnTo>
                    <a:pt x="628072" y="90520"/>
                  </a:lnTo>
                  <a:lnTo>
                    <a:pt x="621640" y="65731"/>
                  </a:lnTo>
                  <a:lnTo>
                    <a:pt x="622355" y="57171"/>
                  </a:lnTo>
                  <a:lnTo>
                    <a:pt x="630930" y="6669"/>
                  </a:lnTo>
                  <a:close/>
                </a:path>
                <a:path w="838200" h="514985">
                  <a:moveTo>
                    <a:pt x="759925" y="25726"/>
                  </a:moveTo>
                  <a:lnTo>
                    <a:pt x="710014" y="25726"/>
                  </a:lnTo>
                  <a:lnTo>
                    <a:pt x="715731" y="26679"/>
                  </a:lnTo>
                  <a:lnTo>
                    <a:pt x="720495" y="27632"/>
                  </a:lnTo>
                  <a:lnTo>
                    <a:pt x="724307" y="32396"/>
                  </a:lnTo>
                  <a:lnTo>
                    <a:pt x="723337" y="38218"/>
                  </a:lnTo>
                  <a:lnTo>
                    <a:pt x="717637" y="73369"/>
                  </a:lnTo>
                  <a:lnTo>
                    <a:pt x="696675" y="106719"/>
                  </a:lnTo>
                  <a:lnTo>
                    <a:pt x="669996" y="114342"/>
                  </a:lnTo>
                  <a:lnTo>
                    <a:pt x="828866" y="114342"/>
                  </a:lnTo>
                  <a:lnTo>
                    <a:pt x="833181" y="107954"/>
                  </a:lnTo>
                  <a:lnTo>
                    <a:pt x="837692" y="85756"/>
                  </a:lnTo>
                  <a:lnTo>
                    <a:pt x="778617" y="59076"/>
                  </a:lnTo>
                  <a:lnTo>
                    <a:pt x="768881" y="35776"/>
                  </a:lnTo>
                  <a:lnTo>
                    <a:pt x="759925" y="25726"/>
                  </a:lnTo>
                  <a:close/>
                </a:path>
                <a:path w="838200" h="514985">
                  <a:moveTo>
                    <a:pt x="704297" y="0"/>
                  </a:moveTo>
                  <a:lnTo>
                    <a:pt x="651892" y="0"/>
                  </a:lnTo>
                  <a:lnTo>
                    <a:pt x="641411" y="60982"/>
                  </a:lnTo>
                  <a:lnTo>
                    <a:pt x="640458" y="66699"/>
                  </a:lnTo>
                  <a:lnTo>
                    <a:pt x="640458" y="73369"/>
                  </a:lnTo>
                  <a:lnTo>
                    <a:pt x="671380" y="95821"/>
                  </a:lnTo>
                  <a:lnTo>
                    <a:pt x="678214" y="94570"/>
                  </a:lnTo>
                  <a:lnTo>
                    <a:pt x="697628" y="70510"/>
                  </a:lnTo>
                  <a:lnTo>
                    <a:pt x="704297" y="34302"/>
                  </a:lnTo>
                  <a:lnTo>
                    <a:pt x="705250" y="29538"/>
                  </a:lnTo>
                  <a:lnTo>
                    <a:pt x="710014" y="25726"/>
                  </a:lnTo>
                  <a:lnTo>
                    <a:pt x="759925" y="25726"/>
                  </a:lnTo>
                  <a:lnTo>
                    <a:pt x="752177" y="17032"/>
                  </a:lnTo>
                  <a:lnTo>
                    <a:pt x="730113" y="4540"/>
                  </a:lnTo>
                  <a:lnTo>
                    <a:pt x="704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9">
              <a:extLst>
                <a:ext uri="{FF2B5EF4-FFF2-40B4-BE49-F238E27FC236}">
                  <a16:creationId xmlns:a16="http://schemas.microsoft.com/office/drawing/2014/main" id="{1F800355-D6E0-4984-B64F-E017910D9F03}"/>
                </a:ext>
              </a:extLst>
            </p:cNvPr>
            <p:cNvSpPr/>
            <p:nvPr/>
          </p:nvSpPr>
          <p:spPr>
            <a:xfrm>
              <a:off x="1519901" y="4359596"/>
              <a:ext cx="57785" cy="191135"/>
            </a:xfrm>
            <a:custGeom>
              <a:avLst/>
              <a:gdLst/>
              <a:ahLst/>
              <a:cxnLst/>
              <a:rect l="l" t="t" r="r" b="b"/>
              <a:pathLst>
                <a:path w="57784" h="191135">
                  <a:moveTo>
                    <a:pt x="57169" y="0"/>
                  </a:moveTo>
                  <a:lnTo>
                    <a:pt x="0" y="0"/>
                  </a:lnTo>
                  <a:lnTo>
                    <a:pt x="0" y="161984"/>
                  </a:lnTo>
                  <a:lnTo>
                    <a:pt x="2188" y="173284"/>
                  </a:lnTo>
                  <a:lnTo>
                    <a:pt x="8218" y="182351"/>
                  </a:lnTo>
                  <a:lnTo>
                    <a:pt x="17284" y="188381"/>
                  </a:lnTo>
                  <a:lnTo>
                    <a:pt x="28584" y="190570"/>
                  </a:lnTo>
                  <a:lnTo>
                    <a:pt x="39884" y="188381"/>
                  </a:lnTo>
                  <a:lnTo>
                    <a:pt x="48951" y="182351"/>
                  </a:lnTo>
                  <a:lnTo>
                    <a:pt x="54980" y="173284"/>
                  </a:lnTo>
                  <a:lnTo>
                    <a:pt x="57169" y="161984"/>
                  </a:lnTo>
                  <a:lnTo>
                    <a:pt x="57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0">
              <a:extLst>
                <a:ext uri="{FF2B5EF4-FFF2-40B4-BE49-F238E27FC236}">
                  <a16:creationId xmlns:a16="http://schemas.microsoft.com/office/drawing/2014/main" id="{C2FA95A6-BB33-4CF0-80A4-34A9273F848E}"/>
                </a:ext>
              </a:extLst>
            </p:cNvPr>
            <p:cNvSpPr/>
            <p:nvPr/>
          </p:nvSpPr>
          <p:spPr>
            <a:xfrm>
              <a:off x="1405563" y="2763589"/>
              <a:ext cx="581660" cy="770890"/>
            </a:xfrm>
            <a:custGeom>
              <a:avLst/>
              <a:gdLst/>
              <a:ahLst/>
              <a:cxnLst/>
              <a:rect l="l" t="t" r="r" b="b"/>
              <a:pathLst>
                <a:path w="581660" h="770889">
                  <a:moveTo>
                    <a:pt x="75868" y="189641"/>
                  </a:moveTo>
                  <a:lnTo>
                    <a:pt x="65283" y="191784"/>
                  </a:lnTo>
                  <a:lnTo>
                    <a:pt x="56216" y="198216"/>
                  </a:lnTo>
                  <a:lnTo>
                    <a:pt x="49784" y="207819"/>
                  </a:lnTo>
                  <a:lnTo>
                    <a:pt x="47641" y="218583"/>
                  </a:lnTo>
                  <a:lnTo>
                    <a:pt x="49784" y="229169"/>
                  </a:lnTo>
                  <a:lnTo>
                    <a:pt x="56216" y="238236"/>
                  </a:lnTo>
                  <a:lnTo>
                    <a:pt x="66965" y="255834"/>
                  </a:lnTo>
                  <a:lnTo>
                    <a:pt x="67173" y="277541"/>
                  </a:lnTo>
                  <a:lnTo>
                    <a:pt x="58092" y="306037"/>
                  </a:lnTo>
                  <a:lnTo>
                    <a:pt x="40971" y="344002"/>
                  </a:lnTo>
                  <a:lnTo>
                    <a:pt x="26128" y="374330"/>
                  </a:lnTo>
                  <a:lnTo>
                    <a:pt x="12982" y="406533"/>
                  </a:lnTo>
                  <a:lnTo>
                    <a:pt x="3587" y="440344"/>
                  </a:lnTo>
                  <a:lnTo>
                    <a:pt x="0" y="475496"/>
                  </a:lnTo>
                  <a:lnTo>
                    <a:pt x="2728" y="531157"/>
                  </a:lnTo>
                  <a:lnTo>
                    <a:pt x="10864" y="580309"/>
                  </a:lnTo>
                  <a:lnTo>
                    <a:pt x="24285" y="622723"/>
                  </a:lnTo>
                  <a:lnTo>
                    <a:pt x="42930" y="658352"/>
                  </a:lnTo>
                  <a:lnTo>
                    <a:pt x="84056" y="701098"/>
                  </a:lnTo>
                  <a:lnTo>
                    <a:pt x="131489" y="721331"/>
                  </a:lnTo>
                  <a:lnTo>
                    <a:pt x="145528" y="745153"/>
                  </a:lnTo>
                  <a:lnTo>
                    <a:pt x="159478" y="760399"/>
                  </a:lnTo>
                  <a:lnTo>
                    <a:pt x="171820" y="768499"/>
                  </a:lnTo>
                  <a:lnTo>
                    <a:pt x="181035" y="770881"/>
                  </a:lnTo>
                  <a:lnTo>
                    <a:pt x="295374" y="770881"/>
                  </a:lnTo>
                  <a:lnTo>
                    <a:pt x="306674" y="768692"/>
                  </a:lnTo>
                  <a:lnTo>
                    <a:pt x="315740" y="762662"/>
                  </a:lnTo>
                  <a:lnTo>
                    <a:pt x="321770" y="753594"/>
                  </a:lnTo>
                  <a:lnTo>
                    <a:pt x="323958" y="742294"/>
                  </a:lnTo>
                  <a:lnTo>
                    <a:pt x="322097" y="732066"/>
                  </a:lnTo>
                  <a:lnTo>
                    <a:pt x="316931" y="723356"/>
                  </a:lnTo>
                  <a:lnTo>
                    <a:pt x="309085" y="716969"/>
                  </a:lnTo>
                  <a:lnTo>
                    <a:pt x="299185" y="713708"/>
                  </a:lnTo>
                  <a:lnTo>
                    <a:pt x="266789" y="713708"/>
                  </a:lnTo>
                  <a:lnTo>
                    <a:pt x="292485" y="694607"/>
                  </a:lnTo>
                  <a:lnTo>
                    <a:pt x="313716" y="666661"/>
                  </a:lnTo>
                  <a:lnTo>
                    <a:pt x="320136" y="649867"/>
                  </a:lnTo>
                  <a:lnTo>
                    <a:pt x="111479" y="649867"/>
                  </a:lnTo>
                  <a:lnTo>
                    <a:pt x="107668" y="646056"/>
                  </a:lnTo>
                  <a:lnTo>
                    <a:pt x="72771" y="589838"/>
                  </a:lnTo>
                  <a:lnTo>
                    <a:pt x="61531" y="541510"/>
                  </a:lnTo>
                  <a:lnTo>
                    <a:pt x="57169" y="475496"/>
                  </a:lnTo>
                  <a:lnTo>
                    <a:pt x="60116" y="448920"/>
                  </a:lnTo>
                  <a:lnTo>
                    <a:pt x="67888" y="422255"/>
                  </a:lnTo>
                  <a:lnTo>
                    <a:pt x="78875" y="395769"/>
                  </a:lnTo>
                  <a:lnTo>
                    <a:pt x="91470" y="369729"/>
                  </a:lnTo>
                  <a:lnTo>
                    <a:pt x="110839" y="327119"/>
                  </a:lnTo>
                  <a:lnTo>
                    <a:pt x="123509" y="283258"/>
                  </a:lnTo>
                  <a:lnTo>
                    <a:pt x="121350" y="239755"/>
                  </a:lnTo>
                  <a:lnTo>
                    <a:pt x="96234" y="198216"/>
                  </a:lnTo>
                  <a:lnTo>
                    <a:pt x="86632" y="191784"/>
                  </a:lnTo>
                  <a:lnTo>
                    <a:pt x="75868" y="189641"/>
                  </a:lnTo>
                  <a:close/>
                </a:path>
                <a:path w="581660" h="770889">
                  <a:moveTo>
                    <a:pt x="484601" y="440240"/>
                  </a:moveTo>
                  <a:lnTo>
                    <a:pt x="285846" y="440240"/>
                  </a:lnTo>
                  <a:lnTo>
                    <a:pt x="292515" y="444052"/>
                  </a:lnTo>
                  <a:lnTo>
                    <a:pt x="327904" y="469362"/>
                  </a:lnTo>
                  <a:lnTo>
                    <a:pt x="349089" y="500032"/>
                  </a:lnTo>
                  <a:lnTo>
                    <a:pt x="359376" y="536776"/>
                  </a:lnTo>
                  <a:lnTo>
                    <a:pt x="362071" y="580309"/>
                  </a:lnTo>
                  <a:lnTo>
                    <a:pt x="360835" y="605307"/>
                  </a:lnTo>
                  <a:lnTo>
                    <a:pt x="357188" y="628786"/>
                  </a:lnTo>
                  <a:lnTo>
                    <a:pt x="351218" y="650656"/>
                  </a:lnTo>
                  <a:lnTo>
                    <a:pt x="343015" y="670830"/>
                  </a:lnTo>
                  <a:lnTo>
                    <a:pt x="343015" y="742294"/>
                  </a:lnTo>
                  <a:lnTo>
                    <a:pt x="345203" y="753594"/>
                  </a:lnTo>
                  <a:lnTo>
                    <a:pt x="351233" y="762662"/>
                  </a:lnTo>
                  <a:lnTo>
                    <a:pt x="360299" y="768692"/>
                  </a:lnTo>
                  <a:lnTo>
                    <a:pt x="371599" y="770881"/>
                  </a:lnTo>
                  <a:lnTo>
                    <a:pt x="382899" y="768692"/>
                  </a:lnTo>
                  <a:lnTo>
                    <a:pt x="391966" y="762662"/>
                  </a:lnTo>
                  <a:lnTo>
                    <a:pt x="397995" y="753594"/>
                  </a:lnTo>
                  <a:lnTo>
                    <a:pt x="400184" y="742294"/>
                  </a:lnTo>
                  <a:lnTo>
                    <a:pt x="400184" y="654632"/>
                  </a:lnTo>
                  <a:lnTo>
                    <a:pt x="405171" y="648736"/>
                  </a:lnTo>
                  <a:lnTo>
                    <a:pt x="410069" y="642483"/>
                  </a:lnTo>
                  <a:lnTo>
                    <a:pt x="414789" y="635872"/>
                  </a:lnTo>
                  <a:lnTo>
                    <a:pt x="419240" y="628905"/>
                  </a:lnTo>
                  <a:lnTo>
                    <a:pt x="476410" y="628905"/>
                  </a:lnTo>
                  <a:lnTo>
                    <a:pt x="476410" y="488836"/>
                  </a:lnTo>
                  <a:lnTo>
                    <a:pt x="480712" y="468171"/>
                  </a:lnTo>
                  <a:lnTo>
                    <a:pt x="483675" y="449292"/>
                  </a:lnTo>
                  <a:lnTo>
                    <a:pt x="484601" y="440240"/>
                  </a:lnTo>
                  <a:close/>
                </a:path>
                <a:path w="581660" h="770889">
                  <a:moveTo>
                    <a:pt x="476410" y="628905"/>
                  </a:moveTo>
                  <a:lnTo>
                    <a:pt x="419240" y="628905"/>
                  </a:lnTo>
                  <a:lnTo>
                    <a:pt x="419240" y="742294"/>
                  </a:lnTo>
                  <a:lnTo>
                    <a:pt x="421429" y="753594"/>
                  </a:lnTo>
                  <a:lnTo>
                    <a:pt x="427458" y="762662"/>
                  </a:lnTo>
                  <a:lnTo>
                    <a:pt x="436525" y="768692"/>
                  </a:lnTo>
                  <a:lnTo>
                    <a:pt x="447825" y="770881"/>
                  </a:lnTo>
                  <a:lnTo>
                    <a:pt x="459125" y="768692"/>
                  </a:lnTo>
                  <a:lnTo>
                    <a:pt x="468191" y="762662"/>
                  </a:lnTo>
                  <a:lnTo>
                    <a:pt x="474221" y="753594"/>
                  </a:lnTo>
                  <a:lnTo>
                    <a:pt x="476410" y="742294"/>
                  </a:lnTo>
                  <a:lnTo>
                    <a:pt x="476410" y="628905"/>
                  </a:lnTo>
                  <a:close/>
                </a:path>
                <a:path w="581660" h="770889">
                  <a:moveTo>
                    <a:pt x="484985" y="0"/>
                  </a:moveTo>
                  <a:lnTo>
                    <a:pt x="479268" y="5717"/>
                  </a:lnTo>
                  <a:lnTo>
                    <a:pt x="347779" y="128658"/>
                  </a:lnTo>
                  <a:lnTo>
                    <a:pt x="337625" y="140375"/>
                  </a:lnTo>
                  <a:lnTo>
                    <a:pt x="330152" y="153790"/>
                  </a:lnTo>
                  <a:lnTo>
                    <a:pt x="325536" y="168455"/>
                  </a:lnTo>
                  <a:lnTo>
                    <a:pt x="323958" y="183923"/>
                  </a:lnTo>
                  <a:lnTo>
                    <a:pt x="323958" y="189641"/>
                  </a:lnTo>
                  <a:lnTo>
                    <a:pt x="318854" y="210752"/>
                  </a:lnTo>
                  <a:lnTo>
                    <a:pt x="304859" y="230726"/>
                  </a:lnTo>
                  <a:lnTo>
                    <a:pt x="283948" y="250785"/>
                  </a:lnTo>
                  <a:lnTo>
                    <a:pt x="229285" y="296058"/>
                  </a:lnTo>
                  <a:lnTo>
                    <a:pt x="199483" y="323720"/>
                  </a:lnTo>
                  <a:lnTo>
                    <a:pt x="170670" y="356364"/>
                  </a:lnTo>
                  <a:lnTo>
                    <a:pt x="144820" y="395216"/>
                  </a:lnTo>
                  <a:lnTo>
                    <a:pt x="123909" y="441498"/>
                  </a:lnTo>
                  <a:lnTo>
                    <a:pt x="109914" y="496436"/>
                  </a:lnTo>
                  <a:lnTo>
                    <a:pt x="104810" y="561252"/>
                  </a:lnTo>
                  <a:lnTo>
                    <a:pt x="105182" y="586086"/>
                  </a:lnTo>
                  <a:lnTo>
                    <a:pt x="106358" y="609133"/>
                  </a:lnTo>
                  <a:lnTo>
                    <a:pt x="108427" y="630393"/>
                  </a:lnTo>
                  <a:lnTo>
                    <a:pt x="111479" y="649867"/>
                  </a:lnTo>
                  <a:lnTo>
                    <a:pt x="320136" y="649867"/>
                  </a:lnTo>
                  <a:lnTo>
                    <a:pt x="328151" y="628905"/>
                  </a:lnTo>
                  <a:lnTo>
                    <a:pt x="333485" y="580279"/>
                  </a:lnTo>
                  <a:lnTo>
                    <a:pt x="330896" y="539575"/>
                  </a:lnTo>
                  <a:lnTo>
                    <a:pt x="322053" y="509560"/>
                  </a:lnTo>
                  <a:lnTo>
                    <a:pt x="305349" y="487049"/>
                  </a:lnTo>
                  <a:lnTo>
                    <a:pt x="279176" y="468826"/>
                  </a:lnTo>
                  <a:lnTo>
                    <a:pt x="272506" y="465014"/>
                  </a:lnTo>
                  <a:lnTo>
                    <a:pt x="269648" y="456439"/>
                  </a:lnTo>
                  <a:lnTo>
                    <a:pt x="277270" y="443099"/>
                  </a:lnTo>
                  <a:lnTo>
                    <a:pt x="285846" y="440240"/>
                  </a:lnTo>
                  <a:lnTo>
                    <a:pt x="484601" y="440240"/>
                  </a:lnTo>
                  <a:lnTo>
                    <a:pt x="485387" y="432558"/>
                  </a:lnTo>
                  <a:lnTo>
                    <a:pt x="485938" y="418325"/>
                  </a:lnTo>
                  <a:lnTo>
                    <a:pt x="482960" y="372975"/>
                  </a:lnTo>
                  <a:lnTo>
                    <a:pt x="476410" y="343526"/>
                  </a:lnTo>
                  <a:lnTo>
                    <a:pt x="469859" y="320509"/>
                  </a:lnTo>
                  <a:lnTo>
                    <a:pt x="466881" y="294454"/>
                  </a:lnTo>
                  <a:lnTo>
                    <a:pt x="469889" y="279655"/>
                  </a:lnTo>
                  <a:lnTo>
                    <a:pt x="478077" y="267536"/>
                  </a:lnTo>
                  <a:lnTo>
                    <a:pt x="490196" y="259348"/>
                  </a:lnTo>
                  <a:lnTo>
                    <a:pt x="534591" y="250325"/>
                  </a:lnTo>
                  <a:lnTo>
                    <a:pt x="558828" y="233948"/>
                  </a:lnTo>
                  <a:lnTo>
                    <a:pt x="575205" y="209710"/>
                  </a:lnTo>
                  <a:lnTo>
                    <a:pt x="581220" y="180112"/>
                  </a:lnTo>
                  <a:lnTo>
                    <a:pt x="581220" y="173442"/>
                  </a:lnTo>
                  <a:lnTo>
                    <a:pt x="579314" y="167725"/>
                  </a:lnTo>
                  <a:lnTo>
                    <a:pt x="575503" y="162961"/>
                  </a:lnTo>
                  <a:lnTo>
                    <a:pt x="495466" y="46689"/>
                  </a:lnTo>
                  <a:lnTo>
                    <a:pt x="495466" y="3811"/>
                  </a:lnTo>
                  <a:lnTo>
                    <a:pt x="484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1">
              <a:extLst>
                <a:ext uri="{FF2B5EF4-FFF2-40B4-BE49-F238E27FC236}">
                  <a16:creationId xmlns:a16="http://schemas.microsoft.com/office/drawing/2014/main" id="{FFCC7E0D-09D2-49E8-A884-62B48532ADF9}"/>
                </a:ext>
              </a:extLst>
            </p:cNvPr>
            <p:cNvSpPr txBox="1"/>
            <p:nvPr/>
          </p:nvSpPr>
          <p:spPr>
            <a:xfrm>
              <a:off x="1564386" y="5235066"/>
              <a:ext cx="1441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70" dirty="0">
                  <a:latin typeface="Arial"/>
                  <a:cs typeface="Arial"/>
                </a:rPr>
                <a:t>X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0" name="object 12">
              <a:extLst>
                <a:ext uri="{FF2B5EF4-FFF2-40B4-BE49-F238E27FC236}">
                  <a16:creationId xmlns:a16="http://schemas.microsoft.com/office/drawing/2014/main" id="{6F7C43AC-7EF9-4738-9C3F-EC2B8373884B}"/>
                </a:ext>
              </a:extLst>
            </p:cNvPr>
            <p:cNvSpPr/>
            <p:nvPr/>
          </p:nvSpPr>
          <p:spPr>
            <a:xfrm>
              <a:off x="3979164" y="2945892"/>
              <a:ext cx="4131944" cy="1591310"/>
            </a:xfrm>
            <a:custGeom>
              <a:avLst/>
              <a:gdLst/>
              <a:ahLst/>
              <a:cxnLst/>
              <a:rect l="l" t="t" r="r" b="b"/>
              <a:pathLst>
                <a:path w="4131945" h="1591310">
                  <a:moveTo>
                    <a:pt x="3866388" y="0"/>
                  </a:moveTo>
                  <a:lnTo>
                    <a:pt x="265175" y="0"/>
                  </a:lnTo>
                  <a:lnTo>
                    <a:pt x="217515" y="4273"/>
                  </a:lnTo>
                  <a:lnTo>
                    <a:pt x="172656" y="16592"/>
                  </a:lnTo>
                  <a:lnTo>
                    <a:pt x="131346" y="36209"/>
                  </a:lnTo>
                  <a:lnTo>
                    <a:pt x="94335" y="62373"/>
                  </a:lnTo>
                  <a:lnTo>
                    <a:pt x="62373" y="94335"/>
                  </a:lnTo>
                  <a:lnTo>
                    <a:pt x="36209" y="131346"/>
                  </a:lnTo>
                  <a:lnTo>
                    <a:pt x="16592" y="172656"/>
                  </a:lnTo>
                  <a:lnTo>
                    <a:pt x="4273" y="217515"/>
                  </a:lnTo>
                  <a:lnTo>
                    <a:pt x="0" y="265175"/>
                  </a:lnTo>
                  <a:lnTo>
                    <a:pt x="0" y="1325880"/>
                  </a:lnTo>
                  <a:lnTo>
                    <a:pt x="4273" y="1373540"/>
                  </a:lnTo>
                  <a:lnTo>
                    <a:pt x="16592" y="1418399"/>
                  </a:lnTo>
                  <a:lnTo>
                    <a:pt x="36209" y="1459709"/>
                  </a:lnTo>
                  <a:lnTo>
                    <a:pt x="62373" y="1496720"/>
                  </a:lnTo>
                  <a:lnTo>
                    <a:pt x="94335" y="1528682"/>
                  </a:lnTo>
                  <a:lnTo>
                    <a:pt x="131346" y="1554846"/>
                  </a:lnTo>
                  <a:lnTo>
                    <a:pt x="172656" y="1574463"/>
                  </a:lnTo>
                  <a:lnTo>
                    <a:pt x="217515" y="1586782"/>
                  </a:lnTo>
                  <a:lnTo>
                    <a:pt x="265175" y="1591056"/>
                  </a:lnTo>
                  <a:lnTo>
                    <a:pt x="3866388" y="1591056"/>
                  </a:lnTo>
                  <a:lnTo>
                    <a:pt x="3914048" y="1586782"/>
                  </a:lnTo>
                  <a:lnTo>
                    <a:pt x="3958907" y="1574463"/>
                  </a:lnTo>
                  <a:lnTo>
                    <a:pt x="4000217" y="1554846"/>
                  </a:lnTo>
                  <a:lnTo>
                    <a:pt x="4037228" y="1528682"/>
                  </a:lnTo>
                  <a:lnTo>
                    <a:pt x="4069190" y="1496720"/>
                  </a:lnTo>
                  <a:lnTo>
                    <a:pt x="4095354" y="1459709"/>
                  </a:lnTo>
                  <a:lnTo>
                    <a:pt x="4114971" y="1418399"/>
                  </a:lnTo>
                  <a:lnTo>
                    <a:pt x="4127290" y="1373540"/>
                  </a:lnTo>
                  <a:lnTo>
                    <a:pt x="4131564" y="1325880"/>
                  </a:lnTo>
                  <a:lnTo>
                    <a:pt x="4131564" y="265175"/>
                  </a:lnTo>
                  <a:lnTo>
                    <a:pt x="4127290" y="217515"/>
                  </a:lnTo>
                  <a:lnTo>
                    <a:pt x="4114971" y="172656"/>
                  </a:lnTo>
                  <a:lnTo>
                    <a:pt x="4095354" y="131346"/>
                  </a:lnTo>
                  <a:lnTo>
                    <a:pt x="4069190" y="94335"/>
                  </a:lnTo>
                  <a:lnTo>
                    <a:pt x="4037228" y="62373"/>
                  </a:lnTo>
                  <a:lnTo>
                    <a:pt x="4000217" y="36209"/>
                  </a:lnTo>
                  <a:lnTo>
                    <a:pt x="3958907" y="16592"/>
                  </a:lnTo>
                  <a:lnTo>
                    <a:pt x="3914048" y="4273"/>
                  </a:lnTo>
                  <a:lnTo>
                    <a:pt x="3866388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3">
              <a:extLst>
                <a:ext uri="{FF2B5EF4-FFF2-40B4-BE49-F238E27FC236}">
                  <a16:creationId xmlns:a16="http://schemas.microsoft.com/office/drawing/2014/main" id="{6B91D396-C234-41D6-9F4C-E0818E2E3D9C}"/>
                </a:ext>
              </a:extLst>
            </p:cNvPr>
            <p:cNvSpPr/>
            <p:nvPr/>
          </p:nvSpPr>
          <p:spPr>
            <a:xfrm>
              <a:off x="3979164" y="2945892"/>
              <a:ext cx="4131945" cy="1591310"/>
            </a:xfrm>
            <a:custGeom>
              <a:avLst/>
              <a:gdLst/>
              <a:ahLst/>
              <a:cxnLst/>
              <a:rect l="l" t="t" r="r" b="b"/>
              <a:pathLst>
                <a:path w="4131945" h="1591310">
                  <a:moveTo>
                    <a:pt x="0" y="265175"/>
                  </a:moveTo>
                  <a:lnTo>
                    <a:pt x="4273" y="217515"/>
                  </a:lnTo>
                  <a:lnTo>
                    <a:pt x="16592" y="172656"/>
                  </a:lnTo>
                  <a:lnTo>
                    <a:pt x="36209" y="131346"/>
                  </a:lnTo>
                  <a:lnTo>
                    <a:pt x="62373" y="94335"/>
                  </a:lnTo>
                  <a:lnTo>
                    <a:pt x="94335" y="62373"/>
                  </a:lnTo>
                  <a:lnTo>
                    <a:pt x="131346" y="36209"/>
                  </a:lnTo>
                  <a:lnTo>
                    <a:pt x="172656" y="16592"/>
                  </a:lnTo>
                  <a:lnTo>
                    <a:pt x="217515" y="4273"/>
                  </a:lnTo>
                  <a:lnTo>
                    <a:pt x="265175" y="0"/>
                  </a:lnTo>
                  <a:lnTo>
                    <a:pt x="3866388" y="0"/>
                  </a:lnTo>
                  <a:lnTo>
                    <a:pt x="3914048" y="4273"/>
                  </a:lnTo>
                  <a:lnTo>
                    <a:pt x="3958907" y="16592"/>
                  </a:lnTo>
                  <a:lnTo>
                    <a:pt x="4000217" y="36209"/>
                  </a:lnTo>
                  <a:lnTo>
                    <a:pt x="4037228" y="62373"/>
                  </a:lnTo>
                  <a:lnTo>
                    <a:pt x="4069190" y="94335"/>
                  </a:lnTo>
                  <a:lnTo>
                    <a:pt x="4095354" y="131346"/>
                  </a:lnTo>
                  <a:lnTo>
                    <a:pt x="4114971" y="172656"/>
                  </a:lnTo>
                  <a:lnTo>
                    <a:pt x="4127290" y="217515"/>
                  </a:lnTo>
                  <a:lnTo>
                    <a:pt x="4131564" y="265175"/>
                  </a:lnTo>
                  <a:lnTo>
                    <a:pt x="4131564" y="1325880"/>
                  </a:lnTo>
                  <a:lnTo>
                    <a:pt x="4127290" y="1373540"/>
                  </a:lnTo>
                  <a:lnTo>
                    <a:pt x="4114971" y="1418399"/>
                  </a:lnTo>
                  <a:lnTo>
                    <a:pt x="4095354" y="1459709"/>
                  </a:lnTo>
                  <a:lnTo>
                    <a:pt x="4069190" y="1496720"/>
                  </a:lnTo>
                  <a:lnTo>
                    <a:pt x="4037228" y="1528682"/>
                  </a:lnTo>
                  <a:lnTo>
                    <a:pt x="4000217" y="1554846"/>
                  </a:lnTo>
                  <a:lnTo>
                    <a:pt x="3958907" y="1574463"/>
                  </a:lnTo>
                  <a:lnTo>
                    <a:pt x="3914048" y="1586782"/>
                  </a:lnTo>
                  <a:lnTo>
                    <a:pt x="3866388" y="1591056"/>
                  </a:lnTo>
                  <a:lnTo>
                    <a:pt x="265175" y="1591056"/>
                  </a:lnTo>
                  <a:lnTo>
                    <a:pt x="217515" y="1586782"/>
                  </a:lnTo>
                  <a:lnTo>
                    <a:pt x="172656" y="1574463"/>
                  </a:lnTo>
                  <a:lnTo>
                    <a:pt x="131346" y="1554846"/>
                  </a:lnTo>
                  <a:lnTo>
                    <a:pt x="94335" y="1528682"/>
                  </a:lnTo>
                  <a:lnTo>
                    <a:pt x="62373" y="1496720"/>
                  </a:lnTo>
                  <a:lnTo>
                    <a:pt x="36209" y="1459709"/>
                  </a:lnTo>
                  <a:lnTo>
                    <a:pt x="16592" y="1418399"/>
                  </a:lnTo>
                  <a:lnTo>
                    <a:pt x="4273" y="1373540"/>
                  </a:lnTo>
                  <a:lnTo>
                    <a:pt x="0" y="1325880"/>
                  </a:lnTo>
                  <a:lnTo>
                    <a:pt x="0" y="265175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4">
              <a:extLst>
                <a:ext uri="{FF2B5EF4-FFF2-40B4-BE49-F238E27FC236}">
                  <a16:creationId xmlns:a16="http://schemas.microsoft.com/office/drawing/2014/main" id="{84DC7728-7BE1-48C0-AA20-F0967539D79D}"/>
                </a:ext>
              </a:extLst>
            </p:cNvPr>
            <p:cNvSpPr txBox="1"/>
            <p:nvPr/>
          </p:nvSpPr>
          <p:spPr>
            <a:xfrm>
              <a:off x="4103915" y="3526282"/>
              <a:ext cx="3882442" cy="4624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10" dirty="0">
                  <a:solidFill>
                    <a:srgbClr val="FFFFFF"/>
                  </a:solidFill>
                  <a:latin typeface="Arial"/>
                  <a:cs typeface="Arial"/>
                </a:rPr>
                <a:t>Classification </a:t>
              </a:r>
              <a:r>
                <a:rPr sz="2400" spc="-70" dirty="0">
                  <a:solidFill>
                    <a:srgbClr val="FFFFFF"/>
                  </a:solidFill>
                  <a:latin typeface="Arial"/>
                  <a:cs typeface="Arial"/>
                </a:rPr>
                <a:t>model</a:t>
              </a:r>
              <a:r>
                <a:rPr sz="2400" spc="-20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400" i="1" spc="65" dirty="0">
                  <a:solidFill>
                    <a:srgbClr val="FFFFFF"/>
                  </a:solidFill>
                  <a:latin typeface="Arial"/>
                  <a:cs typeface="Arial"/>
                </a:rPr>
                <a:t>f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53" name="object 15">
              <a:extLst>
                <a:ext uri="{FF2B5EF4-FFF2-40B4-BE49-F238E27FC236}">
                  <a16:creationId xmlns:a16="http://schemas.microsoft.com/office/drawing/2014/main" id="{F9D3ED61-B314-4073-AFF4-7975652DC2F3}"/>
                </a:ext>
              </a:extLst>
            </p:cNvPr>
            <p:cNvSpPr/>
            <p:nvPr/>
          </p:nvSpPr>
          <p:spPr>
            <a:xfrm>
              <a:off x="2247900" y="3642334"/>
              <a:ext cx="1863852" cy="2316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6">
              <a:extLst>
                <a:ext uri="{FF2B5EF4-FFF2-40B4-BE49-F238E27FC236}">
                  <a16:creationId xmlns:a16="http://schemas.microsoft.com/office/drawing/2014/main" id="{BE503CC8-76A7-4FA3-BED6-4D7C62F0A063}"/>
                </a:ext>
              </a:extLst>
            </p:cNvPr>
            <p:cNvSpPr/>
            <p:nvPr/>
          </p:nvSpPr>
          <p:spPr>
            <a:xfrm>
              <a:off x="2269998" y="3703320"/>
              <a:ext cx="1710055" cy="78105"/>
            </a:xfrm>
            <a:custGeom>
              <a:avLst/>
              <a:gdLst/>
              <a:ahLst/>
              <a:cxnLst/>
              <a:rect l="l" t="t" r="r" b="b"/>
              <a:pathLst>
                <a:path w="1710054" h="78104">
                  <a:moveTo>
                    <a:pt x="1632330" y="0"/>
                  </a:moveTo>
                  <a:lnTo>
                    <a:pt x="1632330" y="77723"/>
                  </a:lnTo>
                  <a:lnTo>
                    <a:pt x="1684146" y="51815"/>
                  </a:lnTo>
                  <a:lnTo>
                    <a:pt x="1645285" y="51815"/>
                  </a:lnTo>
                  <a:lnTo>
                    <a:pt x="1645285" y="25907"/>
                  </a:lnTo>
                  <a:lnTo>
                    <a:pt x="1684146" y="25907"/>
                  </a:lnTo>
                  <a:lnTo>
                    <a:pt x="1632330" y="0"/>
                  </a:lnTo>
                  <a:close/>
                </a:path>
                <a:path w="1710054" h="78104">
                  <a:moveTo>
                    <a:pt x="1632330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1632330" y="51815"/>
                  </a:lnTo>
                  <a:lnTo>
                    <a:pt x="1632330" y="25907"/>
                  </a:lnTo>
                  <a:close/>
                </a:path>
                <a:path w="1710054" h="78104">
                  <a:moveTo>
                    <a:pt x="1684146" y="25907"/>
                  </a:moveTo>
                  <a:lnTo>
                    <a:pt x="1645285" y="25907"/>
                  </a:lnTo>
                  <a:lnTo>
                    <a:pt x="1645285" y="51815"/>
                  </a:lnTo>
                  <a:lnTo>
                    <a:pt x="1684146" y="51815"/>
                  </a:lnTo>
                  <a:lnTo>
                    <a:pt x="1710054" y="38861"/>
                  </a:lnTo>
                  <a:lnTo>
                    <a:pt x="1684146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D7ABCE50-E5CB-47A2-BAA5-ACEE7E7DB808}"/>
                </a:ext>
              </a:extLst>
            </p:cNvPr>
            <p:cNvSpPr/>
            <p:nvPr/>
          </p:nvSpPr>
          <p:spPr>
            <a:xfrm>
              <a:off x="8080247" y="3642334"/>
              <a:ext cx="1863852" cy="2316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3FDDDB08-725E-4662-A86A-7CF6498B04F6}"/>
                </a:ext>
              </a:extLst>
            </p:cNvPr>
            <p:cNvSpPr/>
            <p:nvPr/>
          </p:nvSpPr>
          <p:spPr>
            <a:xfrm>
              <a:off x="8102345" y="3703320"/>
              <a:ext cx="1710055" cy="78105"/>
            </a:xfrm>
            <a:custGeom>
              <a:avLst/>
              <a:gdLst/>
              <a:ahLst/>
              <a:cxnLst/>
              <a:rect l="l" t="t" r="r" b="b"/>
              <a:pathLst>
                <a:path w="1710054" h="78104">
                  <a:moveTo>
                    <a:pt x="1632330" y="0"/>
                  </a:moveTo>
                  <a:lnTo>
                    <a:pt x="1632330" y="77723"/>
                  </a:lnTo>
                  <a:lnTo>
                    <a:pt x="1684146" y="51815"/>
                  </a:lnTo>
                  <a:lnTo>
                    <a:pt x="1645284" y="51815"/>
                  </a:lnTo>
                  <a:lnTo>
                    <a:pt x="1645284" y="25907"/>
                  </a:lnTo>
                  <a:lnTo>
                    <a:pt x="1684146" y="25907"/>
                  </a:lnTo>
                  <a:lnTo>
                    <a:pt x="1632330" y="0"/>
                  </a:lnTo>
                  <a:close/>
                </a:path>
                <a:path w="1710054" h="78104">
                  <a:moveTo>
                    <a:pt x="1632330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1632330" y="51815"/>
                  </a:lnTo>
                  <a:lnTo>
                    <a:pt x="1632330" y="25907"/>
                  </a:lnTo>
                  <a:close/>
                </a:path>
                <a:path w="1710054" h="78104">
                  <a:moveTo>
                    <a:pt x="1684146" y="25907"/>
                  </a:moveTo>
                  <a:lnTo>
                    <a:pt x="1645284" y="25907"/>
                  </a:lnTo>
                  <a:lnTo>
                    <a:pt x="1645284" y="51815"/>
                  </a:lnTo>
                  <a:lnTo>
                    <a:pt x="1684146" y="51815"/>
                  </a:lnTo>
                  <a:lnTo>
                    <a:pt x="1710054" y="38861"/>
                  </a:lnTo>
                  <a:lnTo>
                    <a:pt x="1684146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97D8458B-A572-4AFD-A4EF-2A7CFBE6A6B1}"/>
                </a:ext>
              </a:extLst>
            </p:cNvPr>
            <p:cNvSpPr/>
            <p:nvPr/>
          </p:nvSpPr>
          <p:spPr>
            <a:xfrm>
              <a:off x="9820656" y="2374392"/>
              <a:ext cx="1164336" cy="2734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03F6294E-BB8A-4DC6-9683-ADAE2D9EBADC}"/>
                </a:ext>
              </a:extLst>
            </p:cNvPr>
            <p:cNvSpPr/>
            <p:nvPr/>
          </p:nvSpPr>
          <p:spPr>
            <a:xfrm>
              <a:off x="9820656" y="2374392"/>
              <a:ext cx="1164590" cy="2734310"/>
            </a:xfrm>
            <a:custGeom>
              <a:avLst/>
              <a:gdLst/>
              <a:ahLst/>
              <a:cxnLst/>
              <a:rect l="l" t="t" r="r" b="b"/>
              <a:pathLst>
                <a:path w="1164590" h="2734310">
                  <a:moveTo>
                    <a:pt x="0" y="194056"/>
                  </a:moveTo>
                  <a:lnTo>
                    <a:pt x="5124" y="149556"/>
                  </a:lnTo>
                  <a:lnTo>
                    <a:pt x="19721" y="108709"/>
                  </a:lnTo>
                  <a:lnTo>
                    <a:pt x="42627" y="72678"/>
                  </a:lnTo>
                  <a:lnTo>
                    <a:pt x="72678" y="42627"/>
                  </a:lnTo>
                  <a:lnTo>
                    <a:pt x="108709" y="19721"/>
                  </a:lnTo>
                  <a:lnTo>
                    <a:pt x="149556" y="5124"/>
                  </a:lnTo>
                  <a:lnTo>
                    <a:pt x="194055" y="0"/>
                  </a:lnTo>
                  <a:lnTo>
                    <a:pt x="970279" y="0"/>
                  </a:lnTo>
                  <a:lnTo>
                    <a:pt x="1014779" y="5124"/>
                  </a:lnTo>
                  <a:lnTo>
                    <a:pt x="1055626" y="19721"/>
                  </a:lnTo>
                  <a:lnTo>
                    <a:pt x="1091657" y="42627"/>
                  </a:lnTo>
                  <a:lnTo>
                    <a:pt x="1121708" y="72678"/>
                  </a:lnTo>
                  <a:lnTo>
                    <a:pt x="1144614" y="108709"/>
                  </a:lnTo>
                  <a:lnTo>
                    <a:pt x="1159211" y="149556"/>
                  </a:lnTo>
                  <a:lnTo>
                    <a:pt x="1164336" y="194056"/>
                  </a:lnTo>
                  <a:lnTo>
                    <a:pt x="1164336" y="2540000"/>
                  </a:lnTo>
                  <a:lnTo>
                    <a:pt x="1159211" y="2584499"/>
                  </a:lnTo>
                  <a:lnTo>
                    <a:pt x="1144614" y="2625346"/>
                  </a:lnTo>
                  <a:lnTo>
                    <a:pt x="1121708" y="2661377"/>
                  </a:lnTo>
                  <a:lnTo>
                    <a:pt x="1091657" y="2691428"/>
                  </a:lnTo>
                  <a:lnTo>
                    <a:pt x="1055626" y="2714334"/>
                  </a:lnTo>
                  <a:lnTo>
                    <a:pt x="1014779" y="2728931"/>
                  </a:lnTo>
                  <a:lnTo>
                    <a:pt x="970279" y="2734056"/>
                  </a:lnTo>
                  <a:lnTo>
                    <a:pt x="194055" y="2734056"/>
                  </a:lnTo>
                  <a:lnTo>
                    <a:pt x="149556" y="2728931"/>
                  </a:lnTo>
                  <a:lnTo>
                    <a:pt x="108709" y="2714334"/>
                  </a:lnTo>
                  <a:lnTo>
                    <a:pt x="72678" y="2691428"/>
                  </a:lnTo>
                  <a:lnTo>
                    <a:pt x="42627" y="2661377"/>
                  </a:lnTo>
                  <a:lnTo>
                    <a:pt x="19721" y="2625346"/>
                  </a:lnTo>
                  <a:lnTo>
                    <a:pt x="5124" y="2584499"/>
                  </a:lnTo>
                  <a:lnTo>
                    <a:pt x="0" y="2540000"/>
                  </a:lnTo>
                  <a:lnTo>
                    <a:pt x="0" y="194056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1">
              <a:extLst>
                <a:ext uri="{FF2B5EF4-FFF2-40B4-BE49-F238E27FC236}">
                  <a16:creationId xmlns:a16="http://schemas.microsoft.com/office/drawing/2014/main" id="{E6779240-4291-4A0E-9FD7-2831C2C711D9}"/>
                </a:ext>
              </a:extLst>
            </p:cNvPr>
            <p:cNvSpPr txBox="1"/>
            <p:nvPr/>
          </p:nvSpPr>
          <p:spPr>
            <a:xfrm>
              <a:off x="10114150" y="3439413"/>
              <a:ext cx="577348" cy="7013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4450" marR="5080" indent="-32384" algn="ctr">
                <a:lnSpc>
                  <a:spcPct val="100000"/>
                </a:lnSpc>
                <a:spcBef>
                  <a:spcPts val="100"/>
                </a:spcBef>
              </a:pPr>
              <a:r>
                <a:rPr spc="-110" dirty="0">
                  <a:latin typeface="Arial"/>
                  <a:cs typeface="Arial"/>
                </a:rPr>
                <a:t>Dog </a:t>
              </a:r>
              <a:endParaRPr lang="en-US" altLang="ko-KR" spc="-110" dirty="0">
                <a:latin typeface="Arial"/>
                <a:cs typeface="Arial"/>
              </a:endParaRPr>
            </a:p>
            <a:p>
              <a:pPr marL="44450" marR="5080" indent="-32384" algn="ctr">
                <a:lnSpc>
                  <a:spcPct val="100000"/>
                </a:lnSpc>
                <a:spcBef>
                  <a:spcPts val="100"/>
                </a:spcBef>
              </a:pPr>
              <a:r>
                <a:rPr spc="-135" dirty="0">
                  <a:latin typeface="Arial"/>
                  <a:cs typeface="Arial"/>
                </a:rPr>
                <a:t>Cat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76455CB3-1DD6-49C5-9E9F-5F40468A9664}"/>
                </a:ext>
              </a:extLst>
            </p:cNvPr>
            <p:cNvSpPr txBox="1"/>
            <p:nvPr/>
          </p:nvSpPr>
          <p:spPr>
            <a:xfrm>
              <a:off x="10336148" y="5235066"/>
              <a:ext cx="1371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325" dirty="0"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E08C6A96-8B25-456D-83A3-26A66A0D5165}"/>
                </a:ext>
              </a:extLst>
            </p:cNvPr>
            <p:cNvSpPr/>
            <p:nvPr/>
          </p:nvSpPr>
          <p:spPr>
            <a:xfrm>
              <a:off x="3957828" y="4684788"/>
              <a:ext cx="4216146" cy="13053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2" name="object 24">
              <a:extLst>
                <a:ext uri="{FF2B5EF4-FFF2-40B4-BE49-F238E27FC236}">
                  <a16:creationId xmlns:a16="http://schemas.microsoft.com/office/drawing/2014/main" id="{FD6671D4-4F57-4605-BB52-F3C1BD1FCC12}"/>
                </a:ext>
              </a:extLst>
            </p:cNvPr>
            <p:cNvSpPr txBox="1"/>
            <p:nvPr/>
          </p:nvSpPr>
          <p:spPr>
            <a:xfrm>
              <a:off x="5177570" y="5109209"/>
              <a:ext cx="1776664" cy="4624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  <a:tabLst>
                  <a:tab pos="676910" algn="l"/>
                </a:tabLst>
              </a:pPr>
              <a:r>
                <a:rPr sz="2400" spc="-114" dirty="0">
                  <a:solidFill>
                    <a:srgbClr val="FFFFFF"/>
                  </a:solidFill>
                  <a:latin typeface="DejaVu Sans"/>
                  <a:cs typeface="DejaVu Sans"/>
                </a:rPr>
                <a:t>𝑓:</a:t>
              </a:r>
              <a:r>
                <a:rPr sz="2400" spc="-355" dirty="0">
                  <a:solidFill>
                    <a:srgbClr val="FFFFFF"/>
                  </a:solidFill>
                  <a:latin typeface="DejaVu Sans"/>
                  <a:cs typeface="DejaVu Sans"/>
                </a:rPr>
                <a:t> </a:t>
              </a:r>
              <a:r>
                <a:rPr sz="2400" spc="105" dirty="0">
                  <a:solidFill>
                    <a:srgbClr val="FFFFFF"/>
                  </a:solidFill>
                  <a:latin typeface="DejaVu Sans"/>
                  <a:cs typeface="DejaVu Sans"/>
                </a:rPr>
                <a:t>𝑋	</a:t>
              </a:r>
              <a:r>
                <a:rPr sz="2400" dirty="0">
                  <a:solidFill>
                    <a:srgbClr val="FFFFFF"/>
                  </a:solidFill>
                  <a:latin typeface="DejaVu Sans"/>
                  <a:cs typeface="DejaVu Sans"/>
                </a:rPr>
                <a:t>→</a:t>
              </a:r>
              <a:r>
                <a:rPr sz="2400" spc="-185" dirty="0">
                  <a:solidFill>
                    <a:srgbClr val="FFFFFF"/>
                  </a:solidFill>
                  <a:latin typeface="DejaVu Sans"/>
                  <a:cs typeface="DejaVu Sans"/>
                </a:rPr>
                <a:t> </a:t>
              </a:r>
              <a:r>
                <a:rPr sz="2400" spc="5" dirty="0">
                  <a:solidFill>
                    <a:srgbClr val="FFFFFF"/>
                  </a:solidFill>
                  <a:latin typeface="DejaVu Sans"/>
                  <a:cs typeface="DejaVu Sans"/>
                </a:rPr>
                <a:t>𝑌</a:t>
              </a:r>
              <a:endParaRPr sz="2400" dirty="0">
                <a:latin typeface="DejaVu Sans"/>
                <a:cs typeface="DejaVu Sans"/>
              </a:endParaRPr>
            </a:p>
          </p:txBody>
        </p:sp>
      </p:grp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E9CE8244-E8B9-422B-9258-3F231D9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BA1F3A-C0B1-4E84-8BC0-1E2AAAC3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D4C169A-F4C0-4C7B-8D87-3E3A6A0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Prediction uncertainty: Texas100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7562F0-163B-4140-988C-BC8B4AA09BCF}"/>
              </a:ext>
            </a:extLst>
          </p:cNvPr>
          <p:cNvGrpSpPr/>
          <p:nvPr/>
        </p:nvGrpSpPr>
        <p:grpSpPr>
          <a:xfrm>
            <a:off x="1172929" y="5338065"/>
            <a:ext cx="7114032" cy="888492"/>
            <a:chOff x="1172929" y="4945840"/>
            <a:chExt cx="7114032" cy="88849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E4EC23A7-4307-4B52-B7D1-130897CE33A4}"/>
                </a:ext>
              </a:extLst>
            </p:cNvPr>
            <p:cNvSpPr/>
            <p:nvPr/>
          </p:nvSpPr>
          <p:spPr>
            <a:xfrm>
              <a:off x="1172929" y="4945840"/>
              <a:ext cx="7114032" cy="888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669AD7B3-F753-4FAC-B68B-0118A1EB8BB7}"/>
                </a:ext>
              </a:extLst>
            </p:cNvPr>
            <p:cNvSpPr txBox="1"/>
            <p:nvPr/>
          </p:nvSpPr>
          <p:spPr>
            <a:xfrm>
              <a:off x="3424068" y="5103066"/>
              <a:ext cx="26117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pc="-60" dirty="0">
                  <a:latin typeface="Arial"/>
                  <a:cs typeface="Arial"/>
                </a:rPr>
                <a:t>Maximum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0" dirty="0">
                  <a:latin typeface="Arial"/>
                  <a:cs typeface="Arial"/>
                </a:rPr>
                <a:t>0.15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165" dirty="0">
                  <a:latin typeface="Arial"/>
                  <a:cs typeface="Arial"/>
                </a:rPr>
                <a:t> </a:t>
              </a:r>
              <a:r>
                <a:rPr lang="en-US" altLang="ko-KR" spc="-80" dirty="0">
                  <a:latin typeface="Arial"/>
                  <a:cs typeface="Arial"/>
                </a:rPr>
                <a:t>0.02</a:t>
              </a:r>
              <a:endParaRPr lang="en-US" altLang="ko-KR" dirty="0">
                <a:latin typeface="Arial"/>
                <a:cs typeface="Arial"/>
              </a:endParaRPr>
            </a:p>
            <a:p>
              <a:pPr marL="50800">
                <a:lnSpc>
                  <a:spcPct val="100000"/>
                </a:lnSpc>
              </a:pPr>
              <a:r>
                <a:rPr lang="en-US" altLang="ko-KR" spc="-120" dirty="0">
                  <a:latin typeface="Arial"/>
                  <a:cs typeface="Arial"/>
                </a:rPr>
                <a:t>Average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0" dirty="0">
                  <a:latin typeface="Arial"/>
                  <a:cs typeface="Arial"/>
                </a:rPr>
                <a:t>0.04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85" dirty="0">
                  <a:latin typeface="Arial"/>
                  <a:cs typeface="Arial"/>
                </a:rPr>
                <a:t> 0.002</a:t>
              </a:r>
              <a:endParaRPr lang="en-US" altLang="ko-KR" dirty="0">
                <a:latin typeface="Arial"/>
                <a:cs typeface="Arial"/>
              </a:endParaRPr>
            </a:p>
          </p:txBody>
        </p:sp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7B35274A-0576-4BF2-B4AA-F92A269034A8}"/>
              </a:ext>
            </a:extLst>
          </p:cNvPr>
          <p:cNvSpPr/>
          <p:nvPr/>
        </p:nvSpPr>
        <p:spPr>
          <a:xfrm>
            <a:off x="251979" y="1915595"/>
            <a:ext cx="8640043" cy="3424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929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BA1F3A-C0B1-4E84-8BC0-1E2AAAC3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D4C169A-F4C0-4C7B-8D87-3E3A6A0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Prediction uncertainty: CIFAR100-DN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7562F0-163B-4140-988C-BC8B4AA09BCF}"/>
              </a:ext>
            </a:extLst>
          </p:cNvPr>
          <p:cNvGrpSpPr/>
          <p:nvPr/>
        </p:nvGrpSpPr>
        <p:grpSpPr>
          <a:xfrm>
            <a:off x="1172929" y="5338065"/>
            <a:ext cx="7114032" cy="888492"/>
            <a:chOff x="1172929" y="4945840"/>
            <a:chExt cx="7114032" cy="888492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E4EC23A7-4307-4B52-B7D1-130897CE33A4}"/>
                </a:ext>
              </a:extLst>
            </p:cNvPr>
            <p:cNvSpPr/>
            <p:nvPr/>
          </p:nvSpPr>
          <p:spPr>
            <a:xfrm>
              <a:off x="1172929" y="4945840"/>
              <a:ext cx="7114032" cy="888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669AD7B3-F753-4FAC-B68B-0118A1EB8BB7}"/>
                </a:ext>
              </a:extLst>
            </p:cNvPr>
            <p:cNvSpPr txBox="1"/>
            <p:nvPr/>
          </p:nvSpPr>
          <p:spPr>
            <a:xfrm>
              <a:off x="3424068" y="5103066"/>
              <a:ext cx="261175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pc="-60" dirty="0">
                  <a:latin typeface="Arial"/>
                  <a:cs typeface="Arial"/>
                </a:rPr>
                <a:t>Maximum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0" dirty="0">
                  <a:latin typeface="Arial"/>
                  <a:cs typeface="Arial"/>
                </a:rPr>
                <a:t>0.49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165" dirty="0">
                  <a:latin typeface="Arial"/>
                  <a:cs typeface="Arial"/>
                </a:rPr>
                <a:t> </a:t>
              </a:r>
              <a:r>
                <a:rPr lang="en-US" altLang="ko-KR" spc="-80" dirty="0">
                  <a:latin typeface="Arial"/>
                  <a:cs typeface="Arial"/>
                </a:rPr>
                <a:t>0.04</a:t>
              </a:r>
              <a:endParaRPr lang="en-US" altLang="ko-KR" dirty="0">
                <a:latin typeface="Arial"/>
                <a:cs typeface="Arial"/>
              </a:endParaRPr>
            </a:p>
            <a:p>
              <a:pPr marL="50800">
                <a:lnSpc>
                  <a:spcPct val="100000"/>
                </a:lnSpc>
              </a:pPr>
              <a:r>
                <a:rPr lang="en-US" altLang="ko-KR" spc="-120" dirty="0">
                  <a:latin typeface="Arial"/>
                  <a:cs typeface="Arial"/>
                </a:rPr>
                <a:t>Average </a:t>
              </a:r>
              <a:r>
                <a:rPr lang="en-US" altLang="ko-KR" spc="-105" dirty="0">
                  <a:latin typeface="Arial"/>
                  <a:cs typeface="Arial"/>
                </a:rPr>
                <a:t>gap: </a:t>
              </a:r>
              <a:r>
                <a:rPr lang="en-US" altLang="ko-KR" spc="-80" dirty="0">
                  <a:latin typeface="Arial"/>
                  <a:cs typeface="Arial"/>
                </a:rPr>
                <a:t>0.01 </a:t>
              </a:r>
              <a:r>
                <a:rPr lang="en-US" altLang="ko-KR" spc="-150" dirty="0">
                  <a:latin typeface="Arial"/>
                  <a:cs typeface="Arial"/>
                </a:rPr>
                <a:t>vs</a:t>
              </a:r>
              <a:r>
                <a:rPr lang="en-US" altLang="ko-KR" spc="-85" dirty="0">
                  <a:latin typeface="Arial"/>
                  <a:cs typeface="Arial"/>
                </a:rPr>
                <a:t> 0.002</a:t>
              </a:r>
              <a:endParaRPr lang="en-US" altLang="ko-KR" dirty="0">
                <a:latin typeface="Arial"/>
                <a:cs typeface="Arial"/>
              </a:endParaRPr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0A048D77-B3BC-448C-B064-E21EBBAB7B04}"/>
              </a:ext>
            </a:extLst>
          </p:cNvPr>
          <p:cNvSpPr/>
          <p:nvPr/>
        </p:nvSpPr>
        <p:spPr>
          <a:xfrm>
            <a:off x="203620" y="1669615"/>
            <a:ext cx="8736760" cy="3567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693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7B2758-A694-46D9-82F7-4FF7E9B1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5486E3B-24EE-4E72-8A73-89EF2B83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Indistinguishability of predictions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6438C2E-00DF-460B-AED9-B357D047E84E}"/>
              </a:ext>
            </a:extLst>
          </p:cNvPr>
          <p:cNvSpPr/>
          <p:nvPr/>
        </p:nvSpPr>
        <p:spPr>
          <a:xfrm>
            <a:off x="77932" y="2148839"/>
            <a:ext cx="8987821" cy="90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039D755-9EC3-44BE-9416-A9BEF07A716E}"/>
              </a:ext>
            </a:extLst>
          </p:cNvPr>
          <p:cNvSpPr/>
          <p:nvPr/>
        </p:nvSpPr>
        <p:spPr>
          <a:xfrm>
            <a:off x="77932" y="2148839"/>
            <a:ext cx="8988136" cy="905510"/>
          </a:xfrm>
          <a:custGeom>
            <a:avLst/>
            <a:gdLst/>
            <a:ahLst/>
            <a:cxnLst/>
            <a:rect l="l" t="t" r="r" b="b"/>
            <a:pathLst>
              <a:path w="10875645" h="905510">
                <a:moveTo>
                  <a:pt x="0" y="150875"/>
                </a:moveTo>
                <a:lnTo>
                  <a:pt x="7691" y="103193"/>
                </a:lnTo>
                <a:lnTo>
                  <a:pt x="29110" y="61776"/>
                </a:lnTo>
                <a:lnTo>
                  <a:pt x="61771" y="29114"/>
                </a:lnTo>
                <a:lnTo>
                  <a:pt x="103188" y="7693"/>
                </a:lnTo>
                <a:lnTo>
                  <a:pt x="150875" y="0"/>
                </a:lnTo>
                <a:lnTo>
                  <a:pt x="10724388" y="0"/>
                </a:lnTo>
                <a:lnTo>
                  <a:pt x="10772070" y="7693"/>
                </a:lnTo>
                <a:lnTo>
                  <a:pt x="10813487" y="29114"/>
                </a:lnTo>
                <a:lnTo>
                  <a:pt x="10846149" y="61776"/>
                </a:lnTo>
                <a:lnTo>
                  <a:pt x="10867570" y="103193"/>
                </a:lnTo>
                <a:lnTo>
                  <a:pt x="10875264" y="150875"/>
                </a:lnTo>
                <a:lnTo>
                  <a:pt x="10875264" y="754380"/>
                </a:lnTo>
                <a:lnTo>
                  <a:pt x="10867570" y="802062"/>
                </a:lnTo>
                <a:lnTo>
                  <a:pt x="10846149" y="843479"/>
                </a:lnTo>
                <a:lnTo>
                  <a:pt x="10813487" y="876141"/>
                </a:lnTo>
                <a:lnTo>
                  <a:pt x="10772070" y="897562"/>
                </a:lnTo>
                <a:lnTo>
                  <a:pt x="10724388" y="905256"/>
                </a:lnTo>
                <a:lnTo>
                  <a:pt x="150875" y="905256"/>
                </a:lnTo>
                <a:lnTo>
                  <a:pt x="103188" y="897562"/>
                </a:lnTo>
                <a:lnTo>
                  <a:pt x="61771" y="876141"/>
                </a:lnTo>
                <a:lnTo>
                  <a:pt x="29110" y="843479"/>
                </a:lnTo>
                <a:lnTo>
                  <a:pt x="7691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12192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3B2EC66-ED66-41B2-B463-57DBB123939C}"/>
              </a:ext>
            </a:extLst>
          </p:cNvPr>
          <p:cNvSpPr txBox="1"/>
          <p:nvPr/>
        </p:nvSpPr>
        <p:spPr>
          <a:xfrm>
            <a:off x="512544" y="2256084"/>
            <a:ext cx="8115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Privacy </a:t>
            </a:r>
            <a:r>
              <a:rPr sz="2400" spc="-125" dirty="0">
                <a:latin typeface="Arial"/>
                <a:cs typeface="Arial"/>
              </a:rPr>
              <a:t>mechanism reduces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55" dirty="0">
                <a:latin typeface="Arial"/>
                <a:cs typeface="Arial"/>
              </a:rPr>
              <a:t>average </a:t>
            </a:r>
            <a:r>
              <a:rPr sz="2400" spc="-175" dirty="0">
                <a:latin typeface="Arial"/>
                <a:cs typeface="Arial"/>
              </a:rPr>
              <a:t>gap </a:t>
            </a:r>
            <a:r>
              <a:rPr sz="2400" spc="-75" dirty="0">
                <a:latin typeface="Arial"/>
                <a:cs typeface="Arial"/>
              </a:rPr>
              <a:t>between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curves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7E9F681-78CA-456D-9E51-799B8FFE46F6}"/>
              </a:ext>
            </a:extLst>
          </p:cNvPr>
          <p:cNvSpPr/>
          <p:nvPr/>
        </p:nvSpPr>
        <p:spPr>
          <a:xfrm>
            <a:off x="4263264" y="3147060"/>
            <a:ext cx="617156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E79D8E2-E3A6-4958-B832-7A50B39BD5F1}"/>
              </a:ext>
            </a:extLst>
          </p:cNvPr>
          <p:cNvSpPr/>
          <p:nvPr/>
        </p:nvSpPr>
        <p:spPr>
          <a:xfrm>
            <a:off x="4263264" y="3147060"/>
            <a:ext cx="617157" cy="657225"/>
          </a:xfrm>
          <a:custGeom>
            <a:avLst/>
            <a:gdLst/>
            <a:ahLst/>
            <a:cxnLst/>
            <a:rect l="l" t="t" r="r" b="b"/>
            <a:pathLst>
              <a:path w="746760" h="657225">
                <a:moveTo>
                  <a:pt x="0" y="328422"/>
                </a:moveTo>
                <a:lnTo>
                  <a:pt x="186689" y="328422"/>
                </a:lnTo>
                <a:lnTo>
                  <a:pt x="186689" y="0"/>
                </a:lnTo>
                <a:lnTo>
                  <a:pt x="560069" y="0"/>
                </a:lnTo>
                <a:lnTo>
                  <a:pt x="560069" y="328422"/>
                </a:lnTo>
                <a:lnTo>
                  <a:pt x="746759" y="328422"/>
                </a:lnTo>
                <a:lnTo>
                  <a:pt x="373379" y="656844"/>
                </a:lnTo>
                <a:lnTo>
                  <a:pt x="0" y="328422"/>
                </a:lnTo>
                <a:close/>
              </a:path>
            </a:pathLst>
          </a:custGeom>
          <a:ln w="12192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E34BBD9-D73A-4B77-B01B-EC31DF834859}"/>
              </a:ext>
            </a:extLst>
          </p:cNvPr>
          <p:cNvSpPr/>
          <p:nvPr/>
        </p:nvSpPr>
        <p:spPr>
          <a:xfrm>
            <a:off x="77932" y="3861815"/>
            <a:ext cx="8987821" cy="90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3DB4110-F5F9-4B60-9395-E5DC3F81769C}"/>
              </a:ext>
            </a:extLst>
          </p:cNvPr>
          <p:cNvSpPr/>
          <p:nvPr/>
        </p:nvSpPr>
        <p:spPr>
          <a:xfrm>
            <a:off x="77932" y="3861815"/>
            <a:ext cx="8988136" cy="905510"/>
          </a:xfrm>
          <a:custGeom>
            <a:avLst/>
            <a:gdLst/>
            <a:ahLst/>
            <a:cxnLst/>
            <a:rect l="l" t="t" r="r" b="b"/>
            <a:pathLst>
              <a:path w="10875645" h="905510">
                <a:moveTo>
                  <a:pt x="0" y="150875"/>
                </a:moveTo>
                <a:lnTo>
                  <a:pt x="7691" y="103193"/>
                </a:lnTo>
                <a:lnTo>
                  <a:pt x="29110" y="61776"/>
                </a:lnTo>
                <a:lnTo>
                  <a:pt x="61771" y="29114"/>
                </a:lnTo>
                <a:lnTo>
                  <a:pt x="103188" y="7693"/>
                </a:lnTo>
                <a:lnTo>
                  <a:pt x="150875" y="0"/>
                </a:lnTo>
                <a:lnTo>
                  <a:pt x="10724388" y="0"/>
                </a:lnTo>
                <a:lnTo>
                  <a:pt x="10772070" y="7693"/>
                </a:lnTo>
                <a:lnTo>
                  <a:pt x="10813487" y="29114"/>
                </a:lnTo>
                <a:lnTo>
                  <a:pt x="10846149" y="61776"/>
                </a:lnTo>
                <a:lnTo>
                  <a:pt x="10867570" y="103193"/>
                </a:lnTo>
                <a:lnTo>
                  <a:pt x="10875264" y="150875"/>
                </a:lnTo>
                <a:lnTo>
                  <a:pt x="10875264" y="754379"/>
                </a:lnTo>
                <a:lnTo>
                  <a:pt x="10867570" y="802062"/>
                </a:lnTo>
                <a:lnTo>
                  <a:pt x="10846149" y="843479"/>
                </a:lnTo>
                <a:lnTo>
                  <a:pt x="10813487" y="876141"/>
                </a:lnTo>
                <a:lnTo>
                  <a:pt x="10772070" y="897562"/>
                </a:lnTo>
                <a:lnTo>
                  <a:pt x="10724388" y="905255"/>
                </a:lnTo>
                <a:lnTo>
                  <a:pt x="150875" y="905255"/>
                </a:lnTo>
                <a:lnTo>
                  <a:pt x="103188" y="897562"/>
                </a:lnTo>
                <a:lnTo>
                  <a:pt x="61771" y="876141"/>
                </a:lnTo>
                <a:lnTo>
                  <a:pt x="29110" y="843479"/>
                </a:lnTo>
                <a:lnTo>
                  <a:pt x="7691" y="802062"/>
                </a:lnTo>
                <a:lnTo>
                  <a:pt x="0" y="754379"/>
                </a:lnTo>
                <a:lnTo>
                  <a:pt x="0" y="150875"/>
                </a:lnTo>
                <a:close/>
              </a:path>
            </a:pathLst>
          </a:custGeom>
          <a:ln w="12192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3D11E7D-9E53-48A1-A642-01647E047304}"/>
              </a:ext>
            </a:extLst>
          </p:cNvPr>
          <p:cNvSpPr txBox="1"/>
          <p:nvPr/>
        </p:nvSpPr>
        <p:spPr>
          <a:xfrm>
            <a:off x="371480" y="3925845"/>
            <a:ext cx="840089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Prediction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accuracy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uncertainty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model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reduced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training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vs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test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8E16264-F988-4694-920A-65B34120F28F}"/>
              </a:ext>
            </a:extLst>
          </p:cNvPr>
          <p:cNvSpPr/>
          <p:nvPr/>
        </p:nvSpPr>
        <p:spPr>
          <a:xfrm>
            <a:off x="1458733" y="5323332"/>
            <a:ext cx="6226429" cy="779145"/>
          </a:xfrm>
          <a:custGeom>
            <a:avLst/>
            <a:gdLst/>
            <a:ahLst/>
            <a:cxnLst/>
            <a:rect l="l" t="t" r="r" b="b"/>
            <a:pathLst>
              <a:path w="5660390" h="779145">
                <a:moveTo>
                  <a:pt x="5530342" y="0"/>
                </a:moveTo>
                <a:lnTo>
                  <a:pt x="129793" y="0"/>
                </a:lnTo>
                <a:lnTo>
                  <a:pt x="79295" y="10207"/>
                </a:lnTo>
                <a:lnTo>
                  <a:pt x="38036" y="38036"/>
                </a:lnTo>
                <a:lnTo>
                  <a:pt x="10207" y="79295"/>
                </a:lnTo>
                <a:lnTo>
                  <a:pt x="0" y="129794"/>
                </a:lnTo>
                <a:lnTo>
                  <a:pt x="0" y="648970"/>
                </a:lnTo>
                <a:lnTo>
                  <a:pt x="10207" y="699489"/>
                </a:lnTo>
                <a:lnTo>
                  <a:pt x="38036" y="740746"/>
                </a:lnTo>
                <a:lnTo>
                  <a:pt x="79295" y="768563"/>
                </a:lnTo>
                <a:lnTo>
                  <a:pt x="129793" y="778764"/>
                </a:lnTo>
                <a:lnTo>
                  <a:pt x="5530342" y="778764"/>
                </a:lnTo>
                <a:lnTo>
                  <a:pt x="5580840" y="768563"/>
                </a:lnTo>
                <a:lnTo>
                  <a:pt x="5622099" y="740746"/>
                </a:lnTo>
                <a:lnTo>
                  <a:pt x="5649928" y="699489"/>
                </a:lnTo>
                <a:lnTo>
                  <a:pt x="5660136" y="648970"/>
                </a:lnTo>
                <a:lnTo>
                  <a:pt x="5660136" y="129794"/>
                </a:lnTo>
                <a:lnTo>
                  <a:pt x="5649928" y="79295"/>
                </a:lnTo>
                <a:lnTo>
                  <a:pt x="5622099" y="38036"/>
                </a:lnTo>
                <a:lnTo>
                  <a:pt x="5580840" y="10207"/>
                </a:lnTo>
                <a:lnTo>
                  <a:pt x="5530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0AFDBC2-36A0-47C4-9148-9D12A26331A4}"/>
              </a:ext>
            </a:extLst>
          </p:cNvPr>
          <p:cNvSpPr txBox="1"/>
          <p:nvPr/>
        </p:nvSpPr>
        <p:spPr>
          <a:xfrm>
            <a:off x="2422472" y="5517007"/>
            <a:ext cx="4298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CIFAR100-Alexnet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mentionned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505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179AC-674B-4238-AD2B-F98614B2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</a:t>
            </a:r>
            <a:r>
              <a:rPr lang="en-US" altLang="ko-KR" b="1" dirty="0"/>
              <a:t>privacy mechanism</a:t>
            </a:r>
            <a:r>
              <a:rPr lang="en-US" altLang="ko-KR" dirty="0"/>
              <a:t> for mitigating membership inference attacks</a:t>
            </a:r>
          </a:p>
          <a:p>
            <a:r>
              <a:rPr lang="en-US" altLang="ko-KR" b="1" dirty="0"/>
              <a:t>Optimization</a:t>
            </a:r>
            <a:r>
              <a:rPr lang="en-US" altLang="ko-KR" dirty="0"/>
              <a:t> </a:t>
            </a:r>
            <a:r>
              <a:rPr lang="en-US" altLang="ko-KR" b="1" dirty="0"/>
              <a:t>problem</a:t>
            </a:r>
            <a:r>
              <a:rPr lang="en-US" altLang="ko-KR" dirty="0"/>
              <a:t>: maximize privacy and prediction accuracy</a:t>
            </a:r>
          </a:p>
          <a:p>
            <a:r>
              <a:rPr lang="en-US" altLang="ko-KR" dirty="0"/>
              <a:t>Algorithm that solves a </a:t>
            </a:r>
            <a:r>
              <a:rPr lang="en-US" altLang="ko-KR" b="1" dirty="0"/>
              <a:t>min-max</a:t>
            </a:r>
            <a:r>
              <a:rPr lang="en-US" altLang="ko-KR" dirty="0"/>
              <a:t> </a:t>
            </a:r>
            <a:r>
              <a:rPr lang="en-US" altLang="ko-KR" b="1" dirty="0"/>
              <a:t>game</a:t>
            </a:r>
            <a:r>
              <a:rPr lang="en-US" altLang="ko-KR" dirty="0"/>
              <a:t> optimization</a:t>
            </a:r>
          </a:p>
          <a:p>
            <a:r>
              <a:rPr lang="en-US" altLang="ko-KR" dirty="0"/>
              <a:t>Solution: model whose predictions on its training data are </a:t>
            </a:r>
            <a:r>
              <a:rPr lang="en-US" altLang="ko-KR" b="1" dirty="0"/>
              <a:t>indistinguishable</a:t>
            </a:r>
            <a:r>
              <a:rPr lang="en-US" altLang="ko-KR" dirty="0"/>
              <a:t> from its predictions on any data from the same distribution</a:t>
            </a:r>
          </a:p>
          <a:p>
            <a:pPr lvl="1"/>
            <a:r>
              <a:rPr lang="en-US" altLang="ko-KR" b="1" dirty="0"/>
              <a:t>Maximum</a:t>
            </a:r>
            <a:r>
              <a:rPr lang="en-US" altLang="ko-KR" dirty="0"/>
              <a:t> privacy against strongest inference attack</a:t>
            </a:r>
          </a:p>
          <a:p>
            <a:pPr lvl="1"/>
            <a:r>
              <a:rPr lang="en-US" altLang="ko-KR" b="1" dirty="0"/>
              <a:t>Minimum</a:t>
            </a:r>
            <a:r>
              <a:rPr lang="en-US" altLang="ko-KR" dirty="0"/>
              <a:t> accuracy loss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EF6B51-EE57-4867-BC80-59C1230A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A257A8-C815-49F4-885B-7B868DD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475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800E8A-DB2A-420B-91BD-CB4B1C46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Background: classification model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2E85ED-C926-4849-B227-3AAF91548A3A}"/>
              </a:ext>
            </a:extLst>
          </p:cNvPr>
          <p:cNvGrpSpPr/>
          <p:nvPr/>
        </p:nvGrpSpPr>
        <p:grpSpPr>
          <a:xfrm>
            <a:off x="489213" y="2061242"/>
            <a:ext cx="8165575" cy="3736171"/>
            <a:chOff x="1275588" y="2360676"/>
            <a:chExt cx="9880345" cy="4109787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14F9B2D7-3952-433F-9EF3-91D78F0E80EC}"/>
                </a:ext>
              </a:extLst>
            </p:cNvPr>
            <p:cNvSpPr/>
            <p:nvPr/>
          </p:nvSpPr>
          <p:spPr>
            <a:xfrm>
              <a:off x="9991343" y="2360676"/>
              <a:ext cx="1164335" cy="2732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E255A512-5B06-498B-B61D-3CEE13543359}"/>
                </a:ext>
              </a:extLst>
            </p:cNvPr>
            <p:cNvSpPr/>
            <p:nvPr/>
          </p:nvSpPr>
          <p:spPr>
            <a:xfrm>
              <a:off x="9991343" y="2360676"/>
              <a:ext cx="1164590" cy="2733040"/>
            </a:xfrm>
            <a:custGeom>
              <a:avLst/>
              <a:gdLst/>
              <a:ahLst/>
              <a:cxnLst/>
              <a:rect l="l" t="t" r="r" b="b"/>
              <a:pathLst>
                <a:path w="1164590" h="2733040">
                  <a:moveTo>
                    <a:pt x="0" y="194056"/>
                  </a:moveTo>
                  <a:lnTo>
                    <a:pt x="5124" y="149556"/>
                  </a:lnTo>
                  <a:lnTo>
                    <a:pt x="19721" y="108709"/>
                  </a:lnTo>
                  <a:lnTo>
                    <a:pt x="42627" y="72678"/>
                  </a:lnTo>
                  <a:lnTo>
                    <a:pt x="72678" y="42627"/>
                  </a:lnTo>
                  <a:lnTo>
                    <a:pt x="108709" y="19721"/>
                  </a:lnTo>
                  <a:lnTo>
                    <a:pt x="149556" y="5124"/>
                  </a:lnTo>
                  <a:lnTo>
                    <a:pt x="194055" y="0"/>
                  </a:lnTo>
                  <a:lnTo>
                    <a:pt x="970279" y="0"/>
                  </a:lnTo>
                  <a:lnTo>
                    <a:pt x="1014779" y="5124"/>
                  </a:lnTo>
                  <a:lnTo>
                    <a:pt x="1055626" y="19721"/>
                  </a:lnTo>
                  <a:lnTo>
                    <a:pt x="1091657" y="42627"/>
                  </a:lnTo>
                  <a:lnTo>
                    <a:pt x="1121708" y="72678"/>
                  </a:lnTo>
                  <a:lnTo>
                    <a:pt x="1144614" y="108709"/>
                  </a:lnTo>
                  <a:lnTo>
                    <a:pt x="1159211" y="149556"/>
                  </a:lnTo>
                  <a:lnTo>
                    <a:pt x="1164335" y="194056"/>
                  </a:lnTo>
                  <a:lnTo>
                    <a:pt x="1164335" y="2538476"/>
                  </a:lnTo>
                  <a:lnTo>
                    <a:pt x="1159211" y="2582975"/>
                  </a:lnTo>
                  <a:lnTo>
                    <a:pt x="1144614" y="2623822"/>
                  </a:lnTo>
                  <a:lnTo>
                    <a:pt x="1121708" y="2659853"/>
                  </a:lnTo>
                  <a:lnTo>
                    <a:pt x="1091657" y="2689904"/>
                  </a:lnTo>
                  <a:lnTo>
                    <a:pt x="1055626" y="2712810"/>
                  </a:lnTo>
                  <a:lnTo>
                    <a:pt x="1014779" y="2727407"/>
                  </a:lnTo>
                  <a:lnTo>
                    <a:pt x="970279" y="2732532"/>
                  </a:lnTo>
                  <a:lnTo>
                    <a:pt x="194055" y="2732532"/>
                  </a:lnTo>
                  <a:lnTo>
                    <a:pt x="149556" y="2727407"/>
                  </a:lnTo>
                  <a:lnTo>
                    <a:pt x="108709" y="2712810"/>
                  </a:lnTo>
                  <a:lnTo>
                    <a:pt x="72678" y="2689904"/>
                  </a:lnTo>
                  <a:lnTo>
                    <a:pt x="42627" y="2659853"/>
                  </a:lnTo>
                  <a:lnTo>
                    <a:pt x="19721" y="2623822"/>
                  </a:lnTo>
                  <a:lnTo>
                    <a:pt x="5124" y="2582975"/>
                  </a:lnTo>
                  <a:lnTo>
                    <a:pt x="0" y="2538476"/>
                  </a:lnTo>
                  <a:lnTo>
                    <a:pt x="0" y="194056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77603F1E-F8E0-4CE0-9FA4-B6DE084327FA}"/>
                </a:ext>
              </a:extLst>
            </p:cNvPr>
            <p:cNvSpPr txBox="1"/>
            <p:nvPr/>
          </p:nvSpPr>
          <p:spPr>
            <a:xfrm>
              <a:off x="10311878" y="3512566"/>
              <a:ext cx="525553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70" dirty="0">
                  <a:latin typeface="Arial"/>
                  <a:cs typeface="Arial"/>
                </a:rPr>
                <a:t>C</a:t>
              </a:r>
              <a:r>
                <a:rPr sz="2400" spc="-300" dirty="0">
                  <a:latin typeface="Arial"/>
                  <a:cs typeface="Arial"/>
                </a:rPr>
                <a:t>a</a:t>
              </a:r>
              <a:r>
                <a:rPr sz="2400" spc="135" dirty="0">
                  <a:latin typeface="Arial"/>
                  <a:cs typeface="Arial"/>
                </a:rPr>
                <a:t>t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F14B297C-FE2E-443B-B87D-6E833F035148}"/>
                </a:ext>
              </a:extLst>
            </p:cNvPr>
            <p:cNvSpPr/>
            <p:nvPr/>
          </p:nvSpPr>
          <p:spPr>
            <a:xfrm>
              <a:off x="5789335" y="3520084"/>
              <a:ext cx="675005" cy="675005"/>
            </a:xfrm>
            <a:custGeom>
              <a:avLst/>
              <a:gdLst/>
              <a:ahLst/>
              <a:cxnLst/>
              <a:rect l="l" t="t" r="r" b="b"/>
              <a:pathLst>
                <a:path w="675004" h="675004">
                  <a:moveTo>
                    <a:pt x="80989" y="0"/>
                  </a:moveTo>
                  <a:lnTo>
                    <a:pt x="0" y="81016"/>
                  </a:lnTo>
                  <a:lnTo>
                    <a:pt x="256308" y="337332"/>
                  </a:lnTo>
                  <a:lnTo>
                    <a:pt x="0" y="593649"/>
                  </a:lnTo>
                  <a:lnTo>
                    <a:pt x="80989" y="674641"/>
                  </a:lnTo>
                  <a:lnTo>
                    <a:pt x="337298" y="418325"/>
                  </a:lnTo>
                  <a:lnTo>
                    <a:pt x="499277" y="418325"/>
                  </a:lnTo>
                  <a:lnTo>
                    <a:pt x="418288" y="337332"/>
                  </a:lnTo>
                  <a:lnTo>
                    <a:pt x="499277" y="256340"/>
                  </a:lnTo>
                  <a:lnTo>
                    <a:pt x="337298" y="256340"/>
                  </a:lnTo>
                  <a:lnTo>
                    <a:pt x="80989" y="0"/>
                  </a:lnTo>
                  <a:close/>
                </a:path>
                <a:path w="675004" h="675004">
                  <a:moveTo>
                    <a:pt x="499277" y="418325"/>
                  </a:moveTo>
                  <a:lnTo>
                    <a:pt x="337298" y="418325"/>
                  </a:lnTo>
                  <a:lnTo>
                    <a:pt x="593606" y="674641"/>
                  </a:lnTo>
                  <a:lnTo>
                    <a:pt x="674596" y="593649"/>
                  </a:lnTo>
                  <a:lnTo>
                    <a:pt x="499277" y="418325"/>
                  </a:lnTo>
                  <a:close/>
                </a:path>
                <a:path w="675004" h="675004">
                  <a:moveTo>
                    <a:pt x="593606" y="0"/>
                  </a:moveTo>
                  <a:lnTo>
                    <a:pt x="337298" y="256340"/>
                  </a:lnTo>
                  <a:lnTo>
                    <a:pt x="499277" y="256340"/>
                  </a:lnTo>
                  <a:lnTo>
                    <a:pt x="674596" y="81016"/>
                  </a:lnTo>
                  <a:lnTo>
                    <a:pt x="5936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5DDD62A2-EAA6-41CF-9B21-D2D096613492}"/>
                </a:ext>
              </a:extLst>
            </p:cNvPr>
            <p:cNvSpPr/>
            <p:nvPr/>
          </p:nvSpPr>
          <p:spPr>
            <a:xfrm>
              <a:off x="1275588" y="2360676"/>
              <a:ext cx="1164336" cy="2732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0">
              <a:extLst>
                <a:ext uri="{FF2B5EF4-FFF2-40B4-BE49-F238E27FC236}">
                  <a16:creationId xmlns:a16="http://schemas.microsoft.com/office/drawing/2014/main" id="{105E8E71-3154-4B53-ABFC-7B221920E61C}"/>
                </a:ext>
              </a:extLst>
            </p:cNvPr>
            <p:cNvSpPr/>
            <p:nvPr/>
          </p:nvSpPr>
          <p:spPr>
            <a:xfrm>
              <a:off x="1275588" y="2360676"/>
              <a:ext cx="1164590" cy="2733040"/>
            </a:xfrm>
            <a:custGeom>
              <a:avLst/>
              <a:gdLst/>
              <a:ahLst/>
              <a:cxnLst/>
              <a:rect l="l" t="t" r="r" b="b"/>
              <a:pathLst>
                <a:path w="1164589" h="2733040">
                  <a:moveTo>
                    <a:pt x="0" y="194056"/>
                  </a:moveTo>
                  <a:lnTo>
                    <a:pt x="5124" y="149556"/>
                  </a:lnTo>
                  <a:lnTo>
                    <a:pt x="19721" y="108709"/>
                  </a:lnTo>
                  <a:lnTo>
                    <a:pt x="42627" y="72678"/>
                  </a:lnTo>
                  <a:lnTo>
                    <a:pt x="72678" y="42627"/>
                  </a:lnTo>
                  <a:lnTo>
                    <a:pt x="108709" y="19721"/>
                  </a:lnTo>
                  <a:lnTo>
                    <a:pt x="149556" y="5124"/>
                  </a:lnTo>
                  <a:lnTo>
                    <a:pt x="194056" y="0"/>
                  </a:lnTo>
                  <a:lnTo>
                    <a:pt x="970280" y="0"/>
                  </a:lnTo>
                  <a:lnTo>
                    <a:pt x="1014779" y="5124"/>
                  </a:lnTo>
                  <a:lnTo>
                    <a:pt x="1055626" y="19721"/>
                  </a:lnTo>
                  <a:lnTo>
                    <a:pt x="1091657" y="42627"/>
                  </a:lnTo>
                  <a:lnTo>
                    <a:pt x="1121708" y="72678"/>
                  </a:lnTo>
                  <a:lnTo>
                    <a:pt x="1144614" y="108709"/>
                  </a:lnTo>
                  <a:lnTo>
                    <a:pt x="1159211" y="149556"/>
                  </a:lnTo>
                  <a:lnTo>
                    <a:pt x="1164336" y="194056"/>
                  </a:lnTo>
                  <a:lnTo>
                    <a:pt x="1164336" y="2538476"/>
                  </a:lnTo>
                  <a:lnTo>
                    <a:pt x="1159211" y="2582975"/>
                  </a:lnTo>
                  <a:lnTo>
                    <a:pt x="1144614" y="2623822"/>
                  </a:lnTo>
                  <a:lnTo>
                    <a:pt x="1121708" y="2659853"/>
                  </a:lnTo>
                  <a:lnTo>
                    <a:pt x="1091657" y="2689904"/>
                  </a:lnTo>
                  <a:lnTo>
                    <a:pt x="1055626" y="2712810"/>
                  </a:lnTo>
                  <a:lnTo>
                    <a:pt x="1014779" y="2727407"/>
                  </a:lnTo>
                  <a:lnTo>
                    <a:pt x="970280" y="2732532"/>
                  </a:lnTo>
                  <a:lnTo>
                    <a:pt x="194056" y="2732532"/>
                  </a:lnTo>
                  <a:lnTo>
                    <a:pt x="149556" y="2727407"/>
                  </a:lnTo>
                  <a:lnTo>
                    <a:pt x="108709" y="2712810"/>
                  </a:lnTo>
                  <a:lnTo>
                    <a:pt x="72678" y="2689904"/>
                  </a:lnTo>
                  <a:lnTo>
                    <a:pt x="42627" y="2659853"/>
                  </a:lnTo>
                  <a:lnTo>
                    <a:pt x="19721" y="2623822"/>
                  </a:lnTo>
                  <a:lnTo>
                    <a:pt x="5124" y="2582975"/>
                  </a:lnTo>
                  <a:lnTo>
                    <a:pt x="0" y="2538476"/>
                  </a:lnTo>
                  <a:lnTo>
                    <a:pt x="0" y="194056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1">
              <a:extLst>
                <a:ext uri="{FF2B5EF4-FFF2-40B4-BE49-F238E27FC236}">
                  <a16:creationId xmlns:a16="http://schemas.microsoft.com/office/drawing/2014/main" id="{7A14B5EE-5F97-4A65-8CF3-F910FD798B19}"/>
                </a:ext>
              </a:extLst>
            </p:cNvPr>
            <p:cNvSpPr/>
            <p:nvPr/>
          </p:nvSpPr>
          <p:spPr>
            <a:xfrm>
              <a:off x="1562535" y="3338137"/>
              <a:ext cx="581660" cy="770890"/>
            </a:xfrm>
            <a:custGeom>
              <a:avLst/>
              <a:gdLst/>
              <a:ahLst/>
              <a:cxnLst/>
              <a:rect l="l" t="t" r="r" b="b"/>
              <a:pathLst>
                <a:path w="581660" h="770889">
                  <a:moveTo>
                    <a:pt x="75868" y="189641"/>
                  </a:moveTo>
                  <a:lnTo>
                    <a:pt x="65283" y="191784"/>
                  </a:lnTo>
                  <a:lnTo>
                    <a:pt x="56216" y="198216"/>
                  </a:lnTo>
                  <a:lnTo>
                    <a:pt x="49784" y="207819"/>
                  </a:lnTo>
                  <a:lnTo>
                    <a:pt x="47641" y="218583"/>
                  </a:lnTo>
                  <a:lnTo>
                    <a:pt x="49784" y="229169"/>
                  </a:lnTo>
                  <a:lnTo>
                    <a:pt x="56216" y="238236"/>
                  </a:lnTo>
                  <a:lnTo>
                    <a:pt x="66965" y="255834"/>
                  </a:lnTo>
                  <a:lnTo>
                    <a:pt x="67173" y="277541"/>
                  </a:lnTo>
                  <a:lnTo>
                    <a:pt x="58092" y="306037"/>
                  </a:lnTo>
                  <a:lnTo>
                    <a:pt x="40971" y="344002"/>
                  </a:lnTo>
                  <a:lnTo>
                    <a:pt x="26128" y="374330"/>
                  </a:lnTo>
                  <a:lnTo>
                    <a:pt x="12982" y="406533"/>
                  </a:lnTo>
                  <a:lnTo>
                    <a:pt x="3587" y="440344"/>
                  </a:lnTo>
                  <a:lnTo>
                    <a:pt x="0" y="475496"/>
                  </a:lnTo>
                  <a:lnTo>
                    <a:pt x="2728" y="531157"/>
                  </a:lnTo>
                  <a:lnTo>
                    <a:pt x="10864" y="580309"/>
                  </a:lnTo>
                  <a:lnTo>
                    <a:pt x="24285" y="622723"/>
                  </a:lnTo>
                  <a:lnTo>
                    <a:pt x="42930" y="658352"/>
                  </a:lnTo>
                  <a:lnTo>
                    <a:pt x="84056" y="701098"/>
                  </a:lnTo>
                  <a:lnTo>
                    <a:pt x="131489" y="721331"/>
                  </a:lnTo>
                  <a:lnTo>
                    <a:pt x="145528" y="745153"/>
                  </a:lnTo>
                  <a:lnTo>
                    <a:pt x="159478" y="760399"/>
                  </a:lnTo>
                  <a:lnTo>
                    <a:pt x="171820" y="768499"/>
                  </a:lnTo>
                  <a:lnTo>
                    <a:pt x="181035" y="770881"/>
                  </a:lnTo>
                  <a:lnTo>
                    <a:pt x="295374" y="770881"/>
                  </a:lnTo>
                  <a:lnTo>
                    <a:pt x="306674" y="768692"/>
                  </a:lnTo>
                  <a:lnTo>
                    <a:pt x="315740" y="762662"/>
                  </a:lnTo>
                  <a:lnTo>
                    <a:pt x="321770" y="753594"/>
                  </a:lnTo>
                  <a:lnTo>
                    <a:pt x="323958" y="742294"/>
                  </a:lnTo>
                  <a:lnTo>
                    <a:pt x="322097" y="732066"/>
                  </a:lnTo>
                  <a:lnTo>
                    <a:pt x="316931" y="723356"/>
                  </a:lnTo>
                  <a:lnTo>
                    <a:pt x="309085" y="716969"/>
                  </a:lnTo>
                  <a:lnTo>
                    <a:pt x="299185" y="713708"/>
                  </a:lnTo>
                  <a:lnTo>
                    <a:pt x="266789" y="713708"/>
                  </a:lnTo>
                  <a:lnTo>
                    <a:pt x="292485" y="694607"/>
                  </a:lnTo>
                  <a:lnTo>
                    <a:pt x="313716" y="666661"/>
                  </a:lnTo>
                  <a:lnTo>
                    <a:pt x="320136" y="649867"/>
                  </a:lnTo>
                  <a:lnTo>
                    <a:pt x="111479" y="649867"/>
                  </a:lnTo>
                  <a:lnTo>
                    <a:pt x="107668" y="646056"/>
                  </a:lnTo>
                  <a:lnTo>
                    <a:pt x="72771" y="589838"/>
                  </a:lnTo>
                  <a:lnTo>
                    <a:pt x="61531" y="541510"/>
                  </a:lnTo>
                  <a:lnTo>
                    <a:pt x="57169" y="475496"/>
                  </a:lnTo>
                  <a:lnTo>
                    <a:pt x="60116" y="448920"/>
                  </a:lnTo>
                  <a:lnTo>
                    <a:pt x="67888" y="422255"/>
                  </a:lnTo>
                  <a:lnTo>
                    <a:pt x="78875" y="395769"/>
                  </a:lnTo>
                  <a:lnTo>
                    <a:pt x="91470" y="369729"/>
                  </a:lnTo>
                  <a:lnTo>
                    <a:pt x="110839" y="327119"/>
                  </a:lnTo>
                  <a:lnTo>
                    <a:pt x="123509" y="283258"/>
                  </a:lnTo>
                  <a:lnTo>
                    <a:pt x="121350" y="239755"/>
                  </a:lnTo>
                  <a:lnTo>
                    <a:pt x="96234" y="198216"/>
                  </a:lnTo>
                  <a:lnTo>
                    <a:pt x="86632" y="191784"/>
                  </a:lnTo>
                  <a:lnTo>
                    <a:pt x="75868" y="189641"/>
                  </a:lnTo>
                  <a:close/>
                </a:path>
                <a:path w="581660" h="770889">
                  <a:moveTo>
                    <a:pt x="484601" y="440240"/>
                  </a:moveTo>
                  <a:lnTo>
                    <a:pt x="285846" y="440240"/>
                  </a:lnTo>
                  <a:lnTo>
                    <a:pt x="292515" y="444052"/>
                  </a:lnTo>
                  <a:lnTo>
                    <a:pt x="327904" y="469362"/>
                  </a:lnTo>
                  <a:lnTo>
                    <a:pt x="349089" y="500032"/>
                  </a:lnTo>
                  <a:lnTo>
                    <a:pt x="359376" y="536776"/>
                  </a:lnTo>
                  <a:lnTo>
                    <a:pt x="362071" y="580309"/>
                  </a:lnTo>
                  <a:lnTo>
                    <a:pt x="360835" y="605307"/>
                  </a:lnTo>
                  <a:lnTo>
                    <a:pt x="357188" y="628786"/>
                  </a:lnTo>
                  <a:lnTo>
                    <a:pt x="351218" y="650656"/>
                  </a:lnTo>
                  <a:lnTo>
                    <a:pt x="343015" y="670830"/>
                  </a:lnTo>
                  <a:lnTo>
                    <a:pt x="343015" y="742294"/>
                  </a:lnTo>
                  <a:lnTo>
                    <a:pt x="345203" y="753594"/>
                  </a:lnTo>
                  <a:lnTo>
                    <a:pt x="351233" y="762662"/>
                  </a:lnTo>
                  <a:lnTo>
                    <a:pt x="360299" y="768692"/>
                  </a:lnTo>
                  <a:lnTo>
                    <a:pt x="371599" y="770881"/>
                  </a:lnTo>
                  <a:lnTo>
                    <a:pt x="382899" y="768692"/>
                  </a:lnTo>
                  <a:lnTo>
                    <a:pt x="391966" y="762662"/>
                  </a:lnTo>
                  <a:lnTo>
                    <a:pt x="397995" y="753594"/>
                  </a:lnTo>
                  <a:lnTo>
                    <a:pt x="400184" y="742294"/>
                  </a:lnTo>
                  <a:lnTo>
                    <a:pt x="400184" y="654632"/>
                  </a:lnTo>
                  <a:lnTo>
                    <a:pt x="405171" y="648736"/>
                  </a:lnTo>
                  <a:lnTo>
                    <a:pt x="410069" y="642483"/>
                  </a:lnTo>
                  <a:lnTo>
                    <a:pt x="414789" y="635872"/>
                  </a:lnTo>
                  <a:lnTo>
                    <a:pt x="419240" y="628905"/>
                  </a:lnTo>
                  <a:lnTo>
                    <a:pt x="476410" y="628905"/>
                  </a:lnTo>
                  <a:lnTo>
                    <a:pt x="476410" y="488836"/>
                  </a:lnTo>
                  <a:lnTo>
                    <a:pt x="480712" y="468171"/>
                  </a:lnTo>
                  <a:lnTo>
                    <a:pt x="483675" y="449292"/>
                  </a:lnTo>
                  <a:lnTo>
                    <a:pt x="484601" y="440240"/>
                  </a:lnTo>
                  <a:close/>
                </a:path>
                <a:path w="581660" h="770889">
                  <a:moveTo>
                    <a:pt x="476410" y="628905"/>
                  </a:moveTo>
                  <a:lnTo>
                    <a:pt x="419240" y="628905"/>
                  </a:lnTo>
                  <a:lnTo>
                    <a:pt x="419240" y="742294"/>
                  </a:lnTo>
                  <a:lnTo>
                    <a:pt x="421429" y="753594"/>
                  </a:lnTo>
                  <a:lnTo>
                    <a:pt x="427458" y="762662"/>
                  </a:lnTo>
                  <a:lnTo>
                    <a:pt x="436525" y="768692"/>
                  </a:lnTo>
                  <a:lnTo>
                    <a:pt x="447825" y="770881"/>
                  </a:lnTo>
                  <a:lnTo>
                    <a:pt x="459125" y="768692"/>
                  </a:lnTo>
                  <a:lnTo>
                    <a:pt x="468191" y="762662"/>
                  </a:lnTo>
                  <a:lnTo>
                    <a:pt x="474221" y="753594"/>
                  </a:lnTo>
                  <a:lnTo>
                    <a:pt x="476410" y="742294"/>
                  </a:lnTo>
                  <a:lnTo>
                    <a:pt x="476410" y="628905"/>
                  </a:lnTo>
                  <a:close/>
                </a:path>
                <a:path w="581660" h="770889">
                  <a:moveTo>
                    <a:pt x="484985" y="0"/>
                  </a:moveTo>
                  <a:lnTo>
                    <a:pt x="479268" y="5717"/>
                  </a:lnTo>
                  <a:lnTo>
                    <a:pt x="347779" y="128658"/>
                  </a:lnTo>
                  <a:lnTo>
                    <a:pt x="337625" y="140375"/>
                  </a:lnTo>
                  <a:lnTo>
                    <a:pt x="330152" y="153790"/>
                  </a:lnTo>
                  <a:lnTo>
                    <a:pt x="325536" y="168455"/>
                  </a:lnTo>
                  <a:lnTo>
                    <a:pt x="323958" y="183923"/>
                  </a:lnTo>
                  <a:lnTo>
                    <a:pt x="323958" y="189641"/>
                  </a:lnTo>
                  <a:lnTo>
                    <a:pt x="318854" y="210752"/>
                  </a:lnTo>
                  <a:lnTo>
                    <a:pt x="304859" y="230726"/>
                  </a:lnTo>
                  <a:lnTo>
                    <a:pt x="283948" y="250785"/>
                  </a:lnTo>
                  <a:lnTo>
                    <a:pt x="229285" y="296058"/>
                  </a:lnTo>
                  <a:lnTo>
                    <a:pt x="199483" y="323720"/>
                  </a:lnTo>
                  <a:lnTo>
                    <a:pt x="170670" y="356364"/>
                  </a:lnTo>
                  <a:lnTo>
                    <a:pt x="144820" y="395216"/>
                  </a:lnTo>
                  <a:lnTo>
                    <a:pt x="123909" y="441498"/>
                  </a:lnTo>
                  <a:lnTo>
                    <a:pt x="109914" y="496436"/>
                  </a:lnTo>
                  <a:lnTo>
                    <a:pt x="104810" y="561252"/>
                  </a:lnTo>
                  <a:lnTo>
                    <a:pt x="105182" y="586086"/>
                  </a:lnTo>
                  <a:lnTo>
                    <a:pt x="106358" y="609133"/>
                  </a:lnTo>
                  <a:lnTo>
                    <a:pt x="108427" y="630393"/>
                  </a:lnTo>
                  <a:lnTo>
                    <a:pt x="111479" y="649867"/>
                  </a:lnTo>
                  <a:lnTo>
                    <a:pt x="320136" y="649867"/>
                  </a:lnTo>
                  <a:lnTo>
                    <a:pt x="328151" y="628905"/>
                  </a:lnTo>
                  <a:lnTo>
                    <a:pt x="333485" y="580279"/>
                  </a:lnTo>
                  <a:lnTo>
                    <a:pt x="330896" y="539575"/>
                  </a:lnTo>
                  <a:lnTo>
                    <a:pt x="322053" y="509560"/>
                  </a:lnTo>
                  <a:lnTo>
                    <a:pt x="305349" y="487049"/>
                  </a:lnTo>
                  <a:lnTo>
                    <a:pt x="279176" y="468826"/>
                  </a:lnTo>
                  <a:lnTo>
                    <a:pt x="272506" y="465014"/>
                  </a:lnTo>
                  <a:lnTo>
                    <a:pt x="269648" y="456439"/>
                  </a:lnTo>
                  <a:lnTo>
                    <a:pt x="277270" y="443099"/>
                  </a:lnTo>
                  <a:lnTo>
                    <a:pt x="285846" y="440240"/>
                  </a:lnTo>
                  <a:lnTo>
                    <a:pt x="484601" y="440240"/>
                  </a:lnTo>
                  <a:lnTo>
                    <a:pt x="485387" y="432558"/>
                  </a:lnTo>
                  <a:lnTo>
                    <a:pt x="485938" y="418325"/>
                  </a:lnTo>
                  <a:lnTo>
                    <a:pt x="482960" y="372975"/>
                  </a:lnTo>
                  <a:lnTo>
                    <a:pt x="476410" y="343526"/>
                  </a:lnTo>
                  <a:lnTo>
                    <a:pt x="469859" y="320509"/>
                  </a:lnTo>
                  <a:lnTo>
                    <a:pt x="466881" y="294454"/>
                  </a:lnTo>
                  <a:lnTo>
                    <a:pt x="469889" y="279655"/>
                  </a:lnTo>
                  <a:lnTo>
                    <a:pt x="478077" y="267536"/>
                  </a:lnTo>
                  <a:lnTo>
                    <a:pt x="490196" y="259348"/>
                  </a:lnTo>
                  <a:lnTo>
                    <a:pt x="534591" y="250325"/>
                  </a:lnTo>
                  <a:lnTo>
                    <a:pt x="558828" y="233948"/>
                  </a:lnTo>
                  <a:lnTo>
                    <a:pt x="575205" y="209710"/>
                  </a:lnTo>
                  <a:lnTo>
                    <a:pt x="581220" y="180112"/>
                  </a:lnTo>
                  <a:lnTo>
                    <a:pt x="581220" y="173442"/>
                  </a:lnTo>
                  <a:lnTo>
                    <a:pt x="579314" y="167725"/>
                  </a:lnTo>
                  <a:lnTo>
                    <a:pt x="575503" y="162961"/>
                  </a:lnTo>
                  <a:lnTo>
                    <a:pt x="495466" y="46689"/>
                  </a:lnTo>
                  <a:lnTo>
                    <a:pt x="495466" y="3811"/>
                  </a:lnTo>
                  <a:lnTo>
                    <a:pt x="484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A610C56-FD3F-46DB-B03E-10C54EC14147}"/>
                </a:ext>
              </a:extLst>
            </p:cNvPr>
            <p:cNvSpPr/>
            <p:nvPr/>
          </p:nvSpPr>
          <p:spPr>
            <a:xfrm>
              <a:off x="4149852" y="2932175"/>
              <a:ext cx="4131945" cy="1591311"/>
            </a:xfrm>
            <a:custGeom>
              <a:avLst/>
              <a:gdLst/>
              <a:ahLst/>
              <a:cxnLst/>
              <a:rect l="l" t="t" r="r" b="b"/>
              <a:pathLst>
                <a:path w="4131945" h="1591310">
                  <a:moveTo>
                    <a:pt x="3866388" y="0"/>
                  </a:moveTo>
                  <a:lnTo>
                    <a:pt x="265175" y="0"/>
                  </a:lnTo>
                  <a:lnTo>
                    <a:pt x="217515" y="4273"/>
                  </a:lnTo>
                  <a:lnTo>
                    <a:pt x="172656" y="16592"/>
                  </a:lnTo>
                  <a:lnTo>
                    <a:pt x="131346" y="36209"/>
                  </a:lnTo>
                  <a:lnTo>
                    <a:pt x="94335" y="62373"/>
                  </a:lnTo>
                  <a:lnTo>
                    <a:pt x="62373" y="94335"/>
                  </a:lnTo>
                  <a:lnTo>
                    <a:pt x="36209" y="131346"/>
                  </a:lnTo>
                  <a:lnTo>
                    <a:pt x="16592" y="172656"/>
                  </a:lnTo>
                  <a:lnTo>
                    <a:pt x="4273" y="217515"/>
                  </a:lnTo>
                  <a:lnTo>
                    <a:pt x="0" y="265175"/>
                  </a:lnTo>
                  <a:lnTo>
                    <a:pt x="0" y="1325880"/>
                  </a:lnTo>
                  <a:lnTo>
                    <a:pt x="4273" y="1373540"/>
                  </a:lnTo>
                  <a:lnTo>
                    <a:pt x="16592" y="1418399"/>
                  </a:lnTo>
                  <a:lnTo>
                    <a:pt x="36209" y="1459709"/>
                  </a:lnTo>
                  <a:lnTo>
                    <a:pt x="62373" y="1496720"/>
                  </a:lnTo>
                  <a:lnTo>
                    <a:pt x="94335" y="1528682"/>
                  </a:lnTo>
                  <a:lnTo>
                    <a:pt x="131346" y="1554846"/>
                  </a:lnTo>
                  <a:lnTo>
                    <a:pt x="172656" y="1574463"/>
                  </a:lnTo>
                  <a:lnTo>
                    <a:pt x="217515" y="1586782"/>
                  </a:lnTo>
                  <a:lnTo>
                    <a:pt x="265175" y="1591056"/>
                  </a:lnTo>
                  <a:lnTo>
                    <a:pt x="3866388" y="1591056"/>
                  </a:lnTo>
                  <a:lnTo>
                    <a:pt x="3914048" y="1586782"/>
                  </a:lnTo>
                  <a:lnTo>
                    <a:pt x="3958907" y="1574463"/>
                  </a:lnTo>
                  <a:lnTo>
                    <a:pt x="4000217" y="1554846"/>
                  </a:lnTo>
                  <a:lnTo>
                    <a:pt x="4037228" y="1528682"/>
                  </a:lnTo>
                  <a:lnTo>
                    <a:pt x="4069190" y="1496720"/>
                  </a:lnTo>
                  <a:lnTo>
                    <a:pt x="4095354" y="1459709"/>
                  </a:lnTo>
                  <a:lnTo>
                    <a:pt x="4114971" y="1418399"/>
                  </a:lnTo>
                  <a:lnTo>
                    <a:pt x="4127290" y="1373540"/>
                  </a:lnTo>
                  <a:lnTo>
                    <a:pt x="4131564" y="1325880"/>
                  </a:lnTo>
                  <a:lnTo>
                    <a:pt x="4131564" y="265175"/>
                  </a:lnTo>
                  <a:lnTo>
                    <a:pt x="4127290" y="217515"/>
                  </a:lnTo>
                  <a:lnTo>
                    <a:pt x="4114971" y="172656"/>
                  </a:lnTo>
                  <a:lnTo>
                    <a:pt x="4095354" y="131346"/>
                  </a:lnTo>
                  <a:lnTo>
                    <a:pt x="4069190" y="94335"/>
                  </a:lnTo>
                  <a:lnTo>
                    <a:pt x="4037228" y="62373"/>
                  </a:lnTo>
                  <a:lnTo>
                    <a:pt x="4000217" y="36209"/>
                  </a:lnTo>
                  <a:lnTo>
                    <a:pt x="3958907" y="16592"/>
                  </a:lnTo>
                  <a:lnTo>
                    <a:pt x="3914048" y="4273"/>
                  </a:lnTo>
                  <a:lnTo>
                    <a:pt x="3866388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3">
              <a:extLst>
                <a:ext uri="{FF2B5EF4-FFF2-40B4-BE49-F238E27FC236}">
                  <a16:creationId xmlns:a16="http://schemas.microsoft.com/office/drawing/2014/main" id="{6048E267-5EF3-4BBB-8E0F-4E409648F79E}"/>
                </a:ext>
              </a:extLst>
            </p:cNvPr>
            <p:cNvSpPr/>
            <p:nvPr/>
          </p:nvSpPr>
          <p:spPr>
            <a:xfrm>
              <a:off x="4149852" y="2932176"/>
              <a:ext cx="4131945" cy="1591310"/>
            </a:xfrm>
            <a:custGeom>
              <a:avLst/>
              <a:gdLst/>
              <a:ahLst/>
              <a:cxnLst/>
              <a:rect l="l" t="t" r="r" b="b"/>
              <a:pathLst>
                <a:path w="4131945" h="1591310">
                  <a:moveTo>
                    <a:pt x="0" y="265175"/>
                  </a:moveTo>
                  <a:lnTo>
                    <a:pt x="4273" y="217515"/>
                  </a:lnTo>
                  <a:lnTo>
                    <a:pt x="16592" y="172656"/>
                  </a:lnTo>
                  <a:lnTo>
                    <a:pt x="36209" y="131346"/>
                  </a:lnTo>
                  <a:lnTo>
                    <a:pt x="62373" y="94335"/>
                  </a:lnTo>
                  <a:lnTo>
                    <a:pt x="94335" y="62373"/>
                  </a:lnTo>
                  <a:lnTo>
                    <a:pt x="131346" y="36209"/>
                  </a:lnTo>
                  <a:lnTo>
                    <a:pt x="172656" y="16592"/>
                  </a:lnTo>
                  <a:lnTo>
                    <a:pt x="217515" y="4273"/>
                  </a:lnTo>
                  <a:lnTo>
                    <a:pt x="265175" y="0"/>
                  </a:lnTo>
                  <a:lnTo>
                    <a:pt x="3866388" y="0"/>
                  </a:lnTo>
                  <a:lnTo>
                    <a:pt x="3914048" y="4273"/>
                  </a:lnTo>
                  <a:lnTo>
                    <a:pt x="3958907" y="16592"/>
                  </a:lnTo>
                  <a:lnTo>
                    <a:pt x="4000217" y="36209"/>
                  </a:lnTo>
                  <a:lnTo>
                    <a:pt x="4037228" y="62373"/>
                  </a:lnTo>
                  <a:lnTo>
                    <a:pt x="4069190" y="94335"/>
                  </a:lnTo>
                  <a:lnTo>
                    <a:pt x="4095354" y="131346"/>
                  </a:lnTo>
                  <a:lnTo>
                    <a:pt x="4114971" y="172656"/>
                  </a:lnTo>
                  <a:lnTo>
                    <a:pt x="4127290" y="217515"/>
                  </a:lnTo>
                  <a:lnTo>
                    <a:pt x="4131564" y="265175"/>
                  </a:lnTo>
                  <a:lnTo>
                    <a:pt x="4131564" y="1325880"/>
                  </a:lnTo>
                  <a:lnTo>
                    <a:pt x="4127290" y="1373540"/>
                  </a:lnTo>
                  <a:lnTo>
                    <a:pt x="4114971" y="1418399"/>
                  </a:lnTo>
                  <a:lnTo>
                    <a:pt x="4095354" y="1459709"/>
                  </a:lnTo>
                  <a:lnTo>
                    <a:pt x="4069190" y="1496720"/>
                  </a:lnTo>
                  <a:lnTo>
                    <a:pt x="4037228" y="1528682"/>
                  </a:lnTo>
                  <a:lnTo>
                    <a:pt x="4000217" y="1554846"/>
                  </a:lnTo>
                  <a:lnTo>
                    <a:pt x="3958907" y="1574463"/>
                  </a:lnTo>
                  <a:lnTo>
                    <a:pt x="3914048" y="1586782"/>
                  </a:lnTo>
                  <a:lnTo>
                    <a:pt x="3866388" y="1591056"/>
                  </a:lnTo>
                  <a:lnTo>
                    <a:pt x="265175" y="1591056"/>
                  </a:lnTo>
                  <a:lnTo>
                    <a:pt x="217515" y="1586782"/>
                  </a:lnTo>
                  <a:lnTo>
                    <a:pt x="172656" y="1574463"/>
                  </a:lnTo>
                  <a:lnTo>
                    <a:pt x="131346" y="1554846"/>
                  </a:lnTo>
                  <a:lnTo>
                    <a:pt x="94335" y="1528682"/>
                  </a:lnTo>
                  <a:lnTo>
                    <a:pt x="62373" y="1496720"/>
                  </a:lnTo>
                  <a:lnTo>
                    <a:pt x="36209" y="1459709"/>
                  </a:lnTo>
                  <a:lnTo>
                    <a:pt x="16592" y="1418399"/>
                  </a:lnTo>
                  <a:lnTo>
                    <a:pt x="4273" y="1373540"/>
                  </a:lnTo>
                  <a:lnTo>
                    <a:pt x="0" y="1325880"/>
                  </a:lnTo>
                  <a:lnTo>
                    <a:pt x="0" y="265175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4">
              <a:extLst>
                <a:ext uri="{FF2B5EF4-FFF2-40B4-BE49-F238E27FC236}">
                  <a16:creationId xmlns:a16="http://schemas.microsoft.com/office/drawing/2014/main" id="{21BEC2F9-C431-4264-ABEF-F315BD2C6EE5}"/>
                </a:ext>
              </a:extLst>
            </p:cNvPr>
            <p:cNvSpPr txBox="1"/>
            <p:nvPr/>
          </p:nvSpPr>
          <p:spPr>
            <a:xfrm>
              <a:off x="4611509" y="3512566"/>
              <a:ext cx="3208629" cy="4203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10" dirty="0">
                  <a:solidFill>
                    <a:srgbClr val="FFFFFF"/>
                  </a:solidFill>
                  <a:latin typeface="Arial"/>
                  <a:cs typeface="Arial"/>
                </a:rPr>
                <a:t>Classification </a:t>
              </a:r>
              <a:r>
                <a:rPr sz="2400" spc="-70" dirty="0">
                  <a:solidFill>
                    <a:srgbClr val="FFFFFF"/>
                  </a:solidFill>
                  <a:latin typeface="Arial"/>
                  <a:cs typeface="Arial"/>
                </a:rPr>
                <a:t>model</a:t>
              </a:r>
              <a:r>
                <a:rPr sz="2400" spc="-20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400" i="1" spc="65" dirty="0">
                  <a:solidFill>
                    <a:srgbClr val="FFFFFF"/>
                  </a:solidFill>
                  <a:latin typeface="Arial"/>
                  <a:cs typeface="Arial"/>
                </a:rPr>
                <a:t>f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2" name="object 15">
              <a:extLst>
                <a:ext uri="{FF2B5EF4-FFF2-40B4-BE49-F238E27FC236}">
                  <a16:creationId xmlns:a16="http://schemas.microsoft.com/office/drawing/2014/main" id="{26B70BF0-6BB7-4360-B791-53927E7A278A}"/>
                </a:ext>
              </a:extLst>
            </p:cNvPr>
            <p:cNvSpPr/>
            <p:nvPr/>
          </p:nvSpPr>
          <p:spPr>
            <a:xfrm>
              <a:off x="2418588" y="3628618"/>
              <a:ext cx="1863852" cy="231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6">
              <a:extLst>
                <a:ext uri="{FF2B5EF4-FFF2-40B4-BE49-F238E27FC236}">
                  <a16:creationId xmlns:a16="http://schemas.microsoft.com/office/drawing/2014/main" id="{3894BFB3-3A02-4B07-B11F-0F3EFFBE03EC}"/>
                </a:ext>
              </a:extLst>
            </p:cNvPr>
            <p:cNvSpPr/>
            <p:nvPr/>
          </p:nvSpPr>
          <p:spPr>
            <a:xfrm>
              <a:off x="2440685" y="3689603"/>
              <a:ext cx="1710055" cy="78105"/>
            </a:xfrm>
            <a:custGeom>
              <a:avLst/>
              <a:gdLst/>
              <a:ahLst/>
              <a:cxnLst/>
              <a:rect l="l" t="t" r="r" b="b"/>
              <a:pathLst>
                <a:path w="1710054" h="78104">
                  <a:moveTo>
                    <a:pt x="1632330" y="0"/>
                  </a:moveTo>
                  <a:lnTo>
                    <a:pt x="1632330" y="77724"/>
                  </a:lnTo>
                  <a:lnTo>
                    <a:pt x="1684147" y="51816"/>
                  </a:lnTo>
                  <a:lnTo>
                    <a:pt x="1645285" y="51816"/>
                  </a:lnTo>
                  <a:lnTo>
                    <a:pt x="1645285" y="25908"/>
                  </a:lnTo>
                  <a:lnTo>
                    <a:pt x="1684146" y="25908"/>
                  </a:lnTo>
                  <a:lnTo>
                    <a:pt x="1632330" y="0"/>
                  </a:lnTo>
                  <a:close/>
                </a:path>
                <a:path w="1710054" h="78104">
                  <a:moveTo>
                    <a:pt x="1632330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1632330" y="51816"/>
                  </a:lnTo>
                  <a:lnTo>
                    <a:pt x="1632330" y="25908"/>
                  </a:lnTo>
                  <a:close/>
                </a:path>
                <a:path w="1710054" h="78104">
                  <a:moveTo>
                    <a:pt x="1684146" y="25908"/>
                  </a:moveTo>
                  <a:lnTo>
                    <a:pt x="1645285" y="25908"/>
                  </a:lnTo>
                  <a:lnTo>
                    <a:pt x="1645285" y="51816"/>
                  </a:lnTo>
                  <a:lnTo>
                    <a:pt x="1684147" y="51816"/>
                  </a:lnTo>
                  <a:lnTo>
                    <a:pt x="1710054" y="38862"/>
                  </a:lnTo>
                  <a:lnTo>
                    <a:pt x="1684146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7">
              <a:extLst>
                <a:ext uri="{FF2B5EF4-FFF2-40B4-BE49-F238E27FC236}">
                  <a16:creationId xmlns:a16="http://schemas.microsoft.com/office/drawing/2014/main" id="{C9628ECC-DE45-4452-91DB-FE5A29E986D5}"/>
                </a:ext>
              </a:extLst>
            </p:cNvPr>
            <p:cNvSpPr/>
            <p:nvPr/>
          </p:nvSpPr>
          <p:spPr>
            <a:xfrm>
              <a:off x="8250935" y="3628618"/>
              <a:ext cx="1863852" cy="2316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99038DDF-B561-4D27-8C21-E41A3B0D0795}"/>
                </a:ext>
              </a:extLst>
            </p:cNvPr>
            <p:cNvSpPr/>
            <p:nvPr/>
          </p:nvSpPr>
          <p:spPr>
            <a:xfrm>
              <a:off x="8273033" y="3689603"/>
              <a:ext cx="1710055" cy="78105"/>
            </a:xfrm>
            <a:custGeom>
              <a:avLst/>
              <a:gdLst/>
              <a:ahLst/>
              <a:cxnLst/>
              <a:rect l="l" t="t" r="r" b="b"/>
              <a:pathLst>
                <a:path w="1710054" h="78104">
                  <a:moveTo>
                    <a:pt x="1632331" y="0"/>
                  </a:moveTo>
                  <a:lnTo>
                    <a:pt x="1632331" y="77724"/>
                  </a:lnTo>
                  <a:lnTo>
                    <a:pt x="1684147" y="51816"/>
                  </a:lnTo>
                  <a:lnTo>
                    <a:pt x="1645285" y="51816"/>
                  </a:lnTo>
                  <a:lnTo>
                    <a:pt x="1645285" y="25908"/>
                  </a:lnTo>
                  <a:lnTo>
                    <a:pt x="1684147" y="25908"/>
                  </a:lnTo>
                  <a:lnTo>
                    <a:pt x="1632331" y="0"/>
                  </a:lnTo>
                  <a:close/>
                </a:path>
                <a:path w="1710054" h="78104">
                  <a:moveTo>
                    <a:pt x="1632331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1632331" y="51816"/>
                  </a:lnTo>
                  <a:lnTo>
                    <a:pt x="1632331" y="25908"/>
                  </a:lnTo>
                  <a:close/>
                </a:path>
                <a:path w="1710054" h="78104">
                  <a:moveTo>
                    <a:pt x="1684147" y="25908"/>
                  </a:moveTo>
                  <a:lnTo>
                    <a:pt x="1645285" y="25908"/>
                  </a:lnTo>
                  <a:lnTo>
                    <a:pt x="1645285" y="51816"/>
                  </a:lnTo>
                  <a:lnTo>
                    <a:pt x="1684147" y="51816"/>
                  </a:lnTo>
                  <a:lnTo>
                    <a:pt x="1710055" y="38862"/>
                  </a:lnTo>
                  <a:lnTo>
                    <a:pt x="1684147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9">
              <a:extLst>
                <a:ext uri="{FF2B5EF4-FFF2-40B4-BE49-F238E27FC236}">
                  <a16:creationId xmlns:a16="http://schemas.microsoft.com/office/drawing/2014/main" id="{7D99541D-C80F-4BD9-A8C4-6279AA722F89}"/>
                </a:ext>
              </a:extLst>
            </p:cNvPr>
            <p:cNvSpPr/>
            <p:nvPr/>
          </p:nvSpPr>
          <p:spPr>
            <a:xfrm>
              <a:off x="4013430" y="4927515"/>
              <a:ext cx="4417063" cy="6328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0">
              <a:extLst>
                <a:ext uri="{FF2B5EF4-FFF2-40B4-BE49-F238E27FC236}">
                  <a16:creationId xmlns:a16="http://schemas.microsoft.com/office/drawing/2014/main" id="{8DF30045-78D7-49A1-8D28-7495F0141D4B}"/>
                </a:ext>
              </a:extLst>
            </p:cNvPr>
            <p:cNvSpPr/>
            <p:nvPr/>
          </p:nvSpPr>
          <p:spPr>
            <a:xfrm>
              <a:off x="5928359" y="5524500"/>
              <a:ext cx="940295" cy="3520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1">
              <a:extLst>
                <a:ext uri="{FF2B5EF4-FFF2-40B4-BE49-F238E27FC236}">
                  <a16:creationId xmlns:a16="http://schemas.microsoft.com/office/drawing/2014/main" id="{ED8B8F05-A444-433B-AF73-A58BBE3516A5}"/>
                </a:ext>
              </a:extLst>
            </p:cNvPr>
            <p:cNvSpPr/>
            <p:nvPr/>
          </p:nvSpPr>
          <p:spPr>
            <a:xfrm>
              <a:off x="5962650" y="5546597"/>
              <a:ext cx="840105" cy="264160"/>
            </a:xfrm>
            <a:custGeom>
              <a:avLst/>
              <a:gdLst/>
              <a:ahLst/>
              <a:cxnLst/>
              <a:rect l="l" t="t" r="r" b="b"/>
              <a:pathLst>
                <a:path w="840104" h="264160">
                  <a:moveTo>
                    <a:pt x="839724" y="0"/>
                  </a:moveTo>
                  <a:lnTo>
                    <a:pt x="838005" y="51314"/>
                  </a:lnTo>
                  <a:lnTo>
                    <a:pt x="833310" y="93216"/>
                  </a:lnTo>
                  <a:lnTo>
                    <a:pt x="826329" y="121466"/>
                  </a:lnTo>
                  <a:lnTo>
                    <a:pt x="817752" y="131825"/>
                  </a:lnTo>
                  <a:lnTo>
                    <a:pt x="441833" y="131825"/>
                  </a:lnTo>
                  <a:lnTo>
                    <a:pt x="433256" y="142185"/>
                  </a:lnTo>
                  <a:lnTo>
                    <a:pt x="426275" y="170435"/>
                  </a:lnTo>
                  <a:lnTo>
                    <a:pt x="421580" y="212337"/>
                  </a:lnTo>
                  <a:lnTo>
                    <a:pt x="419862" y="263651"/>
                  </a:lnTo>
                  <a:lnTo>
                    <a:pt x="418143" y="212337"/>
                  </a:lnTo>
                  <a:lnTo>
                    <a:pt x="413448" y="170435"/>
                  </a:lnTo>
                  <a:lnTo>
                    <a:pt x="406467" y="142185"/>
                  </a:lnTo>
                  <a:lnTo>
                    <a:pt x="397890" y="131825"/>
                  </a:lnTo>
                  <a:lnTo>
                    <a:pt x="21971" y="131825"/>
                  </a:lnTo>
                  <a:lnTo>
                    <a:pt x="13394" y="121466"/>
                  </a:lnTo>
                  <a:lnTo>
                    <a:pt x="6413" y="93216"/>
                  </a:lnTo>
                  <a:lnTo>
                    <a:pt x="1718" y="51314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8A36BA10-86CE-4833-BA4C-79925826CE00}"/>
                </a:ext>
              </a:extLst>
            </p:cNvPr>
            <p:cNvSpPr txBox="1"/>
            <p:nvPr/>
          </p:nvSpPr>
          <p:spPr>
            <a:xfrm>
              <a:off x="4391390" y="5832853"/>
              <a:ext cx="3850664" cy="6376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10209" marR="5080" indent="-398145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solidFill>
                    <a:srgbClr val="C00000"/>
                  </a:solidFill>
                  <a:latin typeface="Arial"/>
                  <a:cs typeface="Arial"/>
                </a:rPr>
                <a:t>This </a:t>
              </a:r>
              <a:r>
                <a:rPr sz="1800" spc="-25" dirty="0">
                  <a:solidFill>
                    <a:srgbClr val="C00000"/>
                  </a:solidFill>
                  <a:latin typeface="Arial"/>
                  <a:cs typeface="Arial"/>
                </a:rPr>
                <a:t>distribution </a:t>
              </a:r>
              <a:r>
                <a:rPr sz="1800" spc="-100" dirty="0">
                  <a:solidFill>
                    <a:srgbClr val="C00000"/>
                  </a:solidFill>
                  <a:latin typeface="Arial"/>
                  <a:cs typeface="Arial"/>
                </a:rPr>
                <a:t>is </a:t>
              </a:r>
              <a:r>
                <a:rPr sz="1800" spc="-60" dirty="0">
                  <a:solidFill>
                    <a:srgbClr val="C00000"/>
                  </a:solidFill>
                  <a:latin typeface="Arial"/>
                  <a:cs typeface="Arial"/>
                </a:rPr>
                <a:t>unknown </a:t>
              </a:r>
              <a:r>
                <a:rPr sz="1800" spc="15" dirty="0">
                  <a:solidFill>
                    <a:srgbClr val="C00000"/>
                  </a:solidFill>
                  <a:latin typeface="Arial"/>
                  <a:cs typeface="Arial"/>
                </a:rPr>
                <a:t>to</a:t>
              </a:r>
              <a:endParaRPr lang="en-US" altLang="ko-KR" sz="1800" spc="15" dirty="0">
                <a:solidFill>
                  <a:srgbClr val="C00000"/>
                </a:solidFill>
                <a:latin typeface="Arial"/>
                <a:cs typeface="Arial"/>
              </a:endParaRPr>
            </a:p>
            <a:p>
              <a:pPr marL="410209" marR="5080" indent="-398145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20" dirty="0">
                  <a:solidFill>
                    <a:srgbClr val="C00000"/>
                  </a:solidFill>
                  <a:latin typeface="Arial"/>
                  <a:cs typeface="Arial"/>
                </a:rPr>
                <a:t>the </a:t>
              </a:r>
              <a:r>
                <a:rPr sz="1800" spc="-60" dirty="0">
                  <a:solidFill>
                    <a:srgbClr val="C00000"/>
                  </a:solidFill>
                  <a:latin typeface="Arial"/>
                  <a:cs typeface="Arial"/>
                </a:rPr>
                <a:t>learning</a:t>
              </a:r>
              <a:r>
                <a:rPr sz="1800" spc="-155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800" spc="-40" dirty="0">
                  <a:solidFill>
                    <a:srgbClr val="C00000"/>
                  </a:solidFill>
                  <a:latin typeface="Arial"/>
                  <a:cs typeface="Arial"/>
                </a:rPr>
                <a:t>algorithm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ADAAFC4B-6FC3-4193-8E23-E6B91A50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1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BF58C6-C57D-4ADB-886B-A7AB65E4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Averaging</a:t>
            </a:r>
            <a:r>
              <a:rPr lang="en-US" altLang="ko-KR" dirty="0"/>
              <a:t> the loss function on the training set D</a:t>
            </a:r>
          </a:p>
          <a:p>
            <a:endParaRPr lang="en-US" altLang="ko-KR" dirty="0"/>
          </a:p>
          <a:p>
            <a:r>
              <a:rPr lang="en-US" altLang="ko-KR" dirty="0"/>
              <a:t>Minimize the </a:t>
            </a:r>
            <a:r>
              <a:rPr lang="en-US" altLang="ko-KR" b="1" dirty="0"/>
              <a:t>expected empirical loss</a:t>
            </a:r>
            <a:r>
              <a:rPr lang="en-US" altLang="ko-KR" dirty="0"/>
              <a:t> of the model over its training set D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60D02-853B-42B0-8DDC-14268BDC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Background: classification model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80E2CDC-D8EF-45F4-A158-03FAC05B41D0}"/>
              </a:ext>
            </a:extLst>
          </p:cNvPr>
          <p:cNvSpPr/>
          <p:nvPr/>
        </p:nvSpPr>
        <p:spPr>
          <a:xfrm>
            <a:off x="2364828" y="2059961"/>
            <a:ext cx="4414344" cy="100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ADB2C-8410-4F1B-BF3D-D5C80FB8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BE74A8-7E65-46F9-956C-39BABCA1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4" y="431841"/>
            <a:ext cx="8357405" cy="89054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Classification model: optimization problem</a:t>
            </a:r>
            <a:endParaRPr lang="ko-KR" altLang="en-US" sz="3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110F76-F9DF-415D-8886-80D242B9D3D1}"/>
              </a:ext>
            </a:extLst>
          </p:cNvPr>
          <p:cNvGrpSpPr/>
          <p:nvPr/>
        </p:nvGrpSpPr>
        <p:grpSpPr>
          <a:xfrm>
            <a:off x="1217423" y="2197086"/>
            <a:ext cx="6709155" cy="2210701"/>
            <a:chOff x="2741676" y="2197086"/>
            <a:chExt cx="6709155" cy="2210701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FD153893-1329-4798-8660-E8C88E47EBB4}"/>
                </a:ext>
              </a:extLst>
            </p:cNvPr>
            <p:cNvSpPr/>
            <p:nvPr/>
          </p:nvSpPr>
          <p:spPr>
            <a:xfrm>
              <a:off x="4576499" y="2197086"/>
              <a:ext cx="3012802" cy="641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809B5A58-1B62-402D-82D8-B3E7C31EC492}"/>
                </a:ext>
              </a:extLst>
            </p:cNvPr>
            <p:cNvSpPr/>
            <p:nvPr/>
          </p:nvSpPr>
          <p:spPr>
            <a:xfrm>
              <a:off x="2741676" y="2617342"/>
              <a:ext cx="2993136" cy="17900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016B769C-95C2-46EE-8D62-73E6D8E85A92}"/>
                </a:ext>
              </a:extLst>
            </p:cNvPr>
            <p:cNvSpPr/>
            <p:nvPr/>
          </p:nvSpPr>
          <p:spPr>
            <a:xfrm>
              <a:off x="2741676" y="2617342"/>
              <a:ext cx="2993390" cy="1790064"/>
            </a:xfrm>
            <a:custGeom>
              <a:avLst/>
              <a:gdLst/>
              <a:ahLst/>
              <a:cxnLst/>
              <a:rect l="l" t="t" r="r" b="b"/>
              <a:pathLst>
                <a:path w="2993390" h="1790064">
                  <a:moveTo>
                    <a:pt x="0" y="581025"/>
                  </a:moveTo>
                  <a:lnTo>
                    <a:pt x="4910" y="532275"/>
                  </a:lnTo>
                  <a:lnTo>
                    <a:pt x="18994" y="486878"/>
                  </a:lnTo>
                  <a:lnTo>
                    <a:pt x="41281" y="445802"/>
                  </a:lnTo>
                  <a:lnTo>
                    <a:pt x="70802" y="410019"/>
                  </a:lnTo>
                  <a:lnTo>
                    <a:pt x="106585" y="380498"/>
                  </a:lnTo>
                  <a:lnTo>
                    <a:pt x="147661" y="358211"/>
                  </a:lnTo>
                  <a:lnTo>
                    <a:pt x="193058" y="344127"/>
                  </a:lnTo>
                  <a:lnTo>
                    <a:pt x="241807" y="339217"/>
                  </a:lnTo>
                  <a:lnTo>
                    <a:pt x="1745996" y="339217"/>
                  </a:lnTo>
                  <a:lnTo>
                    <a:pt x="2797175" y="0"/>
                  </a:lnTo>
                  <a:lnTo>
                    <a:pt x="2494279" y="339217"/>
                  </a:lnTo>
                  <a:lnTo>
                    <a:pt x="2751328" y="339217"/>
                  </a:lnTo>
                  <a:lnTo>
                    <a:pt x="2800077" y="344127"/>
                  </a:lnTo>
                  <a:lnTo>
                    <a:pt x="2845474" y="358211"/>
                  </a:lnTo>
                  <a:lnTo>
                    <a:pt x="2886550" y="380498"/>
                  </a:lnTo>
                  <a:lnTo>
                    <a:pt x="2922333" y="410019"/>
                  </a:lnTo>
                  <a:lnTo>
                    <a:pt x="2951854" y="445802"/>
                  </a:lnTo>
                  <a:lnTo>
                    <a:pt x="2974141" y="486878"/>
                  </a:lnTo>
                  <a:lnTo>
                    <a:pt x="2988225" y="532275"/>
                  </a:lnTo>
                  <a:lnTo>
                    <a:pt x="2993136" y="581025"/>
                  </a:lnTo>
                  <a:lnTo>
                    <a:pt x="2993136" y="943737"/>
                  </a:lnTo>
                  <a:lnTo>
                    <a:pt x="2993136" y="1548257"/>
                  </a:lnTo>
                  <a:lnTo>
                    <a:pt x="2988225" y="1597006"/>
                  </a:lnTo>
                  <a:lnTo>
                    <a:pt x="2974141" y="1642403"/>
                  </a:lnTo>
                  <a:lnTo>
                    <a:pt x="2951854" y="1683479"/>
                  </a:lnTo>
                  <a:lnTo>
                    <a:pt x="2922333" y="1719262"/>
                  </a:lnTo>
                  <a:lnTo>
                    <a:pt x="2886550" y="1748783"/>
                  </a:lnTo>
                  <a:lnTo>
                    <a:pt x="2845474" y="1771070"/>
                  </a:lnTo>
                  <a:lnTo>
                    <a:pt x="2800077" y="1785154"/>
                  </a:lnTo>
                  <a:lnTo>
                    <a:pt x="2751328" y="1790065"/>
                  </a:lnTo>
                  <a:lnTo>
                    <a:pt x="2494279" y="1790065"/>
                  </a:lnTo>
                  <a:lnTo>
                    <a:pt x="1745996" y="1790065"/>
                  </a:lnTo>
                  <a:lnTo>
                    <a:pt x="241807" y="1790065"/>
                  </a:lnTo>
                  <a:lnTo>
                    <a:pt x="193058" y="1785154"/>
                  </a:lnTo>
                  <a:lnTo>
                    <a:pt x="147661" y="1771070"/>
                  </a:lnTo>
                  <a:lnTo>
                    <a:pt x="106585" y="1748783"/>
                  </a:lnTo>
                  <a:lnTo>
                    <a:pt x="70802" y="1719262"/>
                  </a:lnTo>
                  <a:lnTo>
                    <a:pt x="41281" y="1683479"/>
                  </a:lnTo>
                  <a:lnTo>
                    <a:pt x="18994" y="1642403"/>
                  </a:lnTo>
                  <a:lnTo>
                    <a:pt x="4910" y="1597006"/>
                  </a:lnTo>
                  <a:lnTo>
                    <a:pt x="0" y="1548257"/>
                  </a:lnTo>
                  <a:lnTo>
                    <a:pt x="0" y="943737"/>
                  </a:lnTo>
                  <a:lnTo>
                    <a:pt x="0" y="581025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41E6AFBE-91D6-4E50-AC4B-7958BD4B79FA}"/>
                </a:ext>
              </a:extLst>
            </p:cNvPr>
            <p:cNvSpPr txBox="1"/>
            <p:nvPr/>
          </p:nvSpPr>
          <p:spPr>
            <a:xfrm>
              <a:off x="3229482" y="3348990"/>
              <a:ext cx="2018664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576580" marR="5080" indent="-563880">
                <a:lnSpc>
                  <a:spcPct val="100000"/>
                </a:lnSpc>
                <a:spcBef>
                  <a:spcPts val="105"/>
                </a:spcBef>
              </a:pPr>
              <a:r>
                <a:rPr sz="2000" spc="-50" dirty="0">
                  <a:latin typeface="Arial"/>
                  <a:cs typeface="Arial"/>
                </a:rPr>
                <a:t>Minimizing </a:t>
              </a:r>
              <a:r>
                <a:rPr sz="2000" spc="-20" dirty="0">
                  <a:latin typeface="Arial"/>
                  <a:cs typeface="Arial"/>
                </a:rPr>
                <a:t>the</a:t>
              </a:r>
              <a:r>
                <a:rPr sz="2000" spc="-215" dirty="0">
                  <a:latin typeface="Arial"/>
                  <a:cs typeface="Arial"/>
                </a:rPr>
                <a:t> </a:t>
              </a:r>
              <a:r>
                <a:rPr sz="2000" spc="-125" dirty="0">
                  <a:latin typeface="Arial"/>
                  <a:cs typeface="Arial"/>
                </a:rPr>
                <a:t>loss  </a:t>
              </a:r>
              <a:r>
                <a:rPr sz="2000" spc="-30" dirty="0">
                  <a:latin typeface="Arial"/>
                  <a:cs typeface="Arial"/>
                </a:rPr>
                <a:t>function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D38F31E-75D4-4A49-9C1F-0ACB720DDB3A}"/>
                </a:ext>
              </a:extLst>
            </p:cNvPr>
            <p:cNvSpPr/>
            <p:nvPr/>
          </p:nvSpPr>
          <p:spPr>
            <a:xfrm>
              <a:off x="6412991" y="2551048"/>
              <a:ext cx="3037332" cy="18563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F01CF3D8-22F8-4DB9-B3FC-6212AFD96499}"/>
                </a:ext>
              </a:extLst>
            </p:cNvPr>
            <p:cNvSpPr/>
            <p:nvPr/>
          </p:nvSpPr>
          <p:spPr>
            <a:xfrm>
              <a:off x="6412991" y="2551048"/>
              <a:ext cx="3037840" cy="1856739"/>
            </a:xfrm>
            <a:custGeom>
              <a:avLst/>
              <a:gdLst/>
              <a:ahLst/>
              <a:cxnLst/>
              <a:rect l="l" t="t" r="r" b="b"/>
              <a:pathLst>
                <a:path w="3037840" h="1856739">
                  <a:moveTo>
                    <a:pt x="0" y="647318"/>
                  </a:moveTo>
                  <a:lnTo>
                    <a:pt x="4910" y="598569"/>
                  </a:lnTo>
                  <a:lnTo>
                    <a:pt x="18994" y="553172"/>
                  </a:lnTo>
                  <a:lnTo>
                    <a:pt x="41281" y="512096"/>
                  </a:lnTo>
                  <a:lnTo>
                    <a:pt x="70802" y="476313"/>
                  </a:lnTo>
                  <a:lnTo>
                    <a:pt x="106585" y="446792"/>
                  </a:lnTo>
                  <a:lnTo>
                    <a:pt x="147661" y="424505"/>
                  </a:lnTo>
                  <a:lnTo>
                    <a:pt x="193058" y="410421"/>
                  </a:lnTo>
                  <a:lnTo>
                    <a:pt x="241808" y="405511"/>
                  </a:lnTo>
                  <a:lnTo>
                    <a:pt x="506222" y="405511"/>
                  </a:lnTo>
                  <a:lnTo>
                    <a:pt x="482091" y="0"/>
                  </a:lnTo>
                  <a:lnTo>
                    <a:pt x="1265555" y="405511"/>
                  </a:lnTo>
                  <a:lnTo>
                    <a:pt x="2795524" y="405511"/>
                  </a:lnTo>
                  <a:lnTo>
                    <a:pt x="2844273" y="410421"/>
                  </a:lnTo>
                  <a:lnTo>
                    <a:pt x="2889670" y="424505"/>
                  </a:lnTo>
                  <a:lnTo>
                    <a:pt x="2930746" y="446792"/>
                  </a:lnTo>
                  <a:lnTo>
                    <a:pt x="2966529" y="476313"/>
                  </a:lnTo>
                  <a:lnTo>
                    <a:pt x="2996050" y="512096"/>
                  </a:lnTo>
                  <a:lnTo>
                    <a:pt x="3018337" y="553172"/>
                  </a:lnTo>
                  <a:lnTo>
                    <a:pt x="3032421" y="598569"/>
                  </a:lnTo>
                  <a:lnTo>
                    <a:pt x="3037332" y="647318"/>
                  </a:lnTo>
                  <a:lnTo>
                    <a:pt x="3037332" y="1010030"/>
                  </a:lnTo>
                  <a:lnTo>
                    <a:pt x="3037332" y="1614551"/>
                  </a:lnTo>
                  <a:lnTo>
                    <a:pt x="3032421" y="1663300"/>
                  </a:lnTo>
                  <a:lnTo>
                    <a:pt x="3018337" y="1708697"/>
                  </a:lnTo>
                  <a:lnTo>
                    <a:pt x="2996050" y="1749773"/>
                  </a:lnTo>
                  <a:lnTo>
                    <a:pt x="2966529" y="1785556"/>
                  </a:lnTo>
                  <a:lnTo>
                    <a:pt x="2930746" y="1815077"/>
                  </a:lnTo>
                  <a:lnTo>
                    <a:pt x="2889670" y="1837364"/>
                  </a:lnTo>
                  <a:lnTo>
                    <a:pt x="2844273" y="1851448"/>
                  </a:lnTo>
                  <a:lnTo>
                    <a:pt x="2795524" y="1856358"/>
                  </a:lnTo>
                  <a:lnTo>
                    <a:pt x="1265555" y="1856358"/>
                  </a:lnTo>
                  <a:lnTo>
                    <a:pt x="506222" y="1856358"/>
                  </a:lnTo>
                  <a:lnTo>
                    <a:pt x="241808" y="1856358"/>
                  </a:lnTo>
                  <a:lnTo>
                    <a:pt x="193058" y="1851448"/>
                  </a:lnTo>
                  <a:lnTo>
                    <a:pt x="147661" y="1837364"/>
                  </a:lnTo>
                  <a:lnTo>
                    <a:pt x="106585" y="1815077"/>
                  </a:lnTo>
                  <a:lnTo>
                    <a:pt x="70802" y="1785556"/>
                  </a:lnTo>
                  <a:lnTo>
                    <a:pt x="41281" y="1749773"/>
                  </a:lnTo>
                  <a:lnTo>
                    <a:pt x="18994" y="1708697"/>
                  </a:lnTo>
                  <a:lnTo>
                    <a:pt x="4910" y="1663300"/>
                  </a:lnTo>
                  <a:lnTo>
                    <a:pt x="0" y="1614551"/>
                  </a:lnTo>
                  <a:lnTo>
                    <a:pt x="0" y="1010030"/>
                  </a:lnTo>
                  <a:lnTo>
                    <a:pt x="0" y="647318"/>
                  </a:lnTo>
                  <a:close/>
                </a:path>
              </a:pathLst>
            </a:custGeom>
            <a:ln w="12192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78B9CDAC-6501-4A59-9C50-39A3569D5D0A}"/>
                </a:ext>
              </a:extLst>
            </p:cNvPr>
            <p:cNvSpPr txBox="1"/>
            <p:nvPr/>
          </p:nvSpPr>
          <p:spPr>
            <a:xfrm>
              <a:off x="6804406" y="3348990"/>
              <a:ext cx="2253615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417830" marR="5080" indent="-405765">
                <a:lnSpc>
                  <a:spcPct val="100000"/>
                </a:lnSpc>
                <a:spcBef>
                  <a:spcPts val="105"/>
                </a:spcBef>
              </a:pPr>
              <a:r>
                <a:rPr sz="2000" spc="-90" dirty="0">
                  <a:latin typeface="Arial"/>
                  <a:cs typeface="Arial"/>
                </a:rPr>
                <a:t>Avoid </a:t>
              </a:r>
              <a:r>
                <a:rPr sz="2000" spc="-25" dirty="0">
                  <a:latin typeface="Arial"/>
                  <a:cs typeface="Arial"/>
                </a:rPr>
                <a:t>overfitting</a:t>
              </a:r>
              <a:r>
                <a:rPr sz="2000" spc="-155" dirty="0">
                  <a:latin typeface="Arial"/>
                  <a:cs typeface="Arial"/>
                </a:rPr>
                <a:t> </a:t>
              </a:r>
              <a:r>
                <a:rPr sz="2000" spc="10" dirty="0">
                  <a:latin typeface="Arial"/>
                  <a:cs typeface="Arial"/>
                </a:rPr>
                <a:t>with  </a:t>
              </a:r>
              <a:r>
                <a:rPr sz="2000" spc="-65" dirty="0">
                  <a:latin typeface="Arial"/>
                  <a:cs typeface="Arial"/>
                </a:rPr>
                <a:t>regularization</a:t>
              </a:r>
              <a:endParaRPr sz="2000">
                <a:latin typeface="Arial"/>
                <a:cs typeface="Arial"/>
              </a:endParaRP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0347B0B-E87F-4A91-9F6D-6BE63DC2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0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22FC00-ED12-49C0-AE5D-D490837C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7886700" cy="4351338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Minimizing by using </a:t>
            </a:r>
            <a:r>
              <a:rPr lang="en-US" altLang="ko-KR" b="1" dirty="0"/>
              <a:t>stochastic</a:t>
            </a:r>
            <a:r>
              <a:rPr lang="en-US" altLang="ko-KR" dirty="0"/>
              <a:t> </a:t>
            </a:r>
            <a:r>
              <a:rPr lang="en-US" altLang="ko-KR" b="1" dirty="0"/>
              <a:t>gradient</a:t>
            </a:r>
            <a:r>
              <a:rPr lang="en-US" altLang="ko-KR" dirty="0"/>
              <a:t> </a:t>
            </a:r>
            <a:r>
              <a:rPr lang="en-US" altLang="ko-KR" b="1" dirty="0"/>
              <a:t>descent</a:t>
            </a:r>
          </a:p>
          <a:p>
            <a:pPr lvl="1"/>
            <a:r>
              <a:rPr lang="en-US" altLang="ko-KR" dirty="0"/>
              <a:t>Each epoch selects a </a:t>
            </a:r>
            <a:r>
              <a:rPr lang="en-US" altLang="ko-KR" b="1" dirty="0"/>
              <a:t>small</a:t>
            </a:r>
            <a:r>
              <a:rPr lang="en-US" altLang="ko-KR" dirty="0"/>
              <a:t> </a:t>
            </a:r>
            <a:r>
              <a:rPr lang="en-US" altLang="ko-KR" b="1" dirty="0"/>
              <a:t>subset</a:t>
            </a:r>
            <a:r>
              <a:rPr lang="en-US" altLang="ko-KR" dirty="0"/>
              <a:t> of training set D</a:t>
            </a:r>
          </a:p>
          <a:p>
            <a:pPr lvl="1"/>
            <a:r>
              <a:rPr lang="en-US" altLang="ko-KR" dirty="0"/>
              <a:t>Update the parameters </a:t>
            </a:r>
            <a:r>
              <a:rPr lang="en-US" altLang="ko-KR" b="1" dirty="0"/>
              <a:t>towards</a:t>
            </a:r>
            <a:r>
              <a:rPr lang="en-US" altLang="ko-KR" dirty="0"/>
              <a:t> </a:t>
            </a:r>
            <a:r>
              <a:rPr lang="en-US" altLang="ko-KR" b="1" dirty="0"/>
              <a:t>reducing</a:t>
            </a:r>
            <a:r>
              <a:rPr lang="en-US" altLang="ko-KR" dirty="0"/>
              <a:t> the loss function</a:t>
            </a:r>
          </a:p>
          <a:p>
            <a:pPr lvl="1"/>
            <a:r>
              <a:rPr lang="en-US" altLang="ko-KR" dirty="0"/>
              <a:t>After several epochs, algorithm will </a:t>
            </a:r>
            <a:r>
              <a:rPr lang="en-US" altLang="ko-KR" b="1" dirty="0"/>
              <a:t>converge to the local minimum </a:t>
            </a:r>
            <a:r>
              <a:rPr lang="en-US" altLang="ko-KR" dirty="0"/>
              <a:t>of the loss function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77FCA7-A488-4865-BE35-1083704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4" y="431841"/>
            <a:ext cx="8357405" cy="89054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Classification model: optimization problem</a:t>
            </a:r>
            <a:endParaRPr lang="ko-KR" altLang="en-US" sz="3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71E8F5-D99D-428F-BE09-BF8351C6A258}"/>
              </a:ext>
            </a:extLst>
          </p:cNvPr>
          <p:cNvGrpSpPr/>
          <p:nvPr/>
        </p:nvGrpSpPr>
        <p:grpSpPr>
          <a:xfrm>
            <a:off x="3034775" y="1999886"/>
            <a:ext cx="3074451" cy="744220"/>
            <a:chOff x="4514850" y="2145029"/>
            <a:chExt cx="3074451" cy="744220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C9A1F1B7-6114-4204-B64F-E0E9C0843B9B}"/>
                </a:ext>
              </a:extLst>
            </p:cNvPr>
            <p:cNvSpPr/>
            <p:nvPr/>
          </p:nvSpPr>
          <p:spPr>
            <a:xfrm>
              <a:off x="4576499" y="2197086"/>
              <a:ext cx="3012802" cy="641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3CD5985D-C69F-4502-8B34-CFD555DE9C0A}"/>
                </a:ext>
              </a:extLst>
            </p:cNvPr>
            <p:cNvSpPr/>
            <p:nvPr/>
          </p:nvSpPr>
          <p:spPr>
            <a:xfrm>
              <a:off x="4514850" y="2145029"/>
              <a:ext cx="1742439" cy="744220"/>
            </a:xfrm>
            <a:custGeom>
              <a:avLst/>
              <a:gdLst/>
              <a:ahLst/>
              <a:cxnLst/>
              <a:rect l="l" t="t" r="r" b="b"/>
              <a:pathLst>
                <a:path w="1742439" h="744219">
                  <a:moveTo>
                    <a:pt x="0" y="743712"/>
                  </a:moveTo>
                  <a:lnTo>
                    <a:pt x="1741931" y="743712"/>
                  </a:lnTo>
                  <a:lnTo>
                    <a:pt x="1741931" y="0"/>
                  </a:lnTo>
                  <a:lnTo>
                    <a:pt x="0" y="0"/>
                  </a:lnTo>
                  <a:lnTo>
                    <a:pt x="0" y="7437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90803-920B-4A95-A83D-357E1EBE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5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3485</TotalTime>
  <Words>1779</Words>
  <Application>Microsoft Office PowerPoint</Application>
  <PresentationFormat>화면 슬라이드 쇼(4:3)</PresentationFormat>
  <Paragraphs>379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DejaVu Sans</vt:lpstr>
      <vt:lpstr>나눔바른고딕</vt:lpstr>
      <vt:lpstr>나눔바른고딕 Light</vt:lpstr>
      <vt:lpstr>맑은 고딕</vt:lpstr>
      <vt:lpstr>Arial</vt:lpstr>
      <vt:lpstr>Calibri</vt:lpstr>
      <vt:lpstr>Trebuchet MS</vt:lpstr>
      <vt:lpstr>Office 테마</vt:lpstr>
      <vt:lpstr>Machine Learning with Membership Privacy using Adversarial Regularization</vt:lpstr>
      <vt:lpstr>Summary</vt:lpstr>
      <vt:lpstr>Content of the paper</vt:lpstr>
      <vt:lpstr>Meaning of the paper</vt:lpstr>
      <vt:lpstr>Background: classification model</vt:lpstr>
      <vt:lpstr>Background: classification model</vt:lpstr>
      <vt:lpstr>Background: classification model</vt:lpstr>
      <vt:lpstr>Classification model: optimization problem</vt:lpstr>
      <vt:lpstr>Classification model: optimization problem</vt:lpstr>
      <vt:lpstr>Classification model: optimization problem</vt:lpstr>
      <vt:lpstr>Background: inference model</vt:lpstr>
      <vt:lpstr>Background: inference model</vt:lpstr>
      <vt:lpstr>Inference model: optimization problem</vt:lpstr>
      <vt:lpstr>Adversarial training</vt:lpstr>
      <vt:lpstr>Min-max membership privacy game</vt:lpstr>
      <vt:lpstr>Min-max membership privacy game</vt:lpstr>
      <vt:lpstr>Adversarial training algorithm</vt:lpstr>
      <vt:lpstr>Theoretical analysis</vt:lpstr>
      <vt:lpstr>Theoretical analysis</vt:lpstr>
      <vt:lpstr>Theoretical analysis</vt:lpstr>
      <vt:lpstr>Experiments: datasets</vt:lpstr>
      <vt:lpstr>Classification models: CIFAR100</vt:lpstr>
      <vt:lpstr>Classification model: Purchase100</vt:lpstr>
      <vt:lpstr>Classification models: Texas100</vt:lpstr>
      <vt:lpstr>Inference attack model</vt:lpstr>
      <vt:lpstr>Inference attack model</vt:lpstr>
      <vt:lpstr>Training data</vt:lpstr>
      <vt:lpstr>Loss and gain</vt:lpstr>
      <vt:lpstr>Loss and gain</vt:lpstr>
      <vt:lpstr>Effect of adversarial regularization </vt:lpstr>
      <vt:lpstr>Effect of adversarial regularization </vt:lpstr>
      <vt:lpstr>Effect of adversarial regularization</vt:lpstr>
      <vt:lpstr>Effect of adversarial regularization</vt:lpstr>
      <vt:lpstr>Effect of adversarial regularization</vt:lpstr>
      <vt:lpstr>Effect of adversarial regularization</vt:lpstr>
      <vt:lpstr>Effect of adversarial regularization</vt:lpstr>
      <vt:lpstr>Regularization factor for Purchase100</vt:lpstr>
      <vt:lpstr>Tradeoff between test accuracy and membership privacy using L2-norm </vt:lpstr>
      <vt:lpstr> Effect of the reference set D’ for Purchase100 </vt:lpstr>
      <vt:lpstr>Privacy and attack accuracy</vt:lpstr>
      <vt:lpstr>Privacy and attack accuracy</vt:lpstr>
      <vt:lpstr>Indistinguishability of predictions</vt:lpstr>
      <vt:lpstr>Indistinguishability of predictions</vt:lpstr>
      <vt:lpstr>Indistinguishability of predictions</vt:lpstr>
      <vt:lpstr>Prediction accuracy and uncertainty</vt:lpstr>
      <vt:lpstr>Prediction accuracy: Purchase100</vt:lpstr>
      <vt:lpstr>Prediction accuracy: Texas100</vt:lpstr>
      <vt:lpstr>Prediction accuracy: CIFAR100-DN</vt:lpstr>
      <vt:lpstr>Prediction uncertainty: Purchase100</vt:lpstr>
      <vt:lpstr>Prediction uncertainty: Texas100</vt:lpstr>
      <vt:lpstr>Prediction uncertainty: CIFAR100-DN</vt:lpstr>
      <vt:lpstr>Indistinguishability of predictions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WOO</cp:lastModifiedBy>
  <cp:revision>77</cp:revision>
  <dcterms:created xsi:type="dcterms:W3CDTF">2019-03-15T05:45:15Z</dcterms:created>
  <dcterms:modified xsi:type="dcterms:W3CDTF">2019-09-03T06:43:54Z</dcterms:modified>
</cp:coreProperties>
</file>