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7.jpg" ContentType="image/jpg"/>
  <Override PartName="/ppt/media/image8.jpg" ContentType="image/jpg"/>
  <Override PartName="/ppt/media/image10.jpg" ContentType="image/jpg"/>
  <Override PartName="/ppt/media/image18.jpg" ContentType="image/jpg"/>
  <Override PartName="/ppt/media/image22.jpg" ContentType="image/jpg"/>
  <Override PartName="/ppt/media/image27.jpg" ContentType="image/jpg"/>
  <Override PartName="/ppt/media/image28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5" r:id="rId27"/>
    <p:sldId id="336" r:id="rId28"/>
    <p:sldId id="337" r:id="rId29"/>
    <p:sldId id="338" r:id="rId30"/>
    <p:sldId id="339" r:id="rId31"/>
    <p:sldId id="309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76C0"/>
    <a:srgbClr val="C0504D"/>
    <a:srgbClr val="E6E6E6"/>
    <a:srgbClr val="FF00FF"/>
    <a:srgbClr val="565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BAB2EBC-B682-44A4-A8EF-4A013DC2A3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8AF86E-9B22-4B46-A3D8-9D0308194D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43230-4F64-4927-BD75-4B8C248F9443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7ACDF4-CB4D-46AC-A36C-2476DB4185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4F3ADB-DCFA-4CD3-B094-050E1D7479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C4B64-DBCE-4147-A82B-4DA5B9B41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852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E9715-206F-4735-88CE-5603A39B2CA4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BBC31-AEC2-46DD-80F3-D2BEABB96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25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0EFDF1-3F72-4391-B12C-02D4D53BE77D}"/>
              </a:ext>
            </a:extLst>
          </p:cNvPr>
          <p:cNvSpPr/>
          <p:nvPr userDrawn="1"/>
        </p:nvSpPr>
        <p:spPr>
          <a:xfrm>
            <a:off x="144000" y="3052061"/>
            <a:ext cx="9000000" cy="108000"/>
          </a:xfrm>
          <a:prstGeom prst="rect">
            <a:avLst/>
          </a:prstGeom>
          <a:solidFill>
            <a:srgbClr val="187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BB97E2-459A-42C0-BDAE-FE96590B2294}"/>
              </a:ext>
            </a:extLst>
          </p:cNvPr>
          <p:cNvSpPr/>
          <p:nvPr userDrawn="1"/>
        </p:nvSpPr>
        <p:spPr>
          <a:xfrm>
            <a:off x="144000" y="2977940"/>
            <a:ext cx="9000000" cy="72000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E9DEF2-E5CA-4B7E-823C-E84DE6D3955B}"/>
              </a:ext>
            </a:extLst>
          </p:cNvPr>
          <p:cNvSpPr/>
          <p:nvPr userDrawn="1"/>
        </p:nvSpPr>
        <p:spPr>
          <a:xfrm rot="2808188">
            <a:off x="266388" y="2529519"/>
            <a:ext cx="347221" cy="768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85800" y="440027"/>
            <a:ext cx="77724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43000" y="3376902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C0668A6F-2987-4AA5-9B4A-07327F802EFC}" type="datetime1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0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BC36F5C-D65F-4F70-A1EE-53D57823169F}"/>
              </a:ext>
            </a:extLst>
          </p:cNvPr>
          <p:cNvSpPr/>
          <p:nvPr userDrawn="1"/>
        </p:nvSpPr>
        <p:spPr>
          <a:xfrm>
            <a:off x="144000" y="1385324"/>
            <a:ext cx="9000000" cy="108000"/>
          </a:xfrm>
          <a:prstGeom prst="rect">
            <a:avLst/>
          </a:prstGeom>
          <a:solidFill>
            <a:srgbClr val="187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F2C542-54B4-4C3E-BE60-EDA1E7AB4F3B}"/>
              </a:ext>
            </a:extLst>
          </p:cNvPr>
          <p:cNvSpPr/>
          <p:nvPr userDrawn="1"/>
        </p:nvSpPr>
        <p:spPr>
          <a:xfrm>
            <a:off x="144000" y="1311203"/>
            <a:ext cx="9000000" cy="72000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628650" y="1639047"/>
            <a:ext cx="7886700" cy="435133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  <a:lvl2pPr>
              <a:lnSpc>
                <a:spcPct val="100000"/>
              </a:lnSpc>
              <a:defRPr sz="20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2pPr>
            <a:lvl3pPr>
              <a:lnSpc>
                <a:spcPct val="100000"/>
              </a:lnSpc>
              <a:defRPr sz="18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3pPr>
            <a:lvl4pPr>
              <a:lnSpc>
                <a:spcPct val="100000"/>
              </a:lnSpc>
              <a:defRPr sz="16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4pPr>
            <a:lvl5pPr>
              <a:lnSpc>
                <a:spcPct val="100000"/>
              </a:lnSpc>
              <a:defRPr sz="16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D0E38485-21F1-473C-A041-033DAD9A39DF}" type="datetime1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9642F4-C703-41A3-8ADF-9B460EA31648}"/>
              </a:ext>
            </a:extLst>
          </p:cNvPr>
          <p:cNvSpPr/>
          <p:nvPr userDrawn="1"/>
        </p:nvSpPr>
        <p:spPr>
          <a:xfrm rot="2808188">
            <a:off x="292495" y="685805"/>
            <a:ext cx="508366" cy="1022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786595" y="431841"/>
            <a:ext cx="7886700" cy="890547"/>
          </a:xfrm>
        </p:spPr>
        <p:txBody>
          <a:bodyPr anchor="b">
            <a:normAutofit/>
          </a:bodyPr>
          <a:lstStyle>
            <a:lvl1pPr algn="l">
              <a:defRPr sz="4000" b="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2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7715F85-69FD-4A41-AB62-E2D3AAEF6501}"/>
              </a:ext>
            </a:extLst>
          </p:cNvPr>
          <p:cNvGrpSpPr/>
          <p:nvPr userDrawn="1"/>
        </p:nvGrpSpPr>
        <p:grpSpPr>
          <a:xfrm>
            <a:off x="28763" y="4221190"/>
            <a:ext cx="9115237" cy="476274"/>
            <a:chOff x="28763" y="4221190"/>
            <a:chExt cx="9115237" cy="47627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47819B3-7E5A-4CBA-BCA8-9329557B2542}"/>
                </a:ext>
              </a:extLst>
            </p:cNvPr>
            <p:cNvSpPr/>
            <p:nvPr userDrawn="1"/>
          </p:nvSpPr>
          <p:spPr>
            <a:xfrm>
              <a:off x="144000" y="4589464"/>
              <a:ext cx="9000000" cy="108000"/>
            </a:xfrm>
            <a:prstGeom prst="rect">
              <a:avLst/>
            </a:prstGeom>
            <a:solidFill>
              <a:srgbClr val="187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1216B24-4207-413D-BDEB-23BED64B5628}"/>
                </a:ext>
              </a:extLst>
            </p:cNvPr>
            <p:cNvSpPr/>
            <p:nvPr userDrawn="1"/>
          </p:nvSpPr>
          <p:spPr>
            <a:xfrm>
              <a:off x="144000" y="4515343"/>
              <a:ext cx="9000000" cy="72000"/>
            </a:xfrm>
            <a:prstGeom prst="rect">
              <a:avLst/>
            </a:prstGeom>
            <a:solidFill>
              <a:srgbClr val="565A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C94E00B-9EDF-45D4-8602-2D7AD501F57A}"/>
                </a:ext>
              </a:extLst>
            </p:cNvPr>
            <p:cNvSpPr/>
            <p:nvPr userDrawn="1"/>
          </p:nvSpPr>
          <p:spPr>
            <a:xfrm rot="4500000">
              <a:off x="956326" y="3293627"/>
              <a:ext cx="223366" cy="20784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 algn="r">
              <a:defRPr sz="6000" b="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15F4-D42D-4294-B3F2-ACA2230A7C25}" type="datetime1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7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04213FB3-DF8E-46A7-9ED7-5B863F6BB3E1}"/>
              </a:ext>
            </a:extLst>
          </p:cNvPr>
          <p:cNvGrpSpPr/>
          <p:nvPr userDrawn="1"/>
        </p:nvGrpSpPr>
        <p:grpSpPr>
          <a:xfrm>
            <a:off x="28763" y="1385351"/>
            <a:ext cx="9115237" cy="476274"/>
            <a:chOff x="28763" y="1385351"/>
            <a:chExt cx="9115237" cy="47627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2ECAC69-6473-4FB0-89BC-690487DAC71B}"/>
                </a:ext>
              </a:extLst>
            </p:cNvPr>
            <p:cNvSpPr/>
            <p:nvPr userDrawn="1"/>
          </p:nvSpPr>
          <p:spPr>
            <a:xfrm>
              <a:off x="144000" y="1753625"/>
              <a:ext cx="9000000" cy="108000"/>
            </a:xfrm>
            <a:prstGeom prst="rect">
              <a:avLst/>
            </a:prstGeom>
            <a:solidFill>
              <a:srgbClr val="187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63C71CE-9292-43A5-AFDE-E1C69EB1A625}"/>
                </a:ext>
              </a:extLst>
            </p:cNvPr>
            <p:cNvSpPr/>
            <p:nvPr userDrawn="1"/>
          </p:nvSpPr>
          <p:spPr>
            <a:xfrm>
              <a:off x="144000" y="1679504"/>
              <a:ext cx="9000000" cy="72000"/>
            </a:xfrm>
            <a:prstGeom prst="rect">
              <a:avLst/>
            </a:prstGeom>
            <a:solidFill>
              <a:srgbClr val="565A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8A40729-51A9-4EBB-92AB-7CBF9CAD30FD}"/>
                </a:ext>
              </a:extLst>
            </p:cNvPr>
            <p:cNvSpPr/>
            <p:nvPr userDrawn="1"/>
          </p:nvSpPr>
          <p:spPr>
            <a:xfrm rot="4500000">
              <a:off x="956326" y="457788"/>
              <a:ext cx="223366" cy="20784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  <a:lvl2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2pPr>
            <a:lvl3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3pPr>
            <a:lvl4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4pPr>
            <a:lvl5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  <a:lvl2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2pPr>
            <a:lvl3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3pPr>
            <a:lvl4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4pPr>
            <a:lvl5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EB46-B2A3-4617-BAD0-B3F65B645F21}" type="datetime1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80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AE5F-CD42-4E6E-A34C-61E7DD73B218}" type="datetime1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84FF731-EB89-4F17-8716-121218DD94B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217" y="6407035"/>
            <a:ext cx="1131987" cy="314441"/>
          </a:xfrm>
          <a:prstGeom prst="rect">
            <a:avLst/>
          </a:prstGeom>
        </p:spPr>
      </p:pic>
      <p:pic>
        <p:nvPicPr>
          <p:cNvPr id="1026" name="Picture 2" descr="https://cs.kaist.ac.kr/upload_files/research_lab/14b823e624b54d6d93270dd3df4f8c9a.jpg">
            <a:extLst>
              <a:ext uri="{FF2B5EF4-FFF2-40B4-BE49-F238E27FC236}">
                <a16:creationId xmlns:a16="http://schemas.microsoft.com/office/drawing/2014/main" id="{C1F3C35B-A8C4-4A10-AB5F-3AB332D5041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2503" r="-3402"/>
          <a:stretch/>
        </p:blipFill>
        <p:spPr bwMode="auto">
          <a:xfrm>
            <a:off x="116952" y="6277151"/>
            <a:ext cx="1108422" cy="52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EB284-FA56-4649-92F1-A7F74493397D}" type="datetime1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5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685BE2C3-4C00-4662-A8F6-AE817E3951B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55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7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ea"/>
          <a:ea typeface="나눔바른고딕" panose="020B0603020101020101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나눔바른고딕" panose="020B0603020101020101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나눔바른고딕" panose="020B0603020101020101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나눔바른고딕" panose="020B0603020101020101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나눔바른고딕" panose="020B0603020101020101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나눔바른고딕" panose="020B0603020101020101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C3F5D-55C5-4F80-827B-DE01A0025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err="1"/>
              <a:t>MagNet</a:t>
            </a:r>
            <a:r>
              <a:rPr lang="en-US" altLang="ko-KR" sz="4800" dirty="0"/>
              <a:t>: a Two-Pronged Defense against Adversarial Examples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889F38-2935-4013-BF5C-EABFCCE18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76901"/>
            <a:ext cx="6858000" cy="3041071"/>
          </a:xfrm>
        </p:spPr>
        <p:txBody>
          <a:bodyPr>
            <a:normAutofit/>
          </a:bodyPr>
          <a:lstStyle/>
          <a:p>
            <a:r>
              <a:rPr lang="en-US" altLang="ko-KR" dirty="0"/>
              <a:t>Proceedings of the 2017  ACM SIGSAC  Conference  on Computer and</a:t>
            </a:r>
          </a:p>
          <a:p>
            <a:r>
              <a:rPr lang="en-US" altLang="ko-KR" dirty="0"/>
              <a:t>Communications Security.  ACM, 2017.</a:t>
            </a:r>
          </a:p>
          <a:p>
            <a:r>
              <a:rPr lang="en-US" altLang="ko-KR" dirty="0" err="1"/>
              <a:t>Dongyu</a:t>
            </a:r>
            <a:r>
              <a:rPr lang="en-US" altLang="ko-KR" dirty="0"/>
              <a:t> Meng and Hao Chen.</a:t>
            </a:r>
          </a:p>
        </p:txBody>
      </p:sp>
    </p:spTree>
    <p:extLst>
      <p:ext uri="{BB962C8B-B14F-4D97-AF65-F5344CB8AC3E}">
        <p14:creationId xmlns:p14="http://schemas.microsoft.com/office/powerpoint/2010/main" val="2701537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577646D-1AB0-4C28-8A78-D0FC5E796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 </a:t>
            </a:r>
            <a:r>
              <a:rPr lang="ko-KR" altLang="en-US" dirty="0"/>
              <a:t>𝑓</a:t>
            </a:r>
            <a:r>
              <a:rPr lang="en-US" altLang="ko-KR" dirty="0"/>
              <a:t>(</a:t>
            </a:r>
            <a:r>
              <a:rPr lang="ko-KR" altLang="en-US" dirty="0"/>
              <a:t>𝑥</a:t>
            </a:r>
            <a:r>
              <a:rPr lang="en-US" altLang="ko-KR" dirty="0"/>
              <a:t>) a function that </a:t>
            </a:r>
            <a:r>
              <a:rPr lang="ko-KR" altLang="en-US" dirty="0"/>
              <a:t>𝑓</a:t>
            </a:r>
            <a:r>
              <a:rPr lang="en-US" altLang="ko-KR" dirty="0"/>
              <a:t>(</a:t>
            </a:r>
            <a:r>
              <a:rPr lang="ko-KR" altLang="en-US" dirty="0"/>
              <a:t>𝑥</a:t>
            </a:r>
            <a:r>
              <a:rPr lang="en-US" altLang="ko-KR" dirty="0"/>
              <a:t>)&lt; 0 </a:t>
            </a:r>
            <a:r>
              <a:rPr lang="en-US" altLang="ko-KR" dirty="0" err="1"/>
              <a:t>iff</a:t>
            </a:r>
            <a:r>
              <a:rPr lang="en-US" altLang="ko-KR" dirty="0"/>
              <a:t> </a:t>
            </a:r>
            <a:r>
              <a:rPr lang="ko-KR" altLang="en-US" dirty="0"/>
              <a:t>𝑥 </a:t>
            </a:r>
            <a:r>
              <a:rPr lang="en-US" altLang="ko-KR" dirty="0"/>
              <a:t>is classified incorrectly.</a:t>
            </a:r>
          </a:p>
          <a:p>
            <a:r>
              <a:rPr lang="en-US" altLang="ko-KR" dirty="0" err="1"/>
              <a:t>DeepFool</a:t>
            </a:r>
            <a:endParaRPr lang="en-US" altLang="ko-KR" dirty="0"/>
          </a:p>
          <a:p>
            <a:pPr lvl="1"/>
            <a:r>
              <a:rPr lang="en-US" altLang="ko-KR" dirty="0"/>
              <a:t>Finds nearest boundary and performs a variant of Newton’s method.</a:t>
            </a:r>
          </a:p>
          <a:p>
            <a:pPr lvl="1"/>
            <a:r>
              <a:rPr lang="en-US" altLang="ko-KR" dirty="0"/>
              <a:t>Iterative method, which extended into multiclass differentiable classifiers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Carlini’s</a:t>
            </a:r>
            <a:r>
              <a:rPr lang="en-US" altLang="ko-KR" dirty="0"/>
              <a:t> Attack</a:t>
            </a:r>
          </a:p>
          <a:p>
            <a:pPr lvl="1"/>
            <a:r>
              <a:rPr lang="en-US" altLang="ko-KR" dirty="0"/>
              <a:t>Solves an optimization problem on </a:t>
            </a:r>
            <a:r>
              <a:rPr lang="ko-KR" altLang="en-US" dirty="0"/>
              <a:t>𝛿</a:t>
            </a:r>
            <a:r>
              <a:rPr lang="en-US" altLang="ko-KR" dirty="0"/>
              <a:t>, minimizing</a:t>
            </a:r>
          </a:p>
          <a:p>
            <a:pPr lvl="1"/>
            <a:r>
              <a:rPr lang="en-US" altLang="ko-KR" dirty="0"/>
              <a:t>Here, hinge-loss with confidence </a:t>
            </a:r>
            <a:r>
              <a:rPr lang="ko-KR" altLang="en-US" dirty="0"/>
              <a:t>𝜅 </a:t>
            </a:r>
            <a:r>
              <a:rPr lang="en-US" altLang="ko-KR" dirty="0"/>
              <a:t>is picked as </a:t>
            </a:r>
            <a:r>
              <a:rPr lang="ko-KR" altLang="en-US" dirty="0"/>
              <a:t>𝑓</a:t>
            </a:r>
            <a:r>
              <a:rPr lang="en-US" altLang="ko-KR" dirty="0"/>
              <a:t>(</a:t>
            </a:r>
            <a:r>
              <a:rPr lang="ko-KR" altLang="en-US" dirty="0"/>
              <a:t>𝑥</a:t>
            </a:r>
            <a:r>
              <a:rPr lang="en-US" altLang="ko-KR" dirty="0"/>
              <a:t>).</a:t>
            </a:r>
          </a:p>
          <a:p>
            <a:pPr lvl="1"/>
            <a:r>
              <a:rPr lang="ko-KR" altLang="en-US" dirty="0"/>
              <a:t>𝑐 </a:t>
            </a:r>
            <a:r>
              <a:rPr lang="en-US" altLang="ko-KR" dirty="0"/>
              <a:t>: Balancing hyperparameter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EBD9F9-AC07-4F7D-986D-1E5B65871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7CC6A03-5A5F-4385-9BB7-3462B8D72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Existing Attacks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C81B045-D1B8-4295-A40F-FD8CAF31B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89" y="4190739"/>
            <a:ext cx="6870023" cy="1120983"/>
          </a:xfrm>
          <a:prstGeom prst="rect">
            <a:avLst/>
          </a:prstGeom>
        </p:spPr>
      </p:pic>
      <p:sp>
        <p:nvSpPr>
          <p:cNvPr id="13" name="object 18">
            <a:extLst>
              <a:ext uri="{FF2B5EF4-FFF2-40B4-BE49-F238E27FC236}">
                <a16:creationId xmlns:a16="http://schemas.microsoft.com/office/drawing/2014/main" id="{28763E0D-74A0-40F7-80C5-9EC37F13EB93}"/>
              </a:ext>
            </a:extLst>
          </p:cNvPr>
          <p:cNvSpPr/>
          <p:nvPr/>
        </p:nvSpPr>
        <p:spPr>
          <a:xfrm>
            <a:off x="7153935" y="5214339"/>
            <a:ext cx="1706150" cy="3131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6387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7C605F-9778-46CD-BE8A-8F810B907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Defense </a:t>
            </a:r>
            <a:r>
              <a:rPr lang="ko-KR" altLang="en-US" spc="-120" dirty="0">
                <a:latin typeface="DejaVu Sans"/>
                <a:cs typeface="DejaVu Sans"/>
              </a:rPr>
              <a:t>𝑑</a:t>
            </a:r>
            <a:r>
              <a:rPr lang="ko-KR" altLang="en-US" sz="2800" spc="-179" baseline="-16260" dirty="0">
                <a:latin typeface="DejaVu Sans"/>
                <a:cs typeface="DejaVu Sans"/>
              </a:rPr>
              <a:t>𝑓 ∶ 𝕊 → </a:t>
            </a:r>
            <a:r>
              <a:rPr lang="en-US" altLang="ko-KR" sz="2800" spc="-179" baseline="-16260" dirty="0">
                <a:latin typeface="DejaVu Sans"/>
                <a:cs typeface="DejaVu Sans"/>
              </a:rPr>
              <a:t>ℂ</a:t>
            </a:r>
            <a:r>
              <a:rPr lang="ko-KR" altLang="en-US" sz="2800" spc="-179" baseline="-16260" dirty="0">
                <a:latin typeface="DejaVu Sans"/>
                <a:cs typeface="DejaVu Sans"/>
              </a:rPr>
              <a:t>𝑡 ∪ </a:t>
            </a:r>
            <a:r>
              <a:rPr lang="en-US" altLang="ko-KR" sz="2800" spc="-179" baseline="-16260" dirty="0">
                <a:latin typeface="DejaVu Sans"/>
                <a:cs typeface="DejaVu Sans"/>
              </a:rPr>
              <a:t>{⊥} </a:t>
            </a:r>
            <a:r>
              <a:rPr lang="en-US" altLang="ko-KR" sz="2800" dirty="0"/>
              <a:t>(An extended classifier)</a:t>
            </a:r>
          </a:p>
          <a:p>
            <a:r>
              <a:rPr lang="en-US" altLang="ko-KR" dirty="0"/>
              <a:t>Defense </a:t>
            </a:r>
            <a:r>
              <a:rPr lang="ko-KR" altLang="en-US" sz="2000" spc="-120" dirty="0">
                <a:latin typeface="DejaVu Sans"/>
                <a:cs typeface="DejaVu Sans"/>
              </a:rPr>
              <a:t>𝑑</a:t>
            </a:r>
            <a:r>
              <a:rPr lang="ko-KR" altLang="en-US" spc="-179" baseline="-16260" dirty="0">
                <a:latin typeface="DejaVu Sans"/>
                <a:cs typeface="DejaVu Sans"/>
              </a:rPr>
              <a:t>𝑓  </a:t>
            </a:r>
            <a:r>
              <a:rPr lang="en-US" altLang="ko-KR" dirty="0"/>
              <a:t>is correct if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18BC677-FD2E-4B65-84B7-AE7D0F52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B687039-5005-4C5A-ABC1-6E11D1B5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Defenses (Formal)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700343B-EFE4-4234-8120-942CD4928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72"/>
          <a:stretch/>
        </p:blipFill>
        <p:spPr>
          <a:xfrm>
            <a:off x="4614295" y="2712658"/>
            <a:ext cx="4082893" cy="8334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4631D06-44BC-4B0D-AC87-D5AB8F74E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539" y="2719429"/>
            <a:ext cx="3517756" cy="81989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6808923-3FB1-4F7E-B966-DF9839FE4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671776"/>
            <a:ext cx="7406526" cy="16677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7F701BC-2908-48DE-83EA-C762F22D14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614"/>
          <a:stretch/>
        </p:blipFill>
        <p:spPr>
          <a:xfrm>
            <a:off x="8000565" y="4265764"/>
            <a:ext cx="1029570" cy="707882"/>
          </a:xfrm>
          <a:prstGeom prst="rect">
            <a:avLst/>
          </a:prstGeom>
        </p:spPr>
      </p:pic>
      <p:sp>
        <p:nvSpPr>
          <p:cNvPr id="15" name="object 33">
            <a:extLst>
              <a:ext uri="{FF2B5EF4-FFF2-40B4-BE49-F238E27FC236}">
                <a16:creationId xmlns:a16="http://schemas.microsoft.com/office/drawing/2014/main" id="{5EC353EF-0EAF-4486-9588-0DADD3C96C3F}"/>
              </a:ext>
            </a:extLst>
          </p:cNvPr>
          <p:cNvSpPr/>
          <p:nvPr/>
        </p:nvSpPr>
        <p:spPr>
          <a:xfrm>
            <a:off x="7772400" y="3862752"/>
            <a:ext cx="204674" cy="16024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5695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C737B42-B2A9-4C41-9A52-C8955DCD9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Adversarial Training</a:t>
            </a:r>
          </a:p>
          <a:p>
            <a:pPr lvl="1"/>
            <a:r>
              <a:rPr lang="en-US" altLang="ko-KR" dirty="0"/>
              <a:t>Augments adversarial data with correct classes, to the training input.</a:t>
            </a:r>
          </a:p>
          <a:p>
            <a:r>
              <a:rPr lang="en-US" altLang="ko-KR" dirty="0"/>
              <a:t>Defensive Distillation</a:t>
            </a:r>
          </a:p>
          <a:p>
            <a:pPr lvl="1"/>
            <a:r>
              <a:rPr lang="en-US" altLang="ko-KR" dirty="0"/>
              <a:t>Hides the gradient between the pre-</a:t>
            </a:r>
            <a:r>
              <a:rPr lang="en-US" altLang="ko-KR" dirty="0" err="1"/>
              <a:t>softmax</a:t>
            </a:r>
            <a:r>
              <a:rPr lang="en-US" altLang="ko-KR" dirty="0"/>
              <a:t> layer and the outputs.</a:t>
            </a:r>
          </a:p>
          <a:p>
            <a:pPr lvl="1"/>
            <a:r>
              <a:rPr lang="en-US" altLang="ko-KR" dirty="0"/>
              <a:t>Bypasses: proper loss function, calculation on pre-</a:t>
            </a:r>
            <a:r>
              <a:rPr lang="en-US" altLang="ko-KR" dirty="0" err="1"/>
              <a:t>softmax</a:t>
            </a:r>
            <a:r>
              <a:rPr lang="en-US" altLang="ko-KR" dirty="0"/>
              <a:t> layer, …</a:t>
            </a:r>
          </a:p>
          <a:p>
            <a:r>
              <a:rPr lang="en-US" altLang="ko-KR" dirty="0"/>
              <a:t>Adversarial Example Detection</a:t>
            </a:r>
          </a:p>
          <a:p>
            <a:pPr lvl="1"/>
            <a:r>
              <a:rPr lang="en-US" altLang="ko-KR" dirty="0"/>
              <a:t>Detectors: Binary classifiers to decide adversarial inputs</a:t>
            </a:r>
          </a:p>
          <a:p>
            <a:pPr lvl="1"/>
            <a:r>
              <a:rPr lang="en-US" altLang="ko-KR" dirty="0" err="1"/>
              <a:t>MagNet</a:t>
            </a:r>
            <a:r>
              <a:rPr lang="en-US" altLang="ko-KR" dirty="0"/>
              <a:t> approach: Learns manifolds of the normal examples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44E5EA-90B8-4F00-94EB-C0906B06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7253A52-D58D-4891-8569-AC523B03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Existing Defenses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2144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04E69FF-DC00-4D1C-88CC-2E00A8576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Attackers want to forge examples bypassing the defenses.</a:t>
            </a:r>
          </a:p>
          <a:p>
            <a:r>
              <a:rPr lang="en-US" altLang="ko-KR" dirty="0"/>
              <a:t>Attack classification, based on attackers’ knowledge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8DA687-07E0-484D-BB0D-55B09E27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7B5FA43-BD85-4C5A-81CF-A8AD53C6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Threat Model on Defenses</a:t>
            </a:r>
            <a:endParaRPr lang="ko-KR" altLang="en-US" dirty="0"/>
          </a:p>
        </p:txBody>
      </p:sp>
      <p:graphicFrame>
        <p:nvGraphicFramePr>
          <p:cNvPr id="5" name="object 11">
            <a:extLst>
              <a:ext uri="{FF2B5EF4-FFF2-40B4-BE49-F238E27FC236}">
                <a16:creationId xmlns:a16="http://schemas.microsoft.com/office/drawing/2014/main" id="{71623E00-0FB0-4883-88CA-307EF4BF2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12888"/>
              </p:ext>
            </p:extLst>
          </p:nvPr>
        </p:nvGraphicFramePr>
        <p:xfrm>
          <a:off x="150878" y="3162588"/>
          <a:ext cx="8842245" cy="26973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5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9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265">
                <a:tc>
                  <a:txBody>
                    <a:bodyPr/>
                    <a:lstStyle/>
                    <a:p>
                      <a:pPr marR="561975" algn="r">
                        <a:lnSpc>
                          <a:spcPts val="1775"/>
                        </a:lnSpc>
                        <a:spcBef>
                          <a:spcPts val="375"/>
                        </a:spcBef>
                      </a:pPr>
                      <a:r>
                        <a:rPr sz="1500" b="1" spc="-19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Knowledge  </a:t>
                      </a:r>
                      <a:r>
                        <a:rPr sz="1500" b="1" spc="-15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on</a:t>
                      </a:r>
                      <a:r>
                        <a:rPr sz="1500" b="1" spc="-29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500" spc="-7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𝑑</a:t>
                      </a:r>
                      <a:r>
                        <a:rPr sz="1600" spc="-104" baseline="-14957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𝑓</a:t>
                      </a:r>
                      <a:endParaRPr sz="1600" baseline="-14957" dirty="0">
                        <a:latin typeface="DejaVu Sans"/>
                        <a:cs typeface="DejaVu Sans"/>
                      </a:endParaRPr>
                    </a:p>
                    <a:p>
                      <a:pPr marR="527685" algn="r">
                        <a:lnSpc>
                          <a:spcPts val="875"/>
                        </a:lnSpc>
                      </a:pPr>
                      <a:r>
                        <a:rPr sz="90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𝑡</a:t>
                      </a:r>
                      <a:endParaRPr sz="900" dirty="0">
                        <a:latin typeface="DejaVu Sans"/>
                        <a:cs typeface="DejaVu Sans"/>
                      </a:endParaRPr>
                    </a:p>
                  </a:txBody>
                  <a:tcPr marL="0" marR="0" marT="39359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12509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500" b="1" spc="-19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Blackbox</a:t>
                      </a:r>
                      <a:r>
                        <a:rPr sz="1500" b="1" spc="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500" b="1" spc="-19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Attack</a:t>
                      </a:r>
                      <a:endParaRPr sz="1500">
                        <a:latin typeface="DejaVu Sans"/>
                        <a:cs typeface="DejaVu Sans"/>
                      </a:endParaRPr>
                    </a:p>
                  </a:txBody>
                  <a:tcPr marL="0" marR="0" marT="53528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500" b="1" spc="-19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Graybox</a:t>
                      </a:r>
                      <a:r>
                        <a:rPr sz="1500" b="1" spc="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500" b="1" spc="-19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Attack</a:t>
                      </a:r>
                      <a:endParaRPr sz="1500">
                        <a:latin typeface="DejaVu Sans"/>
                        <a:cs typeface="DejaVu Sans"/>
                      </a:endParaRPr>
                    </a:p>
                  </a:txBody>
                  <a:tcPr marL="0" marR="0" marT="53528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500" b="1" spc="-18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Whitebox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500" b="1" spc="-19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Attack</a:t>
                      </a:r>
                      <a:endParaRPr sz="1500">
                        <a:latin typeface="DejaVu Sans"/>
                        <a:cs typeface="DejaVu Sans"/>
                      </a:endParaRPr>
                    </a:p>
                  </a:txBody>
                  <a:tcPr marL="0" marR="0" marT="53528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682">
                <a:tc>
                  <a:txBody>
                    <a:bodyPr/>
                    <a:lstStyle/>
                    <a:p>
                      <a:pPr marR="874394" algn="r">
                        <a:lnSpc>
                          <a:spcPts val="1775"/>
                        </a:lnSpc>
                        <a:spcBef>
                          <a:spcPts val="484"/>
                        </a:spcBef>
                      </a:pPr>
                      <a:r>
                        <a:rPr sz="1500" spc="-114" dirty="0">
                          <a:latin typeface="DejaVu Sans"/>
                          <a:cs typeface="DejaVu Sans"/>
                        </a:rPr>
                        <a:t>Oracle </a:t>
                      </a:r>
                      <a:r>
                        <a:rPr sz="1500" spc="-65" dirty="0">
                          <a:latin typeface="DejaVu Sans"/>
                          <a:cs typeface="DejaVu Sans"/>
                        </a:rPr>
                        <a:t>of</a:t>
                      </a:r>
                      <a:r>
                        <a:rPr sz="1500" spc="18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500" spc="-70" dirty="0">
                          <a:latin typeface="DejaVu Sans"/>
                          <a:cs typeface="DejaVu Sans"/>
                        </a:rPr>
                        <a:t>𝑑</a:t>
                      </a:r>
                      <a:r>
                        <a:rPr sz="1600" spc="-104" baseline="-14957" dirty="0">
                          <a:latin typeface="DejaVu Sans"/>
                          <a:cs typeface="DejaVu Sans"/>
                        </a:rPr>
                        <a:t>𝑓</a:t>
                      </a:r>
                      <a:endParaRPr sz="1600" baseline="-14957">
                        <a:latin typeface="DejaVu Sans"/>
                        <a:cs typeface="DejaVu Sans"/>
                      </a:endParaRPr>
                    </a:p>
                    <a:p>
                      <a:pPr marR="840105" algn="r">
                        <a:lnSpc>
                          <a:spcPts val="875"/>
                        </a:lnSpc>
                      </a:pPr>
                      <a:r>
                        <a:rPr sz="900" dirty="0">
                          <a:latin typeface="DejaVu Sans"/>
                          <a:cs typeface="DejaVu Sans"/>
                        </a:rPr>
                        <a:t>𝑡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50905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500" dirty="0">
                          <a:latin typeface="DejaVu Sans"/>
                          <a:cs typeface="DejaVu Sans"/>
                        </a:rPr>
                        <a:t>O</a:t>
                      </a:r>
                      <a:endParaRPr sz="1500">
                        <a:latin typeface="DejaVu Sans"/>
                        <a:cs typeface="DejaVu Sans"/>
                      </a:endParaRPr>
                    </a:p>
                  </a:txBody>
                  <a:tcPr marL="0" marR="0" marT="65075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500" dirty="0">
                          <a:latin typeface="DejaVu Sans"/>
                          <a:cs typeface="DejaVu Sans"/>
                        </a:rPr>
                        <a:t>O</a:t>
                      </a:r>
                      <a:endParaRPr sz="1500">
                        <a:latin typeface="DejaVu Sans"/>
                        <a:cs typeface="DejaVu Sans"/>
                      </a:endParaRPr>
                    </a:p>
                  </a:txBody>
                  <a:tcPr marL="0" marR="0" marT="65075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500" dirty="0">
                          <a:latin typeface="DejaVu Sans"/>
                          <a:cs typeface="DejaVu Sans"/>
                        </a:rPr>
                        <a:t>O</a:t>
                      </a:r>
                      <a:endParaRPr sz="1500">
                        <a:latin typeface="DejaVu Sans"/>
                        <a:cs typeface="DejaVu Sans"/>
                      </a:endParaRPr>
                    </a:p>
                  </a:txBody>
                  <a:tcPr marL="0" marR="0" marT="65075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066">
                <a:tc>
                  <a:txBody>
                    <a:bodyPr/>
                    <a:lstStyle/>
                    <a:p>
                      <a:pPr marR="8191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500" spc="-140" dirty="0">
                          <a:latin typeface="DejaVu Sans"/>
                          <a:cs typeface="DejaVu Sans"/>
                        </a:rPr>
                        <a:t>Parameters</a:t>
                      </a:r>
                      <a:endParaRPr sz="1500">
                        <a:latin typeface="DejaVu Sans"/>
                        <a:cs typeface="DejaVu Sans"/>
                      </a:endParaRPr>
                    </a:p>
                  </a:txBody>
                  <a:tcPr marL="0" marR="0" marT="53528" marB="0"/>
                </a:tc>
                <a:tc>
                  <a:txBody>
                    <a:bodyPr/>
                    <a:lstStyle/>
                    <a:p>
                      <a:pPr marR="126364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500" dirty="0">
                          <a:latin typeface="DejaVu Sans"/>
                          <a:cs typeface="DejaVu Sans"/>
                        </a:rPr>
                        <a:t>X</a:t>
                      </a:r>
                    </a:p>
                  </a:txBody>
                  <a:tcPr marL="0" marR="0" marT="53528" marB="0"/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500" dirty="0">
                          <a:latin typeface="DejaVu Sans"/>
                          <a:cs typeface="DejaVu Sans"/>
                        </a:rPr>
                        <a:t>X</a:t>
                      </a:r>
                      <a:endParaRPr sz="1500">
                        <a:latin typeface="DejaVu Sans"/>
                        <a:cs typeface="DejaVu Sans"/>
                      </a:endParaRPr>
                    </a:p>
                  </a:txBody>
                  <a:tcPr marL="0" marR="0" marT="53528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500" dirty="0">
                          <a:latin typeface="DejaVu Sans"/>
                          <a:cs typeface="DejaVu Sans"/>
                        </a:rPr>
                        <a:t>O</a:t>
                      </a:r>
                      <a:endParaRPr sz="1500">
                        <a:latin typeface="DejaVu Sans"/>
                        <a:cs typeface="DejaVu Sans"/>
                      </a:endParaRPr>
                    </a:p>
                  </a:txBody>
                  <a:tcPr marL="0" marR="0" marT="53528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0641">
                <a:tc>
                  <a:txBody>
                    <a:bodyPr/>
                    <a:lstStyle/>
                    <a:p>
                      <a:pPr marL="229235" marR="311150" indent="-635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500" spc="-40" dirty="0">
                          <a:latin typeface="DejaVu Sans"/>
                          <a:cs typeface="DejaVu Sans"/>
                        </a:rPr>
                        <a:t>Model </a:t>
                      </a:r>
                      <a:r>
                        <a:rPr sz="1500" spc="-135" dirty="0">
                          <a:latin typeface="DejaVu Sans"/>
                          <a:cs typeface="DejaVu Sans"/>
                        </a:rPr>
                        <a:t>Structures,  </a:t>
                      </a:r>
                      <a:r>
                        <a:rPr sz="1500" spc="-130" dirty="0">
                          <a:latin typeface="DejaVu Sans"/>
                          <a:cs typeface="DejaVu Sans"/>
                        </a:rPr>
                        <a:t>Hyperparameters,  </a:t>
                      </a:r>
                      <a:r>
                        <a:rPr sz="1500" spc="-120" dirty="0">
                          <a:latin typeface="DejaVu Sans"/>
                          <a:cs typeface="DejaVu Sans"/>
                        </a:rPr>
                        <a:t>Training </a:t>
                      </a:r>
                      <a:r>
                        <a:rPr sz="1500" spc="-100" dirty="0">
                          <a:latin typeface="DejaVu Sans"/>
                          <a:cs typeface="DejaVu Sans"/>
                        </a:rPr>
                        <a:t>set/epoch,  </a:t>
                      </a:r>
                      <a:r>
                        <a:rPr sz="1500" spc="-95" dirty="0">
                          <a:latin typeface="DejaVu Sans"/>
                          <a:cs typeface="DejaVu Sans"/>
                        </a:rPr>
                        <a:t>Other</a:t>
                      </a:r>
                      <a:r>
                        <a:rPr sz="1500" spc="-3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500" spc="-105" dirty="0">
                          <a:latin typeface="DejaVu Sans"/>
                          <a:cs typeface="DejaVu Sans"/>
                        </a:rPr>
                        <a:t>non-parameters</a:t>
                      </a:r>
                      <a:endParaRPr sz="1500">
                        <a:latin typeface="DejaVu Sans"/>
                        <a:cs typeface="DejaVu Sans"/>
                      </a:endParaRPr>
                    </a:p>
                  </a:txBody>
                  <a:tcPr marL="0" marR="0" marT="97086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126364"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500" dirty="0">
                          <a:latin typeface="DejaVu Sans"/>
                          <a:cs typeface="DejaVu Sans"/>
                        </a:rPr>
                        <a:t>X</a:t>
                      </a:r>
                      <a:endParaRPr sz="15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500" dirty="0">
                          <a:latin typeface="DejaVu Sans"/>
                          <a:cs typeface="DejaVu Sans"/>
                        </a:rPr>
                        <a:t>O</a:t>
                      </a:r>
                      <a:endParaRPr sz="15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36830"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500" dirty="0">
                          <a:latin typeface="DejaVu Sans"/>
                          <a:cs typeface="DejaVu Sans"/>
                        </a:rPr>
                        <a:t>O</a:t>
                      </a:r>
                      <a:endParaRPr sz="15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62">
                <a:tc>
                  <a:txBody>
                    <a:bodyPr/>
                    <a:lstStyle/>
                    <a:p>
                      <a:pPr marR="8255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500" b="1" spc="-19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Random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500" b="1" spc="-229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Seed</a:t>
                      </a:r>
                      <a:endParaRPr sz="1500">
                        <a:latin typeface="DejaVu Sans"/>
                        <a:cs typeface="DejaVu Sans"/>
                      </a:endParaRPr>
                    </a:p>
                  </a:txBody>
                  <a:tcPr marL="0" marR="0" marT="54054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X</a:t>
                      </a:r>
                      <a:endParaRPr sz="1500">
                        <a:latin typeface="DejaVu Sans"/>
                        <a:cs typeface="DejaVu Sans"/>
                      </a:endParaRPr>
                    </a:p>
                  </a:txBody>
                  <a:tcPr marL="0" marR="0" marT="54054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X</a:t>
                      </a:r>
                      <a:endParaRPr sz="1500">
                        <a:latin typeface="DejaVu Sans"/>
                        <a:cs typeface="DejaVu Sans"/>
                      </a:endParaRPr>
                    </a:p>
                  </a:txBody>
                  <a:tcPr marL="0" marR="0" marT="54054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</a:t>
                      </a:r>
                      <a:endParaRPr sz="1500" dirty="0">
                        <a:latin typeface="DejaVu Sans"/>
                        <a:cs typeface="DejaVu Sans"/>
                      </a:endParaRPr>
                    </a:p>
                  </a:txBody>
                  <a:tcPr marL="0" marR="0" marT="54054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123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4EE4CC0-2445-49F2-A052-4A0EF6729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98C1D7-6FA9-48D3-B4E8-EA04FE62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7BA2D95-B6FE-4327-80BF-C356FC65C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MagNet</a:t>
            </a:r>
            <a:r>
              <a:rPr lang="en-US" altLang="ko-KR" dirty="0"/>
              <a:t>: Overall Structure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295AB5-EDE9-4791-A395-CBA779022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1861575"/>
            <a:ext cx="8312728" cy="346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45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57AD061-4527-4F26-8729-2B5B08E93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autoencoder </a:t>
            </a:r>
            <a:r>
              <a:rPr lang="ko-KR" altLang="en-US" dirty="0"/>
              <a:t>𝑎𝑒 </a:t>
            </a:r>
            <a:r>
              <a:rPr lang="en-US" altLang="ko-KR" dirty="0"/>
              <a:t>= </a:t>
            </a:r>
            <a:r>
              <a:rPr lang="ko-KR" altLang="en-US" dirty="0"/>
              <a:t>𝑑 ∘ 𝑒</a:t>
            </a:r>
          </a:p>
          <a:p>
            <a:pPr lvl="1"/>
            <a:r>
              <a:rPr lang="en-US" altLang="ko-KR" dirty="0"/>
              <a:t>Encoder </a:t>
            </a:r>
            <a:r>
              <a:rPr lang="ko-KR" altLang="en-US" dirty="0"/>
              <a:t>𝑒 ∶ </a:t>
            </a:r>
            <a:r>
              <a:rPr lang="ko-KR" altLang="en-US" spc="-40" dirty="0">
                <a:latin typeface="DejaVu Sans"/>
                <a:cs typeface="DejaVu Sans"/>
              </a:rPr>
              <a:t>𝕊 </a:t>
            </a:r>
            <a:r>
              <a:rPr lang="ko-KR" altLang="en-US" dirty="0">
                <a:latin typeface="DejaVu Sans"/>
                <a:cs typeface="DejaVu Sans"/>
              </a:rPr>
              <a:t>→ </a:t>
            </a:r>
            <a:r>
              <a:rPr lang="en-US" altLang="ko-KR" spc="-110" dirty="0">
                <a:latin typeface="DejaVu Sans"/>
                <a:cs typeface="DejaVu Sans"/>
              </a:rPr>
              <a:t>ℍ </a:t>
            </a:r>
            <a:r>
              <a:rPr lang="en-US" altLang="ko-KR" dirty="0"/>
              <a:t>, Decoder </a:t>
            </a:r>
            <a:r>
              <a:rPr lang="ko-KR" altLang="en-US" spc="-50" dirty="0">
                <a:latin typeface="DejaVu Sans"/>
                <a:cs typeface="DejaVu Sans"/>
              </a:rPr>
              <a:t>𝑑 </a:t>
            </a:r>
            <a:r>
              <a:rPr lang="ko-KR" altLang="en-US" spc="105" dirty="0">
                <a:latin typeface="DejaVu Sans"/>
                <a:cs typeface="DejaVu Sans"/>
              </a:rPr>
              <a:t>∶ </a:t>
            </a:r>
            <a:r>
              <a:rPr lang="en-US" altLang="ko-KR" spc="-110" dirty="0">
                <a:latin typeface="DejaVu Sans"/>
                <a:cs typeface="DejaVu Sans"/>
              </a:rPr>
              <a:t>ℍ </a:t>
            </a:r>
            <a:r>
              <a:rPr lang="en-US" altLang="ko-KR" dirty="0"/>
              <a:t>→ </a:t>
            </a:r>
            <a:r>
              <a:rPr lang="ko-KR" altLang="en-US" dirty="0"/>
              <a:t>𝕊</a:t>
            </a:r>
          </a:p>
          <a:p>
            <a:pPr lvl="1"/>
            <a:r>
              <a:rPr lang="en-US" altLang="ko-KR" spc="-125" dirty="0" err="1">
                <a:latin typeface="DejaVu Sans"/>
                <a:cs typeface="DejaVu Sans"/>
              </a:rPr>
              <a:t>L</a:t>
            </a:r>
            <a:r>
              <a:rPr lang="en-US" altLang="ko-KR" spc="-187" baseline="24305" dirty="0" err="1">
                <a:latin typeface="DejaVu Sans"/>
                <a:cs typeface="DejaVu Sans"/>
              </a:rPr>
              <a:t>p</a:t>
            </a:r>
            <a:r>
              <a:rPr lang="en-US" altLang="ko-KR" dirty="0"/>
              <a:t> reconstruction error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Training autoencoders</a:t>
            </a:r>
          </a:p>
          <a:p>
            <a:pPr lvl="1"/>
            <a:r>
              <a:rPr lang="en-US" altLang="ko-KR" dirty="0"/>
              <a:t>Minimize a loss function over the training set</a:t>
            </a:r>
          </a:p>
          <a:p>
            <a:pPr lvl="1"/>
            <a:r>
              <a:rPr lang="en-US" altLang="ko-KR" dirty="0"/>
              <a:t>Loss function: Average</a:t>
            </a:r>
            <a:r>
              <a:rPr lang="en-US" altLang="ko-KR" spc="-175" dirty="0">
                <a:latin typeface="DejaVu Sans"/>
                <a:cs typeface="DejaVu Sans"/>
              </a:rPr>
              <a:t> </a:t>
            </a:r>
            <a:r>
              <a:rPr lang="en-US" altLang="ko-KR" spc="-160" dirty="0">
                <a:latin typeface="DejaVu Sans"/>
                <a:cs typeface="DejaVu Sans"/>
              </a:rPr>
              <a:t>L</a:t>
            </a:r>
            <a:r>
              <a:rPr lang="en-US" altLang="ko-KR" spc="-240" baseline="24305" dirty="0">
                <a:latin typeface="DejaVu Sans"/>
                <a:cs typeface="DejaVu Sans"/>
              </a:rPr>
              <a:t>2 </a:t>
            </a:r>
            <a:r>
              <a:rPr lang="en-US" altLang="ko-KR" dirty="0"/>
              <a:t>reconstruction error over the training set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F9EF892-A8A6-44DD-A0A1-05D8A254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A650FF6-B43C-4737-9A7D-6C3A09FF4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Autoencoders (AEs)</a:t>
            </a:r>
            <a:endParaRPr lang="ko-KR" alt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546050A-BCE4-4955-B830-29B64E1BAD52}"/>
              </a:ext>
            </a:extLst>
          </p:cNvPr>
          <p:cNvSpPr txBox="1"/>
          <p:nvPr/>
        </p:nvSpPr>
        <p:spPr>
          <a:xfrm>
            <a:off x="6140068" y="2068108"/>
            <a:ext cx="300393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>
                <a:latin typeface="DejaVu Sans"/>
                <a:cs typeface="DejaVu Sans"/>
              </a:rPr>
              <a:t>(ℍ </a:t>
            </a:r>
            <a:r>
              <a:rPr spc="-285" dirty="0">
                <a:latin typeface="DejaVu Sans"/>
                <a:cs typeface="DejaVu Sans"/>
              </a:rPr>
              <a:t>: </a:t>
            </a:r>
            <a:r>
              <a:rPr spc="-110" dirty="0">
                <a:latin typeface="DejaVu Sans"/>
                <a:cs typeface="DejaVu Sans"/>
              </a:rPr>
              <a:t>Hidden</a:t>
            </a:r>
            <a:r>
              <a:rPr spc="-365" dirty="0">
                <a:latin typeface="DejaVu Sans"/>
                <a:cs typeface="DejaVu Sans"/>
              </a:rPr>
              <a:t> </a:t>
            </a:r>
            <a:r>
              <a:rPr spc="-165" dirty="0">
                <a:latin typeface="DejaVu Sans"/>
                <a:cs typeface="DejaVu Sans"/>
              </a:rPr>
              <a:t>Representation)</a:t>
            </a:r>
            <a:endParaRPr dirty="0">
              <a:latin typeface="DejaVu Sans"/>
              <a:cs typeface="DejaVu San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19F8DA-C54C-416D-9B99-88422E448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995" y="3076815"/>
            <a:ext cx="4147355" cy="1228384"/>
          </a:xfrm>
          <a:prstGeom prst="rect">
            <a:avLst/>
          </a:prstGeom>
        </p:spPr>
      </p:pic>
      <p:sp>
        <p:nvSpPr>
          <p:cNvPr id="9" name="object 23">
            <a:extLst>
              <a:ext uri="{FF2B5EF4-FFF2-40B4-BE49-F238E27FC236}">
                <a16:creationId xmlns:a16="http://schemas.microsoft.com/office/drawing/2014/main" id="{4CF86691-BB22-42DF-93DD-23A4A7F323CA}"/>
              </a:ext>
            </a:extLst>
          </p:cNvPr>
          <p:cNvSpPr/>
          <p:nvPr/>
        </p:nvSpPr>
        <p:spPr>
          <a:xfrm>
            <a:off x="2200087" y="5392318"/>
            <a:ext cx="4743827" cy="781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9475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D0B583B-411E-4A4A-A091-A3B58E681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Detector.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Detectors need to measure the example’s distance from </a:t>
            </a:r>
            <a:r>
              <a:rPr lang="en-US" altLang="ko-KR" sz="2000" spc="-285" dirty="0">
                <a:latin typeface="DejaVu Sans"/>
                <a:cs typeface="DejaVu Sans"/>
              </a:rPr>
              <a:t>ℕ</a:t>
            </a:r>
            <a:r>
              <a:rPr lang="ko-KR" altLang="en-US" spc="-427" baseline="-16260" dirty="0">
                <a:latin typeface="DejaVu Sans"/>
                <a:cs typeface="DejaVu Sans"/>
              </a:rPr>
              <a:t>𝑡 </a:t>
            </a:r>
            <a:endParaRPr lang="ko-KR" altLang="en-US" dirty="0"/>
          </a:p>
          <a:p>
            <a:r>
              <a:rPr lang="en-US" altLang="ko-KR" dirty="0"/>
              <a:t>Detectors based on AEs’ reconstruction error</a:t>
            </a:r>
          </a:p>
          <a:p>
            <a:pPr lvl="1"/>
            <a:r>
              <a:rPr lang="en-US" altLang="ko-KR" dirty="0"/>
              <a:t>The authors expect larger reconstruction error for data with different  generation process than the normal data</a:t>
            </a:r>
          </a:p>
          <a:p>
            <a:pPr lvl="1"/>
            <a:r>
              <a:rPr lang="ko-KR" altLang="en-US" sz="1800" spc="-210" dirty="0">
                <a:latin typeface="DejaVu Sans"/>
                <a:cs typeface="DejaVu Sans"/>
              </a:rPr>
              <a:t>𝑡</a:t>
            </a:r>
            <a:r>
              <a:rPr lang="ko-KR" altLang="en-US" spc="-315" baseline="-15873" dirty="0">
                <a:latin typeface="DejaVu Sans"/>
                <a:cs typeface="DejaVu Sans"/>
              </a:rPr>
              <a:t>𝑓𝑝</a:t>
            </a:r>
            <a:r>
              <a:rPr lang="ko-KR" altLang="en-US" dirty="0"/>
              <a:t> </a:t>
            </a:r>
            <a:r>
              <a:rPr lang="en-US" altLang="ko-KR" dirty="0"/>
              <a:t>: Threshold of reconstruction error to decide far-from-manifold data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75D3647-E19D-431B-9E54-60B966B4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380081B-D3E5-45FB-B4D7-301B09C11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MagNet</a:t>
            </a:r>
            <a:r>
              <a:rPr lang="en-US" altLang="ko-KR" dirty="0"/>
              <a:t> Detectors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B6F2E4-F2B0-4684-AFA7-ACF85FE52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" y="2226561"/>
            <a:ext cx="9144000" cy="120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15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B1651D1-3D38-4371-80C8-6493DBFB9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Detectors based on probability divergence</a:t>
            </a:r>
          </a:p>
          <a:p>
            <a:pPr lvl="1"/>
            <a:r>
              <a:rPr lang="en-US" altLang="ko-KR" dirty="0"/>
              <a:t>Takes advantage of the target classifier</a:t>
            </a:r>
          </a:p>
          <a:p>
            <a:pPr lvl="1"/>
            <a:r>
              <a:rPr lang="en-US" altLang="ko-KR" dirty="0"/>
              <a:t>Compares probability mass functions of original and </a:t>
            </a:r>
            <a:r>
              <a:rPr lang="en-US" altLang="ko-KR" dirty="0" err="1"/>
              <a:t>autoencoded</a:t>
            </a:r>
            <a:r>
              <a:rPr lang="en-US" altLang="ko-KR" dirty="0"/>
              <a:t> data</a:t>
            </a:r>
          </a:p>
          <a:p>
            <a:pPr lvl="1"/>
            <a:r>
              <a:rPr lang="en-US" altLang="ko-KR" dirty="0"/>
              <a:t>Uses Jenson-Shannon divergence on </a:t>
            </a:r>
            <a:r>
              <a:rPr lang="en-US" altLang="ko-KR" dirty="0" err="1"/>
              <a:t>softmaxed</a:t>
            </a:r>
            <a:r>
              <a:rPr lang="en-US" altLang="ko-KR" dirty="0"/>
              <a:t> probability with temperature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E7F57A-9B12-4D0B-A9F9-118BEC79A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9FCE852-6B4E-4E8B-BE0E-844A0275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MagNet</a:t>
            </a:r>
            <a:r>
              <a:rPr lang="en-US" altLang="ko-KR" dirty="0"/>
              <a:t> Detectors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06B01A-6484-4284-9075-F00B9D78E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25" y="4329113"/>
            <a:ext cx="7462151" cy="14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84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FAD2D2B-18FB-4B13-8085-F14DFADCC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Noise-based Reformer</a:t>
            </a:r>
          </a:p>
          <a:p>
            <a:pPr lvl="1"/>
            <a:r>
              <a:rPr lang="en-US" altLang="ko-KR" dirty="0"/>
              <a:t>Adds some noises from normal distributions, and clips the data.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AE-based Reformer</a:t>
            </a:r>
          </a:p>
          <a:p>
            <a:pPr lvl="1"/>
            <a:r>
              <a:rPr lang="en-US" altLang="ko-KR" dirty="0"/>
              <a:t>Autoencoders can be used as the reformers directly.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7CE1516-7E7D-4C49-BA02-0C856EE8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3A82DF9-38B9-4741-9C22-3CE48F20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MagNet</a:t>
            </a:r>
            <a:r>
              <a:rPr lang="en-US" altLang="ko-KR" dirty="0"/>
              <a:t> Reformers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3C3D5C-2840-4B9E-94F3-F00754E06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079" y="1688354"/>
            <a:ext cx="5547841" cy="652329"/>
          </a:xfrm>
          <a:prstGeom prst="rect">
            <a:avLst/>
          </a:prstGeom>
        </p:spPr>
      </p:pic>
      <p:sp>
        <p:nvSpPr>
          <p:cNvPr id="6" name="object 15">
            <a:extLst>
              <a:ext uri="{FF2B5EF4-FFF2-40B4-BE49-F238E27FC236}">
                <a16:creationId xmlns:a16="http://schemas.microsoft.com/office/drawing/2014/main" id="{022420BE-4409-4611-97E3-2048B53C789E}"/>
              </a:ext>
            </a:extLst>
          </p:cNvPr>
          <p:cNvSpPr/>
          <p:nvPr/>
        </p:nvSpPr>
        <p:spPr>
          <a:xfrm>
            <a:off x="2487929" y="3281523"/>
            <a:ext cx="2409825" cy="294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082ECC-4AA4-4009-B95B-6D5541AE7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5274" y="4466518"/>
            <a:ext cx="1719221" cy="5364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64CA568-B967-43DB-91CA-AF75C4C0D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218953"/>
            <a:ext cx="9144000" cy="90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74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B9959038-2BDF-48E8-A4DA-108B3A1E8A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Whitebox defenses:  Parameters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ko-KR" altLang="en-US" spc="-179" baseline="-16260" dirty="0">
                    <a:latin typeface="DejaVu Sans"/>
                    <a:cs typeface="DejaVu Sans"/>
                  </a:rPr>
                  <a:t> </a:t>
                </a:r>
                <a:r>
                  <a:rPr lang="en-US" altLang="ko-KR" dirty="0"/>
                  <a:t>are known</a:t>
                </a:r>
              </a:p>
              <a:p>
                <a:pPr lvl="1"/>
                <a:r>
                  <a:rPr lang="en-US" altLang="ko-KR" dirty="0"/>
                  <a:t>Attacker can deploy the same type of attack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The authors introduces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randomness</a:t>
                </a:r>
                <a:r>
                  <a:rPr lang="en-US" altLang="ko-KR" dirty="0"/>
                  <a:t> to diversify the defense.</a:t>
                </a:r>
              </a:p>
              <a:p>
                <a:pPr lvl="1"/>
                <a:r>
                  <a:rPr lang="en-US" altLang="ko-KR" dirty="0"/>
                  <a:t>Trains multiple AEs as candidates.</a:t>
                </a:r>
              </a:p>
              <a:p>
                <a:pPr lvl="1"/>
                <a:r>
                  <a:rPr lang="en-US" altLang="ko-KR" dirty="0"/>
                  <a:t>For every invocation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dirty="0"/>
                  <a:t>, </a:t>
                </a:r>
                <a:r>
                  <a:rPr lang="en-US" altLang="ko-KR" dirty="0" err="1"/>
                  <a:t>MagNet</a:t>
                </a:r>
                <a:r>
                  <a:rPr lang="en-US" altLang="ko-KR" dirty="0"/>
                  <a:t> picks a random AE for the defense.</a:t>
                </a:r>
              </a:p>
              <a:p>
                <a:pPr lvl="1"/>
                <a:r>
                  <a:rPr lang="en-US" altLang="ko-KR" dirty="0"/>
                  <a:t>Attackers should train their adversarial example generator, against all possible AEs.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B9959038-2BDF-48E8-A4DA-108B3A1E8A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6D2FB6F-FFF9-41C3-AB32-E022A1CA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C37E291-338D-454F-B98C-5529D70F3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Diversity: Mitigating </a:t>
            </a:r>
            <a:r>
              <a:rPr lang="en-US" altLang="ko-KR" dirty="0" err="1"/>
              <a:t>Graybox</a:t>
            </a:r>
            <a:r>
              <a:rPr lang="en-US" altLang="ko-KR" dirty="0"/>
              <a:t> Attacks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180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D10585B-9F44-44E0-BA11-1B6C5ED66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Problem: Defend ML models against adversarial examples.</a:t>
            </a:r>
          </a:p>
          <a:p>
            <a:r>
              <a:rPr lang="en-US" altLang="ko-KR" dirty="0"/>
              <a:t>Solutions: </a:t>
            </a:r>
            <a:r>
              <a:rPr lang="en-US" altLang="ko-KR" dirty="0" err="1"/>
              <a:t>MagNet</a:t>
            </a:r>
            <a:endParaRPr lang="en-US" altLang="ko-KR" dirty="0"/>
          </a:p>
          <a:p>
            <a:pPr lvl="1"/>
            <a:r>
              <a:rPr lang="en-US" altLang="ko-KR" dirty="0"/>
              <a:t>A defense tool that detects or reforms adversarial examples</a:t>
            </a:r>
          </a:p>
          <a:p>
            <a:r>
              <a:rPr lang="en-US" altLang="ko-KR" dirty="0"/>
              <a:t>Test Results: Successfully detected or reformed the examples</a:t>
            </a:r>
          </a:p>
          <a:p>
            <a:pPr lvl="1"/>
            <a:r>
              <a:rPr lang="en-US" altLang="ko-KR" dirty="0"/>
              <a:t>ex) Images used in image classification problems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10A96FA-DA84-472E-98E7-419E21EB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9E7670C-4D23-414D-8A6D-D30AFDED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Problems &amp; Solutions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257020-07C8-483D-AF70-15B69F2F1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4845004"/>
            <a:ext cx="7557025" cy="114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6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2D06791-ACD2-4BD8-BF18-9AC013363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Finding diverse AEs</a:t>
            </a:r>
          </a:p>
          <a:p>
            <a:pPr lvl="1"/>
            <a:r>
              <a:rPr lang="en-US" altLang="ko-KR" dirty="0"/>
              <a:t>Random initialization</a:t>
            </a:r>
          </a:p>
          <a:p>
            <a:pPr lvl="1"/>
            <a:r>
              <a:rPr lang="en-US" altLang="ko-KR" dirty="0"/>
              <a:t>Penalize resemblance of AEs by adding the regularization term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8287EF-A777-4526-BA5C-B69692856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4BBF612-43B8-450B-95B8-857E322F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Diversity: Mitigating </a:t>
            </a:r>
            <a:r>
              <a:rPr lang="en-US" altLang="ko-KR" dirty="0" err="1"/>
              <a:t>Graybox</a:t>
            </a:r>
            <a:r>
              <a:rPr lang="en-US" altLang="ko-KR" dirty="0"/>
              <a:t> Attacks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61FE4B-1180-4038-AB01-00CA84942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3429000"/>
            <a:ext cx="8312727" cy="240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95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CE6DF9-1516-43AE-86E8-C13A7B1F5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Train target classifiers to be defended by </a:t>
            </a:r>
            <a:r>
              <a:rPr lang="en-US" altLang="ko-KR" dirty="0" err="1"/>
              <a:t>MagNet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Deploy the known attacks to generate adversarial examples.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Construct defensive devices using autoencoders.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Measure classification accuracy of the normal/adversarial  examples.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77248E-8CF0-48F3-A1C5-40A4E4BD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919D90B-7E4B-4F9C-8897-5E0F07BB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Steps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499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6EC5120-5929-4B89-B597-212C747D8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CNN models for two image 10-classification tasks</a:t>
            </a:r>
          </a:p>
          <a:p>
            <a:pPr lvl="1"/>
            <a:r>
              <a:rPr lang="en-US" altLang="ko-KR" dirty="0"/>
              <a:t>MNIST: Handwritten Digit Recognition</a:t>
            </a:r>
          </a:p>
          <a:p>
            <a:pPr lvl="1"/>
            <a:r>
              <a:rPr lang="en-US" altLang="ko-KR" dirty="0"/>
              <a:t>CIFAR10: Object Classification</a:t>
            </a:r>
          </a:p>
          <a:p>
            <a:r>
              <a:rPr lang="en-US" altLang="ko-KR" dirty="0"/>
              <a:t>Different network and data settings</a:t>
            </a:r>
          </a:p>
          <a:p>
            <a:pPr lvl="1"/>
            <a:r>
              <a:rPr lang="en-US" altLang="ko-KR" dirty="0"/>
              <a:t>Following architectures in previous works</a:t>
            </a:r>
          </a:p>
          <a:p>
            <a:r>
              <a:rPr lang="en-US" altLang="ko-KR" dirty="0"/>
              <a:t>Optimized using SGD with learning rate 0.01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84EA1AB-E179-4E95-B930-B080CB62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B333176-C951-49EF-84DF-CC330E19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Target Classifiers to Defend</a:t>
            </a:r>
            <a:endParaRPr lang="ko-KR" altLang="en-US" dirty="0"/>
          </a:p>
        </p:txBody>
      </p:sp>
      <p:sp>
        <p:nvSpPr>
          <p:cNvPr id="5" name="object 20">
            <a:extLst>
              <a:ext uri="{FF2B5EF4-FFF2-40B4-BE49-F238E27FC236}">
                <a16:creationId xmlns:a16="http://schemas.microsoft.com/office/drawing/2014/main" id="{5610511B-2006-4BDB-88C8-3F40E0FDCD0E}"/>
              </a:ext>
            </a:extLst>
          </p:cNvPr>
          <p:cNvSpPr/>
          <p:nvPr/>
        </p:nvSpPr>
        <p:spPr>
          <a:xfrm>
            <a:off x="7310840" y="3963923"/>
            <a:ext cx="1362455" cy="1427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1">
            <a:extLst>
              <a:ext uri="{FF2B5EF4-FFF2-40B4-BE49-F238E27FC236}">
                <a16:creationId xmlns:a16="http://schemas.microsoft.com/office/drawing/2014/main" id="{F74E4D15-53CC-4451-88CF-0910091D25ED}"/>
              </a:ext>
            </a:extLst>
          </p:cNvPr>
          <p:cNvSpPr/>
          <p:nvPr/>
        </p:nvSpPr>
        <p:spPr>
          <a:xfrm>
            <a:off x="7465667" y="2630423"/>
            <a:ext cx="1044269" cy="1057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436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1003B2-C6EE-4819-9628-79CF37E56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MNIST: ① for detector/reformer, ② for detector only</a:t>
            </a:r>
          </a:p>
          <a:p>
            <a:r>
              <a:rPr lang="en-US" altLang="ko-KR" dirty="0"/>
              <a:t>CIFAR-10: ② for detector/reformer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EFBE35-7B96-4437-B79C-EED46880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618BF25-54CC-4411-A77E-81EF3BC7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Detector and Reformer Setup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606EFE-4EEA-45E0-A2A9-63DCA71DF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1529009"/>
            <a:ext cx="7557025" cy="247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52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69387CD-B210-47D4-931C-4C511BDB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65CC03-B54F-42FA-B70E-4A4FE9AB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4123E29-55FA-4993-A460-8A7D8969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Result: Effects on examples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D62000-30A1-4E7D-9DE7-5B18FAB83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1790472"/>
            <a:ext cx="7557025" cy="350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55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8794CFE-36CB-4087-998B-621CA0F72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More confidence in </a:t>
            </a:r>
            <a:r>
              <a:rPr lang="en-US" altLang="ko-KR" dirty="0" err="1"/>
              <a:t>Carlini</a:t>
            </a:r>
            <a:r>
              <a:rPr lang="en-US" altLang="ko-KR" dirty="0"/>
              <a:t> Attack</a:t>
            </a:r>
          </a:p>
          <a:p>
            <a:pPr lvl="1"/>
            <a:r>
              <a:rPr lang="en-US" altLang="ko-KR" dirty="0"/>
              <a:t>→ Adversarial examples farther from the task manifold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80093E8-4FF4-450A-A754-ED8470F9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C334132-83D5-4882-AC3A-EBE48AFDD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Case Study on </a:t>
            </a:r>
            <a:r>
              <a:rPr lang="en-US" altLang="ko-KR" dirty="0" err="1"/>
              <a:t>Carlini</a:t>
            </a:r>
            <a:r>
              <a:rPr lang="en-US" altLang="ko-KR" dirty="0"/>
              <a:t> Attack </a:t>
            </a:r>
            <a:br>
              <a:rPr lang="en-US" altLang="ko-KR" dirty="0"/>
            </a:br>
            <a:r>
              <a:rPr lang="en-US" altLang="ko-KR" dirty="0"/>
              <a:t>(CIFAR-10)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EFD1DF-98F2-4590-AD32-BE4A5EF44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2606250"/>
            <a:ext cx="8312728" cy="273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65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8794CFE-36CB-4087-998B-621CA0F72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Effect of temperature on prob. divergence based detectors</a:t>
            </a:r>
          </a:p>
          <a:p>
            <a:pPr lvl="1"/>
            <a:r>
              <a:rPr lang="en-US" altLang="ko-KR" dirty="0"/>
              <a:t>→ More temperature means softer mass functions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80093E8-4FF4-450A-A754-ED8470F9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C334132-83D5-4882-AC3A-EBE48AFDD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Case Study on </a:t>
            </a:r>
            <a:r>
              <a:rPr lang="en-US" altLang="ko-KR" dirty="0" err="1"/>
              <a:t>Carlini</a:t>
            </a:r>
            <a:r>
              <a:rPr lang="en-US" altLang="ko-KR" dirty="0"/>
              <a:t> Attack </a:t>
            </a:r>
            <a:br>
              <a:rPr lang="en-US" altLang="ko-KR" dirty="0"/>
            </a:br>
            <a:r>
              <a:rPr lang="en-US" altLang="ko-KR" dirty="0"/>
              <a:t>(CIFAR-10)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FC788F-4A4C-4CAA-B9CE-081D90711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3005712"/>
            <a:ext cx="8312727" cy="245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43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9F56658-1C8B-4B6B-A4A5-C65E0C214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Classification accuracy table for </a:t>
            </a:r>
            <a:r>
              <a:rPr lang="en-US" altLang="ko-KR" dirty="0" err="1"/>
              <a:t>Carlini’s</a:t>
            </a:r>
            <a:r>
              <a:rPr lang="en-US" altLang="ko-KR" dirty="0"/>
              <a:t> attack,  in the experiment on 8 AEs for CIFAR-10 task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3A1E6E5-E2A8-45AA-9B06-39440616E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18C13B1-086E-4BF2-B390-1AE53BC7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Defense against </a:t>
            </a:r>
            <a:r>
              <a:rPr lang="en-US" altLang="ko-KR" dirty="0" err="1"/>
              <a:t>Graybox</a:t>
            </a:r>
            <a:r>
              <a:rPr lang="en-US" altLang="ko-KR" dirty="0"/>
              <a:t> Attacks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7AB242-B233-420F-9D6E-07CA576BD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2816808"/>
            <a:ext cx="8312728" cy="287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95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1868786-F5D0-4558-9D3C-47C33C985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authors provide simple but effective architecture.</a:t>
            </a:r>
          </a:p>
          <a:p>
            <a:endParaRPr lang="en-US" altLang="ko-KR" dirty="0"/>
          </a:p>
          <a:p>
            <a:r>
              <a:rPr lang="en-US" altLang="ko-KR" dirty="0"/>
              <a:t>Tested the defense against state-of-art adversarial example  generators, with different norms and parameters.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4DE35D-070D-4989-96DD-2C816568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733CB23-D035-4852-B8CE-7912261E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1405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CB28968-6CC1-4002-897E-A39F87CD4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authors do not explain things that make the defense </a:t>
            </a:r>
            <a:r>
              <a:rPr lang="en-US" altLang="ko-KR" dirty="0">
                <a:solidFill>
                  <a:srgbClr val="FF0000"/>
                </a:solidFill>
              </a:rPr>
              <a:t>dependent</a:t>
            </a:r>
            <a:r>
              <a:rPr lang="en-US" altLang="ko-KR" dirty="0"/>
              <a:t> to the </a:t>
            </a:r>
            <a:r>
              <a:rPr lang="en-US" altLang="ko-KR" dirty="0">
                <a:solidFill>
                  <a:srgbClr val="FF0000"/>
                </a:solidFill>
              </a:rPr>
              <a:t>models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How can we define generic, proper distance model on two non-  image data?</a:t>
            </a:r>
          </a:p>
          <a:p>
            <a:pPr lvl="1"/>
            <a:r>
              <a:rPr lang="en-US" altLang="ko-KR" dirty="0"/>
              <a:t>How can we extract measures of probability divergence from non-  NN models?</a:t>
            </a:r>
          </a:p>
          <a:p>
            <a:r>
              <a:rPr lang="en-US" altLang="ko-KR" dirty="0"/>
              <a:t>Weak Quantitative Reasonings:</a:t>
            </a:r>
          </a:p>
          <a:p>
            <a:pPr lvl="1"/>
            <a:r>
              <a:rPr lang="en-US" altLang="ko-KR" dirty="0"/>
              <a:t>Why Autoencoders can be used as the reformers: better to provide  some comparison of autoencoders with other suggested reformer.</a:t>
            </a:r>
          </a:p>
          <a:p>
            <a:pPr lvl="1"/>
            <a:r>
              <a:rPr lang="en-US" altLang="ko-KR" dirty="0"/>
              <a:t>Consequences of AE reuse on both detectors and reformers.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0E37813-F6DA-4CB0-84DE-B0773F4F5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D3BCCCA-8267-40A3-AACB-5DBFF381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12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F4CE2B8-AD24-4EBE-AF68-3B277622F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Formally defines </a:t>
            </a:r>
            <a:r>
              <a:rPr lang="en-US" altLang="ko-KR" dirty="0"/>
              <a:t>adversarial examples</a:t>
            </a:r>
          </a:p>
          <a:p>
            <a:pPr lvl="1"/>
            <a:r>
              <a:rPr lang="en-US" altLang="ko-KR" dirty="0"/>
              <a:t>Including metrics for evaluating defenses</a:t>
            </a:r>
          </a:p>
          <a:p>
            <a:r>
              <a:rPr lang="en-US" altLang="ko-KR" dirty="0"/>
              <a:t>Proposes </a:t>
            </a:r>
            <a:r>
              <a:rPr lang="en-US" altLang="ko-KR" dirty="0">
                <a:solidFill>
                  <a:srgbClr val="FF0000"/>
                </a:solidFill>
              </a:rPr>
              <a:t>general defense </a:t>
            </a:r>
            <a:r>
              <a:rPr lang="en-US" altLang="ko-KR" dirty="0"/>
              <a:t>against adversarial examples</a:t>
            </a:r>
          </a:p>
          <a:p>
            <a:pPr lvl="1"/>
            <a:r>
              <a:rPr lang="en-US" altLang="ko-KR" dirty="0"/>
              <a:t>Independent to the target classifier to protect</a:t>
            </a:r>
          </a:p>
          <a:p>
            <a:pPr lvl="1"/>
            <a:r>
              <a:rPr lang="en-US" altLang="ko-KR" dirty="0"/>
              <a:t>Independent to the process to generate adversarial examples</a:t>
            </a:r>
          </a:p>
          <a:p>
            <a:r>
              <a:rPr lang="en-US" altLang="ko-KR" dirty="0"/>
              <a:t>Proposes </a:t>
            </a:r>
            <a:r>
              <a:rPr lang="en-US" altLang="ko-KR" dirty="0" err="1">
                <a:solidFill>
                  <a:srgbClr val="FF0000"/>
                </a:solidFill>
              </a:rPr>
              <a:t>graybox</a:t>
            </a:r>
            <a:r>
              <a:rPr lang="en-US" altLang="ko-KR" dirty="0"/>
              <a:t> attack model</a:t>
            </a:r>
          </a:p>
          <a:p>
            <a:pPr lvl="1"/>
            <a:r>
              <a:rPr lang="en-US" altLang="ko-KR" dirty="0"/>
              <a:t>Claims that </a:t>
            </a:r>
            <a:r>
              <a:rPr lang="en-US" altLang="ko-KR" dirty="0" err="1"/>
              <a:t>graybox</a:t>
            </a:r>
            <a:r>
              <a:rPr lang="en-US" altLang="ko-KR" dirty="0"/>
              <a:t> is a reasonable attack level to consider for defenses</a:t>
            </a:r>
          </a:p>
          <a:p>
            <a:pPr lvl="1"/>
            <a:r>
              <a:rPr lang="en-US" altLang="ko-KR" dirty="0"/>
              <a:t>Proposes diversity-based defense against </a:t>
            </a:r>
            <a:r>
              <a:rPr lang="en-US" altLang="ko-KR" dirty="0" err="1"/>
              <a:t>graybox</a:t>
            </a:r>
            <a:r>
              <a:rPr lang="en-US" altLang="ko-KR" dirty="0"/>
              <a:t> attacks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0AAE88E-D2AC-44C3-A064-526B2E53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9683EE5-D5FB-4261-AC55-1C5A6EA2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Contributions of the Paper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177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F81C9C9-3905-4817-8E00-B53D4F96A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Correlation analysis between performance of AEs and defense  accuracy</a:t>
            </a:r>
          </a:p>
          <a:p>
            <a:endParaRPr lang="en-US" altLang="ko-KR" dirty="0"/>
          </a:p>
          <a:p>
            <a:r>
              <a:rPr lang="en-US" altLang="ko-KR" dirty="0"/>
              <a:t>Extension to tasks with non-NN models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E2B5BB3-8CCE-40FC-892C-205CC0B0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4D5642B-B8BE-43F5-8FA9-7C44491D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Work Suggestions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6958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A339F-435B-45DE-BDD1-FAF9D635F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49CE6C-3C1E-419B-BFB1-FC8B6A06D4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BBBF37-89F4-4335-8705-02B9AF66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51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75D9727-B822-4504-8A2E-2819A1E4C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authors could </a:t>
            </a:r>
            <a:r>
              <a:rPr lang="en-US" altLang="ko-KR" dirty="0">
                <a:solidFill>
                  <a:srgbClr val="FF0000"/>
                </a:solidFill>
              </a:rPr>
              <a:t>build defense elements </a:t>
            </a:r>
            <a:r>
              <a:rPr lang="en-US" altLang="ko-KR" dirty="0"/>
              <a:t>corresponding to  the each </a:t>
            </a:r>
            <a:r>
              <a:rPr lang="en-US" altLang="ko-KR" dirty="0">
                <a:solidFill>
                  <a:srgbClr val="FF0000"/>
                </a:solidFill>
              </a:rPr>
              <a:t>causes</a:t>
            </a:r>
            <a:r>
              <a:rPr lang="en-US" altLang="ko-KR" dirty="0"/>
              <a:t> of adversarial examples</a:t>
            </a:r>
          </a:p>
          <a:p>
            <a:r>
              <a:rPr lang="en-US" altLang="ko-KR" dirty="0"/>
              <a:t>The resulting defense, which is a combination of detectors and reformer, provides </a:t>
            </a:r>
            <a:r>
              <a:rPr lang="en-US" altLang="ko-KR" dirty="0">
                <a:solidFill>
                  <a:srgbClr val="FF0000"/>
                </a:solidFill>
              </a:rPr>
              <a:t>simple but strong protection</a:t>
            </a:r>
            <a:r>
              <a:rPr lang="en-US" altLang="ko-KR" dirty="0"/>
              <a:t> against known adversarial example generators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AEBA344-3AC4-4DEB-BD3B-4259ED77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3D60032-680B-49D2-91A8-BFC2F288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Paper Meanings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165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8DBED23-9DB8-494C-BEB4-1328E1168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1876C0"/>
                </a:solidFill>
              </a:rPr>
              <a:t>Normal</a:t>
            </a:r>
            <a:r>
              <a:rPr lang="en-US" altLang="ko-KR" dirty="0"/>
              <a:t> examples for a task: examples occurring naturally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Adversarial</a:t>
            </a:r>
            <a:r>
              <a:rPr lang="en-US" altLang="ko-KR" dirty="0"/>
              <a:t> examples: examples that</a:t>
            </a:r>
          </a:p>
          <a:p>
            <a:pPr lvl="1"/>
            <a:r>
              <a:rPr lang="en-US" altLang="ko-KR" dirty="0"/>
              <a:t>Not a normal example</a:t>
            </a:r>
          </a:p>
          <a:p>
            <a:pPr lvl="1"/>
            <a:r>
              <a:rPr lang="en-US" altLang="ko-KR" dirty="0"/>
              <a:t>Classifier’s decision disagrees with human’s prevailing judgment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209A97C-32E3-4C74-A5DD-7D38332A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6754D40-0C54-4CEA-9068-DE50B9BF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Adversarial Examples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22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CEAF430-D290-4762-919D-F729EA6F2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39047"/>
            <a:ext cx="851535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𝕊</a:t>
            </a:r>
            <a:r>
              <a:rPr lang="en-US" altLang="ko-KR" dirty="0"/>
              <a:t>: Set of all examples, ℂ</a:t>
            </a:r>
            <a:r>
              <a:rPr lang="ko-KR" altLang="en-US" dirty="0"/>
              <a:t>𝑡</a:t>
            </a:r>
            <a:r>
              <a:rPr lang="en-US" altLang="ko-KR" dirty="0"/>
              <a:t>: Set of classes for the task </a:t>
            </a:r>
            <a:r>
              <a:rPr lang="ko-KR" altLang="en-US" dirty="0"/>
              <a:t>𝑡</a:t>
            </a:r>
          </a:p>
          <a:p>
            <a:r>
              <a:rPr lang="en-US" altLang="ko-KR" dirty="0">
                <a:solidFill>
                  <a:srgbClr val="1876C0"/>
                </a:solidFill>
              </a:rPr>
              <a:t>Normal </a:t>
            </a:r>
            <a:r>
              <a:rPr lang="en-US" altLang="ko-KR" dirty="0"/>
              <a:t>examples for the task </a:t>
            </a:r>
            <a:r>
              <a:rPr lang="ko-KR" altLang="en-US" dirty="0"/>
              <a:t>𝑡</a:t>
            </a:r>
            <a:r>
              <a:rPr lang="en-US" altLang="ko-KR" dirty="0"/>
              <a:t>: ℕ</a:t>
            </a:r>
            <a:r>
              <a:rPr lang="ko-KR" altLang="en-US" dirty="0"/>
              <a:t>𝑡</a:t>
            </a:r>
          </a:p>
          <a:p>
            <a:r>
              <a:rPr lang="en-US" altLang="ko-KR" spc="-240" dirty="0">
                <a:latin typeface="DejaVu Sans"/>
                <a:cs typeface="DejaVu Sans"/>
              </a:rPr>
              <a:t>ℕ</a:t>
            </a:r>
            <a:r>
              <a:rPr lang="ko-KR" altLang="en-US" sz="2625" spc="-359" baseline="-15873" dirty="0">
                <a:latin typeface="DejaVu Sans"/>
                <a:cs typeface="DejaVu Sans"/>
              </a:rPr>
              <a:t>𝑡 </a:t>
            </a:r>
            <a:r>
              <a:rPr lang="ko-KR" altLang="en-US" sz="2625" spc="-89" baseline="-15873" dirty="0">
                <a:latin typeface="DejaVu Sans"/>
                <a:cs typeface="DejaVu Sans"/>
              </a:rPr>
              <a:t> </a:t>
            </a:r>
            <a:r>
              <a:rPr lang="en-US" altLang="ko-KR" spc="-220" dirty="0">
                <a:latin typeface="DejaVu Sans"/>
                <a:cs typeface="DejaVu Sans"/>
              </a:rPr>
              <a:t>=	</a:t>
            </a:r>
            <a:r>
              <a:rPr lang="ko-KR" altLang="en-US" spc="-165" dirty="0">
                <a:latin typeface="DejaVu Sans"/>
                <a:cs typeface="DejaVu Sans"/>
              </a:rPr>
              <a:t>𝑥  𝑥</a:t>
            </a:r>
            <a:r>
              <a:rPr lang="ko-KR" altLang="en-US" spc="-395" dirty="0">
                <a:latin typeface="DejaVu Sans"/>
                <a:cs typeface="DejaVu Sans"/>
              </a:rPr>
              <a:t> </a:t>
            </a:r>
            <a:r>
              <a:rPr lang="ko-KR" altLang="en-US" spc="-600" dirty="0">
                <a:latin typeface="DejaVu Sans"/>
                <a:cs typeface="DejaVu Sans"/>
              </a:rPr>
              <a:t>∈   </a:t>
            </a:r>
            <a:r>
              <a:rPr lang="ko-KR" altLang="en-US" spc="-580" dirty="0">
                <a:latin typeface="DejaVu Sans"/>
                <a:cs typeface="DejaVu Sans"/>
              </a:rPr>
              <a:t> </a:t>
            </a:r>
            <a:r>
              <a:rPr lang="ko-KR" altLang="en-US" spc="-155" dirty="0">
                <a:latin typeface="DejaVu Sans"/>
                <a:cs typeface="DejaVu Sans"/>
              </a:rPr>
              <a:t>𝕊</a:t>
            </a:r>
            <a:r>
              <a:rPr lang="en-US" altLang="ko-KR" spc="-155" dirty="0">
                <a:latin typeface="DejaVu Sans"/>
                <a:cs typeface="DejaVu Sans"/>
              </a:rPr>
              <a:t>, </a:t>
            </a:r>
            <a:r>
              <a:rPr lang="ko-KR" altLang="en-US" spc="-105" dirty="0">
                <a:latin typeface="DejaVu Sans"/>
                <a:cs typeface="DejaVu Sans"/>
              </a:rPr>
              <a:t>𝑝</a:t>
            </a:r>
            <a:r>
              <a:rPr lang="en-US" altLang="ko-KR" spc="-105" dirty="0">
                <a:latin typeface="DejaVu Sans"/>
                <a:cs typeface="DejaVu Sans"/>
              </a:rPr>
              <a:t>(</a:t>
            </a:r>
            <a:r>
              <a:rPr lang="ko-KR" altLang="en-US" spc="-165" dirty="0">
                <a:latin typeface="DejaVu Sans"/>
                <a:cs typeface="DejaVu Sans"/>
              </a:rPr>
              <a:t>𝑥</a:t>
            </a:r>
            <a:r>
              <a:rPr lang="en-US" altLang="ko-KR" spc="-165" dirty="0">
                <a:latin typeface="DejaVu Sans"/>
                <a:cs typeface="DejaVu Sans"/>
              </a:rPr>
              <a:t>)</a:t>
            </a:r>
            <a:r>
              <a:rPr lang="ko-KR" altLang="en-US" spc="-165" dirty="0">
                <a:latin typeface="DejaVu Sans"/>
                <a:cs typeface="DejaVu Sans"/>
              </a:rPr>
              <a:t>	</a:t>
            </a:r>
            <a:r>
              <a:rPr lang="ko-KR" altLang="en-US" spc="-509" dirty="0">
                <a:latin typeface="DejaVu Sans"/>
                <a:cs typeface="DejaVu Sans"/>
              </a:rPr>
              <a:t>𝑖𝑠 </a:t>
            </a:r>
            <a:r>
              <a:rPr lang="ko-KR" altLang="en-US" spc="-100" dirty="0">
                <a:latin typeface="DejaVu Sans"/>
                <a:cs typeface="DejaVu Sans"/>
              </a:rPr>
              <a:t>𝑛𝑜𝑛 </a:t>
            </a:r>
            <a:r>
              <a:rPr lang="ko-KR" altLang="en-US" spc="-220" dirty="0">
                <a:latin typeface="DejaVu Sans"/>
                <a:cs typeface="DejaVu Sans"/>
              </a:rPr>
              <a:t>−</a:t>
            </a:r>
            <a:r>
              <a:rPr lang="ko-KR" altLang="en-US" spc="-525" dirty="0">
                <a:latin typeface="DejaVu Sans"/>
                <a:cs typeface="DejaVu Sans"/>
              </a:rPr>
              <a:t> </a:t>
            </a:r>
            <a:r>
              <a:rPr lang="ko-KR" altLang="en-US" spc="-360" dirty="0">
                <a:latin typeface="DejaVu Sans"/>
                <a:cs typeface="DejaVu Sans"/>
              </a:rPr>
              <a:t>𝑛𝑒𝑔𝑙𝑖𝑔𝑖𝑏𝑙𝑒</a:t>
            </a:r>
            <a:r>
              <a:rPr lang="en-US" altLang="ko-KR" spc="-360" dirty="0">
                <a:latin typeface="DejaVu Sans"/>
                <a:cs typeface="DejaVu Sans"/>
              </a:rPr>
              <a:t>}</a:t>
            </a:r>
            <a:endParaRPr lang="ko-KR" altLang="en-US" dirty="0">
              <a:latin typeface="DejaVu Sans"/>
              <a:cs typeface="DejaVu Sans"/>
            </a:endParaRPr>
          </a:p>
          <a:p>
            <a:r>
              <a:rPr lang="ko-KR" altLang="en-US" dirty="0"/>
              <a:t>𝑝</a:t>
            </a:r>
            <a:r>
              <a:rPr lang="en-US" altLang="ko-KR" dirty="0"/>
              <a:t>(</a:t>
            </a:r>
            <a:r>
              <a:rPr lang="ko-KR" altLang="en-US" dirty="0"/>
              <a:t>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Pr</a:t>
            </a:r>
            <a:r>
              <a:rPr lang="en-US" altLang="ko-KR" dirty="0"/>
              <a:t>( Natural data generation process for the task emits </a:t>
            </a:r>
            <a:r>
              <a:rPr lang="ko-KR" altLang="en-US" dirty="0"/>
              <a:t>𝑥 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Classifiers </a:t>
            </a:r>
            <a:r>
              <a:rPr lang="ko-KR" altLang="en-US" spc="-315" dirty="0">
                <a:latin typeface="DejaVu Sans"/>
                <a:cs typeface="DejaVu Sans"/>
              </a:rPr>
              <a:t>𝑓</a:t>
            </a:r>
            <a:r>
              <a:rPr lang="ko-KR" altLang="en-US" sz="2800" spc="-472" baseline="-16260" dirty="0">
                <a:latin typeface="DejaVu Sans"/>
                <a:cs typeface="DejaVu Sans"/>
              </a:rPr>
              <a:t>𝑡</a:t>
            </a:r>
            <a:r>
              <a:rPr lang="en-US" altLang="ko-KR" spc="-315" dirty="0">
                <a:latin typeface="DejaVu Sans"/>
                <a:cs typeface="DejaVu Sans"/>
              </a:rPr>
              <a:t>: </a:t>
            </a:r>
            <a:r>
              <a:rPr lang="ko-KR" altLang="en-US" spc="-50" dirty="0">
                <a:latin typeface="DejaVu Sans"/>
                <a:cs typeface="DejaVu Sans"/>
              </a:rPr>
              <a:t>𝕊</a:t>
            </a:r>
            <a:r>
              <a:rPr lang="ko-KR" altLang="en-US" spc="-645" dirty="0">
                <a:latin typeface="DejaVu Sans"/>
                <a:cs typeface="DejaVu Sans"/>
              </a:rPr>
              <a:t> </a:t>
            </a:r>
            <a:r>
              <a:rPr lang="ko-KR" altLang="en-US" spc="-5" dirty="0">
                <a:latin typeface="DejaVu Sans"/>
                <a:cs typeface="DejaVu Sans"/>
              </a:rPr>
              <a:t>→</a:t>
            </a:r>
            <a:r>
              <a:rPr lang="ko-KR" altLang="en-US" spc="-100" dirty="0">
                <a:latin typeface="DejaVu Sans"/>
                <a:cs typeface="DejaVu Sans"/>
              </a:rPr>
              <a:t> </a:t>
            </a:r>
            <a:r>
              <a:rPr lang="en-US" altLang="ko-KR" spc="-300" dirty="0">
                <a:latin typeface="DejaVu Sans"/>
                <a:cs typeface="DejaVu Sans"/>
              </a:rPr>
              <a:t>ℂ</a:t>
            </a:r>
            <a:r>
              <a:rPr lang="ko-KR" altLang="en-US" sz="2800" spc="-450" baseline="-16260" dirty="0">
                <a:latin typeface="DejaVu Sans"/>
                <a:cs typeface="DejaVu Sans"/>
              </a:rPr>
              <a:t>𝑡 </a:t>
            </a:r>
            <a:r>
              <a:rPr lang="en-US" altLang="ko-KR" dirty="0"/>
              <a:t>, Ground </a:t>
            </a:r>
            <a:br>
              <a:rPr lang="en-US" altLang="ko-KR" dirty="0"/>
            </a:br>
            <a:r>
              <a:rPr lang="en-US" altLang="ko-KR" dirty="0"/>
              <a:t>Truth Classifier </a:t>
            </a:r>
            <a:r>
              <a:rPr lang="ko-KR" altLang="en-US" spc="-140" dirty="0">
                <a:latin typeface="DejaVu Sans"/>
                <a:cs typeface="DejaVu Sans"/>
              </a:rPr>
              <a:t>𝑔</a:t>
            </a:r>
            <a:r>
              <a:rPr lang="ko-KR" altLang="en-US" sz="2800" spc="-209" baseline="-16260" dirty="0">
                <a:latin typeface="DejaVu Sans"/>
                <a:cs typeface="DejaVu Sans"/>
              </a:rPr>
              <a:t>𝑡</a:t>
            </a:r>
            <a:r>
              <a:rPr lang="en-US" altLang="ko-KR" spc="-140" dirty="0">
                <a:latin typeface="DejaVu Sans"/>
                <a:cs typeface="DejaVu Sans"/>
              </a:rPr>
              <a:t>: </a:t>
            </a:r>
            <a:r>
              <a:rPr lang="ko-KR" altLang="en-US" spc="-50" dirty="0">
                <a:latin typeface="DejaVu Sans"/>
                <a:cs typeface="DejaVu Sans"/>
              </a:rPr>
              <a:t>𝕊 </a:t>
            </a:r>
            <a:r>
              <a:rPr lang="ko-KR" altLang="en-US" spc="-5" dirty="0">
                <a:latin typeface="DejaVu Sans"/>
                <a:cs typeface="DejaVu Sans"/>
              </a:rPr>
              <a:t>→ </a:t>
            </a:r>
            <a:r>
              <a:rPr lang="en-US" altLang="ko-KR" spc="-300" dirty="0">
                <a:latin typeface="DejaVu Sans"/>
                <a:cs typeface="DejaVu Sans"/>
              </a:rPr>
              <a:t>ℂ</a:t>
            </a:r>
            <a:r>
              <a:rPr lang="ko-KR" altLang="en-US" sz="2800" spc="-450" baseline="-16260" dirty="0">
                <a:latin typeface="DejaVu Sans"/>
                <a:cs typeface="DejaVu Sans"/>
              </a:rPr>
              <a:t>𝑡 </a:t>
            </a:r>
            <a:r>
              <a:rPr lang="ko-KR" altLang="en-US" spc="-145" dirty="0">
                <a:latin typeface="DejaVu Sans"/>
                <a:cs typeface="DejaVu Sans"/>
              </a:rPr>
              <a:t>∪</a:t>
            </a:r>
            <a:r>
              <a:rPr lang="ko-KR" altLang="en-US" spc="-445" dirty="0">
                <a:latin typeface="DejaVu Sans"/>
                <a:cs typeface="DejaVu Sans"/>
              </a:rPr>
              <a:t> </a:t>
            </a:r>
            <a:r>
              <a:rPr lang="en-US" altLang="ko-KR" spc="-660" dirty="0">
                <a:latin typeface="DejaVu Sans"/>
                <a:cs typeface="DejaVu Sans"/>
              </a:rPr>
              <a:t>{⊥}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Adversarial</a:t>
            </a:r>
            <a:r>
              <a:rPr lang="en-US" altLang="ko-KR" dirty="0"/>
              <a:t> example </a:t>
            </a:r>
            <a:r>
              <a:rPr lang="ko-KR" altLang="en-US" dirty="0"/>
              <a:t>𝑥 </a:t>
            </a:r>
            <a:r>
              <a:rPr lang="en-US" altLang="ko-KR" dirty="0"/>
              <a:t>for </a:t>
            </a:r>
            <a:r>
              <a:rPr lang="ko-KR" altLang="en-US" spc="-455" dirty="0">
                <a:latin typeface="DejaVu Sans"/>
                <a:cs typeface="DejaVu Sans"/>
              </a:rPr>
              <a:t>𝑓</a:t>
            </a:r>
            <a:r>
              <a:rPr lang="ko-KR" altLang="en-US" sz="2800" spc="-682" baseline="-16260" dirty="0">
                <a:latin typeface="DejaVu Sans"/>
                <a:cs typeface="DejaVu Sans"/>
              </a:rPr>
              <a:t>𝑡</a:t>
            </a:r>
            <a:r>
              <a:rPr lang="ko-KR" altLang="en-US" dirty="0"/>
              <a:t> </a:t>
            </a:r>
            <a:r>
              <a:rPr lang="en-US" altLang="ko-KR" dirty="0"/>
              <a:t>satisfies:</a:t>
            </a:r>
          </a:p>
          <a:p>
            <a:r>
              <a:rPr lang="ko-KR" altLang="en-US" spc="-165" dirty="0">
                <a:latin typeface="DejaVu Sans"/>
                <a:cs typeface="DejaVu Sans"/>
              </a:rPr>
              <a:t>𝑥 </a:t>
            </a:r>
            <a:r>
              <a:rPr lang="ko-KR" altLang="en-US" spc="-600" dirty="0">
                <a:latin typeface="DejaVu Sans"/>
                <a:cs typeface="DejaVu Sans"/>
              </a:rPr>
              <a:t>∈    </a:t>
            </a:r>
            <a:r>
              <a:rPr lang="ko-KR" altLang="en-US" spc="-40" dirty="0">
                <a:latin typeface="DejaVu Sans"/>
                <a:cs typeface="DejaVu Sans"/>
              </a:rPr>
              <a:t>𝕊</a:t>
            </a:r>
            <a:r>
              <a:rPr lang="ko-KR" altLang="en-US" spc="450" dirty="0">
                <a:latin typeface="DejaVu Sans"/>
                <a:cs typeface="DejaVu Sans"/>
              </a:rPr>
              <a:t> </a:t>
            </a:r>
            <a:r>
              <a:rPr lang="ko-KR" altLang="en-US" spc="-200" dirty="0">
                <a:latin typeface="DejaVu Sans"/>
                <a:cs typeface="DejaVu Sans"/>
              </a:rPr>
              <a:t>∖</a:t>
            </a:r>
            <a:r>
              <a:rPr lang="ko-KR" altLang="en-US" spc="295" dirty="0">
                <a:latin typeface="DejaVu Sans"/>
                <a:cs typeface="DejaVu Sans"/>
              </a:rPr>
              <a:t> </a:t>
            </a:r>
            <a:r>
              <a:rPr lang="en-US" altLang="ko-KR" spc="-195" dirty="0">
                <a:latin typeface="DejaVu Sans"/>
                <a:cs typeface="DejaVu Sans"/>
              </a:rPr>
              <a:t>ℕ   </a:t>
            </a:r>
            <a:r>
              <a:rPr lang="en-US" altLang="ko-KR" dirty="0"/>
              <a:t>(Not a normal example)</a:t>
            </a:r>
            <a:endParaRPr lang="en-US" altLang="ko-KR" spc="-195" dirty="0">
              <a:latin typeface="DejaVu Sans"/>
              <a:cs typeface="DejaVu Sans"/>
            </a:endParaRPr>
          </a:p>
          <a:p>
            <a:r>
              <a:rPr lang="ko-KR" altLang="en-US" spc="-580" dirty="0">
                <a:latin typeface="DejaVu Sans"/>
                <a:cs typeface="DejaVu Sans"/>
              </a:rPr>
              <a:t>𝑓</a:t>
            </a:r>
            <a:r>
              <a:rPr lang="ko-KR" altLang="en-US" sz="2625" spc="-697" baseline="-15873" dirty="0">
                <a:latin typeface="DejaVu Sans"/>
                <a:cs typeface="DejaVu Sans"/>
              </a:rPr>
              <a:t>𝑡  </a:t>
            </a:r>
            <a:r>
              <a:rPr lang="en-US" altLang="ko-KR" spc="-195" dirty="0">
                <a:latin typeface="DejaVu Sans"/>
                <a:cs typeface="DejaVu Sans"/>
              </a:rPr>
              <a:t>(</a:t>
            </a:r>
            <a:r>
              <a:rPr lang="ko-KR" altLang="en-US" spc="-275" dirty="0">
                <a:latin typeface="DejaVu Sans"/>
                <a:cs typeface="DejaVu Sans"/>
              </a:rPr>
              <a:t>𝑥</a:t>
            </a:r>
            <a:r>
              <a:rPr lang="en-US" altLang="ko-KR" spc="-275" dirty="0">
                <a:latin typeface="DejaVu Sans"/>
                <a:cs typeface="DejaVu Sans"/>
              </a:rPr>
              <a:t>)</a:t>
            </a:r>
            <a:r>
              <a:rPr lang="ko-KR" altLang="en-US" spc="-275" dirty="0">
                <a:latin typeface="DejaVu Sans"/>
                <a:cs typeface="DejaVu Sans"/>
              </a:rPr>
              <a:t> </a:t>
            </a:r>
            <a:r>
              <a:rPr lang="ko-KR" altLang="en-US" spc="-220" dirty="0">
                <a:latin typeface="DejaVu Sans"/>
                <a:cs typeface="DejaVu Sans"/>
              </a:rPr>
              <a:t>≠</a:t>
            </a:r>
            <a:r>
              <a:rPr lang="ko-KR" altLang="en-US" spc="-110" dirty="0">
                <a:latin typeface="DejaVu Sans"/>
                <a:cs typeface="DejaVu Sans"/>
              </a:rPr>
              <a:t> </a:t>
            </a:r>
            <a:r>
              <a:rPr lang="ko-KR" altLang="en-US" spc="-45" dirty="0">
                <a:latin typeface="DejaVu Sans"/>
                <a:cs typeface="DejaVu Sans"/>
              </a:rPr>
              <a:t>𝑔</a:t>
            </a:r>
            <a:r>
              <a:rPr lang="ko-KR" altLang="en-US" sz="2625" spc="-697" baseline="-15873" dirty="0">
                <a:latin typeface="DejaVu Sans"/>
                <a:cs typeface="DejaVu Sans"/>
              </a:rPr>
              <a:t>𝑡  </a:t>
            </a:r>
            <a:r>
              <a:rPr lang="en-US" altLang="ko-KR" spc="-195" dirty="0">
                <a:latin typeface="DejaVu Sans"/>
                <a:cs typeface="DejaVu Sans"/>
              </a:rPr>
              <a:t>(</a:t>
            </a:r>
            <a:r>
              <a:rPr lang="ko-KR" altLang="en-US" spc="-275" dirty="0">
                <a:latin typeface="DejaVu Sans"/>
                <a:cs typeface="DejaVu Sans"/>
              </a:rPr>
              <a:t>𝑥</a:t>
            </a:r>
            <a:r>
              <a:rPr lang="en-US" altLang="ko-KR" spc="-275" dirty="0">
                <a:latin typeface="DejaVu Sans"/>
                <a:cs typeface="DejaVu Sans"/>
              </a:rPr>
              <a:t>) </a:t>
            </a:r>
            <a:r>
              <a:rPr lang="en-US" altLang="ko-KR" dirty="0"/>
              <a:t>(Classifier’s decision disagrees with the ground truth)</a:t>
            </a:r>
            <a:endParaRPr lang="ko-KR" altLang="en-US" dirty="0">
              <a:latin typeface="DejaVu Sans"/>
              <a:cs typeface="DejaVu Sans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510B360-8A53-4386-BC9A-A630D1B7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28B8EAF-1979-4782-A7CE-E282023B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Adversarial Examples (Formal)</a:t>
            </a:r>
            <a:endParaRPr lang="ko-KR" altLang="en-US" dirty="0"/>
          </a:p>
        </p:txBody>
      </p:sp>
      <p:sp>
        <p:nvSpPr>
          <p:cNvPr id="5" name="object 33">
            <a:extLst>
              <a:ext uri="{FF2B5EF4-FFF2-40B4-BE49-F238E27FC236}">
                <a16:creationId xmlns:a16="http://schemas.microsoft.com/office/drawing/2014/main" id="{863B0B8A-00B8-4BD3-A499-66AE60A973CA}"/>
              </a:ext>
            </a:extLst>
          </p:cNvPr>
          <p:cNvSpPr/>
          <p:nvPr/>
        </p:nvSpPr>
        <p:spPr>
          <a:xfrm>
            <a:off x="6648450" y="4143247"/>
            <a:ext cx="1866900" cy="882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4">
            <a:extLst>
              <a:ext uri="{FF2B5EF4-FFF2-40B4-BE49-F238E27FC236}">
                <a16:creationId xmlns:a16="http://schemas.microsoft.com/office/drawing/2014/main" id="{30668426-1199-47BD-9232-11A7DAFB8D94}"/>
              </a:ext>
            </a:extLst>
          </p:cNvPr>
          <p:cNvSpPr/>
          <p:nvPr/>
        </p:nvSpPr>
        <p:spPr>
          <a:xfrm>
            <a:off x="6648450" y="4143247"/>
            <a:ext cx="1866900" cy="882650"/>
          </a:xfrm>
          <a:custGeom>
            <a:avLst/>
            <a:gdLst/>
            <a:ahLst/>
            <a:cxnLst/>
            <a:rect l="l" t="t" r="r" b="b"/>
            <a:pathLst>
              <a:path w="1866900" h="882650">
                <a:moveTo>
                  <a:pt x="0" y="147065"/>
                </a:moveTo>
                <a:lnTo>
                  <a:pt x="7491" y="100559"/>
                </a:lnTo>
                <a:lnTo>
                  <a:pt x="28358" y="60185"/>
                </a:lnTo>
                <a:lnTo>
                  <a:pt x="60185" y="28358"/>
                </a:lnTo>
                <a:lnTo>
                  <a:pt x="100559" y="7491"/>
                </a:lnTo>
                <a:lnTo>
                  <a:pt x="147066" y="0"/>
                </a:lnTo>
                <a:lnTo>
                  <a:pt x="1719833" y="0"/>
                </a:lnTo>
                <a:lnTo>
                  <a:pt x="1766340" y="7491"/>
                </a:lnTo>
                <a:lnTo>
                  <a:pt x="1806714" y="28358"/>
                </a:lnTo>
                <a:lnTo>
                  <a:pt x="1838541" y="60185"/>
                </a:lnTo>
                <a:lnTo>
                  <a:pt x="1859408" y="100559"/>
                </a:lnTo>
                <a:lnTo>
                  <a:pt x="1866900" y="147065"/>
                </a:lnTo>
                <a:lnTo>
                  <a:pt x="1866900" y="735329"/>
                </a:lnTo>
                <a:lnTo>
                  <a:pt x="1859408" y="781836"/>
                </a:lnTo>
                <a:lnTo>
                  <a:pt x="1838541" y="822210"/>
                </a:lnTo>
                <a:lnTo>
                  <a:pt x="1806714" y="854037"/>
                </a:lnTo>
                <a:lnTo>
                  <a:pt x="1766340" y="874904"/>
                </a:lnTo>
                <a:lnTo>
                  <a:pt x="1719833" y="882395"/>
                </a:lnTo>
                <a:lnTo>
                  <a:pt x="147066" y="882395"/>
                </a:lnTo>
                <a:lnTo>
                  <a:pt x="100559" y="874904"/>
                </a:lnTo>
                <a:lnTo>
                  <a:pt x="60185" y="854037"/>
                </a:lnTo>
                <a:lnTo>
                  <a:pt x="28358" y="822210"/>
                </a:lnTo>
                <a:lnTo>
                  <a:pt x="7491" y="781836"/>
                </a:lnTo>
                <a:lnTo>
                  <a:pt x="0" y="735329"/>
                </a:lnTo>
                <a:lnTo>
                  <a:pt x="0" y="147065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5">
            <a:extLst>
              <a:ext uri="{FF2B5EF4-FFF2-40B4-BE49-F238E27FC236}">
                <a16:creationId xmlns:a16="http://schemas.microsoft.com/office/drawing/2014/main" id="{AB4F045F-5B06-4EBC-9787-89FB0A3D7929}"/>
              </a:ext>
            </a:extLst>
          </p:cNvPr>
          <p:cNvSpPr txBox="1"/>
          <p:nvPr/>
        </p:nvSpPr>
        <p:spPr>
          <a:xfrm>
            <a:off x="6781165" y="4294251"/>
            <a:ext cx="1604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9539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DejaVu Sans"/>
                <a:cs typeface="DejaVu Sans"/>
              </a:rPr>
              <a:t>‘None </a:t>
            </a:r>
            <a:r>
              <a:rPr sz="1800" spc="-65" dirty="0">
                <a:latin typeface="DejaVu Sans"/>
                <a:cs typeface="DejaVu Sans"/>
              </a:rPr>
              <a:t>of </a:t>
            </a:r>
            <a:r>
              <a:rPr sz="1800" spc="-110" dirty="0">
                <a:latin typeface="DejaVu Sans"/>
                <a:cs typeface="DejaVu Sans"/>
              </a:rPr>
              <a:t>the  </a:t>
            </a:r>
            <a:r>
              <a:rPr sz="1800" spc="-145" dirty="0">
                <a:latin typeface="DejaVu Sans"/>
                <a:cs typeface="DejaVu Sans"/>
              </a:rPr>
              <a:t>classes’</a:t>
            </a:r>
            <a:r>
              <a:rPr sz="1800" spc="-20" dirty="0">
                <a:latin typeface="DejaVu Sans"/>
                <a:cs typeface="DejaVu Sans"/>
              </a:rPr>
              <a:t> </a:t>
            </a:r>
            <a:r>
              <a:rPr sz="1800" spc="-114" dirty="0">
                <a:latin typeface="DejaVu Sans"/>
                <a:cs typeface="DejaVu Sans"/>
              </a:rPr>
              <a:t>symbol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8" name="object 36">
            <a:extLst>
              <a:ext uri="{FF2B5EF4-FFF2-40B4-BE49-F238E27FC236}">
                <a16:creationId xmlns:a16="http://schemas.microsoft.com/office/drawing/2014/main" id="{3A15421D-AACD-4D4D-8C66-014A42159966}"/>
              </a:ext>
            </a:extLst>
          </p:cNvPr>
          <p:cNvSpPr/>
          <p:nvPr/>
        </p:nvSpPr>
        <p:spPr>
          <a:xfrm flipH="1" flipV="1">
            <a:off x="5486400" y="4294250"/>
            <a:ext cx="1162050" cy="328548"/>
          </a:xfrm>
          <a:custGeom>
            <a:avLst/>
            <a:gdLst/>
            <a:ahLst/>
            <a:cxnLst/>
            <a:rect l="l" t="t" r="r" b="b"/>
            <a:pathLst>
              <a:path w="676909" h="426085">
                <a:moveTo>
                  <a:pt x="569431" y="43586"/>
                </a:moveTo>
                <a:lnTo>
                  <a:pt x="0" y="393446"/>
                </a:lnTo>
                <a:lnTo>
                  <a:pt x="20065" y="425958"/>
                </a:lnTo>
                <a:lnTo>
                  <a:pt x="589335" y="75999"/>
                </a:lnTo>
                <a:lnTo>
                  <a:pt x="569431" y="43586"/>
                </a:lnTo>
                <a:close/>
              </a:path>
              <a:path w="676909" h="426085">
                <a:moveTo>
                  <a:pt x="655881" y="33655"/>
                </a:moveTo>
                <a:lnTo>
                  <a:pt x="585597" y="33655"/>
                </a:lnTo>
                <a:lnTo>
                  <a:pt x="605535" y="66040"/>
                </a:lnTo>
                <a:lnTo>
                  <a:pt x="589335" y="75999"/>
                </a:lnTo>
                <a:lnTo>
                  <a:pt x="609345" y="108585"/>
                </a:lnTo>
                <a:lnTo>
                  <a:pt x="655881" y="33655"/>
                </a:lnTo>
                <a:close/>
              </a:path>
              <a:path w="676909" h="426085">
                <a:moveTo>
                  <a:pt x="585597" y="33655"/>
                </a:moveTo>
                <a:lnTo>
                  <a:pt x="569431" y="43586"/>
                </a:lnTo>
                <a:lnTo>
                  <a:pt x="589335" y="75999"/>
                </a:lnTo>
                <a:lnTo>
                  <a:pt x="605535" y="66040"/>
                </a:lnTo>
                <a:lnTo>
                  <a:pt x="585597" y="33655"/>
                </a:lnTo>
                <a:close/>
              </a:path>
              <a:path w="676909" h="426085">
                <a:moveTo>
                  <a:pt x="676782" y="0"/>
                </a:moveTo>
                <a:lnTo>
                  <a:pt x="549528" y="11176"/>
                </a:lnTo>
                <a:lnTo>
                  <a:pt x="569431" y="43586"/>
                </a:lnTo>
                <a:lnTo>
                  <a:pt x="585597" y="33655"/>
                </a:lnTo>
                <a:lnTo>
                  <a:pt x="655881" y="33655"/>
                </a:lnTo>
                <a:lnTo>
                  <a:pt x="676782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1630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337542B-D6AC-4700-99EF-04764D4D7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Adversarial examples can be far from the boundary of task  manifold ℕ</a:t>
            </a:r>
            <a:r>
              <a:rPr lang="ko-KR" altLang="en-US" dirty="0"/>
              <a:t>𝑡</a:t>
            </a:r>
            <a:r>
              <a:rPr lang="en-US" altLang="ko-KR" dirty="0"/>
              <a:t>. (</a:t>
            </a:r>
            <a:r>
              <a:rPr lang="en-US" altLang="ko-KR" dirty="0" err="1"/>
              <a:t>cf</a:t>
            </a:r>
            <a:r>
              <a:rPr lang="en-US" altLang="ko-KR" dirty="0"/>
              <a:t>: Blank Image for digit classification task)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Adversarial examples can be close to the boundary of the  manifold.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1590AA3-3FE4-4D7B-A847-0DF00347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0BE6EB8-CE72-4DB2-BDFB-9013C5BEC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Causes of Adversarial Examples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97F4B2-F143-428C-973E-3B75B313B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3714828"/>
            <a:ext cx="8312727" cy="282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7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CB8332D-4B5E-4D66-A738-FA1A4D2EC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Adversarial examples can be far from the boundary of task  manifold </a:t>
            </a:r>
            <a:r>
              <a:rPr lang="en-US" altLang="ko-KR" sz="2000" spc="-225" dirty="0">
                <a:latin typeface="DejaVu Sans"/>
                <a:cs typeface="DejaVu Sans"/>
              </a:rPr>
              <a:t>ℕ</a:t>
            </a:r>
            <a:r>
              <a:rPr lang="ko-KR" altLang="en-US" spc="-337" baseline="-16260" dirty="0">
                <a:latin typeface="DejaVu Sans"/>
                <a:cs typeface="DejaVu Sans"/>
              </a:rPr>
              <a:t>𝑡</a:t>
            </a:r>
            <a:r>
              <a:rPr lang="en-US" altLang="ko-KR" dirty="0"/>
              <a:t>. (</a:t>
            </a:r>
            <a:r>
              <a:rPr lang="en-US" altLang="ko-KR" dirty="0" err="1"/>
              <a:t>cf</a:t>
            </a:r>
            <a:r>
              <a:rPr lang="en-US" altLang="ko-KR" dirty="0"/>
              <a:t>: Blank Image for digit classification task)</a:t>
            </a:r>
          </a:p>
          <a:p>
            <a:r>
              <a:rPr lang="en-US" altLang="ko-KR" dirty="0"/>
              <a:t>Adversarial examples can be close to the boundary of the manifold.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BE3DC8E-91F1-4B68-ABDB-96AFA812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A35E12E-B234-4260-B4F1-DA1DAC3ED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Causes of Adversarial Examples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9FE3A9-A873-4D95-A77A-DE7B500D0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3690588"/>
            <a:ext cx="7557025" cy="25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22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B0E70FD-FB14-4F70-B076-2BEE8D4DD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Fast Gradient Sign Method (FGSM)</a:t>
            </a:r>
          </a:p>
          <a:p>
            <a:pPr lvl="1"/>
            <a:r>
              <a:rPr lang="en-US" altLang="ko-KR" dirty="0"/>
              <a:t>One-step generation based on gradient sign of loss function</a:t>
            </a:r>
          </a:p>
          <a:p>
            <a:pPr lvl="1"/>
            <a:r>
              <a:rPr lang="en-US" altLang="ko-KR" dirty="0"/>
              <a:t>Every data (pixels in the case of images) become either incremented or decremented by small </a:t>
            </a:r>
            <a:r>
              <a:rPr lang="ko-KR" altLang="en-US" dirty="0"/>
              <a:t>𝜖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Iterative Gradient Sign Method</a:t>
            </a:r>
          </a:p>
          <a:p>
            <a:pPr lvl="1"/>
            <a:r>
              <a:rPr lang="en-US" altLang="ko-KR" dirty="0"/>
              <a:t>Using smaller steps than FGSM, and iterates the process.</a:t>
            </a:r>
          </a:p>
          <a:p>
            <a:pPr lvl="1"/>
            <a:r>
              <a:rPr lang="en-US" altLang="ko-KR" dirty="0"/>
              <a:t>Clips according to distance </a:t>
            </a:r>
            <a:r>
              <a:rPr lang="ko-KR" altLang="en-US" dirty="0"/>
              <a:t>𝜖</a:t>
            </a:r>
            <a:r>
              <a:rPr lang="en-US" altLang="ko-KR" dirty="0"/>
              <a:t>, ensuring the perturbation within that  boundary.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FCB5559-4A96-48E5-B652-BA293832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781F0F8-0603-48CF-8420-306809D8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Existing Attacks</a:t>
            </a:r>
            <a:endParaRPr lang="ko-KR" altLang="en-US" dirty="0"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B5C7F476-2A70-4223-BB61-A0EAFCE7F85A}"/>
              </a:ext>
            </a:extLst>
          </p:cNvPr>
          <p:cNvSpPr/>
          <p:nvPr/>
        </p:nvSpPr>
        <p:spPr>
          <a:xfrm>
            <a:off x="3028951" y="3548697"/>
            <a:ext cx="3086099" cy="2660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B03BDA57-CBB6-41FF-A89C-8952EE41A057}"/>
              </a:ext>
            </a:extLst>
          </p:cNvPr>
          <p:cNvSpPr/>
          <p:nvPr/>
        </p:nvSpPr>
        <p:spPr>
          <a:xfrm>
            <a:off x="2443349" y="5648152"/>
            <a:ext cx="4257302" cy="285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120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4241</TotalTime>
  <Words>1157</Words>
  <Application>Microsoft Office PowerPoint</Application>
  <PresentationFormat>화면 슬라이드 쇼(4:3)</PresentationFormat>
  <Paragraphs>224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DejaVu Sans</vt:lpstr>
      <vt:lpstr>나눔바른고딕</vt:lpstr>
      <vt:lpstr>나눔바른고딕 Light</vt:lpstr>
      <vt:lpstr>맑은 고딕</vt:lpstr>
      <vt:lpstr>Arial</vt:lpstr>
      <vt:lpstr>Calibri</vt:lpstr>
      <vt:lpstr>Cambria Math</vt:lpstr>
      <vt:lpstr>Times New Roman</vt:lpstr>
      <vt:lpstr>Office 테마</vt:lpstr>
      <vt:lpstr>MagNet: a Two-Pronged Defense against Adversarial Examples</vt:lpstr>
      <vt:lpstr>Problems &amp; Solutions</vt:lpstr>
      <vt:lpstr>Contributions of the Paper</vt:lpstr>
      <vt:lpstr>Paper Meanings</vt:lpstr>
      <vt:lpstr>Adversarial Examples</vt:lpstr>
      <vt:lpstr>Adversarial Examples (Formal)</vt:lpstr>
      <vt:lpstr>Causes of Adversarial Examples</vt:lpstr>
      <vt:lpstr>Causes of Adversarial Examples</vt:lpstr>
      <vt:lpstr>Existing Attacks</vt:lpstr>
      <vt:lpstr>Existing Attacks</vt:lpstr>
      <vt:lpstr>Defenses (Formal)</vt:lpstr>
      <vt:lpstr>Existing Defenses</vt:lpstr>
      <vt:lpstr>Threat Model on Defenses</vt:lpstr>
      <vt:lpstr>MagNet: Overall Structure</vt:lpstr>
      <vt:lpstr>Autoencoders (AEs)</vt:lpstr>
      <vt:lpstr>MagNet Detectors</vt:lpstr>
      <vt:lpstr>MagNet Detectors</vt:lpstr>
      <vt:lpstr>MagNet Reformers</vt:lpstr>
      <vt:lpstr>Diversity: Mitigating Graybox Attacks</vt:lpstr>
      <vt:lpstr>Diversity: Mitigating Graybox Attacks</vt:lpstr>
      <vt:lpstr>Evaluation Steps</vt:lpstr>
      <vt:lpstr>Target Classifiers to Defend</vt:lpstr>
      <vt:lpstr>Detector and Reformer Setup</vt:lpstr>
      <vt:lpstr>Result: Effects on examples</vt:lpstr>
      <vt:lpstr>Case Study on Carlini Attack  (CIFAR-10)</vt:lpstr>
      <vt:lpstr>Case Study on Carlini Attack  (CIFAR-10)</vt:lpstr>
      <vt:lpstr>Defense against Graybox Attacks</vt:lpstr>
      <vt:lpstr>Pros</vt:lpstr>
      <vt:lpstr>Cons</vt:lpstr>
      <vt:lpstr>Future Work Suggestions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Jung-hwan</dc:creator>
  <cp:lastModifiedBy>WOO</cp:lastModifiedBy>
  <cp:revision>135</cp:revision>
  <dcterms:created xsi:type="dcterms:W3CDTF">2019-03-15T05:45:15Z</dcterms:created>
  <dcterms:modified xsi:type="dcterms:W3CDTF">2019-08-29T05:34:15Z</dcterms:modified>
</cp:coreProperties>
</file>