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7.jpg" ContentType="image/jpg"/>
  <Override PartName="/ppt/media/image20.jpg" ContentType="image/jpg"/>
  <Override PartName="/ppt/media/image22.jpg" ContentType="image/jpg"/>
  <Override PartName="/ppt/media/image24.jpg" ContentType="image/jpg"/>
  <Override PartName="/ppt/media/image26.jpg" ContentType="image/jpg"/>
  <Override PartName="/ppt/media/image33.jpg" ContentType="image/jpg"/>
  <Override PartName="/ppt/media/image35.jpg" ContentType="image/jpg"/>
  <Override PartName="/ppt/media/image36.jpg" ContentType="image/jpg"/>
  <Override PartName="/ppt/media/image3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3"/>
  </p:notesMasterIdLst>
  <p:handoutMasterIdLst>
    <p:handoutMasterId r:id="rId74"/>
  </p:handout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77" r:id="rId15"/>
    <p:sldId id="322" r:id="rId16"/>
    <p:sldId id="321" r:id="rId17"/>
    <p:sldId id="323" r:id="rId18"/>
    <p:sldId id="324" r:id="rId19"/>
    <p:sldId id="325" r:id="rId20"/>
    <p:sldId id="326" r:id="rId21"/>
    <p:sldId id="327" r:id="rId22"/>
    <p:sldId id="328" r:id="rId23"/>
    <p:sldId id="329" r:id="rId24"/>
    <p:sldId id="330" r:id="rId25"/>
    <p:sldId id="331" r:id="rId26"/>
    <p:sldId id="333" r:id="rId27"/>
    <p:sldId id="332" r:id="rId28"/>
    <p:sldId id="334" r:id="rId29"/>
    <p:sldId id="336" r:id="rId30"/>
    <p:sldId id="335" r:id="rId31"/>
    <p:sldId id="338" r:id="rId32"/>
    <p:sldId id="337" r:id="rId33"/>
    <p:sldId id="339" r:id="rId34"/>
    <p:sldId id="340" r:id="rId35"/>
    <p:sldId id="341" r:id="rId36"/>
    <p:sldId id="342" r:id="rId37"/>
    <p:sldId id="343" r:id="rId38"/>
    <p:sldId id="344" r:id="rId39"/>
    <p:sldId id="345" r:id="rId40"/>
    <p:sldId id="346" r:id="rId41"/>
    <p:sldId id="347" r:id="rId42"/>
    <p:sldId id="349" r:id="rId43"/>
    <p:sldId id="348" r:id="rId44"/>
    <p:sldId id="350" r:id="rId45"/>
    <p:sldId id="351" r:id="rId46"/>
    <p:sldId id="352" r:id="rId47"/>
    <p:sldId id="353" r:id="rId48"/>
    <p:sldId id="354" r:id="rId49"/>
    <p:sldId id="355" r:id="rId50"/>
    <p:sldId id="356" r:id="rId51"/>
    <p:sldId id="358" r:id="rId52"/>
    <p:sldId id="357" r:id="rId53"/>
    <p:sldId id="359" r:id="rId54"/>
    <p:sldId id="360" r:id="rId55"/>
    <p:sldId id="362" r:id="rId56"/>
    <p:sldId id="361" r:id="rId57"/>
    <p:sldId id="363" r:id="rId58"/>
    <p:sldId id="364" r:id="rId59"/>
    <p:sldId id="365" r:id="rId60"/>
    <p:sldId id="368" r:id="rId61"/>
    <p:sldId id="366" r:id="rId62"/>
    <p:sldId id="367" r:id="rId63"/>
    <p:sldId id="369" r:id="rId64"/>
    <p:sldId id="370" r:id="rId65"/>
    <p:sldId id="371" r:id="rId66"/>
    <p:sldId id="373" r:id="rId67"/>
    <p:sldId id="372" r:id="rId68"/>
    <p:sldId id="374" r:id="rId69"/>
    <p:sldId id="375" r:id="rId70"/>
    <p:sldId id="376" r:id="rId71"/>
    <p:sldId id="309"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C6C5"/>
    <a:srgbClr val="FF00FF"/>
    <a:srgbClr val="565A5C"/>
    <a:srgbClr val="1876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116" d="100"/>
          <a:sy n="116" d="100"/>
        </p:scale>
        <p:origin x="1554" y="10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9BAB2EBC-B682-44A4-A8EF-4A013DC2A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1A8AF86E-9B22-4B46-A3D8-9D0308194D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443230-4F64-4927-BD75-4B8C248F9443}" type="datetimeFigureOut">
              <a:rPr lang="ko-KR" altLang="en-US" smtClean="0"/>
              <a:t>2019-09-03</a:t>
            </a:fld>
            <a:endParaRPr lang="ko-KR" altLang="en-US"/>
          </a:p>
        </p:txBody>
      </p:sp>
      <p:sp>
        <p:nvSpPr>
          <p:cNvPr id="4" name="바닥글 개체 틀 3">
            <a:extLst>
              <a:ext uri="{FF2B5EF4-FFF2-40B4-BE49-F238E27FC236}">
                <a16:creationId xmlns:a16="http://schemas.microsoft.com/office/drawing/2014/main" id="{197ACDF4-CB4D-46AC-A36C-2476DB4185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474F3ADB-DCFA-4CD3-B094-050E1D7479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DC4B64-DBCE-4147-A82B-4DA5B9B41F17}" type="slidenum">
              <a:rPr lang="ko-KR" altLang="en-US" smtClean="0"/>
              <a:t>‹#›</a:t>
            </a:fld>
            <a:endParaRPr lang="ko-KR" altLang="en-US"/>
          </a:p>
        </p:txBody>
      </p:sp>
    </p:spTree>
    <p:extLst>
      <p:ext uri="{BB962C8B-B14F-4D97-AF65-F5344CB8AC3E}">
        <p14:creationId xmlns:p14="http://schemas.microsoft.com/office/powerpoint/2010/main" val="858852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E9715-206F-4735-88CE-5603A39B2CA4}" type="datetimeFigureOut">
              <a:rPr lang="ko-KR" altLang="en-US" smtClean="0"/>
              <a:t>2019-09-03</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BBC31-AEC2-46DD-80F3-D2BEABB96375}" type="slidenum">
              <a:rPr lang="ko-KR" altLang="en-US" smtClean="0"/>
              <a:t>‹#›</a:t>
            </a:fld>
            <a:endParaRPr lang="ko-KR" altLang="en-US"/>
          </a:p>
        </p:txBody>
      </p:sp>
    </p:spTree>
    <p:extLst>
      <p:ext uri="{BB962C8B-B14F-4D97-AF65-F5344CB8AC3E}">
        <p14:creationId xmlns:p14="http://schemas.microsoft.com/office/powerpoint/2010/main" val="25932552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5E0EFDF1-3F72-4391-B12C-02D4D53BE77D}"/>
              </a:ext>
            </a:extLst>
          </p:cNvPr>
          <p:cNvSpPr/>
          <p:nvPr userDrawn="1"/>
        </p:nvSpPr>
        <p:spPr>
          <a:xfrm>
            <a:off x="144000" y="3052061"/>
            <a:ext cx="9000000" cy="108000"/>
          </a:xfrm>
          <a:prstGeom prst="rect">
            <a:avLst/>
          </a:prstGeom>
          <a:solidFill>
            <a:srgbClr val="1876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25BB97E2-459A-42C0-BDAE-FE96590B2294}"/>
              </a:ext>
            </a:extLst>
          </p:cNvPr>
          <p:cNvSpPr/>
          <p:nvPr userDrawn="1"/>
        </p:nvSpPr>
        <p:spPr>
          <a:xfrm>
            <a:off x="144000" y="2977940"/>
            <a:ext cx="9000000" cy="72000"/>
          </a:xfrm>
          <a:prstGeom prst="rect">
            <a:avLst/>
          </a:prstGeom>
          <a:solidFill>
            <a:srgbClr val="56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5EE9DEF2-E5CA-4B7E-823C-E84DE6D3955B}"/>
              </a:ext>
            </a:extLst>
          </p:cNvPr>
          <p:cNvSpPr/>
          <p:nvPr userDrawn="1"/>
        </p:nvSpPr>
        <p:spPr>
          <a:xfrm rot="2808188">
            <a:off x="266388" y="2529519"/>
            <a:ext cx="347221" cy="768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userDrawn="1">
            <p:ph type="ctrTitle"/>
          </p:nvPr>
        </p:nvSpPr>
        <p:spPr>
          <a:xfrm>
            <a:off x="685800" y="440027"/>
            <a:ext cx="7772400" cy="2387600"/>
          </a:xfrm>
        </p:spPr>
        <p:txBody>
          <a:bodyPr anchor="b">
            <a:normAutofit/>
          </a:bodyPr>
          <a:lstStyle>
            <a:lvl1pPr algn="ctr">
              <a:defRPr sz="5400">
                <a:latin typeface="나눔바른고딕" panose="020B0603020101020101" pitchFamily="50" charset="-127"/>
                <a:ea typeface="나눔바른고딕" panose="020B0603020101020101" pitchFamily="50" charset="-127"/>
              </a:defRPr>
            </a:lvl1pPr>
          </a:lstStyle>
          <a:p>
            <a:r>
              <a:rPr lang="ko-KR" altLang="en-US" dirty="0"/>
              <a:t>마스터 제목 스타일 편집</a:t>
            </a:r>
            <a:endParaRPr lang="en-US" dirty="0"/>
          </a:p>
        </p:txBody>
      </p:sp>
      <p:sp>
        <p:nvSpPr>
          <p:cNvPr id="3" name="Subtitle 2"/>
          <p:cNvSpPr>
            <a:spLocks noGrp="1"/>
          </p:cNvSpPr>
          <p:nvPr userDrawn="1">
            <p:ph type="subTitle" idx="1"/>
          </p:nvPr>
        </p:nvSpPr>
        <p:spPr>
          <a:xfrm>
            <a:off x="1143000" y="3376902"/>
            <a:ext cx="6858000" cy="1655762"/>
          </a:xfrm>
        </p:spPr>
        <p:txBody>
          <a:bodyPr/>
          <a:lstStyle>
            <a:lvl1pPr marL="0" indent="0" algn="ctr">
              <a:buNone/>
              <a:defRPr sz="2400">
                <a:latin typeface="나눔바른고딕 Light" panose="020B0603020101020101" pitchFamily="50" charset="-127"/>
                <a:ea typeface="나눔바른고딕 Light" panose="020B0603020101020101"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endParaRPr lang="en-US" dirty="0"/>
          </a:p>
        </p:txBody>
      </p:sp>
      <p:sp>
        <p:nvSpPr>
          <p:cNvPr id="4" name="Date Placeholder 3"/>
          <p:cNvSpPr>
            <a:spLocks noGrp="1"/>
          </p:cNvSpPr>
          <p:nvPr userDrawn="1">
            <p:ph type="dt" sz="half" idx="10"/>
          </p:nvPr>
        </p:nvSpPr>
        <p:spPr/>
        <p:txBody>
          <a:bodyPr/>
          <a:lstStyle/>
          <a:p>
            <a:fld id="{C0668A6F-2987-4AA5-9B4A-07327F802EFC}" type="datetime1">
              <a:rPr lang="ko-KR" altLang="en-US" smtClean="0"/>
              <a:t>2019-09-03</a:t>
            </a:fld>
            <a:endParaRPr lang="ko-KR" altLang="en-US"/>
          </a:p>
        </p:txBody>
      </p:sp>
      <p:sp>
        <p:nvSpPr>
          <p:cNvPr id="5" name="Footer Placeholder 4"/>
          <p:cNvSpPr>
            <a:spLocks noGrp="1"/>
          </p:cNvSpPr>
          <p:nvPr userDrawn="1">
            <p:ph type="ftr" sz="quarter" idx="11"/>
          </p:nvPr>
        </p:nvSpPr>
        <p:spPr/>
        <p:txBody>
          <a:bodyPr/>
          <a:lstStyle>
            <a:lvl1pPr>
              <a:defRPr>
                <a:latin typeface="나눔바른고딕 Light" panose="020B0603020101020101" pitchFamily="50" charset="-127"/>
                <a:ea typeface="나눔바른고딕 Light" panose="020B0603020101020101" pitchFamily="50" charset="-127"/>
              </a:defRPr>
            </a:lvl1pPr>
          </a:lstStyle>
          <a:p>
            <a:endParaRPr lang="ko-KR" altLang="en-US" dirty="0"/>
          </a:p>
        </p:txBody>
      </p:sp>
      <p:sp>
        <p:nvSpPr>
          <p:cNvPr id="6" name="Slide Number Placeholder 5"/>
          <p:cNvSpPr>
            <a:spLocks noGrp="1"/>
          </p:cNvSpPr>
          <p:nvPr userDrawn="1">
            <p:ph type="sldNum" sz="quarter" idx="12"/>
          </p:nvPr>
        </p:nvSpPr>
        <p:spPr/>
        <p:txBody>
          <a:bodyPr/>
          <a:lstStyle/>
          <a:p>
            <a:fld id="{685BE2C3-4C00-4662-A8F6-AE817E3951B3}" type="slidenum">
              <a:rPr lang="ko-KR" altLang="en-US" smtClean="0"/>
              <a:t>‹#›</a:t>
            </a:fld>
            <a:endParaRPr lang="ko-KR" altLang="en-US"/>
          </a:p>
        </p:txBody>
      </p:sp>
    </p:spTree>
    <p:extLst>
      <p:ext uri="{BB962C8B-B14F-4D97-AF65-F5344CB8AC3E}">
        <p14:creationId xmlns:p14="http://schemas.microsoft.com/office/powerpoint/2010/main" val="258980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0BC36F5C-D65F-4F70-A1EE-53D57823169F}"/>
              </a:ext>
            </a:extLst>
          </p:cNvPr>
          <p:cNvSpPr/>
          <p:nvPr userDrawn="1"/>
        </p:nvSpPr>
        <p:spPr>
          <a:xfrm>
            <a:off x="144000" y="1385324"/>
            <a:ext cx="9000000" cy="108000"/>
          </a:xfrm>
          <a:prstGeom prst="rect">
            <a:avLst/>
          </a:prstGeom>
          <a:solidFill>
            <a:srgbClr val="1876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76F2C542-54B4-4C3E-BE60-EDA1E7AB4F3B}"/>
              </a:ext>
            </a:extLst>
          </p:cNvPr>
          <p:cNvSpPr/>
          <p:nvPr userDrawn="1"/>
        </p:nvSpPr>
        <p:spPr>
          <a:xfrm>
            <a:off x="144000" y="1311203"/>
            <a:ext cx="9000000" cy="72000"/>
          </a:xfrm>
          <a:prstGeom prst="rect">
            <a:avLst/>
          </a:prstGeom>
          <a:solidFill>
            <a:srgbClr val="56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Content Placeholder 2"/>
          <p:cNvSpPr>
            <a:spLocks noGrp="1"/>
          </p:cNvSpPr>
          <p:nvPr userDrawn="1">
            <p:ph idx="1" hasCustomPrompt="1"/>
          </p:nvPr>
        </p:nvSpPr>
        <p:spPr>
          <a:xfrm>
            <a:off x="628650" y="1639047"/>
            <a:ext cx="7886700" cy="4351338"/>
          </a:xfrm>
        </p:spPr>
        <p:txBody>
          <a:bodyPr>
            <a:noAutofit/>
          </a:bodyPr>
          <a:lstStyle>
            <a:lvl1pPr>
              <a:lnSpc>
                <a:spcPct val="100000"/>
              </a:lnSpc>
              <a:defRPr sz="2400">
                <a:latin typeface="나눔바른고딕 Light" panose="020B0603020101020101" pitchFamily="50" charset="-127"/>
                <a:ea typeface="나눔바른고딕 Light" panose="020B0603020101020101" pitchFamily="50" charset="-127"/>
              </a:defRPr>
            </a:lvl1pPr>
            <a:lvl2pPr>
              <a:lnSpc>
                <a:spcPct val="100000"/>
              </a:lnSpc>
              <a:defRPr sz="2000">
                <a:latin typeface="나눔바른고딕 Light" panose="020B0603020101020101" pitchFamily="50" charset="-127"/>
                <a:ea typeface="나눔바른고딕 Light" panose="020B0603020101020101" pitchFamily="50" charset="-127"/>
              </a:defRPr>
            </a:lvl2pPr>
            <a:lvl3pPr>
              <a:lnSpc>
                <a:spcPct val="100000"/>
              </a:lnSpc>
              <a:defRPr sz="1800">
                <a:latin typeface="나눔바른고딕 Light" panose="020B0603020101020101" pitchFamily="50" charset="-127"/>
                <a:ea typeface="나눔바른고딕 Light" panose="020B0603020101020101" pitchFamily="50" charset="-127"/>
              </a:defRPr>
            </a:lvl3pPr>
            <a:lvl4pPr>
              <a:lnSpc>
                <a:spcPct val="100000"/>
              </a:lnSpc>
              <a:defRPr sz="1600">
                <a:latin typeface="나눔바른고딕 Light" panose="020B0603020101020101" pitchFamily="50" charset="-127"/>
                <a:ea typeface="나눔바른고딕 Light" panose="020B0603020101020101" pitchFamily="50" charset="-127"/>
              </a:defRPr>
            </a:lvl4pPr>
            <a:lvl5pPr>
              <a:lnSpc>
                <a:spcPct val="100000"/>
              </a:lnSpc>
              <a:defRPr sz="1600">
                <a:latin typeface="나눔바른고딕 Light" panose="020B0603020101020101" pitchFamily="50" charset="-127"/>
                <a:ea typeface="나눔바른고딕 Light" panose="020B0603020101020101" pitchFamily="50" charset="-127"/>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userDrawn="1">
            <p:ph type="dt" sz="half" idx="10"/>
          </p:nvPr>
        </p:nvSpPr>
        <p:spPr/>
        <p:txBody>
          <a:bodyPr/>
          <a:lstStyle/>
          <a:p>
            <a:fld id="{D0E38485-21F1-473C-A041-033DAD9A39DF}" type="datetime1">
              <a:rPr lang="ko-KR" altLang="en-US" smtClean="0"/>
              <a:t>2019-09-03</a:t>
            </a:fld>
            <a:endParaRPr lang="ko-KR" altLang="en-US"/>
          </a:p>
        </p:txBody>
      </p:sp>
      <p:sp>
        <p:nvSpPr>
          <p:cNvPr id="5" name="Footer Placeholder 4"/>
          <p:cNvSpPr>
            <a:spLocks noGrp="1"/>
          </p:cNvSpPr>
          <p:nvPr userDrawn="1">
            <p:ph type="ftr" sz="quarter" idx="11"/>
          </p:nvPr>
        </p:nvSpPr>
        <p:spPr/>
        <p:txBody>
          <a:bodyPr/>
          <a:lstStyle>
            <a:lvl1pPr>
              <a:defRPr i="0"/>
            </a:lvl1pPr>
          </a:lstStyle>
          <a:p>
            <a:endParaRPr lang="ko-KR" altLang="en-US" dirty="0"/>
          </a:p>
        </p:txBody>
      </p:sp>
      <p:sp>
        <p:nvSpPr>
          <p:cNvPr id="6" name="Slide Number Placeholder 5"/>
          <p:cNvSpPr>
            <a:spLocks noGrp="1"/>
          </p:cNvSpPr>
          <p:nvPr userDrawn="1">
            <p:ph type="sldNum" sz="quarter" idx="12"/>
          </p:nvPr>
        </p:nvSpPr>
        <p:spPr/>
        <p:txBody>
          <a:bodyPr/>
          <a:lstStyle/>
          <a:p>
            <a:fld id="{685BE2C3-4C00-4662-A8F6-AE817E3951B3}" type="slidenum">
              <a:rPr lang="ko-KR" altLang="en-US" smtClean="0"/>
              <a:t>‹#›</a:t>
            </a:fld>
            <a:endParaRPr lang="ko-KR" altLang="en-US" dirty="0"/>
          </a:p>
        </p:txBody>
      </p:sp>
      <p:sp>
        <p:nvSpPr>
          <p:cNvPr id="12" name="직사각형 11">
            <a:extLst>
              <a:ext uri="{FF2B5EF4-FFF2-40B4-BE49-F238E27FC236}">
                <a16:creationId xmlns:a16="http://schemas.microsoft.com/office/drawing/2014/main" id="{FC9642F4-C703-41A3-8ADF-9B460EA31648}"/>
              </a:ext>
            </a:extLst>
          </p:cNvPr>
          <p:cNvSpPr/>
          <p:nvPr userDrawn="1"/>
        </p:nvSpPr>
        <p:spPr>
          <a:xfrm rot="2808188">
            <a:off x="292495" y="685805"/>
            <a:ext cx="508366" cy="1022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userDrawn="1">
            <p:ph type="title"/>
          </p:nvPr>
        </p:nvSpPr>
        <p:spPr>
          <a:xfrm>
            <a:off x="786595" y="431841"/>
            <a:ext cx="7886700" cy="890547"/>
          </a:xfrm>
        </p:spPr>
        <p:txBody>
          <a:bodyPr anchor="b">
            <a:normAutofit/>
          </a:bodyPr>
          <a:lstStyle>
            <a:lvl1pPr algn="l">
              <a:defRPr sz="4000" b="0">
                <a:latin typeface="나눔바른고딕" panose="020B0603020101020101" pitchFamily="50" charset="-127"/>
                <a:ea typeface="나눔바른고딕" panose="020B0603020101020101" pitchFamily="50" charset="-127"/>
              </a:defRPr>
            </a:lvl1pPr>
          </a:lstStyle>
          <a:p>
            <a:r>
              <a:rPr lang="ko-KR" altLang="en-US" dirty="0"/>
              <a:t>마스터 제목 스타일 편집</a:t>
            </a:r>
            <a:endParaRPr lang="en-US" dirty="0"/>
          </a:p>
        </p:txBody>
      </p:sp>
    </p:spTree>
    <p:extLst>
      <p:ext uri="{BB962C8B-B14F-4D97-AF65-F5344CB8AC3E}">
        <p14:creationId xmlns:p14="http://schemas.microsoft.com/office/powerpoint/2010/main" val="363942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grpSp>
        <p:nvGrpSpPr>
          <p:cNvPr id="10" name="그룹 9">
            <a:extLst>
              <a:ext uri="{FF2B5EF4-FFF2-40B4-BE49-F238E27FC236}">
                <a16:creationId xmlns:a16="http://schemas.microsoft.com/office/drawing/2014/main" id="{A7715F85-69FD-4A41-AB62-E2D3AAEF6501}"/>
              </a:ext>
            </a:extLst>
          </p:cNvPr>
          <p:cNvGrpSpPr/>
          <p:nvPr userDrawn="1"/>
        </p:nvGrpSpPr>
        <p:grpSpPr>
          <a:xfrm>
            <a:off x="28763" y="4221190"/>
            <a:ext cx="9115237" cy="476274"/>
            <a:chOff x="28763" y="4221190"/>
            <a:chExt cx="9115237" cy="476274"/>
          </a:xfrm>
        </p:grpSpPr>
        <p:sp>
          <p:nvSpPr>
            <p:cNvPr id="7" name="직사각형 6">
              <a:extLst>
                <a:ext uri="{FF2B5EF4-FFF2-40B4-BE49-F238E27FC236}">
                  <a16:creationId xmlns:a16="http://schemas.microsoft.com/office/drawing/2014/main" id="{947819B3-7E5A-4CBA-BCA8-9329557B2542}"/>
                </a:ext>
              </a:extLst>
            </p:cNvPr>
            <p:cNvSpPr/>
            <p:nvPr userDrawn="1"/>
          </p:nvSpPr>
          <p:spPr>
            <a:xfrm>
              <a:off x="144000" y="4589464"/>
              <a:ext cx="9000000" cy="108000"/>
            </a:xfrm>
            <a:prstGeom prst="rect">
              <a:avLst/>
            </a:prstGeom>
            <a:solidFill>
              <a:srgbClr val="1876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E1216B24-4207-413D-BDEB-23BED64B5628}"/>
                </a:ext>
              </a:extLst>
            </p:cNvPr>
            <p:cNvSpPr/>
            <p:nvPr userDrawn="1"/>
          </p:nvSpPr>
          <p:spPr>
            <a:xfrm>
              <a:off x="144000" y="4515343"/>
              <a:ext cx="9000000" cy="72000"/>
            </a:xfrm>
            <a:prstGeom prst="rect">
              <a:avLst/>
            </a:prstGeom>
            <a:solidFill>
              <a:srgbClr val="56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CC94E00B-9EDF-45D4-8602-2D7AD501F57A}"/>
                </a:ext>
              </a:extLst>
            </p:cNvPr>
            <p:cNvSpPr/>
            <p:nvPr userDrawn="1"/>
          </p:nvSpPr>
          <p:spPr>
            <a:xfrm rot="4500000">
              <a:off x="956326" y="3293627"/>
              <a:ext cx="223366" cy="2078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 name="Title 1"/>
          <p:cNvSpPr>
            <a:spLocks noGrp="1"/>
          </p:cNvSpPr>
          <p:nvPr>
            <p:ph type="title"/>
          </p:nvPr>
        </p:nvSpPr>
        <p:spPr>
          <a:xfrm>
            <a:off x="623888" y="1709739"/>
            <a:ext cx="7886700" cy="2852737"/>
          </a:xfrm>
        </p:spPr>
        <p:txBody>
          <a:bodyPr anchor="b"/>
          <a:lstStyle>
            <a:lvl1pPr algn="r">
              <a:defRPr sz="6000" b="0">
                <a:latin typeface="나눔바른고딕" panose="020B0603020101020101" pitchFamily="50" charset="-127"/>
                <a:ea typeface="나눔바른고딕" panose="020B0603020101020101" pitchFamily="50" charset="-127"/>
              </a:defRPr>
            </a:lvl1pPr>
          </a:lstStyle>
          <a:p>
            <a:r>
              <a:rPr lang="ko-KR" altLang="en-US" dirty="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나눔바른고딕 Light" panose="020B0603020101020101" pitchFamily="50" charset="-127"/>
                <a:ea typeface="나눔바른고딕 Light" panose="020B0603020101020101" pitchFamily="50"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a:t>마스터 텍스트 스타일을 편집하려면 클릭</a:t>
            </a:r>
          </a:p>
        </p:txBody>
      </p:sp>
      <p:sp>
        <p:nvSpPr>
          <p:cNvPr id="4" name="Date Placeholder 3"/>
          <p:cNvSpPr>
            <a:spLocks noGrp="1"/>
          </p:cNvSpPr>
          <p:nvPr>
            <p:ph type="dt" sz="half" idx="10"/>
          </p:nvPr>
        </p:nvSpPr>
        <p:spPr/>
        <p:txBody>
          <a:bodyPr/>
          <a:lstStyle/>
          <a:p>
            <a:fld id="{9C7D15F4-D42D-4294-B3F2-ACA2230A7C25}" type="datetime1">
              <a:rPr lang="ko-KR" altLang="en-US" smtClean="0"/>
              <a:t>2019-09-03</a:t>
            </a:fld>
            <a:endParaRPr lang="ko-KR" altLang="en-US"/>
          </a:p>
        </p:txBody>
      </p:sp>
      <p:sp>
        <p:nvSpPr>
          <p:cNvPr id="5" name="Footer Placeholder 4"/>
          <p:cNvSpPr>
            <a:spLocks noGrp="1"/>
          </p:cNvSpPr>
          <p:nvPr>
            <p:ph type="ftr" sz="quarter" idx="11"/>
          </p:nvPr>
        </p:nvSpPr>
        <p:spPr/>
        <p:txBody>
          <a:bodyPr/>
          <a:lstStyle>
            <a:lvl1pPr>
              <a:defRPr/>
            </a:lvl1pPr>
          </a:lstStyle>
          <a:p>
            <a:endParaRPr lang="ko-KR" altLang="en-US" dirty="0"/>
          </a:p>
        </p:txBody>
      </p:sp>
      <p:sp>
        <p:nvSpPr>
          <p:cNvPr id="6" name="Slide Number Placeholder 5"/>
          <p:cNvSpPr>
            <a:spLocks noGrp="1"/>
          </p:cNvSpPr>
          <p:nvPr>
            <p:ph type="sldNum" sz="quarter" idx="12"/>
          </p:nvPr>
        </p:nvSpPr>
        <p:spPr/>
        <p:txBody>
          <a:bodyPr/>
          <a:lstStyle/>
          <a:p>
            <a:fld id="{685BE2C3-4C00-4662-A8F6-AE817E3951B3}" type="slidenum">
              <a:rPr lang="ko-KR" altLang="en-US" smtClean="0"/>
              <a:t>‹#›</a:t>
            </a:fld>
            <a:endParaRPr lang="ko-KR" altLang="en-US"/>
          </a:p>
        </p:txBody>
      </p:sp>
    </p:spTree>
    <p:extLst>
      <p:ext uri="{BB962C8B-B14F-4D97-AF65-F5344CB8AC3E}">
        <p14:creationId xmlns:p14="http://schemas.microsoft.com/office/powerpoint/2010/main" val="298657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04213FB3-DF8E-46A7-9ED7-5B863F6BB3E1}"/>
              </a:ext>
            </a:extLst>
          </p:cNvPr>
          <p:cNvGrpSpPr/>
          <p:nvPr userDrawn="1"/>
        </p:nvGrpSpPr>
        <p:grpSpPr>
          <a:xfrm>
            <a:off x="28763" y="1385351"/>
            <a:ext cx="9115237" cy="476274"/>
            <a:chOff x="28763" y="1385351"/>
            <a:chExt cx="9115237" cy="476274"/>
          </a:xfrm>
        </p:grpSpPr>
        <p:sp>
          <p:nvSpPr>
            <p:cNvPr id="9" name="직사각형 8">
              <a:extLst>
                <a:ext uri="{FF2B5EF4-FFF2-40B4-BE49-F238E27FC236}">
                  <a16:creationId xmlns:a16="http://schemas.microsoft.com/office/drawing/2014/main" id="{B2ECAC69-6473-4FB0-89BC-690487DAC71B}"/>
                </a:ext>
              </a:extLst>
            </p:cNvPr>
            <p:cNvSpPr/>
            <p:nvPr userDrawn="1"/>
          </p:nvSpPr>
          <p:spPr>
            <a:xfrm>
              <a:off x="144000" y="1753625"/>
              <a:ext cx="9000000" cy="108000"/>
            </a:xfrm>
            <a:prstGeom prst="rect">
              <a:avLst/>
            </a:prstGeom>
            <a:solidFill>
              <a:srgbClr val="1876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963C71CE-9292-43A5-AFDE-E1C69EB1A625}"/>
                </a:ext>
              </a:extLst>
            </p:cNvPr>
            <p:cNvSpPr/>
            <p:nvPr userDrawn="1"/>
          </p:nvSpPr>
          <p:spPr>
            <a:xfrm>
              <a:off x="144000" y="1679504"/>
              <a:ext cx="9000000" cy="72000"/>
            </a:xfrm>
            <a:prstGeom prst="rect">
              <a:avLst/>
            </a:prstGeom>
            <a:solidFill>
              <a:srgbClr val="565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88A40729-51A9-4EBB-92AB-7CBF9CAD30FD}"/>
                </a:ext>
              </a:extLst>
            </p:cNvPr>
            <p:cNvSpPr/>
            <p:nvPr userDrawn="1"/>
          </p:nvSpPr>
          <p:spPr>
            <a:xfrm rot="4500000">
              <a:off x="956326" y="457788"/>
              <a:ext cx="223366" cy="2078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 name="Title 1"/>
          <p:cNvSpPr>
            <a:spLocks noGrp="1"/>
          </p:cNvSpPr>
          <p:nvPr>
            <p:ph type="title"/>
          </p:nvPr>
        </p:nvSpPr>
        <p:spPr/>
        <p:txBody>
          <a:bodyPr/>
          <a:lstStyle>
            <a:lvl1pPr>
              <a:defRPr>
                <a:latin typeface="나눔바른고딕" panose="020B0603020101020101" pitchFamily="50" charset="-127"/>
                <a:ea typeface="나눔바른고딕" panose="020B0603020101020101" pitchFamily="50" charset="-127"/>
              </a:defRPr>
            </a:lvl1pPr>
          </a:lstStyle>
          <a:p>
            <a:r>
              <a:rPr lang="ko-KR" altLang="en-US" dirty="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나눔바른고딕 Light" panose="020B0603020101020101" pitchFamily="50" charset="-127"/>
                <a:ea typeface="나눔바른고딕 Light" panose="020B0603020101020101" pitchFamily="50" charset="-127"/>
              </a:defRPr>
            </a:lvl1pPr>
            <a:lvl2pPr>
              <a:defRPr>
                <a:latin typeface="나눔바른고딕 Light" panose="020B0603020101020101" pitchFamily="50" charset="-127"/>
                <a:ea typeface="나눔바른고딕 Light" panose="020B0603020101020101" pitchFamily="50" charset="-127"/>
              </a:defRPr>
            </a:lvl2pPr>
            <a:lvl3pPr>
              <a:defRPr>
                <a:latin typeface="나눔바른고딕 Light" panose="020B0603020101020101" pitchFamily="50" charset="-127"/>
                <a:ea typeface="나눔바른고딕 Light" panose="020B0603020101020101" pitchFamily="50" charset="-127"/>
              </a:defRPr>
            </a:lvl3pPr>
            <a:lvl4pPr>
              <a:defRPr>
                <a:latin typeface="나눔바른고딕 Light" panose="020B0603020101020101" pitchFamily="50" charset="-127"/>
                <a:ea typeface="나눔바른고딕 Light" panose="020B0603020101020101" pitchFamily="50" charset="-127"/>
              </a:defRPr>
            </a:lvl4pPr>
            <a:lvl5pPr>
              <a:defRPr>
                <a:latin typeface="나눔바른고딕 Light" panose="020B0603020101020101" pitchFamily="50" charset="-127"/>
                <a:ea typeface="나눔바른고딕 Light" panose="020B0603020101020101" pitchFamily="50" charset="-127"/>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나눔바른고딕 Light" panose="020B0603020101020101" pitchFamily="50" charset="-127"/>
                <a:ea typeface="나눔바른고딕 Light" panose="020B0603020101020101" pitchFamily="50" charset="-127"/>
              </a:defRPr>
            </a:lvl1pPr>
            <a:lvl2pPr>
              <a:defRPr>
                <a:latin typeface="나눔바른고딕 Light" panose="020B0603020101020101" pitchFamily="50" charset="-127"/>
                <a:ea typeface="나눔바른고딕 Light" panose="020B0603020101020101" pitchFamily="50" charset="-127"/>
              </a:defRPr>
            </a:lvl2pPr>
            <a:lvl3pPr>
              <a:defRPr>
                <a:latin typeface="나눔바른고딕 Light" panose="020B0603020101020101" pitchFamily="50" charset="-127"/>
                <a:ea typeface="나눔바른고딕 Light" panose="020B0603020101020101" pitchFamily="50" charset="-127"/>
              </a:defRPr>
            </a:lvl3pPr>
            <a:lvl4pPr>
              <a:defRPr>
                <a:latin typeface="나눔바른고딕 Light" panose="020B0603020101020101" pitchFamily="50" charset="-127"/>
                <a:ea typeface="나눔바른고딕 Light" panose="020B0603020101020101" pitchFamily="50" charset="-127"/>
              </a:defRPr>
            </a:lvl4pPr>
            <a:lvl5pPr>
              <a:defRPr>
                <a:latin typeface="나눔바른고딕 Light" panose="020B0603020101020101" pitchFamily="50" charset="-127"/>
                <a:ea typeface="나눔바른고딕 Light" panose="020B0603020101020101" pitchFamily="50" charset="-127"/>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5" name="Date Placeholder 4"/>
          <p:cNvSpPr>
            <a:spLocks noGrp="1"/>
          </p:cNvSpPr>
          <p:nvPr>
            <p:ph type="dt" sz="half" idx="10"/>
          </p:nvPr>
        </p:nvSpPr>
        <p:spPr/>
        <p:txBody>
          <a:bodyPr/>
          <a:lstStyle/>
          <a:p>
            <a:fld id="{17F8EB46-B2A3-4617-BAD0-B3F65B645F21}" type="datetime1">
              <a:rPr lang="ko-KR" altLang="en-US" smtClean="0"/>
              <a:t>2019-09-03</a:t>
            </a:fld>
            <a:endParaRPr lang="ko-KR" altLang="en-US"/>
          </a:p>
        </p:txBody>
      </p:sp>
      <p:sp>
        <p:nvSpPr>
          <p:cNvPr id="6" name="Footer Placeholder 5"/>
          <p:cNvSpPr>
            <a:spLocks noGrp="1"/>
          </p:cNvSpPr>
          <p:nvPr>
            <p:ph type="ftr" sz="quarter" idx="11"/>
          </p:nvPr>
        </p:nvSpPr>
        <p:spPr/>
        <p:txBody>
          <a:bodyPr/>
          <a:lstStyle>
            <a:lvl1pPr>
              <a:defRPr/>
            </a:lvl1pPr>
          </a:lstStyle>
          <a:p>
            <a:endParaRPr lang="ko-KR" altLang="en-US" dirty="0"/>
          </a:p>
        </p:txBody>
      </p:sp>
      <p:sp>
        <p:nvSpPr>
          <p:cNvPr id="7" name="Slide Number Placeholder 6"/>
          <p:cNvSpPr>
            <a:spLocks noGrp="1"/>
          </p:cNvSpPr>
          <p:nvPr>
            <p:ph type="sldNum" sz="quarter" idx="12"/>
          </p:nvPr>
        </p:nvSpPr>
        <p:spPr/>
        <p:txBody>
          <a:bodyPr/>
          <a:lstStyle/>
          <a:p>
            <a:fld id="{685BE2C3-4C00-4662-A8F6-AE817E3951B3}" type="slidenum">
              <a:rPr lang="ko-KR" altLang="en-US" smtClean="0"/>
              <a:t>‹#›</a:t>
            </a:fld>
            <a:endParaRPr lang="ko-KR" altLang="en-US"/>
          </a:p>
        </p:txBody>
      </p:sp>
    </p:spTree>
    <p:extLst>
      <p:ext uri="{BB962C8B-B14F-4D97-AF65-F5344CB8AC3E}">
        <p14:creationId xmlns:p14="http://schemas.microsoft.com/office/powerpoint/2010/main" val="120180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4AE5F-CD42-4E6E-A34C-61E7DD73B218}" type="datetime1">
              <a:rPr lang="ko-KR" altLang="en-US" smtClean="0"/>
              <a:t>2019-09-03</a:t>
            </a:fld>
            <a:endParaRPr lang="ko-KR" altLang="en-US"/>
          </a:p>
        </p:txBody>
      </p:sp>
      <p:sp>
        <p:nvSpPr>
          <p:cNvPr id="3" name="Footer Placeholder 2"/>
          <p:cNvSpPr>
            <a:spLocks noGrp="1"/>
          </p:cNvSpPr>
          <p:nvPr>
            <p:ph type="ftr" sz="quarter" idx="11"/>
          </p:nvPr>
        </p:nvSpPr>
        <p:spPr/>
        <p:txBody>
          <a:bodyPr/>
          <a:lstStyle>
            <a:lvl1pPr>
              <a:defRPr/>
            </a:lvl1pPr>
          </a:lstStyle>
          <a:p>
            <a:endParaRPr lang="ko-KR" altLang="en-US" dirty="0"/>
          </a:p>
        </p:txBody>
      </p:sp>
      <p:sp>
        <p:nvSpPr>
          <p:cNvPr id="4" name="Slide Number Placeholder 3"/>
          <p:cNvSpPr>
            <a:spLocks noGrp="1"/>
          </p:cNvSpPr>
          <p:nvPr>
            <p:ph type="sldNum" sz="quarter" idx="12"/>
          </p:nvPr>
        </p:nvSpPr>
        <p:spPr/>
        <p:txBody>
          <a:bodyPr/>
          <a:lstStyle/>
          <a:p>
            <a:fld id="{685BE2C3-4C00-4662-A8F6-AE817E3951B3}" type="slidenum">
              <a:rPr lang="ko-KR" altLang="en-US" smtClean="0"/>
              <a:t>‹#›</a:t>
            </a:fld>
            <a:endParaRPr lang="ko-KR" altLang="en-US"/>
          </a:p>
        </p:txBody>
      </p:sp>
    </p:spTree>
    <p:extLst>
      <p:ext uri="{BB962C8B-B14F-4D97-AF65-F5344CB8AC3E}">
        <p14:creationId xmlns:p14="http://schemas.microsoft.com/office/powerpoint/2010/main" val="163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884FF731-EB89-4F17-8716-121218DD94B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44217" y="6407035"/>
            <a:ext cx="1131987" cy="314441"/>
          </a:xfrm>
          <a:prstGeom prst="rect">
            <a:avLst/>
          </a:prstGeom>
        </p:spPr>
      </p:pic>
      <p:pic>
        <p:nvPicPr>
          <p:cNvPr id="1026" name="Picture 2" descr="https://cs.kaist.ac.kr/upload_files/research_lab/14b823e624b54d6d93270dd3df4f8c9a.jpg">
            <a:extLst>
              <a:ext uri="{FF2B5EF4-FFF2-40B4-BE49-F238E27FC236}">
                <a16:creationId xmlns:a16="http://schemas.microsoft.com/office/drawing/2014/main" id="{C1F3C35B-A8C4-4A10-AB5F-3AB332D5041E}"/>
              </a:ext>
            </a:extLst>
          </p:cNvPr>
          <p:cNvPicPr>
            <a:picLocks noChangeAspect="1" noChangeArrowheads="1"/>
          </p:cNvPicPr>
          <p:nvPr userDrawn="1"/>
        </p:nvPicPr>
        <p:blipFill rotWithShape="1">
          <a:blip r:embed="rId8">
            <a:extLst>
              <a:ext uri="{28A0092B-C50C-407E-A947-70E740481C1C}">
                <a14:useLocalDpi xmlns:a14="http://schemas.microsoft.com/office/drawing/2010/main" val="0"/>
              </a:ext>
            </a:extLst>
          </a:blip>
          <a:srcRect l="-1" t="22503" r="-3402"/>
          <a:stretch/>
        </p:blipFill>
        <p:spPr bwMode="auto">
          <a:xfrm>
            <a:off x="116952" y="6277151"/>
            <a:ext cx="1108422" cy="5235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EB284-FA56-4649-92F1-A7F74493397D}" type="datetime1">
              <a:rPr lang="ko-KR" altLang="en-US" smtClean="0"/>
              <a:t>2019-09-03</a:t>
            </a:fld>
            <a:endParaRPr lang="ko-KR" altLang="en-US"/>
          </a:p>
        </p:txBody>
      </p:sp>
      <p:sp>
        <p:nvSpPr>
          <p:cNvPr id="5" name="Footer Placeholder 4"/>
          <p:cNvSpPr>
            <a:spLocks noGrp="1"/>
          </p:cNvSpPr>
          <p:nvPr>
            <p:ph type="ftr" sz="quarter" idx="3"/>
          </p:nvPr>
        </p:nvSpPr>
        <p:spPr>
          <a:xfrm>
            <a:off x="5695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Slide Number Placeholder 5"/>
          <p:cNvSpPr>
            <a:spLocks noGrp="1"/>
          </p:cNvSpPr>
          <p:nvPr>
            <p:ph type="sldNum" sz="quarter" idx="4"/>
          </p:nvPr>
        </p:nvSpPr>
        <p:spPr>
          <a:xfrm>
            <a:off x="3543300" y="6356351"/>
            <a:ext cx="2057400" cy="365125"/>
          </a:xfrm>
          <a:prstGeom prst="rect">
            <a:avLst/>
          </a:prstGeom>
        </p:spPr>
        <p:txBody>
          <a:bodyPr vert="horz" lIns="91440" tIns="45720" rIns="91440" bIns="45720" rtlCol="0" anchor="ctr"/>
          <a:lstStyle>
            <a:lvl1pPr algn="ctr">
              <a:defRPr sz="1200">
                <a:solidFill>
                  <a:schemeClr val="tx1"/>
                </a:solidFill>
              </a:defRPr>
            </a:lvl1pPr>
          </a:lstStyle>
          <a:p>
            <a:fld id="{685BE2C3-4C00-4662-A8F6-AE817E3951B3}" type="slidenum">
              <a:rPr lang="ko-KR" altLang="en-US" smtClean="0"/>
              <a:pPr/>
              <a:t>‹#›</a:t>
            </a:fld>
            <a:endParaRPr lang="ko-KR" altLang="en-US" dirty="0"/>
          </a:p>
        </p:txBody>
      </p:sp>
    </p:spTree>
    <p:extLst>
      <p:ext uri="{BB962C8B-B14F-4D97-AF65-F5344CB8AC3E}">
        <p14:creationId xmlns:p14="http://schemas.microsoft.com/office/powerpoint/2010/main" val="1370551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Lst>
  <p:hf hdr="0" ftr="0" dt="0"/>
  <p:txStyles>
    <p:titleStyle>
      <a:lvl1pPr algn="l" defTabSz="914400" rtl="0" eaLnBrk="1" latinLnBrk="1" hangingPunct="1">
        <a:lnSpc>
          <a:spcPct val="90000"/>
        </a:lnSpc>
        <a:spcBef>
          <a:spcPct val="0"/>
        </a:spcBef>
        <a:buNone/>
        <a:defRPr sz="4400" kern="1200">
          <a:solidFill>
            <a:schemeClr val="tx1"/>
          </a:solidFill>
          <a:latin typeface="+mn-ea"/>
          <a:ea typeface="나눔바른고딕" panose="020B0603020101020101"/>
          <a:cs typeface="+mj-cs"/>
        </a:defRPr>
      </a:lvl1pPr>
    </p:titleStyle>
    <p:bodyStyle>
      <a:lvl1pPr marL="228600" indent="-228600" algn="l" defTabSz="914400" rtl="0" eaLnBrk="1" latinLnBrk="1" hangingPunct="1">
        <a:lnSpc>
          <a:spcPct val="150000"/>
        </a:lnSpc>
        <a:spcBef>
          <a:spcPts val="1000"/>
        </a:spcBef>
        <a:buFont typeface="Arial" panose="020B0604020202020204" pitchFamily="34" charset="0"/>
        <a:buChar char="•"/>
        <a:defRPr sz="2800" kern="1200">
          <a:solidFill>
            <a:schemeClr val="tx1"/>
          </a:solidFill>
          <a:latin typeface="+mn-ea"/>
          <a:ea typeface="나눔바른고딕" panose="020B0603020101020101"/>
          <a:cs typeface="+mn-cs"/>
        </a:defRPr>
      </a:lvl1pPr>
      <a:lvl2pPr marL="685800" indent="-228600" algn="l" defTabSz="914400" rtl="0" eaLnBrk="1" latinLnBrk="1" hangingPunct="1">
        <a:lnSpc>
          <a:spcPct val="100000"/>
        </a:lnSpc>
        <a:spcBef>
          <a:spcPts val="500"/>
        </a:spcBef>
        <a:buFont typeface="Arial" panose="020B0604020202020204" pitchFamily="34" charset="0"/>
        <a:buChar char="•"/>
        <a:defRPr sz="2400" kern="1200">
          <a:solidFill>
            <a:schemeClr val="tx1"/>
          </a:solidFill>
          <a:latin typeface="+mn-ea"/>
          <a:ea typeface="나눔바른고딕" panose="020B0603020101020101"/>
          <a:cs typeface="+mn-cs"/>
        </a:defRPr>
      </a:lvl2pPr>
      <a:lvl3pPr marL="1143000" indent="-228600" algn="l" defTabSz="914400" rtl="0" eaLnBrk="1" latinLnBrk="1" hangingPunct="1">
        <a:lnSpc>
          <a:spcPct val="150000"/>
        </a:lnSpc>
        <a:spcBef>
          <a:spcPts val="500"/>
        </a:spcBef>
        <a:buFont typeface="Arial" panose="020B0604020202020204" pitchFamily="34" charset="0"/>
        <a:buChar char="•"/>
        <a:defRPr sz="2000" kern="1200">
          <a:solidFill>
            <a:schemeClr val="tx1"/>
          </a:solidFill>
          <a:latin typeface="+mn-ea"/>
          <a:ea typeface="나눔바른고딕" panose="020B0603020101020101"/>
          <a:cs typeface="+mn-cs"/>
        </a:defRPr>
      </a:lvl3pPr>
      <a:lvl4pPr marL="1600200" indent="-228600" algn="l" defTabSz="914400" rtl="0" eaLnBrk="1" latinLnBrk="1" hangingPunct="1">
        <a:lnSpc>
          <a:spcPct val="150000"/>
        </a:lnSpc>
        <a:spcBef>
          <a:spcPts val="500"/>
        </a:spcBef>
        <a:buFont typeface="Arial" panose="020B0604020202020204" pitchFamily="34" charset="0"/>
        <a:buChar char="•"/>
        <a:defRPr sz="1800" kern="1200">
          <a:solidFill>
            <a:schemeClr val="tx1"/>
          </a:solidFill>
          <a:latin typeface="+mn-ea"/>
          <a:ea typeface="나눔바른고딕" panose="020B0603020101020101"/>
          <a:cs typeface="+mn-cs"/>
        </a:defRPr>
      </a:lvl4pPr>
      <a:lvl5pPr marL="2057400" indent="-228600" algn="l" defTabSz="914400" rtl="0" eaLnBrk="1" latinLnBrk="1" hangingPunct="1">
        <a:lnSpc>
          <a:spcPct val="150000"/>
        </a:lnSpc>
        <a:spcBef>
          <a:spcPts val="500"/>
        </a:spcBef>
        <a:buFont typeface="Arial" panose="020B0604020202020204" pitchFamily="34" charset="0"/>
        <a:buChar char="•"/>
        <a:defRPr sz="1800" kern="1200">
          <a:solidFill>
            <a:schemeClr val="tx1"/>
          </a:solidFill>
          <a:latin typeface="+mn-ea"/>
          <a:ea typeface="나눔바른고딕" panose="020B0603020101020101"/>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4C3F5D-55C5-4F80-827B-DE01A00252A7}"/>
              </a:ext>
            </a:extLst>
          </p:cNvPr>
          <p:cNvSpPr>
            <a:spLocks noGrp="1"/>
          </p:cNvSpPr>
          <p:nvPr>
            <p:ph type="ctrTitle"/>
          </p:nvPr>
        </p:nvSpPr>
        <p:spPr/>
        <p:txBody>
          <a:bodyPr>
            <a:normAutofit/>
          </a:bodyPr>
          <a:lstStyle/>
          <a:p>
            <a:r>
              <a:rPr lang="en-US" altLang="ko-KR" sz="4800" dirty="0"/>
              <a:t>Membership Inference Attacks Against  Machine Learning Models</a:t>
            </a:r>
            <a:endParaRPr lang="ko-KR" altLang="en-US" sz="4800" dirty="0"/>
          </a:p>
        </p:txBody>
      </p:sp>
      <p:sp>
        <p:nvSpPr>
          <p:cNvPr id="3" name="부제목 2">
            <a:extLst>
              <a:ext uri="{FF2B5EF4-FFF2-40B4-BE49-F238E27FC236}">
                <a16:creationId xmlns:a16="http://schemas.microsoft.com/office/drawing/2014/main" id="{5B889F38-2935-4013-BF5C-EABFCCE18C86}"/>
              </a:ext>
            </a:extLst>
          </p:cNvPr>
          <p:cNvSpPr>
            <a:spLocks noGrp="1"/>
          </p:cNvSpPr>
          <p:nvPr>
            <p:ph type="subTitle" idx="1"/>
          </p:nvPr>
        </p:nvSpPr>
        <p:spPr/>
        <p:txBody>
          <a:bodyPr>
            <a:normAutofit fontScale="92500" lnSpcReduction="10000"/>
          </a:bodyPr>
          <a:lstStyle/>
          <a:p>
            <a:r>
              <a:rPr lang="pt-BR" altLang="ko-KR" dirty="0"/>
              <a:t>Reza Shokri, Marco Stronati, Congzheng Song, Vitaly Shmatikov</a:t>
            </a:r>
          </a:p>
          <a:p>
            <a:r>
              <a:rPr lang="pt-BR" altLang="ko-KR" dirty="0"/>
              <a:t>Cornell Tech</a:t>
            </a:r>
            <a:r>
              <a:rPr lang="pt-BR" altLang="ko-KR"/>
              <a:t>, INRIA</a:t>
            </a:r>
            <a:endParaRPr lang="pt-BR" altLang="ko-KR" dirty="0"/>
          </a:p>
        </p:txBody>
      </p:sp>
    </p:spTree>
    <p:extLst>
      <p:ext uri="{BB962C8B-B14F-4D97-AF65-F5344CB8AC3E}">
        <p14:creationId xmlns:p14="http://schemas.microsoft.com/office/powerpoint/2010/main" val="270153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AAEACBD-C1D7-467B-90A9-253BF72050FB}"/>
              </a:ext>
            </a:extLst>
          </p:cNvPr>
          <p:cNvSpPr>
            <a:spLocks noGrp="1"/>
          </p:cNvSpPr>
          <p:nvPr>
            <p:ph idx="1"/>
          </p:nvPr>
        </p:nvSpPr>
        <p:spPr/>
        <p:txBody>
          <a:bodyPr/>
          <a:lstStyle/>
          <a:p>
            <a:r>
              <a:rPr lang="en-US" altLang="ko-KR" dirty="0"/>
              <a:t>Overfitting:</a:t>
            </a:r>
          </a:p>
          <a:p>
            <a:pPr lvl="1"/>
            <a:r>
              <a:rPr lang="en-US" altLang="ko-KR" dirty="0"/>
              <a:t>Model that performs better on the training data than on unseen data (same population)</a:t>
            </a:r>
          </a:p>
          <a:p>
            <a:r>
              <a:rPr lang="en-US" altLang="ko-KR" dirty="0"/>
              <a:t>Regularization:</a:t>
            </a:r>
          </a:p>
          <a:p>
            <a:pPr lvl="1"/>
            <a:r>
              <a:rPr lang="en-US" altLang="ko-KR" dirty="0"/>
              <a:t>Techniques to prevent overfitting (L2, Pruning, Distillation)</a:t>
            </a:r>
          </a:p>
          <a:p>
            <a:r>
              <a:rPr lang="en-US" altLang="ko-KR" dirty="0"/>
              <a:t>Precision:</a:t>
            </a:r>
          </a:p>
          <a:p>
            <a:pPr lvl="1"/>
            <a:r>
              <a:rPr lang="en-US" altLang="ko-KR" dirty="0"/>
              <a:t>Fraction of relevant instances among the retrieved instances</a:t>
            </a:r>
          </a:p>
          <a:p>
            <a:r>
              <a:rPr lang="en-US" altLang="ko-KR" dirty="0"/>
              <a:t>Recall:</a:t>
            </a:r>
          </a:p>
          <a:p>
            <a:pPr lvl="1"/>
            <a:r>
              <a:rPr lang="en-US" altLang="ko-KR" dirty="0"/>
              <a:t>Fraction of retrieved relevant instances over the total amount of relevant instance</a:t>
            </a:r>
          </a:p>
        </p:txBody>
      </p:sp>
      <p:sp>
        <p:nvSpPr>
          <p:cNvPr id="3" name="슬라이드 번호 개체 틀 2">
            <a:extLst>
              <a:ext uri="{FF2B5EF4-FFF2-40B4-BE49-F238E27FC236}">
                <a16:creationId xmlns:a16="http://schemas.microsoft.com/office/drawing/2014/main" id="{AD8D3E07-80B8-482B-BFCF-3AA531CE8689}"/>
              </a:ext>
            </a:extLst>
          </p:cNvPr>
          <p:cNvSpPr>
            <a:spLocks noGrp="1"/>
          </p:cNvSpPr>
          <p:nvPr>
            <p:ph type="sldNum" sz="quarter" idx="12"/>
          </p:nvPr>
        </p:nvSpPr>
        <p:spPr/>
        <p:txBody>
          <a:bodyPr/>
          <a:lstStyle/>
          <a:p>
            <a:fld id="{685BE2C3-4C00-4662-A8F6-AE817E3951B3}" type="slidenum">
              <a:rPr lang="ko-KR" altLang="en-US" smtClean="0"/>
              <a:t>10</a:t>
            </a:fld>
            <a:endParaRPr lang="ko-KR" altLang="en-US" dirty="0"/>
          </a:p>
        </p:txBody>
      </p:sp>
      <p:sp>
        <p:nvSpPr>
          <p:cNvPr id="4" name="제목 3">
            <a:extLst>
              <a:ext uri="{FF2B5EF4-FFF2-40B4-BE49-F238E27FC236}">
                <a16:creationId xmlns:a16="http://schemas.microsoft.com/office/drawing/2014/main" id="{0E8A2003-A261-4B13-81DB-47D5FE6A5D19}"/>
              </a:ext>
            </a:extLst>
          </p:cNvPr>
          <p:cNvSpPr>
            <a:spLocks noGrp="1"/>
          </p:cNvSpPr>
          <p:nvPr>
            <p:ph type="title"/>
          </p:nvPr>
        </p:nvSpPr>
        <p:spPr/>
        <p:txBody>
          <a:bodyPr/>
          <a:lstStyle/>
          <a:p>
            <a:r>
              <a:rPr lang="en-US" altLang="ko-KR" dirty="0"/>
              <a:t>Machine Learning Background</a:t>
            </a:r>
            <a:endParaRPr lang="ko-KR" altLang="en-US" dirty="0"/>
          </a:p>
        </p:txBody>
      </p:sp>
    </p:spTree>
    <p:extLst>
      <p:ext uri="{BB962C8B-B14F-4D97-AF65-F5344CB8AC3E}">
        <p14:creationId xmlns:p14="http://schemas.microsoft.com/office/powerpoint/2010/main" val="298534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7A011DB5-938A-49B1-A1EC-6F119DF4CCC4}"/>
              </a:ext>
            </a:extLst>
          </p:cNvPr>
          <p:cNvSpPr>
            <a:spLocks noGrp="1"/>
          </p:cNvSpPr>
          <p:nvPr>
            <p:ph type="sldNum" sz="quarter" idx="12"/>
          </p:nvPr>
        </p:nvSpPr>
        <p:spPr/>
        <p:txBody>
          <a:bodyPr/>
          <a:lstStyle/>
          <a:p>
            <a:fld id="{685BE2C3-4C00-4662-A8F6-AE817E3951B3}" type="slidenum">
              <a:rPr lang="ko-KR" altLang="en-US" smtClean="0"/>
              <a:t>11</a:t>
            </a:fld>
            <a:endParaRPr lang="ko-KR" altLang="en-US" dirty="0"/>
          </a:p>
        </p:txBody>
      </p:sp>
      <p:sp>
        <p:nvSpPr>
          <p:cNvPr id="4" name="제목 3">
            <a:extLst>
              <a:ext uri="{FF2B5EF4-FFF2-40B4-BE49-F238E27FC236}">
                <a16:creationId xmlns:a16="http://schemas.microsoft.com/office/drawing/2014/main" id="{C1F5F8BE-A35D-4A8D-B2B6-9C801C82625B}"/>
              </a:ext>
            </a:extLst>
          </p:cNvPr>
          <p:cNvSpPr>
            <a:spLocks noGrp="1"/>
          </p:cNvSpPr>
          <p:nvPr>
            <p:ph type="title"/>
          </p:nvPr>
        </p:nvSpPr>
        <p:spPr/>
        <p:txBody>
          <a:bodyPr/>
          <a:lstStyle/>
          <a:p>
            <a:r>
              <a:rPr lang="en-US" altLang="ko-KR" dirty="0"/>
              <a:t>Machine-Learning-as-a-service</a:t>
            </a:r>
            <a:endParaRPr lang="ko-KR" altLang="en-US" dirty="0"/>
          </a:p>
        </p:txBody>
      </p:sp>
      <p:grpSp>
        <p:nvGrpSpPr>
          <p:cNvPr id="65" name="그룹 64">
            <a:extLst>
              <a:ext uri="{FF2B5EF4-FFF2-40B4-BE49-F238E27FC236}">
                <a16:creationId xmlns:a16="http://schemas.microsoft.com/office/drawing/2014/main" id="{B831BDA4-CE49-4152-B4C5-2E78845F0304}"/>
              </a:ext>
            </a:extLst>
          </p:cNvPr>
          <p:cNvGrpSpPr/>
          <p:nvPr/>
        </p:nvGrpSpPr>
        <p:grpSpPr>
          <a:xfrm>
            <a:off x="938041" y="1586174"/>
            <a:ext cx="7482295" cy="4825474"/>
            <a:chOff x="152400" y="914400"/>
            <a:chExt cx="9053576" cy="5838823"/>
          </a:xfrm>
        </p:grpSpPr>
        <p:sp>
          <p:nvSpPr>
            <p:cNvPr id="36" name="object 2">
              <a:extLst>
                <a:ext uri="{FF2B5EF4-FFF2-40B4-BE49-F238E27FC236}">
                  <a16:creationId xmlns:a16="http://schemas.microsoft.com/office/drawing/2014/main" id="{9703B5F7-12AE-4DEF-9C5F-53FBD3A76767}"/>
                </a:ext>
              </a:extLst>
            </p:cNvPr>
            <p:cNvSpPr/>
            <p:nvPr/>
          </p:nvSpPr>
          <p:spPr>
            <a:xfrm>
              <a:off x="1447800" y="5257798"/>
              <a:ext cx="2247900" cy="1495425"/>
            </a:xfrm>
            <a:prstGeom prst="rect">
              <a:avLst/>
            </a:prstGeom>
            <a:blipFill>
              <a:blip r:embed="rId2" cstate="print"/>
              <a:stretch>
                <a:fillRect/>
              </a:stretch>
            </a:blipFill>
          </p:spPr>
          <p:txBody>
            <a:bodyPr wrap="square" lIns="0" tIns="0" rIns="0" bIns="0" rtlCol="0"/>
            <a:lstStyle/>
            <a:p>
              <a:endParaRPr sz="1600"/>
            </a:p>
          </p:txBody>
        </p:sp>
        <p:sp>
          <p:nvSpPr>
            <p:cNvPr id="37" name="object 4">
              <a:extLst>
                <a:ext uri="{FF2B5EF4-FFF2-40B4-BE49-F238E27FC236}">
                  <a16:creationId xmlns:a16="http://schemas.microsoft.com/office/drawing/2014/main" id="{D4FBDC74-175D-411C-9565-E5D0C67093F9}"/>
                </a:ext>
              </a:extLst>
            </p:cNvPr>
            <p:cNvSpPr/>
            <p:nvPr/>
          </p:nvSpPr>
          <p:spPr>
            <a:xfrm>
              <a:off x="3695700" y="914400"/>
              <a:ext cx="5086350" cy="3552825"/>
            </a:xfrm>
            <a:prstGeom prst="rect">
              <a:avLst/>
            </a:prstGeom>
            <a:blipFill>
              <a:blip r:embed="rId3" cstate="print"/>
              <a:stretch>
                <a:fillRect/>
              </a:stretch>
            </a:blipFill>
          </p:spPr>
          <p:txBody>
            <a:bodyPr wrap="square" lIns="0" tIns="0" rIns="0" bIns="0" rtlCol="0"/>
            <a:lstStyle/>
            <a:p>
              <a:endParaRPr sz="1600"/>
            </a:p>
          </p:txBody>
        </p:sp>
        <p:sp>
          <p:nvSpPr>
            <p:cNvPr id="38" name="object 6">
              <a:extLst>
                <a:ext uri="{FF2B5EF4-FFF2-40B4-BE49-F238E27FC236}">
                  <a16:creationId xmlns:a16="http://schemas.microsoft.com/office/drawing/2014/main" id="{DACB4CB2-8DC5-439D-9C35-7C90758F459F}"/>
                </a:ext>
              </a:extLst>
            </p:cNvPr>
            <p:cNvSpPr/>
            <p:nvPr/>
          </p:nvSpPr>
          <p:spPr>
            <a:xfrm>
              <a:off x="2809875" y="1476375"/>
              <a:ext cx="2724150" cy="1685925"/>
            </a:xfrm>
            <a:prstGeom prst="rect">
              <a:avLst/>
            </a:prstGeom>
            <a:blipFill>
              <a:blip r:embed="rId4" cstate="print"/>
              <a:stretch>
                <a:fillRect/>
              </a:stretch>
            </a:blipFill>
          </p:spPr>
          <p:txBody>
            <a:bodyPr wrap="square" lIns="0" tIns="0" rIns="0" bIns="0" rtlCol="0"/>
            <a:lstStyle/>
            <a:p>
              <a:endParaRPr sz="1600"/>
            </a:p>
          </p:txBody>
        </p:sp>
        <p:sp>
          <p:nvSpPr>
            <p:cNvPr id="39" name="object 7">
              <a:extLst>
                <a:ext uri="{FF2B5EF4-FFF2-40B4-BE49-F238E27FC236}">
                  <a16:creationId xmlns:a16="http://schemas.microsoft.com/office/drawing/2014/main" id="{F912501E-A0CB-47C2-8C90-45DF58BA037C}"/>
                </a:ext>
              </a:extLst>
            </p:cNvPr>
            <p:cNvSpPr/>
            <p:nvPr/>
          </p:nvSpPr>
          <p:spPr>
            <a:xfrm>
              <a:off x="6810375" y="1085850"/>
              <a:ext cx="1762125" cy="1924050"/>
            </a:xfrm>
            <a:prstGeom prst="rect">
              <a:avLst/>
            </a:prstGeom>
            <a:blipFill>
              <a:blip r:embed="rId5" cstate="print"/>
              <a:stretch>
                <a:fillRect/>
              </a:stretch>
            </a:blipFill>
          </p:spPr>
          <p:txBody>
            <a:bodyPr wrap="square" lIns="0" tIns="0" rIns="0" bIns="0" rtlCol="0"/>
            <a:lstStyle/>
            <a:p>
              <a:endParaRPr sz="1600"/>
            </a:p>
          </p:txBody>
        </p:sp>
        <p:sp>
          <p:nvSpPr>
            <p:cNvPr id="40" name="object 8">
              <a:extLst>
                <a:ext uri="{FF2B5EF4-FFF2-40B4-BE49-F238E27FC236}">
                  <a16:creationId xmlns:a16="http://schemas.microsoft.com/office/drawing/2014/main" id="{5B6FB098-0B28-422F-A976-650250C6ED5E}"/>
                </a:ext>
              </a:extLst>
            </p:cNvPr>
            <p:cNvSpPr/>
            <p:nvPr/>
          </p:nvSpPr>
          <p:spPr>
            <a:xfrm>
              <a:off x="3895725" y="2714625"/>
              <a:ext cx="2457450" cy="1847850"/>
            </a:xfrm>
            <a:prstGeom prst="rect">
              <a:avLst/>
            </a:prstGeom>
            <a:blipFill>
              <a:blip r:embed="rId6" cstate="print"/>
              <a:stretch>
                <a:fillRect/>
              </a:stretch>
            </a:blipFill>
          </p:spPr>
          <p:txBody>
            <a:bodyPr wrap="square" lIns="0" tIns="0" rIns="0" bIns="0" rtlCol="0"/>
            <a:lstStyle/>
            <a:p>
              <a:endParaRPr sz="1600"/>
            </a:p>
          </p:txBody>
        </p:sp>
        <p:sp>
          <p:nvSpPr>
            <p:cNvPr id="41" name="object 9">
              <a:extLst>
                <a:ext uri="{FF2B5EF4-FFF2-40B4-BE49-F238E27FC236}">
                  <a16:creationId xmlns:a16="http://schemas.microsoft.com/office/drawing/2014/main" id="{90413909-BB1F-4035-82DF-133B3067C361}"/>
                </a:ext>
              </a:extLst>
            </p:cNvPr>
            <p:cNvSpPr/>
            <p:nvPr/>
          </p:nvSpPr>
          <p:spPr>
            <a:xfrm>
              <a:off x="4667250" y="3143250"/>
              <a:ext cx="2724150" cy="1285875"/>
            </a:xfrm>
            <a:prstGeom prst="rect">
              <a:avLst/>
            </a:prstGeom>
            <a:blipFill>
              <a:blip r:embed="rId7" cstate="print"/>
              <a:stretch>
                <a:fillRect/>
              </a:stretch>
            </a:blipFill>
          </p:spPr>
          <p:txBody>
            <a:bodyPr wrap="square" lIns="0" tIns="0" rIns="0" bIns="0" rtlCol="0"/>
            <a:lstStyle/>
            <a:p>
              <a:endParaRPr sz="1600"/>
            </a:p>
          </p:txBody>
        </p:sp>
        <p:sp>
          <p:nvSpPr>
            <p:cNvPr id="42" name="object 10">
              <a:extLst>
                <a:ext uri="{FF2B5EF4-FFF2-40B4-BE49-F238E27FC236}">
                  <a16:creationId xmlns:a16="http://schemas.microsoft.com/office/drawing/2014/main" id="{DD044DB5-0544-4751-B004-AE07C4320681}"/>
                </a:ext>
              </a:extLst>
            </p:cNvPr>
            <p:cNvSpPr/>
            <p:nvPr/>
          </p:nvSpPr>
          <p:spPr>
            <a:xfrm>
              <a:off x="5572125" y="1209675"/>
              <a:ext cx="1390650" cy="657225"/>
            </a:xfrm>
            <a:prstGeom prst="rect">
              <a:avLst/>
            </a:prstGeom>
            <a:blipFill>
              <a:blip r:embed="rId8" cstate="print"/>
              <a:stretch>
                <a:fillRect/>
              </a:stretch>
            </a:blipFill>
          </p:spPr>
          <p:txBody>
            <a:bodyPr wrap="square" lIns="0" tIns="0" rIns="0" bIns="0" rtlCol="0"/>
            <a:lstStyle/>
            <a:p>
              <a:endParaRPr sz="1600"/>
            </a:p>
          </p:txBody>
        </p:sp>
        <p:sp>
          <p:nvSpPr>
            <p:cNvPr id="43" name="object 11">
              <a:extLst>
                <a:ext uri="{FF2B5EF4-FFF2-40B4-BE49-F238E27FC236}">
                  <a16:creationId xmlns:a16="http://schemas.microsoft.com/office/drawing/2014/main" id="{EB751C11-094C-44A9-8095-04103CE50265}"/>
                </a:ext>
              </a:extLst>
            </p:cNvPr>
            <p:cNvSpPr/>
            <p:nvPr/>
          </p:nvSpPr>
          <p:spPr>
            <a:xfrm>
              <a:off x="2319401" y="4348226"/>
              <a:ext cx="3114675" cy="514350"/>
            </a:xfrm>
            <a:custGeom>
              <a:avLst/>
              <a:gdLst/>
              <a:ahLst/>
              <a:cxnLst/>
              <a:rect l="l" t="t" r="r" b="b"/>
              <a:pathLst>
                <a:path w="3114675" h="514350">
                  <a:moveTo>
                    <a:pt x="3028950"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28950" y="514350"/>
                  </a:lnTo>
                  <a:lnTo>
                    <a:pt x="3062275" y="507597"/>
                  </a:lnTo>
                  <a:lnTo>
                    <a:pt x="3089529" y="489188"/>
                  </a:lnTo>
                  <a:lnTo>
                    <a:pt x="3107924" y="461897"/>
                  </a:lnTo>
                  <a:lnTo>
                    <a:pt x="3114675" y="428498"/>
                  </a:lnTo>
                  <a:lnTo>
                    <a:pt x="3114675" y="85725"/>
                  </a:lnTo>
                  <a:lnTo>
                    <a:pt x="3107924" y="52345"/>
                  </a:lnTo>
                  <a:lnTo>
                    <a:pt x="3089529" y="25098"/>
                  </a:lnTo>
                  <a:lnTo>
                    <a:pt x="3062275" y="6732"/>
                  </a:lnTo>
                  <a:lnTo>
                    <a:pt x="3028950" y="0"/>
                  </a:lnTo>
                  <a:close/>
                </a:path>
              </a:pathLst>
            </a:custGeom>
            <a:solidFill>
              <a:srgbClr val="4F81BC"/>
            </a:solidFill>
          </p:spPr>
          <p:txBody>
            <a:bodyPr wrap="square" lIns="0" tIns="0" rIns="0" bIns="0" rtlCol="0"/>
            <a:lstStyle/>
            <a:p>
              <a:endParaRPr sz="1600"/>
            </a:p>
          </p:txBody>
        </p:sp>
        <p:sp>
          <p:nvSpPr>
            <p:cNvPr id="44" name="object 12">
              <a:extLst>
                <a:ext uri="{FF2B5EF4-FFF2-40B4-BE49-F238E27FC236}">
                  <a16:creationId xmlns:a16="http://schemas.microsoft.com/office/drawing/2014/main" id="{6E430EB6-8CEE-495E-ACC8-B8D5EEC3EC4C}"/>
                </a:ext>
              </a:extLst>
            </p:cNvPr>
            <p:cNvSpPr/>
            <p:nvPr/>
          </p:nvSpPr>
          <p:spPr>
            <a:xfrm>
              <a:off x="2319401" y="4348226"/>
              <a:ext cx="3114675" cy="514350"/>
            </a:xfrm>
            <a:custGeom>
              <a:avLst/>
              <a:gdLst/>
              <a:ahLst/>
              <a:cxnLst/>
              <a:rect l="l" t="t" r="r" b="b"/>
              <a:pathLst>
                <a:path w="3114675" h="514350">
                  <a:moveTo>
                    <a:pt x="0" y="85725"/>
                  </a:moveTo>
                  <a:lnTo>
                    <a:pt x="6732" y="52345"/>
                  </a:lnTo>
                  <a:lnTo>
                    <a:pt x="25098" y="25098"/>
                  </a:lnTo>
                  <a:lnTo>
                    <a:pt x="52345" y="6732"/>
                  </a:lnTo>
                  <a:lnTo>
                    <a:pt x="85725" y="0"/>
                  </a:lnTo>
                  <a:lnTo>
                    <a:pt x="3028950" y="0"/>
                  </a:lnTo>
                  <a:lnTo>
                    <a:pt x="3062275" y="6732"/>
                  </a:lnTo>
                  <a:lnTo>
                    <a:pt x="3089529" y="25098"/>
                  </a:lnTo>
                  <a:lnTo>
                    <a:pt x="3107924" y="52345"/>
                  </a:lnTo>
                  <a:lnTo>
                    <a:pt x="3114675" y="85725"/>
                  </a:lnTo>
                  <a:lnTo>
                    <a:pt x="3114675" y="428498"/>
                  </a:lnTo>
                  <a:lnTo>
                    <a:pt x="3107924" y="461897"/>
                  </a:lnTo>
                  <a:lnTo>
                    <a:pt x="3089529" y="489188"/>
                  </a:lnTo>
                  <a:lnTo>
                    <a:pt x="3062275" y="507597"/>
                  </a:lnTo>
                  <a:lnTo>
                    <a:pt x="3028950"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sz="1600"/>
            </a:p>
          </p:txBody>
        </p:sp>
        <p:sp>
          <p:nvSpPr>
            <p:cNvPr id="45" name="object 13">
              <a:extLst>
                <a:ext uri="{FF2B5EF4-FFF2-40B4-BE49-F238E27FC236}">
                  <a16:creationId xmlns:a16="http://schemas.microsoft.com/office/drawing/2014/main" id="{EE2E0C80-4995-40AB-AD48-1FF648422952}"/>
                </a:ext>
              </a:extLst>
            </p:cNvPr>
            <p:cNvSpPr/>
            <p:nvPr/>
          </p:nvSpPr>
          <p:spPr>
            <a:xfrm>
              <a:off x="6091301" y="4348226"/>
              <a:ext cx="3114675" cy="514350"/>
            </a:xfrm>
            <a:custGeom>
              <a:avLst/>
              <a:gdLst/>
              <a:ahLst/>
              <a:cxnLst/>
              <a:rect l="l" t="t" r="r" b="b"/>
              <a:pathLst>
                <a:path w="3114675" h="514350">
                  <a:moveTo>
                    <a:pt x="3028950"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28950" y="514350"/>
                  </a:lnTo>
                  <a:lnTo>
                    <a:pt x="3062275" y="507597"/>
                  </a:lnTo>
                  <a:lnTo>
                    <a:pt x="3089529" y="489188"/>
                  </a:lnTo>
                  <a:lnTo>
                    <a:pt x="3107924" y="461897"/>
                  </a:lnTo>
                  <a:lnTo>
                    <a:pt x="3114675" y="428498"/>
                  </a:lnTo>
                  <a:lnTo>
                    <a:pt x="3114675" y="85725"/>
                  </a:lnTo>
                  <a:lnTo>
                    <a:pt x="3107924" y="52345"/>
                  </a:lnTo>
                  <a:lnTo>
                    <a:pt x="3089529" y="25098"/>
                  </a:lnTo>
                  <a:lnTo>
                    <a:pt x="3062275" y="6732"/>
                  </a:lnTo>
                  <a:lnTo>
                    <a:pt x="3028950" y="0"/>
                  </a:lnTo>
                  <a:close/>
                </a:path>
              </a:pathLst>
            </a:custGeom>
            <a:solidFill>
              <a:srgbClr val="4F81BC"/>
            </a:solidFill>
          </p:spPr>
          <p:txBody>
            <a:bodyPr wrap="square" lIns="0" tIns="0" rIns="0" bIns="0" rtlCol="0"/>
            <a:lstStyle/>
            <a:p>
              <a:endParaRPr sz="1600"/>
            </a:p>
          </p:txBody>
        </p:sp>
        <p:sp>
          <p:nvSpPr>
            <p:cNvPr id="46" name="object 14">
              <a:extLst>
                <a:ext uri="{FF2B5EF4-FFF2-40B4-BE49-F238E27FC236}">
                  <a16:creationId xmlns:a16="http://schemas.microsoft.com/office/drawing/2014/main" id="{5C906908-9068-40E0-B3FE-86ECAEDF54CE}"/>
                </a:ext>
              </a:extLst>
            </p:cNvPr>
            <p:cNvSpPr/>
            <p:nvPr/>
          </p:nvSpPr>
          <p:spPr>
            <a:xfrm>
              <a:off x="6091301" y="4348226"/>
              <a:ext cx="3114675" cy="514350"/>
            </a:xfrm>
            <a:custGeom>
              <a:avLst/>
              <a:gdLst/>
              <a:ahLst/>
              <a:cxnLst/>
              <a:rect l="l" t="t" r="r" b="b"/>
              <a:pathLst>
                <a:path w="3114675" h="514350">
                  <a:moveTo>
                    <a:pt x="0" y="85725"/>
                  </a:moveTo>
                  <a:lnTo>
                    <a:pt x="6732" y="52345"/>
                  </a:lnTo>
                  <a:lnTo>
                    <a:pt x="25098" y="25098"/>
                  </a:lnTo>
                  <a:lnTo>
                    <a:pt x="52345" y="6732"/>
                  </a:lnTo>
                  <a:lnTo>
                    <a:pt x="85725" y="0"/>
                  </a:lnTo>
                  <a:lnTo>
                    <a:pt x="3028950" y="0"/>
                  </a:lnTo>
                  <a:lnTo>
                    <a:pt x="3062275" y="6732"/>
                  </a:lnTo>
                  <a:lnTo>
                    <a:pt x="3089529" y="25098"/>
                  </a:lnTo>
                  <a:lnTo>
                    <a:pt x="3107924" y="52345"/>
                  </a:lnTo>
                  <a:lnTo>
                    <a:pt x="3114675" y="85725"/>
                  </a:lnTo>
                  <a:lnTo>
                    <a:pt x="3114675" y="428498"/>
                  </a:lnTo>
                  <a:lnTo>
                    <a:pt x="3107924" y="461897"/>
                  </a:lnTo>
                  <a:lnTo>
                    <a:pt x="3089529" y="489188"/>
                  </a:lnTo>
                  <a:lnTo>
                    <a:pt x="3062275" y="507597"/>
                  </a:lnTo>
                  <a:lnTo>
                    <a:pt x="3028950"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sz="1600"/>
            </a:p>
          </p:txBody>
        </p:sp>
        <p:sp>
          <p:nvSpPr>
            <p:cNvPr id="47" name="object 15">
              <a:extLst>
                <a:ext uri="{FF2B5EF4-FFF2-40B4-BE49-F238E27FC236}">
                  <a16:creationId xmlns:a16="http://schemas.microsoft.com/office/drawing/2014/main" id="{78F23F0C-1003-4C97-96F7-B3E39EC17137}"/>
                </a:ext>
              </a:extLst>
            </p:cNvPr>
            <p:cNvSpPr txBox="1"/>
            <p:nvPr/>
          </p:nvSpPr>
          <p:spPr>
            <a:xfrm>
              <a:off x="6740909" y="4453572"/>
              <a:ext cx="1812922" cy="611373"/>
            </a:xfrm>
            <a:prstGeom prst="rect">
              <a:avLst/>
            </a:prstGeom>
          </p:spPr>
          <p:txBody>
            <a:bodyPr vert="horz" wrap="square" lIns="0" tIns="12700" rIns="0" bIns="0" rtlCol="0">
              <a:spAutoFit/>
            </a:bodyPr>
            <a:lstStyle/>
            <a:p>
              <a:pPr marL="12700">
                <a:lnSpc>
                  <a:spcPct val="100000"/>
                </a:lnSpc>
                <a:spcBef>
                  <a:spcPts val="100"/>
                </a:spcBef>
              </a:pPr>
              <a:r>
                <a:rPr sz="1600" b="1" spc="-20" dirty="0">
                  <a:solidFill>
                    <a:srgbClr val="FFFFFF"/>
                  </a:solidFill>
                  <a:latin typeface="Arial"/>
                  <a:cs typeface="Arial"/>
                </a:rPr>
                <a:t>Training</a:t>
              </a:r>
              <a:r>
                <a:rPr sz="1600" b="1" spc="25" dirty="0">
                  <a:solidFill>
                    <a:srgbClr val="FFFFFF"/>
                  </a:solidFill>
                  <a:latin typeface="Arial"/>
                  <a:cs typeface="Arial"/>
                </a:rPr>
                <a:t> </a:t>
              </a:r>
              <a:r>
                <a:rPr sz="1600" b="1" spc="-20" dirty="0">
                  <a:solidFill>
                    <a:srgbClr val="FFFFFF"/>
                  </a:solidFill>
                  <a:latin typeface="Arial"/>
                  <a:cs typeface="Arial"/>
                </a:rPr>
                <a:t>API</a:t>
              </a:r>
              <a:endParaRPr sz="1600" dirty="0">
                <a:latin typeface="Arial"/>
                <a:cs typeface="Arial"/>
              </a:endParaRPr>
            </a:p>
          </p:txBody>
        </p:sp>
        <p:sp>
          <p:nvSpPr>
            <p:cNvPr id="48" name="object 16">
              <a:extLst>
                <a:ext uri="{FF2B5EF4-FFF2-40B4-BE49-F238E27FC236}">
                  <a16:creationId xmlns:a16="http://schemas.microsoft.com/office/drawing/2014/main" id="{E913BE2F-7E6C-4247-99FA-A55C9B1DD29B}"/>
                </a:ext>
              </a:extLst>
            </p:cNvPr>
            <p:cNvSpPr/>
            <p:nvPr/>
          </p:nvSpPr>
          <p:spPr>
            <a:xfrm>
              <a:off x="7029450" y="5210175"/>
              <a:ext cx="1457325" cy="1447800"/>
            </a:xfrm>
            <a:prstGeom prst="rect">
              <a:avLst/>
            </a:prstGeom>
            <a:blipFill>
              <a:blip r:embed="rId9" cstate="print"/>
              <a:stretch>
                <a:fillRect/>
              </a:stretch>
            </a:blipFill>
          </p:spPr>
          <p:txBody>
            <a:bodyPr wrap="square" lIns="0" tIns="0" rIns="0" bIns="0" rtlCol="0"/>
            <a:lstStyle/>
            <a:p>
              <a:endParaRPr sz="1600"/>
            </a:p>
          </p:txBody>
        </p:sp>
        <p:sp>
          <p:nvSpPr>
            <p:cNvPr id="49" name="object 17">
              <a:extLst>
                <a:ext uri="{FF2B5EF4-FFF2-40B4-BE49-F238E27FC236}">
                  <a16:creationId xmlns:a16="http://schemas.microsoft.com/office/drawing/2014/main" id="{4D0C7A03-80A8-4CC3-82B4-4DAC57F26645}"/>
                </a:ext>
              </a:extLst>
            </p:cNvPr>
            <p:cNvSpPr/>
            <p:nvPr/>
          </p:nvSpPr>
          <p:spPr>
            <a:xfrm>
              <a:off x="7443851" y="4862576"/>
              <a:ext cx="352425" cy="600075"/>
            </a:xfrm>
            <a:custGeom>
              <a:avLst/>
              <a:gdLst/>
              <a:ahLst/>
              <a:cxnLst/>
              <a:rect l="l" t="t" r="r" b="b"/>
              <a:pathLst>
                <a:path w="352425" h="600075">
                  <a:moveTo>
                    <a:pt x="264287" y="176149"/>
                  </a:moveTo>
                  <a:lnTo>
                    <a:pt x="88010" y="176149"/>
                  </a:lnTo>
                  <a:lnTo>
                    <a:pt x="88010" y="600075"/>
                  </a:lnTo>
                  <a:lnTo>
                    <a:pt x="264287" y="600075"/>
                  </a:lnTo>
                  <a:lnTo>
                    <a:pt x="264287" y="176149"/>
                  </a:lnTo>
                  <a:close/>
                </a:path>
                <a:path w="352425" h="600075">
                  <a:moveTo>
                    <a:pt x="176149" y="0"/>
                  </a:moveTo>
                  <a:lnTo>
                    <a:pt x="0" y="176149"/>
                  </a:lnTo>
                  <a:lnTo>
                    <a:pt x="352425" y="176149"/>
                  </a:lnTo>
                  <a:lnTo>
                    <a:pt x="176149" y="0"/>
                  </a:lnTo>
                  <a:close/>
                </a:path>
              </a:pathLst>
            </a:custGeom>
            <a:solidFill>
              <a:srgbClr val="4F81BC"/>
            </a:solidFill>
          </p:spPr>
          <p:txBody>
            <a:bodyPr wrap="square" lIns="0" tIns="0" rIns="0" bIns="0" rtlCol="0"/>
            <a:lstStyle/>
            <a:p>
              <a:endParaRPr sz="1600"/>
            </a:p>
          </p:txBody>
        </p:sp>
        <p:sp>
          <p:nvSpPr>
            <p:cNvPr id="50" name="object 18">
              <a:extLst>
                <a:ext uri="{FF2B5EF4-FFF2-40B4-BE49-F238E27FC236}">
                  <a16:creationId xmlns:a16="http://schemas.microsoft.com/office/drawing/2014/main" id="{B086E7E8-7EE2-4220-B0DC-BB56FC86CE34}"/>
                </a:ext>
              </a:extLst>
            </p:cNvPr>
            <p:cNvSpPr/>
            <p:nvPr/>
          </p:nvSpPr>
          <p:spPr>
            <a:xfrm>
              <a:off x="7443851" y="4862576"/>
              <a:ext cx="352425" cy="600075"/>
            </a:xfrm>
            <a:custGeom>
              <a:avLst/>
              <a:gdLst/>
              <a:ahLst/>
              <a:cxnLst/>
              <a:rect l="l" t="t" r="r" b="b"/>
              <a:pathLst>
                <a:path w="352425" h="600075">
                  <a:moveTo>
                    <a:pt x="88010" y="600075"/>
                  </a:moveTo>
                  <a:lnTo>
                    <a:pt x="88010" y="176149"/>
                  </a:lnTo>
                  <a:lnTo>
                    <a:pt x="0" y="176149"/>
                  </a:lnTo>
                  <a:lnTo>
                    <a:pt x="176149" y="0"/>
                  </a:lnTo>
                  <a:lnTo>
                    <a:pt x="352425" y="176149"/>
                  </a:lnTo>
                  <a:lnTo>
                    <a:pt x="264287" y="176149"/>
                  </a:lnTo>
                  <a:lnTo>
                    <a:pt x="264287" y="600075"/>
                  </a:lnTo>
                  <a:lnTo>
                    <a:pt x="88010" y="600075"/>
                  </a:lnTo>
                  <a:close/>
                </a:path>
              </a:pathLst>
            </a:custGeom>
            <a:ln w="28575">
              <a:solidFill>
                <a:srgbClr val="385D89"/>
              </a:solidFill>
            </a:ln>
          </p:spPr>
          <p:txBody>
            <a:bodyPr wrap="square" lIns="0" tIns="0" rIns="0" bIns="0" rtlCol="0"/>
            <a:lstStyle/>
            <a:p>
              <a:endParaRPr sz="1600"/>
            </a:p>
          </p:txBody>
        </p:sp>
        <p:sp>
          <p:nvSpPr>
            <p:cNvPr id="51" name="object 19">
              <a:extLst>
                <a:ext uri="{FF2B5EF4-FFF2-40B4-BE49-F238E27FC236}">
                  <a16:creationId xmlns:a16="http://schemas.microsoft.com/office/drawing/2014/main" id="{B1064197-78BC-468B-ACFC-6A01B2080116}"/>
                </a:ext>
              </a:extLst>
            </p:cNvPr>
            <p:cNvSpPr txBox="1"/>
            <p:nvPr/>
          </p:nvSpPr>
          <p:spPr>
            <a:xfrm>
              <a:off x="7286879" y="5210111"/>
              <a:ext cx="695960" cy="391795"/>
            </a:xfrm>
            <a:prstGeom prst="rect">
              <a:avLst/>
            </a:prstGeom>
          </p:spPr>
          <p:txBody>
            <a:bodyPr vert="horz" wrap="square" lIns="0" tIns="12700" rIns="0" bIns="0" rtlCol="0">
              <a:spAutoFit/>
            </a:bodyPr>
            <a:lstStyle/>
            <a:p>
              <a:pPr marL="12700">
                <a:lnSpc>
                  <a:spcPct val="100000"/>
                </a:lnSpc>
                <a:spcBef>
                  <a:spcPts val="100"/>
                </a:spcBef>
              </a:pPr>
              <a:r>
                <a:rPr sz="2000" b="1" spc="60" dirty="0">
                  <a:solidFill>
                    <a:srgbClr val="FFFFFF"/>
                  </a:solidFill>
                  <a:latin typeface="Arial"/>
                  <a:cs typeface="Arial"/>
                </a:rPr>
                <a:t>D</a:t>
              </a:r>
              <a:r>
                <a:rPr sz="2000" b="1" spc="-65" dirty="0">
                  <a:solidFill>
                    <a:srgbClr val="FFFFFF"/>
                  </a:solidFill>
                  <a:latin typeface="Arial"/>
                  <a:cs typeface="Arial"/>
                </a:rPr>
                <a:t>a</a:t>
              </a:r>
              <a:r>
                <a:rPr sz="2000" b="1" spc="95" dirty="0">
                  <a:solidFill>
                    <a:srgbClr val="FFFFFF"/>
                  </a:solidFill>
                  <a:latin typeface="Arial"/>
                  <a:cs typeface="Arial"/>
                </a:rPr>
                <a:t>t</a:t>
              </a:r>
              <a:r>
                <a:rPr sz="2000" b="1" spc="-35" dirty="0">
                  <a:solidFill>
                    <a:srgbClr val="FFFFFF"/>
                  </a:solidFill>
                  <a:latin typeface="Arial"/>
                  <a:cs typeface="Arial"/>
                </a:rPr>
                <a:t>a</a:t>
              </a:r>
              <a:endParaRPr sz="2000">
                <a:latin typeface="Arial"/>
                <a:cs typeface="Arial"/>
              </a:endParaRPr>
            </a:p>
          </p:txBody>
        </p:sp>
        <p:sp>
          <p:nvSpPr>
            <p:cNvPr id="52" name="object 20">
              <a:extLst>
                <a:ext uri="{FF2B5EF4-FFF2-40B4-BE49-F238E27FC236}">
                  <a16:creationId xmlns:a16="http://schemas.microsoft.com/office/drawing/2014/main" id="{88ACA48E-C209-4182-A469-F52058B31299}"/>
                </a:ext>
              </a:extLst>
            </p:cNvPr>
            <p:cNvSpPr/>
            <p:nvPr/>
          </p:nvSpPr>
          <p:spPr>
            <a:xfrm>
              <a:off x="4229100" y="5638800"/>
              <a:ext cx="2057645" cy="914165"/>
            </a:xfrm>
            <a:prstGeom prst="rect">
              <a:avLst/>
            </a:prstGeom>
            <a:blipFill>
              <a:blip r:embed="rId10" cstate="print"/>
              <a:stretch>
                <a:fillRect/>
              </a:stretch>
            </a:blipFill>
          </p:spPr>
          <p:txBody>
            <a:bodyPr wrap="square" lIns="0" tIns="0" rIns="0" bIns="0" rtlCol="0"/>
            <a:lstStyle/>
            <a:p>
              <a:endParaRPr sz="1600"/>
            </a:p>
          </p:txBody>
        </p:sp>
        <p:sp>
          <p:nvSpPr>
            <p:cNvPr id="53" name="object 21">
              <a:extLst>
                <a:ext uri="{FF2B5EF4-FFF2-40B4-BE49-F238E27FC236}">
                  <a16:creationId xmlns:a16="http://schemas.microsoft.com/office/drawing/2014/main" id="{1374BE32-4696-4892-9333-C5BEAC292AF1}"/>
                </a:ext>
              </a:extLst>
            </p:cNvPr>
            <p:cNvSpPr txBox="1"/>
            <p:nvPr/>
          </p:nvSpPr>
          <p:spPr>
            <a:xfrm>
              <a:off x="3455185" y="5630227"/>
              <a:ext cx="743936" cy="896266"/>
            </a:xfrm>
            <a:prstGeom prst="rect">
              <a:avLst/>
            </a:prstGeom>
          </p:spPr>
          <p:txBody>
            <a:bodyPr vert="horz" wrap="square" lIns="0" tIns="50800" rIns="0" bIns="0" rtlCol="0">
              <a:spAutoFit/>
            </a:bodyPr>
            <a:lstStyle/>
            <a:p>
              <a:pPr marL="45085" marR="5080" indent="-19050" algn="r">
                <a:lnSpc>
                  <a:spcPct val="79100"/>
                </a:lnSpc>
                <a:spcBef>
                  <a:spcPts val="400"/>
                </a:spcBef>
              </a:pPr>
              <a:r>
                <a:rPr sz="900" spc="-175" dirty="0">
                  <a:latin typeface="Arial Black"/>
                  <a:cs typeface="Arial Black"/>
                </a:rPr>
                <a:t>T</a:t>
              </a:r>
              <a:r>
                <a:rPr sz="900" spc="-135" dirty="0">
                  <a:latin typeface="Arial Black"/>
                  <a:cs typeface="Arial Black"/>
                </a:rPr>
                <a:t>r</a:t>
              </a:r>
              <a:r>
                <a:rPr sz="900" spc="-65" dirty="0">
                  <a:latin typeface="Arial Black"/>
                  <a:cs typeface="Arial Black"/>
                </a:rPr>
                <a:t>u</a:t>
              </a:r>
              <a:r>
                <a:rPr sz="900" spc="-215" dirty="0">
                  <a:latin typeface="Arial Black"/>
                  <a:cs typeface="Arial Black"/>
                </a:rPr>
                <a:t>c</a:t>
              </a:r>
              <a:r>
                <a:rPr sz="900" spc="-110" dirty="0">
                  <a:latin typeface="Arial Black"/>
                  <a:cs typeface="Arial Black"/>
                </a:rPr>
                <a:t>k </a:t>
              </a:r>
              <a:endParaRPr lang="en-US" altLang="ko-KR" sz="900" spc="-110" dirty="0">
                <a:latin typeface="Arial Black"/>
                <a:cs typeface="Arial Black"/>
              </a:endParaRPr>
            </a:p>
            <a:p>
              <a:pPr marL="45085" marR="5080" indent="-19050" algn="r">
                <a:lnSpc>
                  <a:spcPct val="79100"/>
                </a:lnSpc>
                <a:spcBef>
                  <a:spcPts val="400"/>
                </a:spcBef>
              </a:pPr>
              <a:r>
                <a:rPr sz="900" spc="-114" dirty="0">
                  <a:latin typeface="Arial Black"/>
                  <a:cs typeface="Arial Black"/>
                </a:rPr>
                <a:t>Car  </a:t>
              </a:r>
              <a:endParaRPr lang="en-US" altLang="ko-KR" sz="900" spc="-114" dirty="0">
                <a:latin typeface="Arial Black"/>
                <a:cs typeface="Arial Black"/>
              </a:endParaRPr>
            </a:p>
            <a:p>
              <a:pPr marL="45085" marR="5080" indent="-19050" algn="r">
                <a:lnSpc>
                  <a:spcPct val="79100"/>
                </a:lnSpc>
                <a:spcBef>
                  <a:spcPts val="400"/>
                </a:spcBef>
              </a:pPr>
              <a:r>
                <a:rPr sz="900" spc="-125" dirty="0">
                  <a:latin typeface="Arial Black"/>
                  <a:cs typeface="Arial Black"/>
                </a:rPr>
                <a:t>Boat</a:t>
              </a:r>
              <a:endParaRPr sz="900" dirty="0">
                <a:latin typeface="Arial Black"/>
                <a:cs typeface="Arial Black"/>
              </a:endParaRPr>
            </a:p>
            <a:p>
              <a:pPr marL="39370" marR="6350" indent="-27305" algn="r">
                <a:lnSpc>
                  <a:spcPct val="72700"/>
                </a:lnSpc>
                <a:spcBef>
                  <a:spcPts val="165"/>
                </a:spcBef>
              </a:pPr>
              <a:r>
                <a:rPr sz="900" spc="-125" dirty="0">
                  <a:latin typeface="Arial Black"/>
                  <a:cs typeface="Arial Black"/>
                </a:rPr>
                <a:t>P</a:t>
              </a:r>
              <a:r>
                <a:rPr sz="900" spc="-70" dirty="0">
                  <a:latin typeface="Arial Black"/>
                  <a:cs typeface="Arial Black"/>
                </a:rPr>
                <a:t>l</a:t>
              </a:r>
              <a:r>
                <a:rPr sz="900" spc="-140" dirty="0">
                  <a:latin typeface="Arial Black"/>
                  <a:cs typeface="Arial Black"/>
                </a:rPr>
                <a:t>a</a:t>
              </a:r>
              <a:r>
                <a:rPr sz="900" spc="-65" dirty="0">
                  <a:latin typeface="Arial Black"/>
                  <a:cs typeface="Arial Black"/>
                </a:rPr>
                <a:t>n</a:t>
              </a:r>
              <a:r>
                <a:rPr sz="900" spc="-90" dirty="0">
                  <a:latin typeface="Arial Black"/>
                  <a:cs typeface="Arial Black"/>
                </a:rPr>
                <a:t>e </a:t>
              </a:r>
              <a:endParaRPr lang="en-US" altLang="ko-KR" sz="900" spc="-90" dirty="0">
                <a:latin typeface="Arial Black"/>
                <a:cs typeface="Arial Black"/>
              </a:endParaRPr>
            </a:p>
            <a:p>
              <a:pPr marL="39370" marR="6350" indent="-27305" algn="r">
                <a:lnSpc>
                  <a:spcPct val="72700"/>
                </a:lnSpc>
                <a:spcBef>
                  <a:spcPts val="165"/>
                </a:spcBef>
              </a:pPr>
              <a:r>
                <a:rPr sz="900" spc="-50" dirty="0">
                  <a:latin typeface="Arial Black"/>
                  <a:cs typeface="Arial Black"/>
                </a:rPr>
                <a:t>Dog</a:t>
              </a:r>
              <a:endParaRPr sz="900" dirty="0">
                <a:latin typeface="Arial Black"/>
                <a:cs typeface="Arial Black"/>
              </a:endParaRPr>
            </a:p>
          </p:txBody>
        </p:sp>
        <p:sp>
          <p:nvSpPr>
            <p:cNvPr id="54" name="object 22">
              <a:extLst>
                <a:ext uri="{FF2B5EF4-FFF2-40B4-BE49-F238E27FC236}">
                  <a16:creationId xmlns:a16="http://schemas.microsoft.com/office/drawing/2014/main" id="{58A3AFC1-45BD-4B12-ABD4-F1A4FC09B307}"/>
                </a:ext>
              </a:extLst>
            </p:cNvPr>
            <p:cNvSpPr/>
            <p:nvPr/>
          </p:nvSpPr>
          <p:spPr>
            <a:xfrm>
              <a:off x="2748026" y="4948173"/>
              <a:ext cx="352425" cy="610235"/>
            </a:xfrm>
            <a:custGeom>
              <a:avLst/>
              <a:gdLst/>
              <a:ahLst/>
              <a:cxnLst/>
              <a:rect l="l" t="t" r="r" b="b"/>
              <a:pathLst>
                <a:path w="352425" h="610235">
                  <a:moveTo>
                    <a:pt x="264287" y="176275"/>
                  </a:moveTo>
                  <a:lnTo>
                    <a:pt x="88011" y="176275"/>
                  </a:lnTo>
                  <a:lnTo>
                    <a:pt x="88011" y="609726"/>
                  </a:lnTo>
                  <a:lnTo>
                    <a:pt x="264287" y="609726"/>
                  </a:lnTo>
                  <a:lnTo>
                    <a:pt x="264287" y="176275"/>
                  </a:lnTo>
                  <a:close/>
                </a:path>
                <a:path w="352425" h="610235">
                  <a:moveTo>
                    <a:pt x="176149" y="0"/>
                  </a:moveTo>
                  <a:lnTo>
                    <a:pt x="0" y="176275"/>
                  </a:lnTo>
                  <a:lnTo>
                    <a:pt x="352425" y="176275"/>
                  </a:lnTo>
                  <a:lnTo>
                    <a:pt x="176149" y="0"/>
                  </a:lnTo>
                  <a:close/>
                </a:path>
              </a:pathLst>
            </a:custGeom>
            <a:solidFill>
              <a:srgbClr val="4F81BC"/>
            </a:solidFill>
          </p:spPr>
          <p:txBody>
            <a:bodyPr wrap="square" lIns="0" tIns="0" rIns="0" bIns="0" rtlCol="0"/>
            <a:lstStyle/>
            <a:p>
              <a:endParaRPr sz="1600"/>
            </a:p>
          </p:txBody>
        </p:sp>
        <p:sp>
          <p:nvSpPr>
            <p:cNvPr id="55" name="object 23">
              <a:extLst>
                <a:ext uri="{FF2B5EF4-FFF2-40B4-BE49-F238E27FC236}">
                  <a16:creationId xmlns:a16="http://schemas.microsoft.com/office/drawing/2014/main" id="{BE947ADF-179B-4747-A0BB-0E53ACA633F5}"/>
                </a:ext>
              </a:extLst>
            </p:cNvPr>
            <p:cNvSpPr/>
            <p:nvPr/>
          </p:nvSpPr>
          <p:spPr>
            <a:xfrm>
              <a:off x="2748026" y="4948173"/>
              <a:ext cx="352425" cy="610235"/>
            </a:xfrm>
            <a:custGeom>
              <a:avLst/>
              <a:gdLst/>
              <a:ahLst/>
              <a:cxnLst/>
              <a:rect l="l" t="t" r="r" b="b"/>
              <a:pathLst>
                <a:path w="352425" h="610235">
                  <a:moveTo>
                    <a:pt x="88011" y="609726"/>
                  </a:moveTo>
                  <a:lnTo>
                    <a:pt x="88011" y="176275"/>
                  </a:lnTo>
                  <a:lnTo>
                    <a:pt x="0" y="176275"/>
                  </a:lnTo>
                  <a:lnTo>
                    <a:pt x="176149" y="0"/>
                  </a:lnTo>
                  <a:lnTo>
                    <a:pt x="352425" y="176275"/>
                  </a:lnTo>
                  <a:lnTo>
                    <a:pt x="264287" y="176275"/>
                  </a:lnTo>
                  <a:lnTo>
                    <a:pt x="264287" y="609726"/>
                  </a:lnTo>
                  <a:lnTo>
                    <a:pt x="88011" y="609726"/>
                  </a:lnTo>
                  <a:close/>
                </a:path>
              </a:pathLst>
            </a:custGeom>
            <a:ln w="28575">
              <a:solidFill>
                <a:srgbClr val="385D89"/>
              </a:solidFill>
            </a:ln>
          </p:spPr>
          <p:txBody>
            <a:bodyPr wrap="square" lIns="0" tIns="0" rIns="0" bIns="0" rtlCol="0"/>
            <a:lstStyle/>
            <a:p>
              <a:endParaRPr sz="1600"/>
            </a:p>
          </p:txBody>
        </p:sp>
        <p:sp>
          <p:nvSpPr>
            <p:cNvPr id="56" name="object 24">
              <a:extLst>
                <a:ext uri="{FF2B5EF4-FFF2-40B4-BE49-F238E27FC236}">
                  <a16:creationId xmlns:a16="http://schemas.microsoft.com/office/drawing/2014/main" id="{0E6F44B8-ED71-416E-89E7-49F44E19E501}"/>
                </a:ext>
              </a:extLst>
            </p:cNvPr>
            <p:cNvSpPr/>
            <p:nvPr/>
          </p:nvSpPr>
          <p:spPr>
            <a:xfrm>
              <a:off x="4395851" y="4976876"/>
              <a:ext cx="352425" cy="600075"/>
            </a:xfrm>
            <a:custGeom>
              <a:avLst/>
              <a:gdLst/>
              <a:ahLst/>
              <a:cxnLst/>
              <a:rect l="l" t="t" r="r" b="b"/>
              <a:pathLst>
                <a:path w="352425" h="600075">
                  <a:moveTo>
                    <a:pt x="352425" y="423799"/>
                  </a:moveTo>
                  <a:lnTo>
                    <a:pt x="0" y="423799"/>
                  </a:lnTo>
                  <a:lnTo>
                    <a:pt x="176149" y="600075"/>
                  </a:lnTo>
                  <a:lnTo>
                    <a:pt x="352425" y="423799"/>
                  </a:lnTo>
                  <a:close/>
                </a:path>
                <a:path w="352425" h="600075">
                  <a:moveTo>
                    <a:pt x="264287" y="0"/>
                  </a:moveTo>
                  <a:lnTo>
                    <a:pt x="88011" y="0"/>
                  </a:lnTo>
                  <a:lnTo>
                    <a:pt x="88011" y="423799"/>
                  </a:lnTo>
                  <a:lnTo>
                    <a:pt x="264287" y="423799"/>
                  </a:lnTo>
                  <a:lnTo>
                    <a:pt x="264287" y="0"/>
                  </a:lnTo>
                  <a:close/>
                </a:path>
              </a:pathLst>
            </a:custGeom>
            <a:solidFill>
              <a:srgbClr val="4F81BC"/>
            </a:solidFill>
          </p:spPr>
          <p:txBody>
            <a:bodyPr wrap="square" lIns="0" tIns="0" rIns="0" bIns="0" rtlCol="0"/>
            <a:lstStyle/>
            <a:p>
              <a:endParaRPr sz="1600"/>
            </a:p>
          </p:txBody>
        </p:sp>
        <p:sp>
          <p:nvSpPr>
            <p:cNvPr id="57" name="object 25">
              <a:extLst>
                <a:ext uri="{FF2B5EF4-FFF2-40B4-BE49-F238E27FC236}">
                  <a16:creationId xmlns:a16="http://schemas.microsoft.com/office/drawing/2014/main" id="{2F446ACC-CD4D-4CC3-9604-F9AB42564CB5}"/>
                </a:ext>
              </a:extLst>
            </p:cNvPr>
            <p:cNvSpPr/>
            <p:nvPr/>
          </p:nvSpPr>
          <p:spPr>
            <a:xfrm>
              <a:off x="4395851" y="4976876"/>
              <a:ext cx="352425" cy="600075"/>
            </a:xfrm>
            <a:custGeom>
              <a:avLst/>
              <a:gdLst/>
              <a:ahLst/>
              <a:cxnLst/>
              <a:rect l="l" t="t" r="r" b="b"/>
              <a:pathLst>
                <a:path w="352425" h="600075">
                  <a:moveTo>
                    <a:pt x="264287" y="0"/>
                  </a:moveTo>
                  <a:lnTo>
                    <a:pt x="264287" y="423799"/>
                  </a:lnTo>
                  <a:lnTo>
                    <a:pt x="352425" y="423799"/>
                  </a:lnTo>
                  <a:lnTo>
                    <a:pt x="176149" y="600075"/>
                  </a:lnTo>
                  <a:lnTo>
                    <a:pt x="0" y="423799"/>
                  </a:lnTo>
                  <a:lnTo>
                    <a:pt x="88011" y="423799"/>
                  </a:lnTo>
                  <a:lnTo>
                    <a:pt x="88011" y="0"/>
                  </a:lnTo>
                  <a:lnTo>
                    <a:pt x="264287" y="0"/>
                  </a:lnTo>
                  <a:close/>
                </a:path>
              </a:pathLst>
            </a:custGeom>
            <a:ln w="28575">
              <a:solidFill>
                <a:srgbClr val="385D89"/>
              </a:solidFill>
            </a:ln>
          </p:spPr>
          <p:txBody>
            <a:bodyPr wrap="square" lIns="0" tIns="0" rIns="0" bIns="0" rtlCol="0"/>
            <a:lstStyle/>
            <a:p>
              <a:endParaRPr sz="1600"/>
            </a:p>
          </p:txBody>
        </p:sp>
        <p:sp>
          <p:nvSpPr>
            <p:cNvPr id="58" name="object 26">
              <a:extLst>
                <a:ext uri="{FF2B5EF4-FFF2-40B4-BE49-F238E27FC236}">
                  <a16:creationId xmlns:a16="http://schemas.microsoft.com/office/drawing/2014/main" id="{0468DEDF-C3EB-4561-B67F-A90E51484B35}"/>
                </a:ext>
              </a:extLst>
            </p:cNvPr>
            <p:cNvSpPr txBox="1"/>
            <p:nvPr/>
          </p:nvSpPr>
          <p:spPr>
            <a:xfrm>
              <a:off x="2162553" y="4440129"/>
              <a:ext cx="3310509" cy="823911"/>
            </a:xfrm>
            <a:prstGeom prst="rect">
              <a:avLst/>
            </a:prstGeom>
          </p:spPr>
          <p:txBody>
            <a:bodyPr vert="horz" wrap="square" lIns="0" tIns="12700" rIns="0" bIns="0" rtlCol="0">
              <a:spAutoFit/>
            </a:bodyPr>
            <a:lstStyle/>
            <a:p>
              <a:pPr marL="72390" algn="ctr">
                <a:lnSpc>
                  <a:spcPct val="100000"/>
                </a:lnSpc>
                <a:spcBef>
                  <a:spcPts val="100"/>
                </a:spcBef>
              </a:pPr>
              <a:r>
                <a:rPr sz="1600" b="1" spc="-10" dirty="0">
                  <a:solidFill>
                    <a:srgbClr val="FFFFFF"/>
                  </a:solidFill>
                  <a:latin typeface="Arial"/>
                  <a:cs typeface="Arial"/>
                </a:rPr>
                <a:t>Prediction</a:t>
              </a:r>
              <a:r>
                <a:rPr sz="1600" b="1" spc="114" dirty="0">
                  <a:solidFill>
                    <a:srgbClr val="FFFFFF"/>
                  </a:solidFill>
                  <a:latin typeface="Arial"/>
                  <a:cs typeface="Arial"/>
                </a:rPr>
                <a:t> </a:t>
              </a:r>
              <a:r>
                <a:rPr sz="1600" b="1" spc="-20" dirty="0">
                  <a:solidFill>
                    <a:srgbClr val="FFFFFF"/>
                  </a:solidFill>
                  <a:latin typeface="Arial"/>
                  <a:cs typeface="Arial"/>
                </a:rPr>
                <a:t>API</a:t>
              </a:r>
              <a:endParaRPr sz="1600" dirty="0">
                <a:latin typeface="Arial"/>
                <a:cs typeface="Arial"/>
              </a:endParaRPr>
            </a:p>
            <a:p>
              <a:pPr>
                <a:lnSpc>
                  <a:spcPct val="100000"/>
                </a:lnSpc>
                <a:spcBef>
                  <a:spcPts val="45"/>
                </a:spcBef>
              </a:pPr>
              <a:endParaRPr sz="2400" dirty="0">
                <a:latin typeface="Times New Roman"/>
                <a:cs typeface="Times New Roman"/>
              </a:endParaRPr>
            </a:p>
            <a:p>
              <a:pPr algn="ctr">
                <a:lnSpc>
                  <a:spcPct val="100000"/>
                </a:lnSpc>
                <a:tabLst>
                  <a:tab pos="1544955" algn="l"/>
                </a:tabLst>
              </a:pPr>
              <a:r>
                <a:rPr sz="1600" spc="-180" dirty="0">
                  <a:latin typeface="Arial Black"/>
                  <a:cs typeface="Arial Black"/>
                </a:rPr>
                <a:t>Input</a:t>
              </a:r>
              <a:r>
                <a:rPr sz="1600" spc="50" dirty="0">
                  <a:latin typeface="Arial Black"/>
                  <a:cs typeface="Arial Black"/>
                </a:rPr>
                <a:t> </a:t>
              </a:r>
              <a:r>
                <a:rPr sz="1600" spc="-225" dirty="0">
                  <a:latin typeface="Arial Black"/>
                  <a:cs typeface="Arial Black"/>
                </a:rPr>
                <a:t>Data</a:t>
              </a:r>
              <a:r>
                <a:rPr lang="en-US" altLang="ko-KR" sz="1600" spc="-225" dirty="0">
                  <a:latin typeface="Arial Black"/>
                  <a:cs typeface="Arial Black"/>
                </a:rPr>
                <a:t>         </a:t>
              </a:r>
              <a:r>
                <a:rPr sz="1600" spc="-229" dirty="0">
                  <a:latin typeface="Arial Black"/>
                  <a:cs typeface="Arial Black"/>
                </a:rPr>
                <a:t>Classification</a:t>
              </a:r>
              <a:endParaRPr sz="1600" dirty="0">
                <a:latin typeface="Arial Black"/>
                <a:cs typeface="Arial Black"/>
              </a:endParaRPr>
            </a:p>
          </p:txBody>
        </p:sp>
        <p:sp>
          <p:nvSpPr>
            <p:cNvPr id="59" name="object 27">
              <a:extLst>
                <a:ext uri="{FF2B5EF4-FFF2-40B4-BE49-F238E27FC236}">
                  <a16:creationId xmlns:a16="http://schemas.microsoft.com/office/drawing/2014/main" id="{FBC61BA9-45B6-41E3-B8D3-FC674BC82B3A}"/>
                </a:ext>
              </a:extLst>
            </p:cNvPr>
            <p:cNvSpPr/>
            <p:nvPr/>
          </p:nvSpPr>
          <p:spPr>
            <a:xfrm>
              <a:off x="152400" y="4943475"/>
              <a:ext cx="1533525" cy="1085850"/>
            </a:xfrm>
            <a:prstGeom prst="rect">
              <a:avLst/>
            </a:prstGeom>
            <a:blipFill>
              <a:blip r:embed="rId11" cstate="print"/>
              <a:stretch>
                <a:fillRect/>
              </a:stretch>
            </a:blipFill>
          </p:spPr>
          <p:txBody>
            <a:bodyPr wrap="square" lIns="0" tIns="0" rIns="0" bIns="0" rtlCol="0"/>
            <a:lstStyle/>
            <a:p>
              <a:endParaRPr sz="1600"/>
            </a:p>
          </p:txBody>
        </p:sp>
        <p:sp>
          <p:nvSpPr>
            <p:cNvPr id="60" name="object 28">
              <a:extLst>
                <a:ext uri="{FF2B5EF4-FFF2-40B4-BE49-F238E27FC236}">
                  <a16:creationId xmlns:a16="http://schemas.microsoft.com/office/drawing/2014/main" id="{1109D324-6997-4990-95DE-FDE7ED77450B}"/>
                </a:ext>
              </a:extLst>
            </p:cNvPr>
            <p:cNvSpPr/>
            <p:nvPr/>
          </p:nvSpPr>
          <p:spPr>
            <a:xfrm>
              <a:off x="5014976" y="2052701"/>
              <a:ext cx="1552575" cy="981075"/>
            </a:xfrm>
            <a:custGeom>
              <a:avLst/>
              <a:gdLst/>
              <a:ahLst/>
              <a:cxnLst/>
              <a:rect l="l" t="t" r="r" b="b"/>
              <a:pathLst>
                <a:path w="1552575" h="981075">
                  <a:moveTo>
                    <a:pt x="1307211" y="0"/>
                  </a:moveTo>
                  <a:lnTo>
                    <a:pt x="245237" y="0"/>
                  </a:lnTo>
                  <a:lnTo>
                    <a:pt x="0" y="490474"/>
                  </a:lnTo>
                  <a:lnTo>
                    <a:pt x="245237" y="981075"/>
                  </a:lnTo>
                  <a:lnTo>
                    <a:pt x="1307211" y="981075"/>
                  </a:lnTo>
                  <a:lnTo>
                    <a:pt x="1552575" y="490474"/>
                  </a:lnTo>
                  <a:lnTo>
                    <a:pt x="1307211" y="0"/>
                  </a:lnTo>
                  <a:close/>
                </a:path>
              </a:pathLst>
            </a:custGeom>
            <a:solidFill>
              <a:srgbClr val="4F81BC"/>
            </a:solidFill>
          </p:spPr>
          <p:txBody>
            <a:bodyPr wrap="square" lIns="0" tIns="0" rIns="0" bIns="0" rtlCol="0"/>
            <a:lstStyle/>
            <a:p>
              <a:endParaRPr sz="1600"/>
            </a:p>
          </p:txBody>
        </p:sp>
        <p:sp>
          <p:nvSpPr>
            <p:cNvPr id="61" name="object 29">
              <a:extLst>
                <a:ext uri="{FF2B5EF4-FFF2-40B4-BE49-F238E27FC236}">
                  <a16:creationId xmlns:a16="http://schemas.microsoft.com/office/drawing/2014/main" id="{0FA6FECE-12CF-4578-B7A7-79A5C89CC8F7}"/>
                </a:ext>
              </a:extLst>
            </p:cNvPr>
            <p:cNvSpPr/>
            <p:nvPr/>
          </p:nvSpPr>
          <p:spPr>
            <a:xfrm>
              <a:off x="5014976" y="2052701"/>
              <a:ext cx="1552575" cy="981075"/>
            </a:xfrm>
            <a:custGeom>
              <a:avLst/>
              <a:gdLst/>
              <a:ahLst/>
              <a:cxnLst/>
              <a:rect l="l" t="t" r="r" b="b"/>
              <a:pathLst>
                <a:path w="1552575" h="981075">
                  <a:moveTo>
                    <a:pt x="0" y="490474"/>
                  </a:moveTo>
                  <a:lnTo>
                    <a:pt x="245237" y="0"/>
                  </a:lnTo>
                  <a:lnTo>
                    <a:pt x="1307211" y="0"/>
                  </a:lnTo>
                  <a:lnTo>
                    <a:pt x="1552575" y="490474"/>
                  </a:lnTo>
                  <a:lnTo>
                    <a:pt x="1307211" y="981075"/>
                  </a:lnTo>
                  <a:lnTo>
                    <a:pt x="245237" y="981075"/>
                  </a:lnTo>
                  <a:lnTo>
                    <a:pt x="0" y="490474"/>
                  </a:lnTo>
                  <a:close/>
                </a:path>
              </a:pathLst>
            </a:custGeom>
            <a:ln w="28575">
              <a:solidFill>
                <a:srgbClr val="385D89"/>
              </a:solidFill>
            </a:ln>
          </p:spPr>
          <p:txBody>
            <a:bodyPr wrap="square" lIns="0" tIns="0" rIns="0" bIns="0" rtlCol="0"/>
            <a:lstStyle/>
            <a:p>
              <a:endParaRPr sz="1600"/>
            </a:p>
          </p:txBody>
        </p:sp>
        <p:sp>
          <p:nvSpPr>
            <p:cNvPr id="62" name="object 30">
              <a:extLst>
                <a:ext uri="{FF2B5EF4-FFF2-40B4-BE49-F238E27FC236}">
                  <a16:creationId xmlns:a16="http://schemas.microsoft.com/office/drawing/2014/main" id="{57FB93E8-9C49-443B-BE08-0E16CF23517C}"/>
                </a:ext>
              </a:extLst>
            </p:cNvPr>
            <p:cNvSpPr txBox="1"/>
            <p:nvPr/>
          </p:nvSpPr>
          <p:spPr>
            <a:xfrm>
              <a:off x="5349334" y="2366963"/>
              <a:ext cx="891984" cy="689734"/>
            </a:xfrm>
            <a:prstGeom prst="rect">
              <a:avLst/>
            </a:prstGeom>
          </p:spPr>
          <p:txBody>
            <a:bodyPr vert="horz" wrap="square" lIns="0" tIns="15875" rIns="0" bIns="0" rtlCol="0">
              <a:spAutoFit/>
            </a:bodyPr>
            <a:lstStyle/>
            <a:p>
              <a:pPr marL="12700">
                <a:lnSpc>
                  <a:spcPct val="100000"/>
                </a:lnSpc>
                <a:spcBef>
                  <a:spcPts val="125"/>
                </a:spcBef>
              </a:pPr>
              <a:r>
                <a:rPr b="1" spc="180" dirty="0">
                  <a:solidFill>
                    <a:srgbClr val="FFFFFF"/>
                  </a:solidFill>
                  <a:latin typeface="Arial"/>
                  <a:cs typeface="Arial"/>
                </a:rPr>
                <a:t>M</a:t>
              </a:r>
              <a:r>
                <a:rPr b="1" spc="150" dirty="0">
                  <a:solidFill>
                    <a:srgbClr val="FFFFFF"/>
                  </a:solidFill>
                  <a:latin typeface="Arial"/>
                  <a:cs typeface="Arial"/>
                </a:rPr>
                <a:t>o</a:t>
              </a:r>
              <a:r>
                <a:rPr b="1" spc="50" dirty="0">
                  <a:solidFill>
                    <a:srgbClr val="FFFFFF"/>
                  </a:solidFill>
                  <a:latin typeface="Arial"/>
                  <a:cs typeface="Arial"/>
                </a:rPr>
                <a:t>d</a:t>
              </a:r>
              <a:r>
                <a:rPr b="1" spc="10" dirty="0">
                  <a:solidFill>
                    <a:srgbClr val="FFFFFF"/>
                  </a:solidFill>
                  <a:latin typeface="Arial"/>
                  <a:cs typeface="Arial"/>
                </a:rPr>
                <a:t>e</a:t>
              </a:r>
              <a:r>
                <a:rPr b="1" dirty="0">
                  <a:solidFill>
                    <a:srgbClr val="FFFFFF"/>
                  </a:solidFill>
                  <a:latin typeface="Arial"/>
                  <a:cs typeface="Arial"/>
                </a:rPr>
                <a:t>l</a:t>
              </a:r>
              <a:endParaRPr dirty="0">
                <a:latin typeface="Arial"/>
                <a:cs typeface="Arial"/>
              </a:endParaRPr>
            </a:p>
          </p:txBody>
        </p:sp>
        <p:sp>
          <p:nvSpPr>
            <p:cNvPr id="63" name="object 31">
              <a:extLst>
                <a:ext uri="{FF2B5EF4-FFF2-40B4-BE49-F238E27FC236}">
                  <a16:creationId xmlns:a16="http://schemas.microsoft.com/office/drawing/2014/main" id="{6D5E63B0-9BFC-4A15-9F19-28D5E2607728}"/>
                </a:ext>
              </a:extLst>
            </p:cNvPr>
            <p:cNvSpPr/>
            <p:nvPr/>
          </p:nvSpPr>
          <p:spPr>
            <a:xfrm>
              <a:off x="6451980" y="2926714"/>
              <a:ext cx="1286510" cy="1378585"/>
            </a:xfrm>
            <a:custGeom>
              <a:avLst/>
              <a:gdLst/>
              <a:ahLst/>
              <a:cxnLst/>
              <a:rect l="l" t="t" r="r" b="b"/>
              <a:pathLst>
                <a:path w="1286509" h="1378585">
                  <a:moveTo>
                    <a:pt x="28575" y="0"/>
                  </a:moveTo>
                  <a:lnTo>
                    <a:pt x="528447" y="28575"/>
                  </a:lnTo>
                  <a:lnTo>
                    <a:pt x="396367" y="146431"/>
                  </a:lnTo>
                  <a:lnTo>
                    <a:pt x="1154176" y="996315"/>
                  </a:lnTo>
                  <a:lnTo>
                    <a:pt x="1286383" y="878459"/>
                  </a:lnTo>
                  <a:lnTo>
                    <a:pt x="1257680" y="1378331"/>
                  </a:lnTo>
                  <a:lnTo>
                    <a:pt x="757809" y="1349756"/>
                  </a:lnTo>
                  <a:lnTo>
                    <a:pt x="890016" y="1231900"/>
                  </a:lnTo>
                  <a:lnTo>
                    <a:pt x="132079" y="382015"/>
                  </a:lnTo>
                  <a:lnTo>
                    <a:pt x="0" y="499745"/>
                  </a:lnTo>
                  <a:lnTo>
                    <a:pt x="28575" y="0"/>
                  </a:lnTo>
                  <a:close/>
                </a:path>
              </a:pathLst>
            </a:custGeom>
            <a:ln w="25400">
              <a:solidFill>
                <a:srgbClr val="385D89"/>
              </a:solidFill>
            </a:ln>
          </p:spPr>
          <p:txBody>
            <a:bodyPr wrap="square" lIns="0" tIns="0" rIns="0" bIns="0" rtlCol="0"/>
            <a:lstStyle/>
            <a:p>
              <a:endParaRPr sz="1600"/>
            </a:p>
          </p:txBody>
        </p:sp>
        <p:sp>
          <p:nvSpPr>
            <p:cNvPr id="64" name="object 32">
              <a:extLst>
                <a:ext uri="{FF2B5EF4-FFF2-40B4-BE49-F238E27FC236}">
                  <a16:creationId xmlns:a16="http://schemas.microsoft.com/office/drawing/2014/main" id="{D9AA150E-CF58-411B-8D57-3E64AA17276E}"/>
                </a:ext>
              </a:extLst>
            </p:cNvPr>
            <p:cNvSpPr/>
            <p:nvPr/>
          </p:nvSpPr>
          <p:spPr>
            <a:xfrm>
              <a:off x="3628771" y="2955798"/>
              <a:ext cx="1303655" cy="1317625"/>
            </a:xfrm>
            <a:custGeom>
              <a:avLst/>
              <a:gdLst/>
              <a:ahLst/>
              <a:cxnLst/>
              <a:rect l="l" t="t" r="r" b="b"/>
              <a:pathLst>
                <a:path w="1303654" h="1317625">
                  <a:moveTo>
                    <a:pt x="1298828" y="0"/>
                  </a:moveTo>
                  <a:lnTo>
                    <a:pt x="1303146" y="500634"/>
                  </a:lnTo>
                  <a:lnTo>
                    <a:pt x="1176908" y="376681"/>
                  </a:lnTo>
                  <a:lnTo>
                    <a:pt x="378840" y="1188846"/>
                  </a:lnTo>
                  <a:lnTo>
                    <a:pt x="505078" y="1312926"/>
                  </a:lnTo>
                  <a:lnTo>
                    <a:pt x="4444" y="1317370"/>
                  </a:lnTo>
                  <a:lnTo>
                    <a:pt x="0" y="816609"/>
                  </a:lnTo>
                  <a:lnTo>
                    <a:pt x="126237" y="940688"/>
                  </a:lnTo>
                  <a:lnTo>
                    <a:pt x="924432" y="128524"/>
                  </a:lnTo>
                  <a:lnTo>
                    <a:pt x="798067" y="4444"/>
                  </a:lnTo>
                  <a:lnTo>
                    <a:pt x="1298828" y="0"/>
                  </a:lnTo>
                  <a:close/>
                </a:path>
              </a:pathLst>
            </a:custGeom>
            <a:ln w="25399">
              <a:solidFill>
                <a:srgbClr val="385D89"/>
              </a:solidFill>
            </a:ln>
          </p:spPr>
          <p:txBody>
            <a:bodyPr wrap="square" lIns="0" tIns="0" rIns="0" bIns="0" rtlCol="0"/>
            <a:lstStyle/>
            <a:p>
              <a:endParaRPr sz="1600"/>
            </a:p>
          </p:txBody>
        </p:sp>
      </p:grpSp>
      <p:sp>
        <p:nvSpPr>
          <p:cNvPr id="66" name="object 5">
            <a:extLst>
              <a:ext uri="{FF2B5EF4-FFF2-40B4-BE49-F238E27FC236}">
                <a16:creationId xmlns:a16="http://schemas.microsoft.com/office/drawing/2014/main" id="{90F93B06-99DE-48CE-AA3F-151AAE5AF63E}"/>
              </a:ext>
            </a:extLst>
          </p:cNvPr>
          <p:cNvSpPr/>
          <p:nvPr/>
        </p:nvSpPr>
        <p:spPr>
          <a:xfrm>
            <a:off x="3872787" y="1166380"/>
            <a:ext cx="2086841" cy="2086841"/>
          </a:xfrm>
          <a:prstGeom prst="rect">
            <a:avLst/>
          </a:prstGeom>
          <a:blipFill>
            <a:blip r:embed="rId1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47458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7A011DB5-938A-49B1-A1EC-6F119DF4CCC4}"/>
              </a:ext>
            </a:extLst>
          </p:cNvPr>
          <p:cNvSpPr>
            <a:spLocks noGrp="1"/>
          </p:cNvSpPr>
          <p:nvPr>
            <p:ph type="sldNum" sz="quarter" idx="12"/>
          </p:nvPr>
        </p:nvSpPr>
        <p:spPr/>
        <p:txBody>
          <a:bodyPr/>
          <a:lstStyle/>
          <a:p>
            <a:fld id="{685BE2C3-4C00-4662-A8F6-AE817E3951B3}" type="slidenum">
              <a:rPr lang="ko-KR" altLang="en-US" smtClean="0"/>
              <a:t>12</a:t>
            </a:fld>
            <a:endParaRPr lang="ko-KR" altLang="en-US" dirty="0"/>
          </a:p>
        </p:txBody>
      </p:sp>
      <p:sp>
        <p:nvSpPr>
          <p:cNvPr id="4" name="제목 3">
            <a:extLst>
              <a:ext uri="{FF2B5EF4-FFF2-40B4-BE49-F238E27FC236}">
                <a16:creationId xmlns:a16="http://schemas.microsoft.com/office/drawing/2014/main" id="{C1F5F8BE-A35D-4A8D-B2B6-9C801C82625B}"/>
              </a:ext>
            </a:extLst>
          </p:cNvPr>
          <p:cNvSpPr>
            <a:spLocks noGrp="1"/>
          </p:cNvSpPr>
          <p:nvPr>
            <p:ph type="title"/>
          </p:nvPr>
        </p:nvSpPr>
        <p:spPr/>
        <p:txBody>
          <a:bodyPr/>
          <a:lstStyle/>
          <a:p>
            <a:r>
              <a:rPr lang="en-US" altLang="ko-KR" dirty="0"/>
              <a:t>Machine-Learning-as-a-service</a:t>
            </a:r>
            <a:endParaRPr lang="ko-KR" altLang="en-US" dirty="0"/>
          </a:p>
        </p:txBody>
      </p:sp>
      <p:sp>
        <p:nvSpPr>
          <p:cNvPr id="35" name="object 3">
            <a:extLst>
              <a:ext uri="{FF2B5EF4-FFF2-40B4-BE49-F238E27FC236}">
                <a16:creationId xmlns:a16="http://schemas.microsoft.com/office/drawing/2014/main" id="{9B723C60-133B-40FB-9ABD-032E092056FC}"/>
              </a:ext>
            </a:extLst>
          </p:cNvPr>
          <p:cNvSpPr/>
          <p:nvPr/>
        </p:nvSpPr>
        <p:spPr>
          <a:xfrm>
            <a:off x="3792604" y="2232492"/>
            <a:ext cx="4120768" cy="2944091"/>
          </a:xfrm>
          <a:prstGeom prst="rect">
            <a:avLst/>
          </a:prstGeom>
          <a:blipFill>
            <a:blip r:embed="rId2" cstate="print"/>
            <a:stretch>
              <a:fillRect/>
            </a:stretch>
          </a:blipFill>
        </p:spPr>
        <p:txBody>
          <a:bodyPr wrap="square" lIns="0" tIns="0" rIns="0" bIns="0" rtlCol="0"/>
          <a:lstStyle/>
          <a:p>
            <a:endParaRPr/>
          </a:p>
        </p:txBody>
      </p:sp>
      <p:sp>
        <p:nvSpPr>
          <p:cNvPr id="67" name="object 4">
            <a:extLst>
              <a:ext uri="{FF2B5EF4-FFF2-40B4-BE49-F238E27FC236}">
                <a16:creationId xmlns:a16="http://schemas.microsoft.com/office/drawing/2014/main" id="{A9970756-0A63-4EF8-81A1-93F9BA0C94C7}"/>
              </a:ext>
            </a:extLst>
          </p:cNvPr>
          <p:cNvSpPr/>
          <p:nvPr/>
        </p:nvSpPr>
        <p:spPr>
          <a:xfrm>
            <a:off x="4108993" y="2232492"/>
            <a:ext cx="1859747" cy="1897128"/>
          </a:xfrm>
          <a:prstGeom prst="rect">
            <a:avLst/>
          </a:prstGeom>
          <a:blipFill>
            <a:blip r:embed="rId3" cstate="print"/>
            <a:stretch>
              <a:fillRect/>
            </a:stretch>
          </a:blipFill>
        </p:spPr>
        <p:txBody>
          <a:bodyPr wrap="square" lIns="0" tIns="0" rIns="0" bIns="0" rtlCol="0"/>
          <a:lstStyle/>
          <a:p>
            <a:endParaRPr/>
          </a:p>
        </p:txBody>
      </p:sp>
      <p:sp>
        <p:nvSpPr>
          <p:cNvPr id="68" name="object 5">
            <a:extLst>
              <a:ext uri="{FF2B5EF4-FFF2-40B4-BE49-F238E27FC236}">
                <a16:creationId xmlns:a16="http://schemas.microsoft.com/office/drawing/2014/main" id="{A37F6F83-8F77-4677-82E7-EB4F3CA4A454}"/>
              </a:ext>
            </a:extLst>
          </p:cNvPr>
          <p:cNvSpPr/>
          <p:nvPr/>
        </p:nvSpPr>
        <p:spPr>
          <a:xfrm>
            <a:off x="3306446" y="3003939"/>
            <a:ext cx="2207003" cy="1393326"/>
          </a:xfrm>
          <a:prstGeom prst="rect">
            <a:avLst/>
          </a:prstGeom>
          <a:blipFill>
            <a:blip r:embed="rId4" cstate="print"/>
            <a:stretch>
              <a:fillRect/>
            </a:stretch>
          </a:blipFill>
        </p:spPr>
        <p:txBody>
          <a:bodyPr wrap="square" lIns="0" tIns="0" rIns="0" bIns="0" rtlCol="0"/>
          <a:lstStyle/>
          <a:p>
            <a:endParaRPr/>
          </a:p>
        </p:txBody>
      </p:sp>
      <p:sp>
        <p:nvSpPr>
          <p:cNvPr id="69" name="object 6">
            <a:extLst>
              <a:ext uri="{FF2B5EF4-FFF2-40B4-BE49-F238E27FC236}">
                <a16:creationId xmlns:a16="http://schemas.microsoft.com/office/drawing/2014/main" id="{4CFB0F56-32EA-41BC-83C1-C30FAB8A95EE}"/>
              </a:ext>
            </a:extLst>
          </p:cNvPr>
          <p:cNvSpPr/>
          <p:nvPr/>
        </p:nvSpPr>
        <p:spPr>
          <a:xfrm>
            <a:off x="6261978" y="2271852"/>
            <a:ext cx="1427607" cy="1582252"/>
          </a:xfrm>
          <a:prstGeom prst="rect">
            <a:avLst/>
          </a:prstGeom>
          <a:blipFill>
            <a:blip r:embed="rId5" cstate="print"/>
            <a:stretch>
              <a:fillRect/>
            </a:stretch>
          </a:blipFill>
        </p:spPr>
        <p:txBody>
          <a:bodyPr wrap="square" lIns="0" tIns="0" rIns="0" bIns="0" rtlCol="0"/>
          <a:lstStyle/>
          <a:p>
            <a:endParaRPr/>
          </a:p>
        </p:txBody>
      </p:sp>
      <p:sp>
        <p:nvSpPr>
          <p:cNvPr id="70" name="object 7">
            <a:extLst>
              <a:ext uri="{FF2B5EF4-FFF2-40B4-BE49-F238E27FC236}">
                <a16:creationId xmlns:a16="http://schemas.microsoft.com/office/drawing/2014/main" id="{7658F633-0B50-46EA-9BFD-B7AA56C598C8}"/>
              </a:ext>
            </a:extLst>
          </p:cNvPr>
          <p:cNvSpPr/>
          <p:nvPr/>
        </p:nvSpPr>
        <p:spPr>
          <a:xfrm>
            <a:off x="4764920" y="3594331"/>
            <a:ext cx="1998649" cy="1527149"/>
          </a:xfrm>
          <a:prstGeom prst="rect">
            <a:avLst/>
          </a:prstGeom>
          <a:blipFill>
            <a:blip r:embed="rId6" cstate="print"/>
            <a:stretch>
              <a:fillRect/>
            </a:stretch>
          </a:blipFill>
        </p:spPr>
        <p:txBody>
          <a:bodyPr wrap="square" lIns="0" tIns="0" rIns="0" bIns="0" rtlCol="0"/>
          <a:lstStyle/>
          <a:p>
            <a:endParaRPr/>
          </a:p>
        </p:txBody>
      </p:sp>
      <p:sp>
        <p:nvSpPr>
          <p:cNvPr id="71" name="object 8">
            <a:extLst>
              <a:ext uri="{FF2B5EF4-FFF2-40B4-BE49-F238E27FC236}">
                <a16:creationId xmlns:a16="http://schemas.microsoft.com/office/drawing/2014/main" id="{289A52C7-B751-4743-9F2E-CF978853F7F4}"/>
              </a:ext>
            </a:extLst>
          </p:cNvPr>
          <p:cNvSpPr/>
          <p:nvPr/>
        </p:nvSpPr>
        <p:spPr>
          <a:xfrm>
            <a:off x="5389981" y="3948567"/>
            <a:ext cx="2207003" cy="1062707"/>
          </a:xfrm>
          <a:prstGeom prst="rect">
            <a:avLst/>
          </a:prstGeom>
          <a:blipFill>
            <a:blip r:embed="rId7" cstate="print"/>
            <a:stretch>
              <a:fillRect/>
            </a:stretch>
          </a:blipFill>
        </p:spPr>
        <p:txBody>
          <a:bodyPr wrap="square" lIns="0" tIns="0" rIns="0" bIns="0" rtlCol="0"/>
          <a:lstStyle/>
          <a:p>
            <a:endParaRPr/>
          </a:p>
        </p:txBody>
      </p:sp>
      <p:sp>
        <p:nvSpPr>
          <p:cNvPr id="72" name="object 9">
            <a:extLst>
              <a:ext uri="{FF2B5EF4-FFF2-40B4-BE49-F238E27FC236}">
                <a16:creationId xmlns:a16="http://schemas.microsoft.com/office/drawing/2014/main" id="{0BA4D465-37DB-4578-A6FC-B13CED6E2830}"/>
              </a:ext>
            </a:extLst>
          </p:cNvPr>
          <p:cNvSpPr/>
          <p:nvPr/>
        </p:nvSpPr>
        <p:spPr>
          <a:xfrm>
            <a:off x="5297379" y="3507740"/>
            <a:ext cx="995466" cy="472314"/>
          </a:xfrm>
          <a:prstGeom prst="rect">
            <a:avLst/>
          </a:prstGeom>
          <a:blipFill>
            <a:blip r:embed="rId8" cstate="print"/>
            <a:stretch>
              <a:fillRect/>
            </a:stretch>
          </a:blipFill>
        </p:spPr>
        <p:txBody>
          <a:bodyPr wrap="square" lIns="0" tIns="0" rIns="0" bIns="0" rtlCol="0"/>
          <a:lstStyle/>
          <a:p>
            <a:endParaRPr/>
          </a:p>
        </p:txBody>
      </p:sp>
      <p:sp>
        <p:nvSpPr>
          <p:cNvPr id="73" name="object 10">
            <a:extLst>
              <a:ext uri="{FF2B5EF4-FFF2-40B4-BE49-F238E27FC236}">
                <a16:creationId xmlns:a16="http://schemas.microsoft.com/office/drawing/2014/main" id="{45CD8268-4972-4AAB-B5B7-E8EB3E989513}"/>
              </a:ext>
            </a:extLst>
          </p:cNvPr>
          <p:cNvSpPr/>
          <p:nvPr/>
        </p:nvSpPr>
        <p:spPr>
          <a:xfrm>
            <a:off x="2057400" y="1649971"/>
            <a:ext cx="6936323" cy="4706379"/>
          </a:xfrm>
          <a:custGeom>
            <a:avLst/>
            <a:gdLst/>
            <a:ahLst/>
            <a:cxnLst/>
            <a:rect l="l" t="t" r="r" b="b"/>
            <a:pathLst>
              <a:path w="7915275" h="5172075">
                <a:moveTo>
                  <a:pt x="7053199" y="0"/>
                </a:moveTo>
                <a:lnTo>
                  <a:pt x="862076" y="0"/>
                </a:lnTo>
                <a:lnTo>
                  <a:pt x="813155" y="1364"/>
                </a:lnTo>
                <a:lnTo>
                  <a:pt x="764951" y="5410"/>
                </a:lnTo>
                <a:lnTo>
                  <a:pt x="717536" y="12063"/>
                </a:lnTo>
                <a:lnTo>
                  <a:pt x="670982" y="21252"/>
                </a:lnTo>
                <a:lnTo>
                  <a:pt x="625362" y="32903"/>
                </a:lnTo>
                <a:lnTo>
                  <a:pt x="580750" y="46943"/>
                </a:lnTo>
                <a:lnTo>
                  <a:pt x="537218" y="63301"/>
                </a:lnTo>
                <a:lnTo>
                  <a:pt x="494838" y="81903"/>
                </a:lnTo>
                <a:lnTo>
                  <a:pt x="453684" y="102676"/>
                </a:lnTo>
                <a:lnTo>
                  <a:pt x="413827" y="125548"/>
                </a:lnTo>
                <a:lnTo>
                  <a:pt x="375342" y="150446"/>
                </a:lnTo>
                <a:lnTo>
                  <a:pt x="338301" y="177297"/>
                </a:lnTo>
                <a:lnTo>
                  <a:pt x="302776" y="206028"/>
                </a:lnTo>
                <a:lnTo>
                  <a:pt x="268840" y="236567"/>
                </a:lnTo>
                <a:lnTo>
                  <a:pt x="236567" y="268840"/>
                </a:lnTo>
                <a:lnTo>
                  <a:pt x="206028" y="302776"/>
                </a:lnTo>
                <a:lnTo>
                  <a:pt x="177297" y="338301"/>
                </a:lnTo>
                <a:lnTo>
                  <a:pt x="150446" y="375342"/>
                </a:lnTo>
                <a:lnTo>
                  <a:pt x="125548" y="413827"/>
                </a:lnTo>
                <a:lnTo>
                  <a:pt x="102676" y="453684"/>
                </a:lnTo>
                <a:lnTo>
                  <a:pt x="81903" y="494838"/>
                </a:lnTo>
                <a:lnTo>
                  <a:pt x="63301" y="537218"/>
                </a:lnTo>
                <a:lnTo>
                  <a:pt x="46943" y="580750"/>
                </a:lnTo>
                <a:lnTo>
                  <a:pt x="32903" y="625362"/>
                </a:lnTo>
                <a:lnTo>
                  <a:pt x="21252" y="670982"/>
                </a:lnTo>
                <a:lnTo>
                  <a:pt x="12063" y="717536"/>
                </a:lnTo>
                <a:lnTo>
                  <a:pt x="5410" y="764951"/>
                </a:lnTo>
                <a:lnTo>
                  <a:pt x="1364" y="813155"/>
                </a:lnTo>
                <a:lnTo>
                  <a:pt x="0" y="862076"/>
                </a:lnTo>
                <a:lnTo>
                  <a:pt x="0" y="4309999"/>
                </a:lnTo>
                <a:lnTo>
                  <a:pt x="1364" y="4358920"/>
                </a:lnTo>
                <a:lnTo>
                  <a:pt x="5410" y="4407125"/>
                </a:lnTo>
                <a:lnTo>
                  <a:pt x="12063" y="4454542"/>
                </a:lnTo>
                <a:lnTo>
                  <a:pt x="21252" y="4501096"/>
                </a:lnTo>
                <a:lnTo>
                  <a:pt x="32903" y="4546716"/>
                </a:lnTo>
                <a:lnTo>
                  <a:pt x="46943" y="4591329"/>
                </a:lnTo>
                <a:lnTo>
                  <a:pt x="63301" y="4634862"/>
                </a:lnTo>
                <a:lnTo>
                  <a:pt x="81903" y="4677242"/>
                </a:lnTo>
                <a:lnTo>
                  <a:pt x="102676" y="4718396"/>
                </a:lnTo>
                <a:lnTo>
                  <a:pt x="125548" y="4758252"/>
                </a:lnTo>
                <a:lnTo>
                  <a:pt x="150446" y="4796737"/>
                </a:lnTo>
                <a:lnTo>
                  <a:pt x="177297" y="4833778"/>
                </a:lnTo>
                <a:lnTo>
                  <a:pt x="206028" y="4869303"/>
                </a:lnTo>
                <a:lnTo>
                  <a:pt x="236567" y="4903238"/>
                </a:lnTo>
                <a:lnTo>
                  <a:pt x="268840" y="4935512"/>
                </a:lnTo>
                <a:lnTo>
                  <a:pt x="302776" y="4966050"/>
                </a:lnTo>
                <a:lnTo>
                  <a:pt x="338301" y="4994781"/>
                </a:lnTo>
                <a:lnTo>
                  <a:pt x="375342" y="5021631"/>
                </a:lnTo>
                <a:lnTo>
                  <a:pt x="413827" y="5046529"/>
                </a:lnTo>
                <a:lnTo>
                  <a:pt x="453684" y="5069400"/>
                </a:lnTo>
                <a:lnTo>
                  <a:pt x="494838" y="5090173"/>
                </a:lnTo>
                <a:lnTo>
                  <a:pt x="537218" y="5108775"/>
                </a:lnTo>
                <a:lnTo>
                  <a:pt x="580750" y="5125132"/>
                </a:lnTo>
                <a:lnTo>
                  <a:pt x="625362" y="5139172"/>
                </a:lnTo>
                <a:lnTo>
                  <a:pt x="670982" y="5150823"/>
                </a:lnTo>
                <a:lnTo>
                  <a:pt x="717536" y="5160011"/>
                </a:lnTo>
                <a:lnTo>
                  <a:pt x="764951" y="5166665"/>
                </a:lnTo>
                <a:lnTo>
                  <a:pt x="813155" y="5170710"/>
                </a:lnTo>
                <a:lnTo>
                  <a:pt x="862076" y="5172075"/>
                </a:lnTo>
                <a:lnTo>
                  <a:pt x="7053199" y="5172075"/>
                </a:lnTo>
                <a:lnTo>
                  <a:pt x="7102119" y="5170710"/>
                </a:lnTo>
                <a:lnTo>
                  <a:pt x="7150323" y="5166665"/>
                </a:lnTo>
                <a:lnTo>
                  <a:pt x="7197738" y="5160011"/>
                </a:lnTo>
                <a:lnTo>
                  <a:pt x="7244292" y="5150823"/>
                </a:lnTo>
                <a:lnTo>
                  <a:pt x="7289912" y="5139172"/>
                </a:lnTo>
                <a:lnTo>
                  <a:pt x="7334524" y="5125132"/>
                </a:lnTo>
                <a:lnTo>
                  <a:pt x="7378056" y="5108775"/>
                </a:lnTo>
                <a:lnTo>
                  <a:pt x="7420436" y="5090173"/>
                </a:lnTo>
                <a:lnTo>
                  <a:pt x="7461590" y="5069400"/>
                </a:lnTo>
                <a:lnTo>
                  <a:pt x="7501447" y="5046529"/>
                </a:lnTo>
                <a:lnTo>
                  <a:pt x="7539932" y="5021631"/>
                </a:lnTo>
                <a:lnTo>
                  <a:pt x="7576973" y="4994781"/>
                </a:lnTo>
                <a:lnTo>
                  <a:pt x="7612498" y="4966050"/>
                </a:lnTo>
                <a:lnTo>
                  <a:pt x="7646434" y="4935512"/>
                </a:lnTo>
                <a:lnTo>
                  <a:pt x="7678707" y="4903238"/>
                </a:lnTo>
                <a:lnTo>
                  <a:pt x="7709246" y="4869303"/>
                </a:lnTo>
                <a:lnTo>
                  <a:pt x="7737977" y="4833778"/>
                </a:lnTo>
                <a:lnTo>
                  <a:pt x="7764828" y="4796737"/>
                </a:lnTo>
                <a:lnTo>
                  <a:pt x="7789726" y="4758252"/>
                </a:lnTo>
                <a:lnTo>
                  <a:pt x="7812598" y="4718396"/>
                </a:lnTo>
                <a:lnTo>
                  <a:pt x="7833371" y="4677242"/>
                </a:lnTo>
                <a:lnTo>
                  <a:pt x="7851973" y="4634862"/>
                </a:lnTo>
                <a:lnTo>
                  <a:pt x="7868331" y="4591329"/>
                </a:lnTo>
                <a:lnTo>
                  <a:pt x="7882371" y="4546716"/>
                </a:lnTo>
                <a:lnTo>
                  <a:pt x="7894022" y="4501096"/>
                </a:lnTo>
                <a:lnTo>
                  <a:pt x="7903211" y="4454542"/>
                </a:lnTo>
                <a:lnTo>
                  <a:pt x="7909864" y="4407125"/>
                </a:lnTo>
                <a:lnTo>
                  <a:pt x="7913910" y="4358920"/>
                </a:lnTo>
                <a:lnTo>
                  <a:pt x="7915275" y="4309999"/>
                </a:lnTo>
                <a:lnTo>
                  <a:pt x="7915275" y="862076"/>
                </a:lnTo>
                <a:lnTo>
                  <a:pt x="7913910" y="813155"/>
                </a:lnTo>
                <a:lnTo>
                  <a:pt x="7909864" y="764951"/>
                </a:lnTo>
                <a:lnTo>
                  <a:pt x="7903211" y="717536"/>
                </a:lnTo>
                <a:lnTo>
                  <a:pt x="7894022" y="670982"/>
                </a:lnTo>
                <a:lnTo>
                  <a:pt x="7882371" y="625362"/>
                </a:lnTo>
                <a:lnTo>
                  <a:pt x="7868331" y="580750"/>
                </a:lnTo>
                <a:lnTo>
                  <a:pt x="7851973" y="537218"/>
                </a:lnTo>
                <a:lnTo>
                  <a:pt x="7833371" y="494838"/>
                </a:lnTo>
                <a:lnTo>
                  <a:pt x="7812598" y="453684"/>
                </a:lnTo>
                <a:lnTo>
                  <a:pt x="7789726" y="413827"/>
                </a:lnTo>
                <a:lnTo>
                  <a:pt x="7764828" y="375342"/>
                </a:lnTo>
                <a:lnTo>
                  <a:pt x="7737977" y="338301"/>
                </a:lnTo>
                <a:lnTo>
                  <a:pt x="7709246" y="302776"/>
                </a:lnTo>
                <a:lnTo>
                  <a:pt x="7678707" y="268840"/>
                </a:lnTo>
                <a:lnTo>
                  <a:pt x="7646434" y="236567"/>
                </a:lnTo>
                <a:lnTo>
                  <a:pt x="7612498" y="206028"/>
                </a:lnTo>
                <a:lnTo>
                  <a:pt x="7576973" y="177297"/>
                </a:lnTo>
                <a:lnTo>
                  <a:pt x="7539932" y="150446"/>
                </a:lnTo>
                <a:lnTo>
                  <a:pt x="7501447" y="125548"/>
                </a:lnTo>
                <a:lnTo>
                  <a:pt x="7461590" y="102676"/>
                </a:lnTo>
                <a:lnTo>
                  <a:pt x="7420436" y="81903"/>
                </a:lnTo>
                <a:lnTo>
                  <a:pt x="7378056" y="63301"/>
                </a:lnTo>
                <a:lnTo>
                  <a:pt x="7334524" y="46943"/>
                </a:lnTo>
                <a:lnTo>
                  <a:pt x="7289912" y="32903"/>
                </a:lnTo>
                <a:lnTo>
                  <a:pt x="7244292" y="21252"/>
                </a:lnTo>
                <a:lnTo>
                  <a:pt x="7197738" y="12063"/>
                </a:lnTo>
                <a:lnTo>
                  <a:pt x="7150323" y="5410"/>
                </a:lnTo>
                <a:lnTo>
                  <a:pt x="7102119" y="1364"/>
                </a:lnTo>
                <a:lnTo>
                  <a:pt x="7053199" y="0"/>
                </a:lnTo>
                <a:close/>
              </a:path>
            </a:pathLst>
          </a:custGeom>
          <a:solidFill>
            <a:srgbClr val="7E7E7E">
              <a:alpha val="81175"/>
            </a:srgbClr>
          </a:solidFill>
        </p:spPr>
        <p:txBody>
          <a:bodyPr wrap="square" lIns="0" tIns="0" rIns="0" bIns="0" rtlCol="0"/>
          <a:lstStyle/>
          <a:p>
            <a:endParaRPr dirty="0"/>
          </a:p>
        </p:txBody>
      </p:sp>
      <p:sp>
        <p:nvSpPr>
          <p:cNvPr id="74" name="object 11">
            <a:extLst>
              <a:ext uri="{FF2B5EF4-FFF2-40B4-BE49-F238E27FC236}">
                <a16:creationId xmlns:a16="http://schemas.microsoft.com/office/drawing/2014/main" id="{A054BA89-2232-4DA5-801F-676F9E0B3123}"/>
              </a:ext>
            </a:extLst>
          </p:cNvPr>
          <p:cNvSpPr/>
          <p:nvPr/>
        </p:nvSpPr>
        <p:spPr>
          <a:xfrm>
            <a:off x="2057400" y="1649972"/>
            <a:ext cx="6936324" cy="4706378"/>
          </a:xfrm>
          <a:custGeom>
            <a:avLst/>
            <a:gdLst/>
            <a:ahLst/>
            <a:cxnLst/>
            <a:rect l="l" t="t" r="r" b="b"/>
            <a:pathLst>
              <a:path w="7915275" h="5172075">
                <a:moveTo>
                  <a:pt x="0" y="862076"/>
                </a:moveTo>
                <a:lnTo>
                  <a:pt x="1364" y="813155"/>
                </a:lnTo>
                <a:lnTo>
                  <a:pt x="5410" y="764951"/>
                </a:lnTo>
                <a:lnTo>
                  <a:pt x="12063" y="717536"/>
                </a:lnTo>
                <a:lnTo>
                  <a:pt x="21252" y="670982"/>
                </a:lnTo>
                <a:lnTo>
                  <a:pt x="32903" y="625362"/>
                </a:lnTo>
                <a:lnTo>
                  <a:pt x="46943" y="580750"/>
                </a:lnTo>
                <a:lnTo>
                  <a:pt x="63301" y="537218"/>
                </a:lnTo>
                <a:lnTo>
                  <a:pt x="81903" y="494838"/>
                </a:lnTo>
                <a:lnTo>
                  <a:pt x="102676" y="453684"/>
                </a:lnTo>
                <a:lnTo>
                  <a:pt x="125548" y="413827"/>
                </a:lnTo>
                <a:lnTo>
                  <a:pt x="150446" y="375342"/>
                </a:lnTo>
                <a:lnTo>
                  <a:pt x="177297" y="338301"/>
                </a:lnTo>
                <a:lnTo>
                  <a:pt x="206028" y="302776"/>
                </a:lnTo>
                <a:lnTo>
                  <a:pt x="236567" y="268840"/>
                </a:lnTo>
                <a:lnTo>
                  <a:pt x="268840" y="236567"/>
                </a:lnTo>
                <a:lnTo>
                  <a:pt x="302776" y="206028"/>
                </a:lnTo>
                <a:lnTo>
                  <a:pt x="338301" y="177297"/>
                </a:lnTo>
                <a:lnTo>
                  <a:pt x="375342" y="150446"/>
                </a:lnTo>
                <a:lnTo>
                  <a:pt x="413827" y="125548"/>
                </a:lnTo>
                <a:lnTo>
                  <a:pt x="453684" y="102676"/>
                </a:lnTo>
                <a:lnTo>
                  <a:pt x="494838" y="81903"/>
                </a:lnTo>
                <a:lnTo>
                  <a:pt x="537218" y="63301"/>
                </a:lnTo>
                <a:lnTo>
                  <a:pt x="580750" y="46943"/>
                </a:lnTo>
                <a:lnTo>
                  <a:pt x="625362" y="32903"/>
                </a:lnTo>
                <a:lnTo>
                  <a:pt x="670982" y="21252"/>
                </a:lnTo>
                <a:lnTo>
                  <a:pt x="717536" y="12063"/>
                </a:lnTo>
                <a:lnTo>
                  <a:pt x="764951" y="5410"/>
                </a:lnTo>
                <a:lnTo>
                  <a:pt x="813155" y="1364"/>
                </a:lnTo>
                <a:lnTo>
                  <a:pt x="862076" y="0"/>
                </a:lnTo>
                <a:lnTo>
                  <a:pt x="7053199" y="0"/>
                </a:lnTo>
                <a:lnTo>
                  <a:pt x="7102119" y="1364"/>
                </a:lnTo>
                <a:lnTo>
                  <a:pt x="7150323" y="5410"/>
                </a:lnTo>
                <a:lnTo>
                  <a:pt x="7197738" y="12063"/>
                </a:lnTo>
                <a:lnTo>
                  <a:pt x="7244292" y="21252"/>
                </a:lnTo>
                <a:lnTo>
                  <a:pt x="7289912" y="32903"/>
                </a:lnTo>
                <a:lnTo>
                  <a:pt x="7334524" y="46943"/>
                </a:lnTo>
                <a:lnTo>
                  <a:pt x="7378056" y="63301"/>
                </a:lnTo>
                <a:lnTo>
                  <a:pt x="7420436" y="81903"/>
                </a:lnTo>
                <a:lnTo>
                  <a:pt x="7461590" y="102676"/>
                </a:lnTo>
                <a:lnTo>
                  <a:pt x="7501447" y="125548"/>
                </a:lnTo>
                <a:lnTo>
                  <a:pt x="7539932" y="150446"/>
                </a:lnTo>
                <a:lnTo>
                  <a:pt x="7576973" y="177297"/>
                </a:lnTo>
                <a:lnTo>
                  <a:pt x="7612498" y="206028"/>
                </a:lnTo>
                <a:lnTo>
                  <a:pt x="7646434" y="236567"/>
                </a:lnTo>
                <a:lnTo>
                  <a:pt x="7678707" y="268840"/>
                </a:lnTo>
                <a:lnTo>
                  <a:pt x="7709246" y="302776"/>
                </a:lnTo>
                <a:lnTo>
                  <a:pt x="7737977" y="338301"/>
                </a:lnTo>
                <a:lnTo>
                  <a:pt x="7764828" y="375342"/>
                </a:lnTo>
                <a:lnTo>
                  <a:pt x="7789726" y="413827"/>
                </a:lnTo>
                <a:lnTo>
                  <a:pt x="7812598" y="453684"/>
                </a:lnTo>
                <a:lnTo>
                  <a:pt x="7833371" y="494838"/>
                </a:lnTo>
                <a:lnTo>
                  <a:pt x="7851973" y="537218"/>
                </a:lnTo>
                <a:lnTo>
                  <a:pt x="7868331" y="580750"/>
                </a:lnTo>
                <a:lnTo>
                  <a:pt x="7882371" y="625362"/>
                </a:lnTo>
                <a:lnTo>
                  <a:pt x="7894022" y="670982"/>
                </a:lnTo>
                <a:lnTo>
                  <a:pt x="7903211" y="717536"/>
                </a:lnTo>
                <a:lnTo>
                  <a:pt x="7909864" y="764951"/>
                </a:lnTo>
                <a:lnTo>
                  <a:pt x="7913910" y="813155"/>
                </a:lnTo>
                <a:lnTo>
                  <a:pt x="7915275" y="862076"/>
                </a:lnTo>
                <a:lnTo>
                  <a:pt x="7915275" y="4309999"/>
                </a:lnTo>
                <a:lnTo>
                  <a:pt x="7913910" y="4358920"/>
                </a:lnTo>
                <a:lnTo>
                  <a:pt x="7909864" y="4407125"/>
                </a:lnTo>
                <a:lnTo>
                  <a:pt x="7903211" y="4454542"/>
                </a:lnTo>
                <a:lnTo>
                  <a:pt x="7894022" y="4501096"/>
                </a:lnTo>
                <a:lnTo>
                  <a:pt x="7882371" y="4546716"/>
                </a:lnTo>
                <a:lnTo>
                  <a:pt x="7868331" y="4591329"/>
                </a:lnTo>
                <a:lnTo>
                  <a:pt x="7851973" y="4634862"/>
                </a:lnTo>
                <a:lnTo>
                  <a:pt x="7833371" y="4677242"/>
                </a:lnTo>
                <a:lnTo>
                  <a:pt x="7812598" y="4718396"/>
                </a:lnTo>
                <a:lnTo>
                  <a:pt x="7789726" y="4758252"/>
                </a:lnTo>
                <a:lnTo>
                  <a:pt x="7764828" y="4796737"/>
                </a:lnTo>
                <a:lnTo>
                  <a:pt x="7737977" y="4833778"/>
                </a:lnTo>
                <a:lnTo>
                  <a:pt x="7709246" y="4869303"/>
                </a:lnTo>
                <a:lnTo>
                  <a:pt x="7678707" y="4903238"/>
                </a:lnTo>
                <a:lnTo>
                  <a:pt x="7646434" y="4935512"/>
                </a:lnTo>
                <a:lnTo>
                  <a:pt x="7612498" y="4966050"/>
                </a:lnTo>
                <a:lnTo>
                  <a:pt x="7576973" y="4994781"/>
                </a:lnTo>
                <a:lnTo>
                  <a:pt x="7539932" y="5021631"/>
                </a:lnTo>
                <a:lnTo>
                  <a:pt x="7501447" y="5046529"/>
                </a:lnTo>
                <a:lnTo>
                  <a:pt x="7461590" y="5069400"/>
                </a:lnTo>
                <a:lnTo>
                  <a:pt x="7420436" y="5090173"/>
                </a:lnTo>
                <a:lnTo>
                  <a:pt x="7378056" y="5108775"/>
                </a:lnTo>
                <a:lnTo>
                  <a:pt x="7334524" y="5125132"/>
                </a:lnTo>
                <a:lnTo>
                  <a:pt x="7289912" y="5139172"/>
                </a:lnTo>
                <a:lnTo>
                  <a:pt x="7244292" y="5150823"/>
                </a:lnTo>
                <a:lnTo>
                  <a:pt x="7197738" y="5160011"/>
                </a:lnTo>
                <a:lnTo>
                  <a:pt x="7150323" y="5166665"/>
                </a:lnTo>
                <a:lnTo>
                  <a:pt x="7102119" y="5170710"/>
                </a:lnTo>
                <a:lnTo>
                  <a:pt x="7053199" y="5172075"/>
                </a:lnTo>
                <a:lnTo>
                  <a:pt x="862076" y="5172075"/>
                </a:lnTo>
                <a:lnTo>
                  <a:pt x="813155" y="5170710"/>
                </a:lnTo>
                <a:lnTo>
                  <a:pt x="764951" y="5166665"/>
                </a:lnTo>
                <a:lnTo>
                  <a:pt x="717536" y="5160011"/>
                </a:lnTo>
                <a:lnTo>
                  <a:pt x="670982" y="5150823"/>
                </a:lnTo>
                <a:lnTo>
                  <a:pt x="625362" y="5139172"/>
                </a:lnTo>
                <a:lnTo>
                  <a:pt x="580750" y="5125132"/>
                </a:lnTo>
                <a:lnTo>
                  <a:pt x="537218" y="5108775"/>
                </a:lnTo>
                <a:lnTo>
                  <a:pt x="494838" y="5090173"/>
                </a:lnTo>
                <a:lnTo>
                  <a:pt x="453684" y="5069400"/>
                </a:lnTo>
                <a:lnTo>
                  <a:pt x="413827" y="5046529"/>
                </a:lnTo>
                <a:lnTo>
                  <a:pt x="375342" y="5021631"/>
                </a:lnTo>
                <a:lnTo>
                  <a:pt x="338301" y="4994781"/>
                </a:lnTo>
                <a:lnTo>
                  <a:pt x="302776" y="4966050"/>
                </a:lnTo>
                <a:lnTo>
                  <a:pt x="268840" y="4935512"/>
                </a:lnTo>
                <a:lnTo>
                  <a:pt x="236567" y="4903238"/>
                </a:lnTo>
                <a:lnTo>
                  <a:pt x="206028" y="4869303"/>
                </a:lnTo>
                <a:lnTo>
                  <a:pt x="177297" y="4833778"/>
                </a:lnTo>
                <a:lnTo>
                  <a:pt x="150446" y="4796737"/>
                </a:lnTo>
                <a:lnTo>
                  <a:pt x="125548" y="4758252"/>
                </a:lnTo>
                <a:lnTo>
                  <a:pt x="102676" y="4718396"/>
                </a:lnTo>
                <a:lnTo>
                  <a:pt x="81903" y="4677242"/>
                </a:lnTo>
                <a:lnTo>
                  <a:pt x="63301" y="4634862"/>
                </a:lnTo>
                <a:lnTo>
                  <a:pt x="46943" y="4591329"/>
                </a:lnTo>
                <a:lnTo>
                  <a:pt x="32903" y="4546716"/>
                </a:lnTo>
                <a:lnTo>
                  <a:pt x="21252" y="4501096"/>
                </a:lnTo>
                <a:lnTo>
                  <a:pt x="12063" y="4454542"/>
                </a:lnTo>
                <a:lnTo>
                  <a:pt x="5410" y="4407125"/>
                </a:lnTo>
                <a:lnTo>
                  <a:pt x="1364" y="4358920"/>
                </a:lnTo>
                <a:lnTo>
                  <a:pt x="0" y="4309999"/>
                </a:lnTo>
                <a:lnTo>
                  <a:pt x="0" y="862076"/>
                </a:lnTo>
                <a:close/>
              </a:path>
            </a:pathLst>
          </a:custGeom>
          <a:ln w="76200">
            <a:solidFill>
              <a:srgbClr val="000000"/>
            </a:solidFill>
          </a:ln>
        </p:spPr>
        <p:txBody>
          <a:bodyPr wrap="square" lIns="0" tIns="0" rIns="0" bIns="0" rtlCol="0"/>
          <a:lstStyle/>
          <a:p>
            <a:endParaRPr dirty="0"/>
          </a:p>
        </p:txBody>
      </p:sp>
      <p:sp>
        <p:nvSpPr>
          <p:cNvPr id="76" name="object 13">
            <a:extLst>
              <a:ext uri="{FF2B5EF4-FFF2-40B4-BE49-F238E27FC236}">
                <a16:creationId xmlns:a16="http://schemas.microsoft.com/office/drawing/2014/main" id="{B92EF14A-0D86-4165-BD2F-4392286E2AF3}"/>
              </a:ext>
            </a:extLst>
          </p:cNvPr>
          <p:cNvSpPr txBox="1"/>
          <p:nvPr/>
        </p:nvSpPr>
        <p:spPr>
          <a:xfrm>
            <a:off x="2552702" y="1793083"/>
            <a:ext cx="1696230" cy="323797"/>
          </a:xfrm>
          <a:prstGeom prst="rect">
            <a:avLst/>
          </a:prstGeom>
        </p:spPr>
        <p:txBody>
          <a:bodyPr vert="horz" wrap="square" lIns="0" tIns="12700" rIns="0" bIns="0" rtlCol="0">
            <a:spAutoFit/>
          </a:bodyPr>
          <a:lstStyle/>
          <a:p>
            <a:pPr marL="12700">
              <a:lnSpc>
                <a:spcPct val="100000"/>
              </a:lnSpc>
              <a:spcBef>
                <a:spcPts val="100"/>
              </a:spcBef>
            </a:pPr>
            <a:r>
              <a:rPr sz="2400" b="1" spc="-85" dirty="0">
                <a:latin typeface="Arial"/>
                <a:cs typeface="Arial"/>
              </a:rPr>
              <a:t>Black</a:t>
            </a:r>
            <a:r>
              <a:rPr sz="2400" b="1" spc="100" dirty="0">
                <a:latin typeface="Arial"/>
                <a:cs typeface="Arial"/>
              </a:rPr>
              <a:t> </a:t>
            </a:r>
            <a:r>
              <a:rPr sz="2400" b="1" spc="-110" dirty="0">
                <a:latin typeface="Arial"/>
                <a:cs typeface="Arial"/>
              </a:rPr>
              <a:t>Box</a:t>
            </a:r>
            <a:endParaRPr sz="2400">
              <a:latin typeface="Arial"/>
              <a:cs typeface="Arial"/>
            </a:endParaRPr>
          </a:p>
        </p:txBody>
      </p:sp>
      <p:sp>
        <p:nvSpPr>
          <p:cNvPr id="77" name="object 14">
            <a:extLst>
              <a:ext uri="{FF2B5EF4-FFF2-40B4-BE49-F238E27FC236}">
                <a16:creationId xmlns:a16="http://schemas.microsoft.com/office/drawing/2014/main" id="{B41B0154-E67E-429E-A52E-555B689BB976}"/>
              </a:ext>
            </a:extLst>
          </p:cNvPr>
          <p:cNvSpPr/>
          <p:nvPr/>
        </p:nvSpPr>
        <p:spPr>
          <a:xfrm>
            <a:off x="112177" y="3170327"/>
            <a:ext cx="1290809" cy="1316755"/>
          </a:xfrm>
          <a:prstGeom prst="rect">
            <a:avLst/>
          </a:prstGeom>
          <a:blipFill>
            <a:blip r:embed="rId9" cstate="print"/>
            <a:stretch>
              <a:fillRect/>
            </a:stretch>
          </a:blipFill>
        </p:spPr>
        <p:txBody>
          <a:bodyPr wrap="square" lIns="0" tIns="0" rIns="0" bIns="0" rtlCol="0"/>
          <a:lstStyle/>
          <a:p>
            <a:endParaRPr/>
          </a:p>
        </p:txBody>
      </p:sp>
      <p:sp>
        <p:nvSpPr>
          <p:cNvPr id="78" name="object 15">
            <a:extLst>
              <a:ext uri="{FF2B5EF4-FFF2-40B4-BE49-F238E27FC236}">
                <a16:creationId xmlns:a16="http://schemas.microsoft.com/office/drawing/2014/main" id="{55D26896-7BEF-4CA5-8921-991AB1FF641E}"/>
              </a:ext>
            </a:extLst>
          </p:cNvPr>
          <p:cNvSpPr/>
          <p:nvPr/>
        </p:nvSpPr>
        <p:spPr>
          <a:xfrm>
            <a:off x="1539851" y="3387352"/>
            <a:ext cx="486158" cy="283388"/>
          </a:xfrm>
          <a:custGeom>
            <a:avLst/>
            <a:gdLst/>
            <a:ahLst/>
            <a:cxnLst/>
            <a:rect l="l" t="t" r="r" b="b"/>
            <a:pathLst>
              <a:path w="600075" h="342900">
                <a:moveTo>
                  <a:pt x="428625" y="0"/>
                </a:moveTo>
                <a:lnTo>
                  <a:pt x="428625" y="85725"/>
                </a:lnTo>
                <a:lnTo>
                  <a:pt x="0" y="85725"/>
                </a:lnTo>
                <a:lnTo>
                  <a:pt x="0" y="257175"/>
                </a:lnTo>
                <a:lnTo>
                  <a:pt x="428625" y="257175"/>
                </a:lnTo>
                <a:lnTo>
                  <a:pt x="428625" y="342900"/>
                </a:lnTo>
                <a:lnTo>
                  <a:pt x="600075" y="171450"/>
                </a:lnTo>
                <a:lnTo>
                  <a:pt x="428625" y="0"/>
                </a:lnTo>
                <a:close/>
              </a:path>
            </a:pathLst>
          </a:custGeom>
          <a:solidFill>
            <a:srgbClr val="4F81BC"/>
          </a:solidFill>
        </p:spPr>
        <p:txBody>
          <a:bodyPr wrap="square" lIns="0" tIns="0" rIns="0" bIns="0" rtlCol="0"/>
          <a:lstStyle/>
          <a:p>
            <a:endParaRPr/>
          </a:p>
        </p:txBody>
      </p:sp>
      <p:sp>
        <p:nvSpPr>
          <p:cNvPr id="79" name="object 16">
            <a:extLst>
              <a:ext uri="{FF2B5EF4-FFF2-40B4-BE49-F238E27FC236}">
                <a16:creationId xmlns:a16="http://schemas.microsoft.com/office/drawing/2014/main" id="{5DDBC285-60D4-4299-A6E5-1C45B1151A37}"/>
              </a:ext>
            </a:extLst>
          </p:cNvPr>
          <p:cNvSpPr/>
          <p:nvPr/>
        </p:nvSpPr>
        <p:spPr>
          <a:xfrm>
            <a:off x="1539850" y="3387352"/>
            <a:ext cx="486158" cy="283388"/>
          </a:xfrm>
          <a:custGeom>
            <a:avLst/>
            <a:gdLst/>
            <a:ahLst/>
            <a:cxnLst/>
            <a:rect l="l" t="t" r="r" b="b"/>
            <a:pathLst>
              <a:path w="600075" h="342900">
                <a:moveTo>
                  <a:pt x="0" y="85725"/>
                </a:moveTo>
                <a:lnTo>
                  <a:pt x="428625" y="85725"/>
                </a:lnTo>
                <a:lnTo>
                  <a:pt x="428625" y="0"/>
                </a:lnTo>
                <a:lnTo>
                  <a:pt x="600075" y="171450"/>
                </a:lnTo>
                <a:lnTo>
                  <a:pt x="428625" y="342900"/>
                </a:lnTo>
                <a:lnTo>
                  <a:pt x="428625" y="257175"/>
                </a:lnTo>
                <a:lnTo>
                  <a:pt x="0" y="257175"/>
                </a:lnTo>
                <a:lnTo>
                  <a:pt x="0" y="85725"/>
                </a:lnTo>
                <a:close/>
              </a:path>
            </a:pathLst>
          </a:custGeom>
          <a:ln w="28575">
            <a:solidFill>
              <a:srgbClr val="385D89"/>
            </a:solidFill>
          </a:ln>
        </p:spPr>
        <p:txBody>
          <a:bodyPr wrap="square" lIns="0" tIns="0" rIns="0" bIns="0" rtlCol="0"/>
          <a:lstStyle/>
          <a:p>
            <a:endParaRPr/>
          </a:p>
        </p:txBody>
      </p:sp>
      <p:sp>
        <p:nvSpPr>
          <p:cNvPr id="80" name="object 17">
            <a:extLst>
              <a:ext uri="{FF2B5EF4-FFF2-40B4-BE49-F238E27FC236}">
                <a16:creationId xmlns:a16="http://schemas.microsoft.com/office/drawing/2014/main" id="{CC44E508-3CC9-4503-865B-D48A53910077}"/>
              </a:ext>
            </a:extLst>
          </p:cNvPr>
          <p:cNvSpPr/>
          <p:nvPr/>
        </p:nvSpPr>
        <p:spPr>
          <a:xfrm>
            <a:off x="1493549" y="3977745"/>
            <a:ext cx="486158" cy="291260"/>
          </a:xfrm>
          <a:custGeom>
            <a:avLst/>
            <a:gdLst/>
            <a:ahLst/>
            <a:cxnLst/>
            <a:rect l="l" t="t" r="r" b="b"/>
            <a:pathLst>
              <a:path w="600075" h="352425">
                <a:moveTo>
                  <a:pt x="176149" y="0"/>
                </a:moveTo>
                <a:lnTo>
                  <a:pt x="0" y="176149"/>
                </a:lnTo>
                <a:lnTo>
                  <a:pt x="176149" y="352425"/>
                </a:lnTo>
                <a:lnTo>
                  <a:pt x="176149" y="264287"/>
                </a:lnTo>
                <a:lnTo>
                  <a:pt x="600075" y="264287"/>
                </a:lnTo>
                <a:lnTo>
                  <a:pt x="600075" y="88011"/>
                </a:lnTo>
                <a:lnTo>
                  <a:pt x="176149" y="88011"/>
                </a:lnTo>
                <a:lnTo>
                  <a:pt x="176149" y="0"/>
                </a:lnTo>
                <a:close/>
              </a:path>
            </a:pathLst>
          </a:custGeom>
          <a:solidFill>
            <a:srgbClr val="4F81BC"/>
          </a:solidFill>
        </p:spPr>
        <p:txBody>
          <a:bodyPr wrap="square" lIns="0" tIns="0" rIns="0" bIns="0" rtlCol="0"/>
          <a:lstStyle/>
          <a:p>
            <a:endParaRPr/>
          </a:p>
        </p:txBody>
      </p:sp>
      <p:sp>
        <p:nvSpPr>
          <p:cNvPr id="81" name="object 18">
            <a:extLst>
              <a:ext uri="{FF2B5EF4-FFF2-40B4-BE49-F238E27FC236}">
                <a16:creationId xmlns:a16="http://schemas.microsoft.com/office/drawing/2014/main" id="{11F9CA76-EEB3-4A16-A04B-C7C41E5FDA57}"/>
              </a:ext>
            </a:extLst>
          </p:cNvPr>
          <p:cNvSpPr/>
          <p:nvPr/>
        </p:nvSpPr>
        <p:spPr>
          <a:xfrm>
            <a:off x="1493548" y="3977745"/>
            <a:ext cx="486158" cy="291260"/>
          </a:xfrm>
          <a:custGeom>
            <a:avLst/>
            <a:gdLst/>
            <a:ahLst/>
            <a:cxnLst/>
            <a:rect l="l" t="t" r="r" b="b"/>
            <a:pathLst>
              <a:path w="600075" h="352425">
                <a:moveTo>
                  <a:pt x="600075" y="264287"/>
                </a:moveTo>
                <a:lnTo>
                  <a:pt x="176149" y="264287"/>
                </a:lnTo>
                <a:lnTo>
                  <a:pt x="176149" y="352425"/>
                </a:lnTo>
                <a:lnTo>
                  <a:pt x="0" y="176149"/>
                </a:lnTo>
                <a:lnTo>
                  <a:pt x="176149" y="0"/>
                </a:lnTo>
                <a:lnTo>
                  <a:pt x="176149" y="88011"/>
                </a:lnTo>
                <a:lnTo>
                  <a:pt x="600075" y="88011"/>
                </a:lnTo>
                <a:lnTo>
                  <a:pt x="600075" y="264287"/>
                </a:lnTo>
                <a:close/>
              </a:path>
            </a:pathLst>
          </a:custGeom>
          <a:ln w="28575">
            <a:solidFill>
              <a:srgbClr val="385D89"/>
            </a:solidFill>
          </a:ln>
        </p:spPr>
        <p:txBody>
          <a:bodyPr wrap="square" lIns="0" tIns="0" rIns="0" bIns="0" rtlCol="0"/>
          <a:lstStyle/>
          <a:p>
            <a:endParaRPr/>
          </a:p>
        </p:txBody>
      </p:sp>
      <p:sp>
        <p:nvSpPr>
          <p:cNvPr id="82" name="object 19">
            <a:extLst>
              <a:ext uri="{FF2B5EF4-FFF2-40B4-BE49-F238E27FC236}">
                <a16:creationId xmlns:a16="http://schemas.microsoft.com/office/drawing/2014/main" id="{DB483AC4-ED65-4E28-BB54-DDDC5E0BB6DC}"/>
              </a:ext>
            </a:extLst>
          </p:cNvPr>
          <p:cNvSpPr txBox="1"/>
          <p:nvPr/>
        </p:nvSpPr>
        <p:spPr>
          <a:xfrm>
            <a:off x="1504058" y="3680970"/>
            <a:ext cx="504651" cy="248227"/>
          </a:xfrm>
          <a:prstGeom prst="rect">
            <a:avLst/>
          </a:prstGeom>
        </p:spPr>
        <p:txBody>
          <a:bodyPr vert="horz" wrap="square" lIns="0" tIns="12700" rIns="0" bIns="0" rtlCol="0">
            <a:spAutoFit/>
          </a:bodyPr>
          <a:lstStyle/>
          <a:p>
            <a:pPr marL="12700">
              <a:lnSpc>
                <a:spcPct val="100000"/>
              </a:lnSpc>
              <a:spcBef>
                <a:spcPts val="100"/>
              </a:spcBef>
            </a:pPr>
            <a:r>
              <a:rPr sz="1800" spc="-204" dirty="0">
                <a:latin typeface="Arial Black"/>
                <a:cs typeface="Arial Black"/>
              </a:rPr>
              <a:t>A</a:t>
            </a:r>
            <a:r>
              <a:rPr sz="1800" spc="-254" dirty="0">
                <a:latin typeface="Arial Black"/>
                <a:cs typeface="Arial Black"/>
              </a:rPr>
              <a:t>PI</a:t>
            </a:r>
            <a:r>
              <a:rPr sz="1800" spc="-320" dirty="0">
                <a:latin typeface="Arial Black"/>
                <a:cs typeface="Arial Black"/>
              </a:rPr>
              <a:t>s</a:t>
            </a:r>
            <a:endParaRPr sz="1800" dirty="0">
              <a:latin typeface="Arial Black"/>
              <a:cs typeface="Arial Black"/>
            </a:endParaRPr>
          </a:p>
        </p:txBody>
      </p:sp>
      <p:sp>
        <p:nvSpPr>
          <p:cNvPr id="6" name="TextBox 5">
            <a:extLst>
              <a:ext uri="{FF2B5EF4-FFF2-40B4-BE49-F238E27FC236}">
                <a16:creationId xmlns:a16="http://schemas.microsoft.com/office/drawing/2014/main" id="{13F8A007-3E42-4B97-AA1F-C2F8AF9187D4}"/>
              </a:ext>
            </a:extLst>
          </p:cNvPr>
          <p:cNvSpPr txBox="1"/>
          <p:nvPr/>
        </p:nvSpPr>
        <p:spPr>
          <a:xfrm>
            <a:off x="2316974" y="2459964"/>
            <a:ext cx="6412654" cy="4154984"/>
          </a:xfrm>
          <a:prstGeom prst="rect">
            <a:avLst/>
          </a:prstGeom>
          <a:noFill/>
        </p:spPr>
        <p:txBody>
          <a:bodyPr wrap="square" rtlCol="0">
            <a:spAutoFit/>
          </a:bodyPr>
          <a:lstStyle/>
          <a:p>
            <a:pPr marL="342900" indent="-342900">
              <a:buFont typeface="Arial" panose="020B0604020202020204" pitchFamily="34" charset="0"/>
              <a:buChar char="•"/>
            </a:pPr>
            <a:r>
              <a:rPr lang="en-US" altLang="ko-KR" sz="2400" dirty="0">
                <a:solidFill>
                  <a:schemeClr val="bg1"/>
                </a:solidFill>
              </a:rPr>
              <a:t>Model details and training algorithms are </a:t>
            </a:r>
            <a:r>
              <a:rPr lang="en-US" altLang="ko-KR" sz="2400" dirty="0">
                <a:solidFill>
                  <a:srgbClr val="C00000"/>
                </a:solidFill>
              </a:rPr>
              <a:t>hidden</a:t>
            </a:r>
          </a:p>
          <a:p>
            <a:pPr marL="342900" indent="-342900">
              <a:buFont typeface="Arial" panose="020B0604020202020204" pitchFamily="34" charset="0"/>
              <a:buChar char="•"/>
            </a:pPr>
            <a:r>
              <a:rPr lang="en-US" altLang="ko-KR" sz="2400" dirty="0">
                <a:solidFill>
                  <a:srgbClr val="C00000"/>
                </a:solidFill>
              </a:rPr>
              <a:t>Model type chosen by the service </a:t>
            </a:r>
            <a:r>
              <a:rPr lang="en-US" altLang="ko-KR" sz="2400" dirty="0">
                <a:solidFill>
                  <a:schemeClr val="bg1"/>
                </a:solidFill>
              </a:rPr>
              <a:t>adaptively, depending on the data accuracy</a:t>
            </a:r>
          </a:p>
          <a:p>
            <a:pPr marL="342900" indent="-342900">
              <a:buFont typeface="Arial" panose="020B0604020202020204" pitchFamily="34" charset="0"/>
              <a:buChar char="•"/>
            </a:pPr>
            <a:r>
              <a:rPr lang="en-US" altLang="ko-KR" sz="2400" dirty="0">
                <a:solidFill>
                  <a:srgbClr val="C00000"/>
                </a:solidFill>
              </a:rPr>
              <a:t>No warning </a:t>
            </a:r>
            <a:r>
              <a:rPr lang="en-US" altLang="ko-KR" sz="2400" dirty="0">
                <a:solidFill>
                  <a:schemeClr val="bg1"/>
                </a:solidFill>
              </a:rPr>
              <a:t>about consequences of overfitting</a:t>
            </a:r>
          </a:p>
          <a:p>
            <a:pPr marL="342900" indent="-342900">
              <a:buFont typeface="Arial" panose="020B0604020202020204" pitchFamily="34" charset="0"/>
              <a:buChar char="•"/>
            </a:pPr>
            <a:r>
              <a:rPr lang="en-US" altLang="ko-KR" sz="2400" dirty="0">
                <a:solidFill>
                  <a:schemeClr val="bg1"/>
                </a:solidFill>
              </a:rPr>
              <a:t>Little or </a:t>
            </a:r>
            <a:r>
              <a:rPr lang="en-US" altLang="ko-KR" sz="2400" dirty="0">
                <a:solidFill>
                  <a:srgbClr val="C00000"/>
                </a:solidFill>
              </a:rPr>
              <a:t>no control </a:t>
            </a:r>
            <a:r>
              <a:rPr lang="en-US" altLang="ko-KR" sz="2400" dirty="0">
                <a:solidFill>
                  <a:schemeClr val="bg1"/>
                </a:solidFill>
              </a:rPr>
              <a:t>over regularization.</a:t>
            </a:r>
          </a:p>
          <a:p>
            <a:pPr marL="342900" indent="-342900">
              <a:buFont typeface="Arial" panose="020B0604020202020204" pitchFamily="34" charset="0"/>
              <a:buChar char="•"/>
            </a:pPr>
            <a:r>
              <a:rPr lang="en-US" altLang="ko-KR" sz="2400" dirty="0">
                <a:solidFill>
                  <a:srgbClr val="C00000"/>
                </a:solidFill>
              </a:rPr>
              <a:t>Models cannot be downloaded </a:t>
            </a:r>
            <a:r>
              <a:rPr lang="en-US" altLang="ko-KR" sz="2400" dirty="0">
                <a:solidFill>
                  <a:schemeClr val="bg1"/>
                </a:solidFill>
              </a:rPr>
              <a:t>and are</a:t>
            </a:r>
          </a:p>
          <a:p>
            <a:pPr marL="342900" indent="-342900">
              <a:buFont typeface="Arial" panose="020B0604020202020204" pitchFamily="34" charset="0"/>
              <a:buChar char="•"/>
            </a:pPr>
            <a:r>
              <a:rPr lang="en-US" altLang="ko-KR" sz="2400" dirty="0">
                <a:solidFill>
                  <a:schemeClr val="bg1"/>
                </a:solidFill>
              </a:rPr>
              <a:t>Models can</a:t>
            </a:r>
            <a:r>
              <a:rPr lang="en-US" altLang="ko-KR" sz="2400" dirty="0"/>
              <a:t> </a:t>
            </a:r>
            <a:r>
              <a:rPr lang="en-US" altLang="ko-KR" sz="2400" dirty="0">
                <a:solidFill>
                  <a:srgbClr val="C00000"/>
                </a:solidFill>
              </a:rPr>
              <a:t>only be accessed </a:t>
            </a:r>
            <a:r>
              <a:rPr lang="en-US" altLang="ko-KR" sz="2400" dirty="0">
                <a:solidFill>
                  <a:schemeClr val="bg1"/>
                </a:solidFill>
              </a:rPr>
              <a:t>through the services</a:t>
            </a:r>
            <a:r>
              <a:rPr lang="en-US" altLang="ko-KR" sz="2400" dirty="0"/>
              <a:t>  </a:t>
            </a:r>
            <a:r>
              <a:rPr lang="en-US" altLang="ko-KR" sz="2400" dirty="0">
                <a:solidFill>
                  <a:srgbClr val="C00000"/>
                </a:solidFill>
              </a:rPr>
              <a:t>API</a:t>
            </a:r>
          </a:p>
          <a:p>
            <a:pPr marL="342900" indent="-342900">
              <a:buFont typeface="Arial" panose="020B0604020202020204" pitchFamily="34" charset="0"/>
              <a:buChar char="•"/>
            </a:pPr>
            <a:r>
              <a:rPr lang="en-US" altLang="ko-KR" sz="2400" dirty="0">
                <a:solidFill>
                  <a:srgbClr val="C00000"/>
                </a:solidFill>
              </a:rPr>
              <a:t>Charging customers </a:t>
            </a:r>
            <a:r>
              <a:rPr lang="en-US" altLang="ko-KR" sz="2400" dirty="0">
                <a:solidFill>
                  <a:schemeClr val="bg1"/>
                </a:solidFill>
              </a:rPr>
              <a:t>for queries through the API</a:t>
            </a:r>
          </a:p>
          <a:p>
            <a:pPr marL="342900" indent="-342900">
              <a:buFont typeface="Arial" panose="020B0604020202020204" pitchFamily="34" charset="0"/>
              <a:buChar char="•"/>
            </a:pPr>
            <a:endParaRPr lang="en-US" altLang="ko-KR" sz="2400" dirty="0"/>
          </a:p>
        </p:txBody>
      </p:sp>
    </p:spTree>
    <p:extLst>
      <p:ext uri="{BB962C8B-B14F-4D97-AF65-F5344CB8AC3E}">
        <p14:creationId xmlns:p14="http://schemas.microsoft.com/office/powerpoint/2010/main" val="332938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551D06B9-1C38-46A8-96B9-BE8260DD5978}"/>
              </a:ext>
            </a:extLst>
          </p:cNvPr>
          <p:cNvSpPr>
            <a:spLocks noGrp="1"/>
          </p:cNvSpPr>
          <p:nvPr>
            <p:ph type="sldNum" sz="quarter" idx="12"/>
          </p:nvPr>
        </p:nvSpPr>
        <p:spPr/>
        <p:txBody>
          <a:bodyPr/>
          <a:lstStyle/>
          <a:p>
            <a:fld id="{685BE2C3-4C00-4662-A8F6-AE817E3951B3}" type="slidenum">
              <a:rPr lang="ko-KR" altLang="en-US" smtClean="0"/>
              <a:t>13</a:t>
            </a:fld>
            <a:endParaRPr lang="ko-KR" altLang="en-US" dirty="0"/>
          </a:p>
        </p:txBody>
      </p:sp>
      <p:sp>
        <p:nvSpPr>
          <p:cNvPr id="4" name="제목 3">
            <a:extLst>
              <a:ext uri="{FF2B5EF4-FFF2-40B4-BE49-F238E27FC236}">
                <a16:creationId xmlns:a16="http://schemas.microsoft.com/office/drawing/2014/main" id="{A4BA6ED6-827F-4356-AC03-DA05942A10AB}"/>
              </a:ext>
            </a:extLst>
          </p:cNvPr>
          <p:cNvSpPr>
            <a:spLocks noGrp="1"/>
          </p:cNvSpPr>
          <p:nvPr>
            <p:ph type="title"/>
          </p:nvPr>
        </p:nvSpPr>
        <p:spPr/>
        <p:txBody>
          <a:bodyPr/>
          <a:lstStyle/>
          <a:p>
            <a:r>
              <a:rPr lang="en-US" altLang="ko-KR" dirty="0"/>
              <a:t>Membership Inference Attack</a:t>
            </a:r>
            <a:endParaRPr lang="ko-KR" altLang="en-US" dirty="0"/>
          </a:p>
        </p:txBody>
      </p:sp>
      <p:sp>
        <p:nvSpPr>
          <p:cNvPr id="5" name="object 3">
            <a:extLst>
              <a:ext uri="{FF2B5EF4-FFF2-40B4-BE49-F238E27FC236}">
                <a16:creationId xmlns:a16="http://schemas.microsoft.com/office/drawing/2014/main" id="{6844F18A-C0FF-4B5C-B355-E8F3215AE550}"/>
              </a:ext>
            </a:extLst>
          </p:cNvPr>
          <p:cNvSpPr/>
          <p:nvPr/>
        </p:nvSpPr>
        <p:spPr>
          <a:xfrm>
            <a:off x="2228787" y="1534649"/>
            <a:ext cx="3609975" cy="2086054"/>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E92EC694-F97C-4963-B169-62BF4808894F}"/>
              </a:ext>
            </a:extLst>
          </p:cNvPr>
          <p:cNvSpPr/>
          <p:nvPr/>
        </p:nvSpPr>
        <p:spPr>
          <a:xfrm>
            <a:off x="395288" y="3656179"/>
            <a:ext cx="3114675" cy="425083"/>
          </a:xfrm>
          <a:custGeom>
            <a:avLst/>
            <a:gdLst/>
            <a:ahLst/>
            <a:cxnLst/>
            <a:rect l="l" t="t" r="r" b="b"/>
            <a:pathLst>
              <a:path w="3114675" h="514350">
                <a:moveTo>
                  <a:pt x="3028950"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28950" y="514350"/>
                </a:lnTo>
                <a:lnTo>
                  <a:pt x="3062275" y="507597"/>
                </a:lnTo>
                <a:lnTo>
                  <a:pt x="3089529" y="489188"/>
                </a:lnTo>
                <a:lnTo>
                  <a:pt x="3107924" y="461897"/>
                </a:lnTo>
                <a:lnTo>
                  <a:pt x="3114675" y="428498"/>
                </a:lnTo>
                <a:lnTo>
                  <a:pt x="3114675" y="85725"/>
                </a:lnTo>
                <a:lnTo>
                  <a:pt x="3107924" y="52345"/>
                </a:lnTo>
                <a:lnTo>
                  <a:pt x="3089529" y="25098"/>
                </a:lnTo>
                <a:lnTo>
                  <a:pt x="3062275" y="6732"/>
                </a:lnTo>
                <a:lnTo>
                  <a:pt x="3028950" y="0"/>
                </a:lnTo>
                <a:close/>
              </a:path>
            </a:pathLst>
          </a:custGeom>
          <a:solidFill>
            <a:srgbClr val="4F81BC"/>
          </a:solidFill>
        </p:spPr>
        <p:txBody>
          <a:bodyPr wrap="square" lIns="0" tIns="0" rIns="0" bIns="0" rtlCol="0"/>
          <a:lstStyle/>
          <a:p>
            <a:endParaRPr/>
          </a:p>
        </p:txBody>
      </p:sp>
      <p:sp>
        <p:nvSpPr>
          <p:cNvPr id="7" name="object 5">
            <a:extLst>
              <a:ext uri="{FF2B5EF4-FFF2-40B4-BE49-F238E27FC236}">
                <a16:creationId xmlns:a16="http://schemas.microsoft.com/office/drawing/2014/main" id="{772696D7-AAEA-4ADF-9C1D-3A9CCA2B2B6F}"/>
              </a:ext>
            </a:extLst>
          </p:cNvPr>
          <p:cNvSpPr/>
          <p:nvPr/>
        </p:nvSpPr>
        <p:spPr>
          <a:xfrm>
            <a:off x="395288" y="3656179"/>
            <a:ext cx="3114675" cy="425083"/>
          </a:xfrm>
          <a:custGeom>
            <a:avLst/>
            <a:gdLst/>
            <a:ahLst/>
            <a:cxnLst/>
            <a:rect l="l" t="t" r="r" b="b"/>
            <a:pathLst>
              <a:path w="3114675" h="514350">
                <a:moveTo>
                  <a:pt x="0" y="85725"/>
                </a:moveTo>
                <a:lnTo>
                  <a:pt x="6732" y="52345"/>
                </a:lnTo>
                <a:lnTo>
                  <a:pt x="25098" y="25098"/>
                </a:lnTo>
                <a:lnTo>
                  <a:pt x="52345" y="6732"/>
                </a:lnTo>
                <a:lnTo>
                  <a:pt x="85725" y="0"/>
                </a:lnTo>
                <a:lnTo>
                  <a:pt x="3028950" y="0"/>
                </a:lnTo>
                <a:lnTo>
                  <a:pt x="3062275" y="6732"/>
                </a:lnTo>
                <a:lnTo>
                  <a:pt x="3089529" y="25098"/>
                </a:lnTo>
                <a:lnTo>
                  <a:pt x="3107924" y="52345"/>
                </a:lnTo>
                <a:lnTo>
                  <a:pt x="3114675" y="85725"/>
                </a:lnTo>
                <a:lnTo>
                  <a:pt x="3114675" y="428498"/>
                </a:lnTo>
                <a:lnTo>
                  <a:pt x="3107924" y="461897"/>
                </a:lnTo>
                <a:lnTo>
                  <a:pt x="3089529" y="489188"/>
                </a:lnTo>
                <a:lnTo>
                  <a:pt x="3062275" y="507597"/>
                </a:lnTo>
                <a:lnTo>
                  <a:pt x="3028950"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a:p>
        </p:txBody>
      </p:sp>
      <p:sp>
        <p:nvSpPr>
          <p:cNvPr id="8" name="object 6">
            <a:extLst>
              <a:ext uri="{FF2B5EF4-FFF2-40B4-BE49-F238E27FC236}">
                <a16:creationId xmlns:a16="http://schemas.microsoft.com/office/drawing/2014/main" id="{9E0AA994-3244-44B7-B2C3-476E985C8052}"/>
              </a:ext>
            </a:extLst>
          </p:cNvPr>
          <p:cNvSpPr txBox="1"/>
          <p:nvPr/>
        </p:nvSpPr>
        <p:spPr>
          <a:xfrm>
            <a:off x="1152462" y="3743242"/>
            <a:ext cx="1590040" cy="248227"/>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Arial"/>
                <a:cs typeface="Arial"/>
              </a:rPr>
              <a:t>Prediction</a:t>
            </a:r>
            <a:r>
              <a:rPr sz="1800" b="1" spc="50" dirty="0">
                <a:solidFill>
                  <a:srgbClr val="FFFFFF"/>
                </a:solidFill>
                <a:latin typeface="Arial"/>
                <a:cs typeface="Arial"/>
              </a:rPr>
              <a:t> </a:t>
            </a:r>
            <a:r>
              <a:rPr sz="1800" b="1" spc="-20" dirty="0">
                <a:solidFill>
                  <a:srgbClr val="FFFFFF"/>
                </a:solidFill>
                <a:latin typeface="Arial"/>
                <a:cs typeface="Arial"/>
              </a:rPr>
              <a:t>API</a:t>
            </a:r>
            <a:endParaRPr sz="1800">
              <a:latin typeface="Arial"/>
              <a:cs typeface="Arial"/>
            </a:endParaRPr>
          </a:p>
        </p:txBody>
      </p:sp>
      <p:sp>
        <p:nvSpPr>
          <p:cNvPr id="9" name="object 7">
            <a:extLst>
              <a:ext uri="{FF2B5EF4-FFF2-40B4-BE49-F238E27FC236}">
                <a16:creationId xmlns:a16="http://schemas.microsoft.com/office/drawing/2014/main" id="{719DE610-5C92-4128-BD17-D92CE37B68A9}"/>
              </a:ext>
            </a:extLst>
          </p:cNvPr>
          <p:cNvSpPr/>
          <p:nvPr/>
        </p:nvSpPr>
        <p:spPr>
          <a:xfrm>
            <a:off x="4167188" y="3656179"/>
            <a:ext cx="3114675" cy="425083"/>
          </a:xfrm>
          <a:custGeom>
            <a:avLst/>
            <a:gdLst/>
            <a:ahLst/>
            <a:cxnLst/>
            <a:rect l="l" t="t" r="r" b="b"/>
            <a:pathLst>
              <a:path w="3114675" h="514350">
                <a:moveTo>
                  <a:pt x="3028950"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28950" y="514350"/>
                </a:lnTo>
                <a:lnTo>
                  <a:pt x="3062275" y="507597"/>
                </a:lnTo>
                <a:lnTo>
                  <a:pt x="3089529" y="489188"/>
                </a:lnTo>
                <a:lnTo>
                  <a:pt x="3107924" y="461897"/>
                </a:lnTo>
                <a:lnTo>
                  <a:pt x="3114675" y="428498"/>
                </a:lnTo>
                <a:lnTo>
                  <a:pt x="3114675" y="85725"/>
                </a:lnTo>
                <a:lnTo>
                  <a:pt x="3107924" y="52345"/>
                </a:lnTo>
                <a:lnTo>
                  <a:pt x="3089529" y="25098"/>
                </a:lnTo>
                <a:lnTo>
                  <a:pt x="3062275" y="6732"/>
                </a:lnTo>
                <a:lnTo>
                  <a:pt x="3028950" y="0"/>
                </a:lnTo>
                <a:close/>
              </a:path>
            </a:pathLst>
          </a:custGeom>
          <a:solidFill>
            <a:srgbClr val="4F81BC"/>
          </a:solidFill>
        </p:spPr>
        <p:txBody>
          <a:bodyPr wrap="square" lIns="0" tIns="0" rIns="0" bIns="0" rtlCol="0"/>
          <a:lstStyle/>
          <a:p>
            <a:endParaRPr/>
          </a:p>
        </p:txBody>
      </p:sp>
      <p:sp>
        <p:nvSpPr>
          <p:cNvPr id="10" name="object 8">
            <a:extLst>
              <a:ext uri="{FF2B5EF4-FFF2-40B4-BE49-F238E27FC236}">
                <a16:creationId xmlns:a16="http://schemas.microsoft.com/office/drawing/2014/main" id="{669E4CCF-2A79-4769-B1C5-DDBB29E23E90}"/>
              </a:ext>
            </a:extLst>
          </p:cNvPr>
          <p:cNvSpPr/>
          <p:nvPr/>
        </p:nvSpPr>
        <p:spPr>
          <a:xfrm>
            <a:off x="4167188" y="3656179"/>
            <a:ext cx="3114675" cy="425083"/>
          </a:xfrm>
          <a:custGeom>
            <a:avLst/>
            <a:gdLst/>
            <a:ahLst/>
            <a:cxnLst/>
            <a:rect l="l" t="t" r="r" b="b"/>
            <a:pathLst>
              <a:path w="3114675" h="514350">
                <a:moveTo>
                  <a:pt x="0" y="85725"/>
                </a:moveTo>
                <a:lnTo>
                  <a:pt x="6732" y="52345"/>
                </a:lnTo>
                <a:lnTo>
                  <a:pt x="25098" y="25098"/>
                </a:lnTo>
                <a:lnTo>
                  <a:pt x="52345" y="6732"/>
                </a:lnTo>
                <a:lnTo>
                  <a:pt x="85725" y="0"/>
                </a:lnTo>
                <a:lnTo>
                  <a:pt x="3028950" y="0"/>
                </a:lnTo>
                <a:lnTo>
                  <a:pt x="3062275" y="6732"/>
                </a:lnTo>
                <a:lnTo>
                  <a:pt x="3089529" y="25098"/>
                </a:lnTo>
                <a:lnTo>
                  <a:pt x="3107924" y="52345"/>
                </a:lnTo>
                <a:lnTo>
                  <a:pt x="3114675" y="85725"/>
                </a:lnTo>
                <a:lnTo>
                  <a:pt x="3114675" y="428498"/>
                </a:lnTo>
                <a:lnTo>
                  <a:pt x="3107924" y="461897"/>
                </a:lnTo>
                <a:lnTo>
                  <a:pt x="3089529" y="489188"/>
                </a:lnTo>
                <a:lnTo>
                  <a:pt x="3062275" y="507597"/>
                </a:lnTo>
                <a:lnTo>
                  <a:pt x="3028950"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a:p>
        </p:txBody>
      </p:sp>
      <p:sp>
        <p:nvSpPr>
          <p:cNvPr id="11" name="object 9">
            <a:extLst>
              <a:ext uri="{FF2B5EF4-FFF2-40B4-BE49-F238E27FC236}">
                <a16:creationId xmlns:a16="http://schemas.microsoft.com/office/drawing/2014/main" id="{01F963E7-2BEE-48E3-A4DA-6CBA342D0979}"/>
              </a:ext>
            </a:extLst>
          </p:cNvPr>
          <p:cNvSpPr txBox="1"/>
          <p:nvPr/>
        </p:nvSpPr>
        <p:spPr>
          <a:xfrm>
            <a:off x="5042218" y="3743242"/>
            <a:ext cx="1362075" cy="248227"/>
          </a:xfrm>
          <a:prstGeom prst="rect">
            <a:avLst/>
          </a:prstGeom>
        </p:spPr>
        <p:txBody>
          <a:bodyPr vert="horz" wrap="square" lIns="0" tIns="12700" rIns="0" bIns="0" rtlCol="0">
            <a:spAutoFit/>
          </a:bodyPr>
          <a:lstStyle/>
          <a:p>
            <a:pPr marL="12700">
              <a:lnSpc>
                <a:spcPct val="100000"/>
              </a:lnSpc>
              <a:spcBef>
                <a:spcPts val="100"/>
              </a:spcBef>
            </a:pPr>
            <a:r>
              <a:rPr sz="1800" b="1" spc="-20" dirty="0">
                <a:solidFill>
                  <a:srgbClr val="FFFFFF"/>
                </a:solidFill>
                <a:latin typeface="Arial"/>
                <a:cs typeface="Arial"/>
              </a:rPr>
              <a:t>Training</a:t>
            </a:r>
            <a:r>
              <a:rPr sz="1800" b="1" spc="25" dirty="0">
                <a:solidFill>
                  <a:srgbClr val="FFFFFF"/>
                </a:solidFill>
                <a:latin typeface="Arial"/>
                <a:cs typeface="Arial"/>
              </a:rPr>
              <a:t> </a:t>
            </a:r>
            <a:r>
              <a:rPr sz="1800" b="1" spc="-20" dirty="0">
                <a:solidFill>
                  <a:srgbClr val="FFFFFF"/>
                </a:solidFill>
                <a:latin typeface="Arial"/>
                <a:cs typeface="Arial"/>
              </a:rPr>
              <a:t>API</a:t>
            </a:r>
            <a:endParaRPr sz="1800">
              <a:latin typeface="Arial"/>
              <a:cs typeface="Arial"/>
            </a:endParaRPr>
          </a:p>
        </p:txBody>
      </p:sp>
      <p:sp>
        <p:nvSpPr>
          <p:cNvPr id="12" name="object 10">
            <a:extLst>
              <a:ext uri="{FF2B5EF4-FFF2-40B4-BE49-F238E27FC236}">
                <a16:creationId xmlns:a16="http://schemas.microsoft.com/office/drawing/2014/main" id="{C116DF76-632F-4B4A-B525-383B5E847828}"/>
              </a:ext>
            </a:extLst>
          </p:cNvPr>
          <p:cNvSpPr/>
          <p:nvPr/>
        </p:nvSpPr>
        <p:spPr>
          <a:xfrm>
            <a:off x="5500688" y="4152109"/>
            <a:ext cx="352425" cy="495930"/>
          </a:xfrm>
          <a:custGeom>
            <a:avLst/>
            <a:gdLst/>
            <a:ahLst/>
            <a:cxnLst/>
            <a:rect l="l" t="t" r="r" b="b"/>
            <a:pathLst>
              <a:path w="352425" h="600075">
                <a:moveTo>
                  <a:pt x="264287" y="176149"/>
                </a:moveTo>
                <a:lnTo>
                  <a:pt x="88010" y="176149"/>
                </a:lnTo>
                <a:lnTo>
                  <a:pt x="88010" y="600075"/>
                </a:lnTo>
                <a:lnTo>
                  <a:pt x="264287" y="600075"/>
                </a:lnTo>
                <a:lnTo>
                  <a:pt x="264287" y="176149"/>
                </a:lnTo>
                <a:close/>
              </a:path>
              <a:path w="352425" h="600075">
                <a:moveTo>
                  <a:pt x="176149" y="0"/>
                </a:moveTo>
                <a:lnTo>
                  <a:pt x="0" y="176149"/>
                </a:lnTo>
                <a:lnTo>
                  <a:pt x="352425" y="176149"/>
                </a:lnTo>
                <a:lnTo>
                  <a:pt x="176149" y="0"/>
                </a:lnTo>
                <a:close/>
              </a:path>
            </a:pathLst>
          </a:custGeom>
          <a:solidFill>
            <a:srgbClr val="4F81BC"/>
          </a:solidFill>
        </p:spPr>
        <p:txBody>
          <a:bodyPr wrap="square" lIns="0" tIns="0" rIns="0" bIns="0" rtlCol="0"/>
          <a:lstStyle/>
          <a:p>
            <a:endParaRPr/>
          </a:p>
        </p:txBody>
      </p:sp>
      <p:sp>
        <p:nvSpPr>
          <p:cNvPr id="13" name="object 11">
            <a:extLst>
              <a:ext uri="{FF2B5EF4-FFF2-40B4-BE49-F238E27FC236}">
                <a16:creationId xmlns:a16="http://schemas.microsoft.com/office/drawing/2014/main" id="{72553FC3-D7EC-4F9E-9112-85B7261FC4E9}"/>
              </a:ext>
            </a:extLst>
          </p:cNvPr>
          <p:cNvSpPr/>
          <p:nvPr/>
        </p:nvSpPr>
        <p:spPr>
          <a:xfrm>
            <a:off x="5500688" y="4152109"/>
            <a:ext cx="352425" cy="495930"/>
          </a:xfrm>
          <a:custGeom>
            <a:avLst/>
            <a:gdLst/>
            <a:ahLst/>
            <a:cxnLst/>
            <a:rect l="l" t="t" r="r" b="b"/>
            <a:pathLst>
              <a:path w="352425" h="600075">
                <a:moveTo>
                  <a:pt x="88010" y="600075"/>
                </a:moveTo>
                <a:lnTo>
                  <a:pt x="88010" y="176149"/>
                </a:lnTo>
                <a:lnTo>
                  <a:pt x="0" y="176149"/>
                </a:lnTo>
                <a:lnTo>
                  <a:pt x="176149" y="0"/>
                </a:lnTo>
                <a:lnTo>
                  <a:pt x="352425" y="176149"/>
                </a:lnTo>
                <a:lnTo>
                  <a:pt x="264287" y="176149"/>
                </a:lnTo>
                <a:lnTo>
                  <a:pt x="264287" y="600075"/>
                </a:lnTo>
                <a:lnTo>
                  <a:pt x="88010" y="600075"/>
                </a:lnTo>
                <a:close/>
              </a:path>
            </a:pathLst>
          </a:custGeom>
          <a:ln w="28575">
            <a:solidFill>
              <a:srgbClr val="385D89"/>
            </a:solidFill>
          </a:ln>
        </p:spPr>
        <p:txBody>
          <a:bodyPr wrap="square" lIns="0" tIns="0" rIns="0" bIns="0" rtlCol="0"/>
          <a:lstStyle/>
          <a:p>
            <a:endParaRPr/>
          </a:p>
        </p:txBody>
      </p:sp>
      <p:sp>
        <p:nvSpPr>
          <p:cNvPr id="14" name="object 12">
            <a:extLst>
              <a:ext uri="{FF2B5EF4-FFF2-40B4-BE49-F238E27FC236}">
                <a16:creationId xmlns:a16="http://schemas.microsoft.com/office/drawing/2014/main" id="{E1CA1DD7-4070-4561-BEDF-3D9EFB27D322}"/>
              </a:ext>
            </a:extLst>
          </p:cNvPr>
          <p:cNvSpPr/>
          <p:nvPr/>
        </p:nvSpPr>
        <p:spPr>
          <a:xfrm>
            <a:off x="823913" y="4152003"/>
            <a:ext cx="352425" cy="503802"/>
          </a:xfrm>
          <a:custGeom>
            <a:avLst/>
            <a:gdLst/>
            <a:ahLst/>
            <a:cxnLst/>
            <a:rect l="l" t="t" r="r" b="b"/>
            <a:pathLst>
              <a:path w="352425" h="609600">
                <a:moveTo>
                  <a:pt x="264287" y="176275"/>
                </a:moveTo>
                <a:lnTo>
                  <a:pt x="88011" y="176275"/>
                </a:lnTo>
                <a:lnTo>
                  <a:pt x="88011" y="609600"/>
                </a:lnTo>
                <a:lnTo>
                  <a:pt x="264287" y="609600"/>
                </a:lnTo>
                <a:lnTo>
                  <a:pt x="264287" y="176275"/>
                </a:lnTo>
                <a:close/>
              </a:path>
              <a:path w="352425" h="609600">
                <a:moveTo>
                  <a:pt x="176149" y="0"/>
                </a:moveTo>
                <a:lnTo>
                  <a:pt x="0" y="176275"/>
                </a:lnTo>
                <a:lnTo>
                  <a:pt x="352425" y="176275"/>
                </a:lnTo>
                <a:lnTo>
                  <a:pt x="176149" y="0"/>
                </a:lnTo>
                <a:close/>
              </a:path>
            </a:pathLst>
          </a:custGeom>
          <a:solidFill>
            <a:srgbClr val="4F81BC"/>
          </a:solidFill>
        </p:spPr>
        <p:txBody>
          <a:bodyPr wrap="square" lIns="0" tIns="0" rIns="0" bIns="0" rtlCol="0"/>
          <a:lstStyle/>
          <a:p>
            <a:endParaRPr/>
          </a:p>
        </p:txBody>
      </p:sp>
      <p:sp>
        <p:nvSpPr>
          <p:cNvPr id="15" name="object 13">
            <a:extLst>
              <a:ext uri="{FF2B5EF4-FFF2-40B4-BE49-F238E27FC236}">
                <a16:creationId xmlns:a16="http://schemas.microsoft.com/office/drawing/2014/main" id="{E0F74696-90F2-4450-A857-54A92AB76D27}"/>
              </a:ext>
            </a:extLst>
          </p:cNvPr>
          <p:cNvSpPr/>
          <p:nvPr/>
        </p:nvSpPr>
        <p:spPr>
          <a:xfrm>
            <a:off x="823913" y="4152003"/>
            <a:ext cx="352425" cy="503802"/>
          </a:xfrm>
          <a:custGeom>
            <a:avLst/>
            <a:gdLst/>
            <a:ahLst/>
            <a:cxnLst/>
            <a:rect l="l" t="t" r="r" b="b"/>
            <a:pathLst>
              <a:path w="352425" h="609600">
                <a:moveTo>
                  <a:pt x="88011" y="609600"/>
                </a:moveTo>
                <a:lnTo>
                  <a:pt x="88011" y="176275"/>
                </a:lnTo>
                <a:lnTo>
                  <a:pt x="0" y="176275"/>
                </a:lnTo>
                <a:lnTo>
                  <a:pt x="176149" y="0"/>
                </a:lnTo>
                <a:lnTo>
                  <a:pt x="352425" y="176275"/>
                </a:lnTo>
                <a:lnTo>
                  <a:pt x="264287" y="176275"/>
                </a:lnTo>
                <a:lnTo>
                  <a:pt x="264287" y="609600"/>
                </a:lnTo>
                <a:lnTo>
                  <a:pt x="88011" y="609600"/>
                </a:lnTo>
                <a:close/>
              </a:path>
            </a:pathLst>
          </a:custGeom>
          <a:ln w="28575">
            <a:solidFill>
              <a:srgbClr val="385D89"/>
            </a:solidFill>
          </a:ln>
        </p:spPr>
        <p:txBody>
          <a:bodyPr wrap="square" lIns="0" tIns="0" rIns="0" bIns="0" rtlCol="0"/>
          <a:lstStyle/>
          <a:p>
            <a:endParaRPr/>
          </a:p>
        </p:txBody>
      </p:sp>
      <p:sp>
        <p:nvSpPr>
          <p:cNvPr id="16" name="object 14">
            <a:extLst>
              <a:ext uri="{FF2B5EF4-FFF2-40B4-BE49-F238E27FC236}">
                <a16:creationId xmlns:a16="http://schemas.microsoft.com/office/drawing/2014/main" id="{35AD9820-7425-423B-AB1B-861BDE71E9FA}"/>
              </a:ext>
            </a:extLst>
          </p:cNvPr>
          <p:cNvSpPr txBox="1"/>
          <p:nvPr/>
        </p:nvSpPr>
        <p:spPr>
          <a:xfrm>
            <a:off x="468947" y="4679158"/>
            <a:ext cx="1115695" cy="248227"/>
          </a:xfrm>
          <a:prstGeom prst="rect">
            <a:avLst/>
          </a:prstGeom>
        </p:spPr>
        <p:txBody>
          <a:bodyPr vert="horz" wrap="square" lIns="0" tIns="12700" rIns="0" bIns="0" rtlCol="0">
            <a:spAutoFit/>
          </a:bodyPr>
          <a:lstStyle/>
          <a:p>
            <a:pPr marL="12700">
              <a:lnSpc>
                <a:spcPct val="100000"/>
              </a:lnSpc>
              <a:spcBef>
                <a:spcPts val="100"/>
              </a:spcBef>
            </a:pPr>
            <a:r>
              <a:rPr sz="1800" spc="-180" dirty="0">
                <a:latin typeface="Arial Black"/>
                <a:cs typeface="Arial Black"/>
              </a:rPr>
              <a:t>Input</a:t>
            </a:r>
            <a:r>
              <a:rPr sz="1800" spc="-25" dirty="0">
                <a:latin typeface="Arial Black"/>
                <a:cs typeface="Arial Black"/>
              </a:rPr>
              <a:t> </a:t>
            </a:r>
            <a:r>
              <a:rPr sz="1800" spc="-225" dirty="0">
                <a:latin typeface="Arial Black"/>
                <a:cs typeface="Arial Black"/>
              </a:rPr>
              <a:t>Data</a:t>
            </a:r>
            <a:endParaRPr sz="1800">
              <a:latin typeface="Arial Black"/>
              <a:cs typeface="Arial Black"/>
            </a:endParaRPr>
          </a:p>
        </p:txBody>
      </p:sp>
      <p:sp>
        <p:nvSpPr>
          <p:cNvPr id="17" name="object 15">
            <a:extLst>
              <a:ext uri="{FF2B5EF4-FFF2-40B4-BE49-F238E27FC236}">
                <a16:creationId xmlns:a16="http://schemas.microsoft.com/office/drawing/2014/main" id="{2C8D45CF-9B19-4933-AF75-79686BFC300D}"/>
              </a:ext>
            </a:extLst>
          </p:cNvPr>
          <p:cNvSpPr/>
          <p:nvPr/>
        </p:nvSpPr>
        <p:spPr>
          <a:xfrm>
            <a:off x="2471738" y="4175724"/>
            <a:ext cx="352425" cy="495930"/>
          </a:xfrm>
          <a:custGeom>
            <a:avLst/>
            <a:gdLst/>
            <a:ahLst/>
            <a:cxnLst/>
            <a:rect l="l" t="t" r="r" b="b"/>
            <a:pathLst>
              <a:path w="352425" h="600075">
                <a:moveTo>
                  <a:pt x="352425" y="423799"/>
                </a:moveTo>
                <a:lnTo>
                  <a:pt x="0" y="423799"/>
                </a:lnTo>
                <a:lnTo>
                  <a:pt x="176149" y="600075"/>
                </a:lnTo>
                <a:lnTo>
                  <a:pt x="352425" y="423799"/>
                </a:lnTo>
                <a:close/>
              </a:path>
              <a:path w="352425" h="600075">
                <a:moveTo>
                  <a:pt x="264287" y="0"/>
                </a:moveTo>
                <a:lnTo>
                  <a:pt x="88011" y="0"/>
                </a:lnTo>
                <a:lnTo>
                  <a:pt x="88011" y="423799"/>
                </a:lnTo>
                <a:lnTo>
                  <a:pt x="264287" y="423799"/>
                </a:lnTo>
                <a:lnTo>
                  <a:pt x="264287" y="0"/>
                </a:lnTo>
                <a:close/>
              </a:path>
            </a:pathLst>
          </a:custGeom>
          <a:solidFill>
            <a:srgbClr val="4F81BC"/>
          </a:solidFill>
        </p:spPr>
        <p:txBody>
          <a:bodyPr wrap="square" lIns="0" tIns="0" rIns="0" bIns="0" rtlCol="0"/>
          <a:lstStyle/>
          <a:p>
            <a:endParaRPr/>
          </a:p>
        </p:txBody>
      </p:sp>
      <p:sp>
        <p:nvSpPr>
          <p:cNvPr id="18" name="object 16">
            <a:extLst>
              <a:ext uri="{FF2B5EF4-FFF2-40B4-BE49-F238E27FC236}">
                <a16:creationId xmlns:a16="http://schemas.microsoft.com/office/drawing/2014/main" id="{97C92B9C-F518-4F91-B37F-A63C37F79DA1}"/>
              </a:ext>
            </a:extLst>
          </p:cNvPr>
          <p:cNvSpPr/>
          <p:nvPr/>
        </p:nvSpPr>
        <p:spPr>
          <a:xfrm>
            <a:off x="2471738" y="4175724"/>
            <a:ext cx="352425" cy="495930"/>
          </a:xfrm>
          <a:custGeom>
            <a:avLst/>
            <a:gdLst/>
            <a:ahLst/>
            <a:cxnLst/>
            <a:rect l="l" t="t" r="r" b="b"/>
            <a:pathLst>
              <a:path w="352425" h="600075">
                <a:moveTo>
                  <a:pt x="264287" y="0"/>
                </a:moveTo>
                <a:lnTo>
                  <a:pt x="264287" y="423799"/>
                </a:lnTo>
                <a:lnTo>
                  <a:pt x="352425" y="423799"/>
                </a:lnTo>
                <a:lnTo>
                  <a:pt x="176149" y="600075"/>
                </a:lnTo>
                <a:lnTo>
                  <a:pt x="0" y="423799"/>
                </a:lnTo>
                <a:lnTo>
                  <a:pt x="88011" y="423799"/>
                </a:lnTo>
                <a:lnTo>
                  <a:pt x="88011" y="0"/>
                </a:lnTo>
                <a:lnTo>
                  <a:pt x="264287" y="0"/>
                </a:lnTo>
                <a:close/>
              </a:path>
            </a:pathLst>
          </a:custGeom>
          <a:ln w="28575">
            <a:solidFill>
              <a:srgbClr val="385D89"/>
            </a:solidFill>
          </a:ln>
        </p:spPr>
        <p:txBody>
          <a:bodyPr wrap="square" lIns="0" tIns="0" rIns="0" bIns="0" rtlCol="0"/>
          <a:lstStyle/>
          <a:p>
            <a:endParaRPr/>
          </a:p>
        </p:txBody>
      </p:sp>
      <p:sp>
        <p:nvSpPr>
          <p:cNvPr id="19" name="object 17">
            <a:extLst>
              <a:ext uri="{FF2B5EF4-FFF2-40B4-BE49-F238E27FC236}">
                <a16:creationId xmlns:a16="http://schemas.microsoft.com/office/drawing/2014/main" id="{B37471DF-F938-4BBE-8EB9-1C8DAA449AB6}"/>
              </a:ext>
            </a:extLst>
          </p:cNvPr>
          <p:cNvSpPr/>
          <p:nvPr/>
        </p:nvSpPr>
        <p:spPr>
          <a:xfrm>
            <a:off x="3090863" y="2105413"/>
            <a:ext cx="1552575" cy="810806"/>
          </a:xfrm>
          <a:custGeom>
            <a:avLst/>
            <a:gdLst/>
            <a:ahLst/>
            <a:cxnLst/>
            <a:rect l="l" t="t" r="r" b="b"/>
            <a:pathLst>
              <a:path w="1552575" h="981075">
                <a:moveTo>
                  <a:pt x="1307211" y="0"/>
                </a:moveTo>
                <a:lnTo>
                  <a:pt x="245237" y="0"/>
                </a:lnTo>
                <a:lnTo>
                  <a:pt x="0" y="490474"/>
                </a:lnTo>
                <a:lnTo>
                  <a:pt x="245237" y="981075"/>
                </a:lnTo>
                <a:lnTo>
                  <a:pt x="1307211" y="981075"/>
                </a:lnTo>
                <a:lnTo>
                  <a:pt x="1552575" y="490474"/>
                </a:lnTo>
                <a:lnTo>
                  <a:pt x="1307211" y="0"/>
                </a:lnTo>
                <a:close/>
              </a:path>
            </a:pathLst>
          </a:custGeom>
          <a:solidFill>
            <a:srgbClr val="4F81BC"/>
          </a:solidFill>
        </p:spPr>
        <p:txBody>
          <a:bodyPr wrap="square" lIns="0" tIns="0" rIns="0" bIns="0" rtlCol="0"/>
          <a:lstStyle/>
          <a:p>
            <a:endParaRPr/>
          </a:p>
        </p:txBody>
      </p:sp>
      <p:sp>
        <p:nvSpPr>
          <p:cNvPr id="20" name="object 18">
            <a:extLst>
              <a:ext uri="{FF2B5EF4-FFF2-40B4-BE49-F238E27FC236}">
                <a16:creationId xmlns:a16="http://schemas.microsoft.com/office/drawing/2014/main" id="{1136A52D-79F7-4F69-8947-29E5E3CBCE09}"/>
              </a:ext>
            </a:extLst>
          </p:cNvPr>
          <p:cNvSpPr/>
          <p:nvPr/>
        </p:nvSpPr>
        <p:spPr>
          <a:xfrm>
            <a:off x="3090863" y="2105413"/>
            <a:ext cx="1552575" cy="810806"/>
          </a:xfrm>
          <a:custGeom>
            <a:avLst/>
            <a:gdLst/>
            <a:ahLst/>
            <a:cxnLst/>
            <a:rect l="l" t="t" r="r" b="b"/>
            <a:pathLst>
              <a:path w="1552575" h="981075">
                <a:moveTo>
                  <a:pt x="0" y="490474"/>
                </a:moveTo>
                <a:lnTo>
                  <a:pt x="245237" y="0"/>
                </a:lnTo>
                <a:lnTo>
                  <a:pt x="1307211" y="0"/>
                </a:lnTo>
                <a:lnTo>
                  <a:pt x="1552575" y="490474"/>
                </a:lnTo>
                <a:lnTo>
                  <a:pt x="1307211" y="981075"/>
                </a:lnTo>
                <a:lnTo>
                  <a:pt x="245237" y="981075"/>
                </a:lnTo>
                <a:lnTo>
                  <a:pt x="0" y="490474"/>
                </a:lnTo>
                <a:close/>
              </a:path>
            </a:pathLst>
          </a:custGeom>
          <a:ln w="28575">
            <a:solidFill>
              <a:srgbClr val="385D89"/>
            </a:solidFill>
          </a:ln>
        </p:spPr>
        <p:txBody>
          <a:bodyPr wrap="square" lIns="0" tIns="0" rIns="0" bIns="0" rtlCol="0"/>
          <a:lstStyle/>
          <a:p>
            <a:endParaRPr/>
          </a:p>
        </p:txBody>
      </p:sp>
      <p:sp>
        <p:nvSpPr>
          <p:cNvPr id="21" name="object 19">
            <a:extLst>
              <a:ext uri="{FF2B5EF4-FFF2-40B4-BE49-F238E27FC236}">
                <a16:creationId xmlns:a16="http://schemas.microsoft.com/office/drawing/2014/main" id="{1C1C63FB-B78B-4114-99CC-91E62E46B4EF}"/>
              </a:ext>
            </a:extLst>
          </p:cNvPr>
          <p:cNvSpPr txBox="1"/>
          <p:nvPr/>
        </p:nvSpPr>
        <p:spPr>
          <a:xfrm>
            <a:off x="3465766" y="2365134"/>
            <a:ext cx="810895" cy="276566"/>
          </a:xfrm>
          <a:prstGeom prst="rect">
            <a:avLst/>
          </a:prstGeom>
        </p:spPr>
        <p:txBody>
          <a:bodyPr vert="horz" wrap="square" lIns="0" tIns="15875" rIns="0" bIns="0" rtlCol="0">
            <a:spAutoFit/>
          </a:bodyPr>
          <a:lstStyle/>
          <a:p>
            <a:pPr marL="12700">
              <a:lnSpc>
                <a:spcPct val="100000"/>
              </a:lnSpc>
              <a:spcBef>
                <a:spcPts val="125"/>
              </a:spcBef>
            </a:pPr>
            <a:r>
              <a:rPr sz="2000" b="1" spc="180" dirty="0">
                <a:solidFill>
                  <a:srgbClr val="FFFFFF"/>
                </a:solidFill>
                <a:latin typeface="Arial"/>
                <a:cs typeface="Arial"/>
              </a:rPr>
              <a:t>M</a:t>
            </a:r>
            <a:r>
              <a:rPr sz="2000" b="1" spc="150" dirty="0">
                <a:solidFill>
                  <a:srgbClr val="FFFFFF"/>
                </a:solidFill>
                <a:latin typeface="Arial"/>
                <a:cs typeface="Arial"/>
              </a:rPr>
              <a:t>o</a:t>
            </a:r>
            <a:r>
              <a:rPr sz="2000" b="1" spc="50" dirty="0">
                <a:solidFill>
                  <a:srgbClr val="FFFFFF"/>
                </a:solidFill>
                <a:latin typeface="Arial"/>
                <a:cs typeface="Arial"/>
              </a:rPr>
              <a:t>d</a:t>
            </a:r>
            <a:r>
              <a:rPr sz="2000" b="1" spc="10" dirty="0">
                <a:solidFill>
                  <a:srgbClr val="FFFFFF"/>
                </a:solidFill>
                <a:latin typeface="Arial"/>
                <a:cs typeface="Arial"/>
              </a:rPr>
              <a:t>e</a:t>
            </a:r>
            <a:r>
              <a:rPr sz="2000" b="1" dirty="0">
                <a:solidFill>
                  <a:srgbClr val="FFFFFF"/>
                </a:solidFill>
                <a:latin typeface="Arial"/>
                <a:cs typeface="Arial"/>
              </a:rPr>
              <a:t>l</a:t>
            </a:r>
            <a:endParaRPr sz="2000">
              <a:latin typeface="Arial"/>
              <a:cs typeface="Arial"/>
            </a:endParaRPr>
          </a:p>
        </p:txBody>
      </p:sp>
      <p:sp>
        <p:nvSpPr>
          <p:cNvPr id="22" name="object 20">
            <a:extLst>
              <a:ext uri="{FF2B5EF4-FFF2-40B4-BE49-F238E27FC236}">
                <a16:creationId xmlns:a16="http://schemas.microsoft.com/office/drawing/2014/main" id="{039D81A0-D5F5-4519-8761-177DB63D942A}"/>
              </a:ext>
            </a:extLst>
          </p:cNvPr>
          <p:cNvSpPr/>
          <p:nvPr/>
        </p:nvSpPr>
        <p:spPr>
          <a:xfrm>
            <a:off x="4498658" y="2828160"/>
            <a:ext cx="763905" cy="654942"/>
          </a:xfrm>
          <a:custGeom>
            <a:avLst/>
            <a:gdLst/>
            <a:ahLst/>
            <a:cxnLst/>
            <a:rect l="l" t="t" r="r" b="b"/>
            <a:pathLst>
              <a:path w="763904" h="792479">
                <a:moveTo>
                  <a:pt x="28575" y="0"/>
                </a:moveTo>
                <a:lnTo>
                  <a:pt x="528447" y="28701"/>
                </a:lnTo>
                <a:lnTo>
                  <a:pt x="396367" y="146430"/>
                </a:lnTo>
                <a:lnTo>
                  <a:pt x="631317" y="409955"/>
                </a:lnTo>
                <a:lnTo>
                  <a:pt x="763397" y="292100"/>
                </a:lnTo>
                <a:lnTo>
                  <a:pt x="734822" y="791972"/>
                </a:lnTo>
                <a:lnTo>
                  <a:pt x="234950" y="763397"/>
                </a:lnTo>
                <a:lnTo>
                  <a:pt x="367029" y="645540"/>
                </a:lnTo>
                <a:lnTo>
                  <a:pt x="132079" y="382142"/>
                </a:lnTo>
                <a:lnTo>
                  <a:pt x="0" y="499872"/>
                </a:lnTo>
                <a:lnTo>
                  <a:pt x="28575" y="0"/>
                </a:lnTo>
                <a:close/>
              </a:path>
            </a:pathLst>
          </a:custGeom>
          <a:ln w="25400">
            <a:solidFill>
              <a:srgbClr val="385D89"/>
            </a:solidFill>
          </a:ln>
        </p:spPr>
        <p:txBody>
          <a:bodyPr wrap="square" lIns="0" tIns="0" rIns="0" bIns="0" rtlCol="0"/>
          <a:lstStyle/>
          <a:p>
            <a:endParaRPr/>
          </a:p>
        </p:txBody>
      </p:sp>
      <p:sp>
        <p:nvSpPr>
          <p:cNvPr id="23" name="object 21">
            <a:extLst>
              <a:ext uri="{FF2B5EF4-FFF2-40B4-BE49-F238E27FC236}">
                <a16:creationId xmlns:a16="http://schemas.microsoft.com/office/drawing/2014/main" id="{75475F01-5E83-4286-85C0-38F7DBA0A460}"/>
              </a:ext>
            </a:extLst>
          </p:cNvPr>
          <p:cNvSpPr/>
          <p:nvPr/>
        </p:nvSpPr>
        <p:spPr>
          <a:xfrm>
            <a:off x="2212403" y="2852299"/>
            <a:ext cx="795655" cy="661765"/>
          </a:xfrm>
          <a:custGeom>
            <a:avLst/>
            <a:gdLst/>
            <a:ahLst/>
            <a:cxnLst/>
            <a:rect l="l" t="t" r="r" b="b"/>
            <a:pathLst>
              <a:path w="795654" h="800735">
                <a:moveTo>
                  <a:pt x="791083" y="0"/>
                </a:moveTo>
                <a:lnTo>
                  <a:pt x="795401" y="500633"/>
                </a:lnTo>
                <a:lnTo>
                  <a:pt x="669163" y="376554"/>
                </a:lnTo>
                <a:lnTo>
                  <a:pt x="378713" y="672083"/>
                </a:lnTo>
                <a:lnTo>
                  <a:pt x="505079" y="796163"/>
                </a:lnTo>
                <a:lnTo>
                  <a:pt x="4318" y="800607"/>
                </a:lnTo>
                <a:lnTo>
                  <a:pt x="0" y="299974"/>
                </a:lnTo>
                <a:lnTo>
                  <a:pt x="126237" y="424052"/>
                </a:lnTo>
                <a:lnTo>
                  <a:pt x="416687" y="128396"/>
                </a:lnTo>
                <a:lnTo>
                  <a:pt x="290322" y="4444"/>
                </a:lnTo>
                <a:lnTo>
                  <a:pt x="791083" y="0"/>
                </a:lnTo>
              </a:path>
            </a:pathLst>
          </a:custGeom>
          <a:ln w="25400">
            <a:solidFill>
              <a:srgbClr val="385D89"/>
            </a:solidFill>
          </a:ln>
        </p:spPr>
        <p:txBody>
          <a:bodyPr wrap="square" lIns="0" tIns="0" rIns="0" bIns="0" rtlCol="0"/>
          <a:lstStyle/>
          <a:p>
            <a:endParaRPr/>
          </a:p>
        </p:txBody>
      </p:sp>
      <p:sp>
        <p:nvSpPr>
          <p:cNvPr id="24" name="object 22">
            <a:extLst>
              <a:ext uri="{FF2B5EF4-FFF2-40B4-BE49-F238E27FC236}">
                <a16:creationId xmlns:a16="http://schemas.microsoft.com/office/drawing/2014/main" id="{2A17ADAC-D1DC-4E96-828B-450794F81656}"/>
              </a:ext>
            </a:extLst>
          </p:cNvPr>
          <p:cNvSpPr/>
          <p:nvPr/>
        </p:nvSpPr>
        <p:spPr>
          <a:xfrm>
            <a:off x="1188796" y="4909135"/>
            <a:ext cx="1952232" cy="1781911"/>
          </a:xfrm>
          <a:prstGeom prst="rect">
            <a:avLst/>
          </a:prstGeom>
          <a:blipFill>
            <a:blip r:embed="rId3" cstate="print"/>
            <a:stretch>
              <a:fillRect/>
            </a:stretch>
          </a:blipFill>
        </p:spPr>
        <p:txBody>
          <a:bodyPr wrap="square" lIns="0" tIns="0" rIns="0" bIns="0" rtlCol="0"/>
          <a:lstStyle/>
          <a:p>
            <a:endParaRPr/>
          </a:p>
        </p:txBody>
      </p:sp>
      <p:sp>
        <p:nvSpPr>
          <p:cNvPr id="25" name="object 23">
            <a:extLst>
              <a:ext uri="{FF2B5EF4-FFF2-40B4-BE49-F238E27FC236}">
                <a16:creationId xmlns:a16="http://schemas.microsoft.com/office/drawing/2014/main" id="{ACE7C3FC-E94E-4CDF-B448-C5DE24CBDACC}"/>
              </a:ext>
            </a:extLst>
          </p:cNvPr>
          <p:cNvSpPr/>
          <p:nvPr/>
        </p:nvSpPr>
        <p:spPr>
          <a:xfrm>
            <a:off x="1575626" y="2459532"/>
            <a:ext cx="4325112" cy="2038940"/>
          </a:xfrm>
          <a:prstGeom prst="rect">
            <a:avLst/>
          </a:prstGeom>
          <a:blipFill>
            <a:blip r:embed="rId4" cstate="print"/>
            <a:stretch>
              <a:fillRect/>
            </a:stretch>
          </a:blipFill>
        </p:spPr>
        <p:txBody>
          <a:bodyPr wrap="square" lIns="0" tIns="0" rIns="0" bIns="0" rtlCol="0"/>
          <a:lstStyle/>
          <a:p>
            <a:endParaRPr/>
          </a:p>
        </p:txBody>
      </p:sp>
      <p:sp>
        <p:nvSpPr>
          <p:cNvPr id="26" name="object 24">
            <a:extLst>
              <a:ext uri="{FF2B5EF4-FFF2-40B4-BE49-F238E27FC236}">
                <a16:creationId xmlns:a16="http://schemas.microsoft.com/office/drawing/2014/main" id="{77CD6A44-3C16-4DBD-A88F-AB9F23839519}"/>
              </a:ext>
            </a:extLst>
          </p:cNvPr>
          <p:cNvSpPr/>
          <p:nvPr/>
        </p:nvSpPr>
        <p:spPr>
          <a:xfrm>
            <a:off x="1575626" y="2459544"/>
            <a:ext cx="4325620" cy="2039347"/>
          </a:xfrm>
          <a:custGeom>
            <a:avLst/>
            <a:gdLst/>
            <a:ahLst/>
            <a:cxnLst/>
            <a:rect l="l" t="t" r="r" b="b"/>
            <a:pathLst>
              <a:path w="4325620" h="2467610">
                <a:moveTo>
                  <a:pt x="2244852" y="8509"/>
                </a:moveTo>
                <a:lnTo>
                  <a:pt x="2201771" y="13737"/>
                </a:lnTo>
                <a:lnTo>
                  <a:pt x="2158951" y="20176"/>
                </a:lnTo>
                <a:lnTo>
                  <a:pt x="2116404" y="27814"/>
                </a:lnTo>
                <a:lnTo>
                  <a:pt x="2074139" y="36637"/>
                </a:lnTo>
                <a:lnTo>
                  <a:pt x="2032169" y="46634"/>
                </a:lnTo>
                <a:lnTo>
                  <a:pt x="1990506" y="57791"/>
                </a:lnTo>
                <a:lnTo>
                  <a:pt x="1949160" y="70097"/>
                </a:lnTo>
                <a:lnTo>
                  <a:pt x="1908144" y="83539"/>
                </a:lnTo>
                <a:lnTo>
                  <a:pt x="1867468" y="98104"/>
                </a:lnTo>
                <a:lnTo>
                  <a:pt x="1827144" y="113780"/>
                </a:lnTo>
                <a:lnTo>
                  <a:pt x="1787183" y="130554"/>
                </a:lnTo>
                <a:lnTo>
                  <a:pt x="1747597" y="148415"/>
                </a:lnTo>
                <a:lnTo>
                  <a:pt x="1708398" y="167348"/>
                </a:lnTo>
                <a:lnTo>
                  <a:pt x="1669596" y="187343"/>
                </a:lnTo>
                <a:lnTo>
                  <a:pt x="1631203" y="208386"/>
                </a:lnTo>
                <a:lnTo>
                  <a:pt x="1593231" y="230464"/>
                </a:lnTo>
                <a:lnTo>
                  <a:pt x="1555691" y="253567"/>
                </a:lnTo>
                <a:lnTo>
                  <a:pt x="1518595" y="277680"/>
                </a:lnTo>
                <a:lnTo>
                  <a:pt x="1481953" y="302791"/>
                </a:lnTo>
                <a:lnTo>
                  <a:pt x="1445778" y="328888"/>
                </a:lnTo>
                <a:lnTo>
                  <a:pt x="1410080" y="355959"/>
                </a:lnTo>
                <a:lnTo>
                  <a:pt x="1374872" y="383991"/>
                </a:lnTo>
                <a:lnTo>
                  <a:pt x="1340164" y="412971"/>
                </a:lnTo>
                <a:lnTo>
                  <a:pt x="1305969" y="442887"/>
                </a:lnTo>
                <a:lnTo>
                  <a:pt x="1272296" y="473726"/>
                </a:lnTo>
                <a:lnTo>
                  <a:pt x="1239159" y="505477"/>
                </a:lnTo>
                <a:lnTo>
                  <a:pt x="1206568" y="538125"/>
                </a:lnTo>
                <a:lnTo>
                  <a:pt x="1174535" y="571660"/>
                </a:lnTo>
                <a:lnTo>
                  <a:pt x="1143072" y="606068"/>
                </a:lnTo>
                <a:lnTo>
                  <a:pt x="1112189" y="641337"/>
                </a:lnTo>
                <a:lnTo>
                  <a:pt x="1081898" y="677455"/>
                </a:lnTo>
                <a:lnTo>
                  <a:pt x="1052210" y="714408"/>
                </a:lnTo>
                <a:lnTo>
                  <a:pt x="1023138" y="752185"/>
                </a:lnTo>
                <a:lnTo>
                  <a:pt x="994692" y="790773"/>
                </a:lnTo>
                <a:lnTo>
                  <a:pt x="966883" y="830159"/>
                </a:lnTo>
                <a:lnTo>
                  <a:pt x="939724" y="870331"/>
                </a:lnTo>
                <a:lnTo>
                  <a:pt x="913226" y="911277"/>
                </a:lnTo>
                <a:lnTo>
                  <a:pt x="887400" y="952984"/>
                </a:lnTo>
                <a:lnTo>
                  <a:pt x="862258" y="995439"/>
                </a:lnTo>
                <a:lnTo>
                  <a:pt x="837810" y="1038630"/>
                </a:lnTo>
                <a:lnTo>
                  <a:pt x="814069" y="1082545"/>
                </a:lnTo>
                <a:lnTo>
                  <a:pt x="791046" y="1127171"/>
                </a:lnTo>
                <a:lnTo>
                  <a:pt x="768753" y="1172495"/>
                </a:lnTo>
                <a:lnTo>
                  <a:pt x="747200" y="1218505"/>
                </a:lnTo>
                <a:lnTo>
                  <a:pt x="726399" y="1265189"/>
                </a:lnTo>
                <a:lnTo>
                  <a:pt x="706362" y="1312533"/>
                </a:lnTo>
                <a:lnTo>
                  <a:pt x="687099" y="1360526"/>
                </a:lnTo>
                <a:lnTo>
                  <a:pt x="668624" y="1409156"/>
                </a:lnTo>
                <a:lnTo>
                  <a:pt x="650946" y="1458408"/>
                </a:lnTo>
                <a:lnTo>
                  <a:pt x="634078" y="1508272"/>
                </a:lnTo>
                <a:lnTo>
                  <a:pt x="618030" y="1558734"/>
                </a:lnTo>
                <a:lnTo>
                  <a:pt x="602815" y="1609782"/>
                </a:lnTo>
                <a:lnTo>
                  <a:pt x="588443" y="1661404"/>
                </a:lnTo>
                <a:lnTo>
                  <a:pt x="574927" y="1713587"/>
                </a:lnTo>
                <a:lnTo>
                  <a:pt x="562277" y="1766318"/>
                </a:lnTo>
                <a:lnTo>
                  <a:pt x="550505" y="1819586"/>
                </a:lnTo>
                <a:lnTo>
                  <a:pt x="539623" y="1873377"/>
                </a:lnTo>
                <a:lnTo>
                  <a:pt x="760730" y="1873377"/>
                </a:lnTo>
                <a:lnTo>
                  <a:pt x="323976" y="2467102"/>
                </a:lnTo>
                <a:lnTo>
                  <a:pt x="0" y="1873377"/>
                </a:lnTo>
                <a:lnTo>
                  <a:pt x="221107" y="1873377"/>
                </a:lnTo>
                <a:lnTo>
                  <a:pt x="232003" y="1819522"/>
                </a:lnTo>
                <a:lnTo>
                  <a:pt x="243785" y="1766207"/>
                </a:lnTo>
                <a:lnTo>
                  <a:pt x="256441" y="1713444"/>
                </a:lnTo>
                <a:lnTo>
                  <a:pt x="269960" y="1661244"/>
                </a:lnTo>
                <a:lnTo>
                  <a:pt x="284329" y="1609620"/>
                </a:lnTo>
                <a:lnTo>
                  <a:pt x="299538" y="1558582"/>
                </a:lnTo>
                <a:lnTo>
                  <a:pt x="315573" y="1508144"/>
                </a:lnTo>
                <a:lnTo>
                  <a:pt x="332425" y="1458316"/>
                </a:lnTo>
                <a:lnTo>
                  <a:pt x="350080" y="1409110"/>
                </a:lnTo>
                <a:lnTo>
                  <a:pt x="368527" y="1360538"/>
                </a:lnTo>
                <a:lnTo>
                  <a:pt x="387755" y="1312612"/>
                </a:lnTo>
                <a:lnTo>
                  <a:pt x="407752" y="1265344"/>
                </a:lnTo>
                <a:lnTo>
                  <a:pt x="428505" y="1218746"/>
                </a:lnTo>
                <a:lnTo>
                  <a:pt x="450004" y="1172828"/>
                </a:lnTo>
                <a:lnTo>
                  <a:pt x="472237" y="1127603"/>
                </a:lnTo>
                <a:lnTo>
                  <a:pt x="495192" y="1083084"/>
                </a:lnTo>
                <a:lnTo>
                  <a:pt x="518856" y="1039280"/>
                </a:lnTo>
                <a:lnTo>
                  <a:pt x="543220" y="996205"/>
                </a:lnTo>
                <a:lnTo>
                  <a:pt x="568270" y="953870"/>
                </a:lnTo>
                <a:lnTo>
                  <a:pt x="593995" y="912287"/>
                </a:lnTo>
                <a:lnTo>
                  <a:pt x="620383" y="871467"/>
                </a:lnTo>
                <a:lnTo>
                  <a:pt x="647424" y="831423"/>
                </a:lnTo>
                <a:lnTo>
                  <a:pt x="675104" y="792166"/>
                </a:lnTo>
                <a:lnTo>
                  <a:pt x="703412" y="753708"/>
                </a:lnTo>
                <a:lnTo>
                  <a:pt x="732337" y="716061"/>
                </a:lnTo>
                <a:lnTo>
                  <a:pt x="761867" y="679236"/>
                </a:lnTo>
                <a:lnTo>
                  <a:pt x="791990" y="643245"/>
                </a:lnTo>
                <a:lnTo>
                  <a:pt x="822694" y="608100"/>
                </a:lnTo>
                <a:lnTo>
                  <a:pt x="853968" y="573814"/>
                </a:lnTo>
                <a:lnTo>
                  <a:pt x="885800" y="540396"/>
                </a:lnTo>
                <a:lnTo>
                  <a:pt x="918178" y="507860"/>
                </a:lnTo>
                <a:lnTo>
                  <a:pt x="951091" y="476217"/>
                </a:lnTo>
                <a:lnTo>
                  <a:pt x="984527" y="445479"/>
                </a:lnTo>
                <a:lnTo>
                  <a:pt x="1018474" y="415658"/>
                </a:lnTo>
                <a:lnTo>
                  <a:pt x="1052920" y="386765"/>
                </a:lnTo>
                <a:lnTo>
                  <a:pt x="1087854" y="358813"/>
                </a:lnTo>
                <a:lnTo>
                  <a:pt x="1123264" y="331812"/>
                </a:lnTo>
                <a:lnTo>
                  <a:pt x="1159139" y="305775"/>
                </a:lnTo>
                <a:lnTo>
                  <a:pt x="1195465" y="280714"/>
                </a:lnTo>
                <a:lnTo>
                  <a:pt x="1232233" y="256639"/>
                </a:lnTo>
                <a:lnTo>
                  <a:pt x="1269430" y="233564"/>
                </a:lnTo>
                <a:lnTo>
                  <a:pt x="1307045" y="211500"/>
                </a:lnTo>
                <a:lnTo>
                  <a:pt x="1345065" y="190459"/>
                </a:lnTo>
                <a:lnTo>
                  <a:pt x="1383479" y="170451"/>
                </a:lnTo>
                <a:lnTo>
                  <a:pt x="1422276" y="151490"/>
                </a:lnTo>
                <a:lnTo>
                  <a:pt x="1461443" y="133587"/>
                </a:lnTo>
                <a:lnTo>
                  <a:pt x="1500970" y="116754"/>
                </a:lnTo>
                <a:lnTo>
                  <a:pt x="1540843" y="101002"/>
                </a:lnTo>
                <a:lnTo>
                  <a:pt x="1581052" y="86343"/>
                </a:lnTo>
                <a:lnTo>
                  <a:pt x="1621585" y="72790"/>
                </a:lnTo>
                <a:lnTo>
                  <a:pt x="1662430" y="60353"/>
                </a:lnTo>
                <a:lnTo>
                  <a:pt x="1703575" y="49045"/>
                </a:lnTo>
                <a:lnTo>
                  <a:pt x="1745009" y="38877"/>
                </a:lnTo>
                <a:lnTo>
                  <a:pt x="1786719" y="29861"/>
                </a:lnTo>
                <a:lnTo>
                  <a:pt x="1828696" y="22009"/>
                </a:lnTo>
                <a:lnTo>
                  <a:pt x="1870925" y="15333"/>
                </a:lnTo>
                <a:lnTo>
                  <a:pt x="1913397" y="9844"/>
                </a:lnTo>
                <a:lnTo>
                  <a:pt x="1956098" y="5555"/>
                </a:lnTo>
                <a:lnTo>
                  <a:pt x="1999018" y="2476"/>
                </a:lnTo>
                <a:lnTo>
                  <a:pt x="2042145" y="621"/>
                </a:lnTo>
                <a:lnTo>
                  <a:pt x="2085466" y="0"/>
                </a:lnTo>
                <a:lnTo>
                  <a:pt x="2404110" y="126"/>
                </a:lnTo>
                <a:lnTo>
                  <a:pt x="2446439" y="714"/>
                </a:lnTo>
                <a:lnTo>
                  <a:pt x="2488545" y="2466"/>
                </a:lnTo>
                <a:lnTo>
                  <a:pt x="2530418" y="5373"/>
                </a:lnTo>
                <a:lnTo>
                  <a:pt x="2572048" y="9422"/>
                </a:lnTo>
                <a:lnTo>
                  <a:pt x="2613427" y="14601"/>
                </a:lnTo>
                <a:lnTo>
                  <a:pt x="2654544" y="20898"/>
                </a:lnTo>
                <a:lnTo>
                  <a:pt x="2695391" y="28300"/>
                </a:lnTo>
                <a:lnTo>
                  <a:pt x="2735958" y="36796"/>
                </a:lnTo>
                <a:lnTo>
                  <a:pt x="2776236" y="46374"/>
                </a:lnTo>
                <a:lnTo>
                  <a:pt x="2816215" y="57022"/>
                </a:lnTo>
                <a:lnTo>
                  <a:pt x="2855886" y="68727"/>
                </a:lnTo>
                <a:lnTo>
                  <a:pt x="2895239" y="81478"/>
                </a:lnTo>
                <a:lnTo>
                  <a:pt x="2934266" y="95262"/>
                </a:lnTo>
                <a:lnTo>
                  <a:pt x="2972957" y="110068"/>
                </a:lnTo>
                <a:lnTo>
                  <a:pt x="3011302" y="125884"/>
                </a:lnTo>
                <a:lnTo>
                  <a:pt x="3049292" y="142697"/>
                </a:lnTo>
                <a:lnTo>
                  <a:pt x="3086917" y="160496"/>
                </a:lnTo>
                <a:lnTo>
                  <a:pt x="3124170" y="179268"/>
                </a:lnTo>
                <a:lnTo>
                  <a:pt x="3161039" y="199001"/>
                </a:lnTo>
                <a:lnTo>
                  <a:pt x="3197515" y="219684"/>
                </a:lnTo>
                <a:lnTo>
                  <a:pt x="3233590" y="241304"/>
                </a:lnTo>
                <a:lnTo>
                  <a:pt x="3269254" y="263849"/>
                </a:lnTo>
                <a:lnTo>
                  <a:pt x="3304497" y="287308"/>
                </a:lnTo>
                <a:lnTo>
                  <a:pt x="3339310" y="311667"/>
                </a:lnTo>
                <a:lnTo>
                  <a:pt x="3373684" y="336916"/>
                </a:lnTo>
                <a:lnTo>
                  <a:pt x="3407609" y="363043"/>
                </a:lnTo>
                <a:lnTo>
                  <a:pt x="3441076" y="390034"/>
                </a:lnTo>
                <a:lnTo>
                  <a:pt x="3474076" y="417878"/>
                </a:lnTo>
                <a:lnTo>
                  <a:pt x="3506599" y="446563"/>
                </a:lnTo>
                <a:lnTo>
                  <a:pt x="3538636" y="476078"/>
                </a:lnTo>
                <a:lnTo>
                  <a:pt x="3570177" y="506409"/>
                </a:lnTo>
                <a:lnTo>
                  <a:pt x="3601214" y="537545"/>
                </a:lnTo>
                <a:lnTo>
                  <a:pt x="3631736" y="569475"/>
                </a:lnTo>
                <a:lnTo>
                  <a:pt x="3661734" y="602185"/>
                </a:lnTo>
                <a:lnTo>
                  <a:pt x="3691200" y="635664"/>
                </a:lnTo>
                <a:lnTo>
                  <a:pt x="3720123" y="669899"/>
                </a:lnTo>
                <a:lnTo>
                  <a:pt x="3748494" y="704880"/>
                </a:lnTo>
                <a:lnTo>
                  <a:pt x="3776304" y="740593"/>
                </a:lnTo>
                <a:lnTo>
                  <a:pt x="3803544" y="777027"/>
                </a:lnTo>
                <a:lnTo>
                  <a:pt x="3830203" y="814169"/>
                </a:lnTo>
                <a:lnTo>
                  <a:pt x="3856274" y="852008"/>
                </a:lnTo>
                <a:lnTo>
                  <a:pt x="3881745" y="890532"/>
                </a:lnTo>
                <a:lnTo>
                  <a:pt x="3906609" y="929728"/>
                </a:lnTo>
                <a:lnTo>
                  <a:pt x="3930855" y="969585"/>
                </a:lnTo>
                <a:lnTo>
                  <a:pt x="3954475" y="1010090"/>
                </a:lnTo>
                <a:lnTo>
                  <a:pt x="3977458" y="1051232"/>
                </a:lnTo>
                <a:lnTo>
                  <a:pt x="3999796" y="1092998"/>
                </a:lnTo>
                <a:lnTo>
                  <a:pt x="4021479" y="1135377"/>
                </a:lnTo>
                <a:lnTo>
                  <a:pt x="4042497" y="1178356"/>
                </a:lnTo>
                <a:lnTo>
                  <a:pt x="4062842" y="1221923"/>
                </a:lnTo>
                <a:lnTo>
                  <a:pt x="4082504" y="1266066"/>
                </a:lnTo>
                <a:lnTo>
                  <a:pt x="4101474" y="1310774"/>
                </a:lnTo>
                <a:lnTo>
                  <a:pt x="4119742" y="1356034"/>
                </a:lnTo>
                <a:lnTo>
                  <a:pt x="4137298" y="1401834"/>
                </a:lnTo>
                <a:lnTo>
                  <a:pt x="4154135" y="1448162"/>
                </a:lnTo>
                <a:lnTo>
                  <a:pt x="4170241" y="1495007"/>
                </a:lnTo>
                <a:lnTo>
                  <a:pt x="4185608" y="1542355"/>
                </a:lnTo>
                <a:lnTo>
                  <a:pt x="4200226" y="1590195"/>
                </a:lnTo>
                <a:lnTo>
                  <a:pt x="4214086" y="1638516"/>
                </a:lnTo>
                <a:lnTo>
                  <a:pt x="4227179" y="1687304"/>
                </a:lnTo>
                <a:lnTo>
                  <a:pt x="4239495" y="1736549"/>
                </a:lnTo>
                <a:lnTo>
                  <a:pt x="4251025" y="1786237"/>
                </a:lnTo>
                <a:lnTo>
                  <a:pt x="4261760" y="1836357"/>
                </a:lnTo>
                <a:lnTo>
                  <a:pt x="4271690" y="1886897"/>
                </a:lnTo>
                <a:lnTo>
                  <a:pt x="4280805" y="1937844"/>
                </a:lnTo>
                <a:lnTo>
                  <a:pt x="4289097" y="1989188"/>
                </a:lnTo>
                <a:lnTo>
                  <a:pt x="4296555" y="2040915"/>
                </a:lnTo>
                <a:lnTo>
                  <a:pt x="4303172" y="2093014"/>
                </a:lnTo>
                <a:lnTo>
                  <a:pt x="4308936" y="2145472"/>
                </a:lnTo>
                <a:lnTo>
                  <a:pt x="4313840" y="2198278"/>
                </a:lnTo>
                <a:lnTo>
                  <a:pt x="4317872" y="2251420"/>
                </a:lnTo>
                <a:lnTo>
                  <a:pt x="4321025" y="2304885"/>
                </a:lnTo>
                <a:lnTo>
                  <a:pt x="4323289" y="2358662"/>
                </a:lnTo>
                <a:lnTo>
                  <a:pt x="4324654" y="2412738"/>
                </a:lnTo>
                <a:lnTo>
                  <a:pt x="4325112" y="2467102"/>
                </a:lnTo>
                <a:lnTo>
                  <a:pt x="4006468" y="2467102"/>
                </a:lnTo>
                <a:lnTo>
                  <a:pt x="4006011" y="2412738"/>
                </a:lnTo>
                <a:lnTo>
                  <a:pt x="4004646" y="2358662"/>
                </a:lnTo>
                <a:lnTo>
                  <a:pt x="4002382" y="2304885"/>
                </a:lnTo>
                <a:lnTo>
                  <a:pt x="3999229" y="2251420"/>
                </a:lnTo>
                <a:lnTo>
                  <a:pt x="3995197" y="2198278"/>
                </a:lnTo>
                <a:lnTo>
                  <a:pt x="3990293" y="2145472"/>
                </a:lnTo>
                <a:lnTo>
                  <a:pt x="3984529" y="2093014"/>
                </a:lnTo>
                <a:lnTo>
                  <a:pt x="3977912" y="2040915"/>
                </a:lnTo>
                <a:lnTo>
                  <a:pt x="3970454" y="1989188"/>
                </a:lnTo>
                <a:lnTo>
                  <a:pt x="3962162" y="1937844"/>
                </a:lnTo>
                <a:lnTo>
                  <a:pt x="3953047" y="1886897"/>
                </a:lnTo>
                <a:lnTo>
                  <a:pt x="3943117" y="1836357"/>
                </a:lnTo>
                <a:lnTo>
                  <a:pt x="3932382" y="1786237"/>
                </a:lnTo>
                <a:lnTo>
                  <a:pt x="3920852" y="1736549"/>
                </a:lnTo>
                <a:lnTo>
                  <a:pt x="3908536" y="1687304"/>
                </a:lnTo>
                <a:lnTo>
                  <a:pt x="3895443" y="1638516"/>
                </a:lnTo>
                <a:lnTo>
                  <a:pt x="3881583" y="1590195"/>
                </a:lnTo>
                <a:lnTo>
                  <a:pt x="3866965" y="1542355"/>
                </a:lnTo>
                <a:lnTo>
                  <a:pt x="3851598" y="1495007"/>
                </a:lnTo>
                <a:lnTo>
                  <a:pt x="3835492" y="1448162"/>
                </a:lnTo>
                <a:lnTo>
                  <a:pt x="3818655" y="1401834"/>
                </a:lnTo>
                <a:lnTo>
                  <a:pt x="3801099" y="1356034"/>
                </a:lnTo>
                <a:lnTo>
                  <a:pt x="3782831" y="1310774"/>
                </a:lnTo>
                <a:lnTo>
                  <a:pt x="3763861" y="1266066"/>
                </a:lnTo>
                <a:lnTo>
                  <a:pt x="3744199" y="1221923"/>
                </a:lnTo>
                <a:lnTo>
                  <a:pt x="3723854" y="1178356"/>
                </a:lnTo>
                <a:lnTo>
                  <a:pt x="3702836" y="1135377"/>
                </a:lnTo>
                <a:lnTo>
                  <a:pt x="3681153" y="1092998"/>
                </a:lnTo>
                <a:lnTo>
                  <a:pt x="3658815" y="1051232"/>
                </a:lnTo>
                <a:lnTo>
                  <a:pt x="3635832" y="1010090"/>
                </a:lnTo>
                <a:lnTo>
                  <a:pt x="3612212" y="969585"/>
                </a:lnTo>
                <a:lnTo>
                  <a:pt x="3587966" y="929728"/>
                </a:lnTo>
                <a:lnTo>
                  <a:pt x="3563102" y="890532"/>
                </a:lnTo>
                <a:lnTo>
                  <a:pt x="3537631" y="852008"/>
                </a:lnTo>
                <a:lnTo>
                  <a:pt x="3511560" y="814169"/>
                </a:lnTo>
                <a:lnTo>
                  <a:pt x="3484901" y="777027"/>
                </a:lnTo>
                <a:lnTo>
                  <a:pt x="3457661" y="740593"/>
                </a:lnTo>
                <a:lnTo>
                  <a:pt x="3429851" y="704880"/>
                </a:lnTo>
                <a:lnTo>
                  <a:pt x="3401480" y="669899"/>
                </a:lnTo>
                <a:lnTo>
                  <a:pt x="3372557" y="635664"/>
                </a:lnTo>
                <a:lnTo>
                  <a:pt x="3343091" y="602185"/>
                </a:lnTo>
                <a:lnTo>
                  <a:pt x="3313093" y="569475"/>
                </a:lnTo>
                <a:lnTo>
                  <a:pt x="3282571" y="537545"/>
                </a:lnTo>
                <a:lnTo>
                  <a:pt x="3251534" y="506409"/>
                </a:lnTo>
                <a:lnTo>
                  <a:pt x="3219993" y="476078"/>
                </a:lnTo>
                <a:lnTo>
                  <a:pt x="3187956" y="446563"/>
                </a:lnTo>
                <a:lnTo>
                  <a:pt x="3155433" y="417878"/>
                </a:lnTo>
                <a:lnTo>
                  <a:pt x="3122433" y="390034"/>
                </a:lnTo>
                <a:lnTo>
                  <a:pt x="3088966" y="363043"/>
                </a:lnTo>
                <a:lnTo>
                  <a:pt x="3055041" y="336916"/>
                </a:lnTo>
                <a:lnTo>
                  <a:pt x="3020667" y="311667"/>
                </a:lnTo>
                <a:lnTo>
                  <a:pt x="2985854" y="287308"/>
                </a:lnTo>
                <a:lnTo>
                  <a:pt x="2950611" y="263849"/>
                </a:lnTo>
                <a:lnTo>
                  <a:pt x="2914947" y="241304"/>
                </a:lnTo>
                <a:lnTo>
                  <a:pt x="2878872" y="219684"/>
                </a:lnTo>
                <a:lnTo>
                  <a:pt x="2842396" y="199001"/>
                </a:lnTo>
                <a:lnTo>
                  <a:pt x="2805527" y="179268"/>
                </a:lnTo>
                <a:lnTo>
                  <a:pt x="2768274" y="160496"/>
                </a:lnTo>
                <a:lnTo>
                  <a:pt x="2730649" y="142697"/>
                </a:lnTo>
                <a:lnTo>
                  <a:pt x="2692659" y="125884"/>
                </a:lnTo>
                <a:lnTo>
                  <a:pt x="2654314" y="110068"/>
                </a:lnTo>
                <a:lnTo>
                  <a:pt x="2615623" y="95262"/>
                </a:lnTo>
                <a:lnTo>
                  <a:pt x="2576596" y="81478"/>
                </a:lnTo>
                <a:lnTo>
                  <a:pt x="2537243" y="68727"/>
                </a:lnTo>
                <a:lnTo>
                  <a:pt x="2497572" y="57022"/>
                </a:lnTo>
                <a:lnTo>
                  <a:pt x="2457593" y="46374"/>
                </a:lnTo>
                <a:lnTo>
                  <a:pt x="2417315" y="36796"/>
                </a:lnTo>
                <a:lnTo>
                  <a:pt x="2376748" y="28300"/>
                </a:lnTo>
                <a:lnTo>
                  <a:pt x="2335901" y="20898"/>
                </a:lnTo>
                <a:lnTo>
                  <a:pt x="2294784" y="14601"/>
                </a:lnTo>
                <a:lnTo>
                  <a:pt x="2253405" y="9422"/>
                </a:lnTo>
                <a:lnTo>
                  <a:pt x="2211775" y="5373"/>
                </a:lnTo>
                <a:lnTo>
                  <a:pt x="2169902" y="2466"/>
                </a:lnTo>
                <a:lnTo>
                  <a:pt x="2127796" y="714"/>
                </a:lnTo>
                <a:lnTo>
                  <a:pt x="2085466" y="126"/>
                </a:lnTo>
              </a:path>
            </a:pathLst>
          </a:custGeom>
          <a:ln w="28575">
            <a:solidFill>
              <a:srgbClr val="C00000"/>
            </a:solidFill>
          </a:ln>
        </p:spPr>
        <p:txBody>
          <a:bodyPr wrap="square" lIns="0" tIns="0" rIns="0" bIns="0" rtlCol="0"/>
          <a:lstStyle/>
          <a:p>
            <a:endParaRPr/>
          </a:p>
        </p:txBody>
      </p:sp>
      <p:sp>
        <p:nvSpPr>
          <p:cNvPr id="29" name="object 27">
            <a:extLst>
              <a:ext uri="{FF2B5EF4-FFF2-40B4-BE49-F238E27FC236}">
                <a16:creationId xmlns:a16="http://schemas.microsoft.com/office/drawing/2014/main" id="{F76E87D0-41B5-4BF3-9AEF-44E967FB7F55}"/>
              </a:ext>
            </a:extLst>
          </p:cNvPr>
          <p:cNvSpPr txBox="1"/>
          <p:nvPr/>
        </p:nvSpPr>
        <p:spPr>
          <a:xfrm>
            <a:off x="1980883" y="4690992"/>
            <a:ext cx="6563359" cy="289823"/>
          </a:xfrm>
          <a:prstGeom prst="rect">
            <a:avLst/>
          </a:prstGeom>
        </p:spPr>
        <p:txBody>
          <a:bodyPr vert="horz" wrap="square" lIns="0" tIns="12700" rIns="0" bIns="0" rtlCol="0">
            <a:spAutoFit/>
          </a:bodyPr>
          <a:lstStyle/>
          <a:p>
            <a:pPr marL="12700">
              <a:lnSpc>
                <a:spcPct val="100000"/>
              </a:lnSpc>
              <a:spcBef>
                <a:spcPts val="100"/>
              </a:spcBef>
              <a:tabLst>
                <a:tab pos="3437254" algn="l"/>
              </a:tabLst>
            </a:pPr>
            <a:r>
              <a:rPr sz="1800" spc="-229" dirty="0">
                <a:latin typeface="Arial Black"/>
                <a:cs typeface="Arial Black"/>
              </a:rPr>
              <a:t>Classification	</a:t>
            </a:r>
            <a:r>
              <a:rPr sz="1800" spc="-225" dirty="0">
                <a:latin typeface="Arial Black"/>
                <a:cs typeface="Arial Black"/>
              </a:rPr>
              <a:t>Data</a:t>
            </a:r>
            <a:endParaRPr sz="1800" dirty="0">
              <a:latin typeface="Arial Black"/>
              <a:cs typeface="Arial Black"/>
            </a:endParaRPr>
          </a:p>
        </p:txBody>
      </p:sp>
      <p:grpSp>
        <p:nvGrpSpPr>
          <p:cNvPr id="32" name="그룹 31">
            <a:extLst>
              <a:ext uri="{FF2B5EF4-FFF2-40B4-BE49-F238E27FC236}">
                <a16:creationId xmlns:a16="http://schemas.microsoft.com/office/drawing/2014/main" id="{D48FE6AA-8FFD-4F6E-BEA8-52C0925ECE61}"/>
              </a:ext>
            </a:extLst>
          </p:cNvPr>
          <p:cNvGrpSpPr/>
          <p:nvPr/>
        </p:nvGrpSpPr>
        <p:grpSpPr>
          <a:xfrm>
            <a:off x="2868387" y="5411462"/>
            <a:ext cx="6064702" cy="796885"/>
            <a:chOff x="2569711" y="5135503"/>
            <a:chExt cx="6064702" cy="796885"/>
          </a:xfrm>
        </p:grpSpPr>
        <p:sp>
          <p:nvSpPr>
            <p:cNvPr id="27" name="object 25">
              <a:extLst>
                <a:ext uri="{FF2B5EF4-FFF2-40B4-BE49-F238E27FC236}">
                  <a16:creationId xmlns:a16="http://schemas.microsoft.com/office/drawing/2014/main" id="{FF2DD4C6-B031-409C-8D6E-7417201BE526}"/>
                </a:ext>
              </a:extLst>
            </p:cNvPr>
            <p:cNvSpPr/>
            <p:nvPr/>
          </p:nvSpPr>
          <p:spPr>
            <a:xfrm>
              <a:off x="2569711" y="5137326"/>
              <a:ext cx="6048375" cy="795062"/>
            </a:xfrm>
            <a:custGeom>
              <a:avLst/>
              <a:gdLst/>
              <a:ahLst/>
              <a:cxnLst/>
              <a:rect l="l" t="t" r="r" b="b"/>
              <a:pathLst>
                <a:path w="6048375" h="962025">
                  <a:moveTo>
                    <a:pt x="5887974" y="0"/>
                  </a:moveTo>
                  <a:lnTo>
                    <a:pt x="160274" y="0"/>
                  </a:lnTo>
                  <a:lnTo>
                    <a:pt x="109614" y="8170"/>
                  </a:lnTo>
                  <a:lnTo>
                    <a:pt x="65617" y="30922"/>
                  </a:lnTo>
                  <a:lnTo>
                    <a:pt x="30922" y="65617"/>
                  </a:lnTo>
                  <a:lnTo>
                    <a:pt x="8170" y="109614"/>
                  </a:lnTo>
                  <a:lnTo>
                    <a:pt x="0" y="160274"/>
                  </a:lnTo>
                  <a:lnTo>
                    <a:pt x="0" y="801624"/>
                  </a:lnTo>
                  <a:lnTo>
                    <a:pt x="8170" y="852305"/>
                  </a:lnTo>
                  <a:lnTo>
                    <a:pt x="30922" y="896319"/>
                  </a:lnTo>
                  <a:lnTo>
                    <a:pt x="65617" y="931027"/>
                  </a:lnTo>
                  <a:lnTo>
                    <a:pt x="109614" y="953787"/>
                  </a:lnTo>
                  <a:lnTo>
                    <a:pt x="160274" y="961961"/>
                  </a:lnTo>
                  <a:lnTo>
                    <a:pt x="5887974" y="961961"/>
                  </a:lnTo>
                  <a:lnTo>
                    <a:pt x="5938647" y="953787"/>
                  </a:lnTo>
                  <a:lnTo>
                    <a:pt x="5982675" y="931027"/>
                  </a:lnTo>
                  <a:lnTo>
                    <a:pt x="6017407" y="896319"/>
                  </a:lnTo>
                  <a:lnTo>
                    <a:pt x="6040191" y="852305"/>
                  </a:lnTo>
                  <a:lnTo>
                    <a:pt x="6048375" y="801624"/>
                  </a:lnTo>
                  <a:lnTo>
                    <a:pt x="6048375" y="160274"/>
                  </a:lnTo>
                  <a:lnTo>
                    <a:pt x="6040191" y="109614"/>
                  </a:lnTo>
                  <a:lnTo>
                    <a:pt x="6017407" y="65617"/>
                  </a:lnTo>
                  <a:lnTo>
                    <a:pt x="5982675" y="30922"/>
                  </a:lnTo>
                  <a:lnTo>
                    <a:pt x="5938647" y="8170"/>
                  </a:lnTo>
                  <a:lnTo>
                    <a:pt x="5887974" y="0"/>
                  </a:lnTo>
                  <a:close/>
                </a:path>
              </a:pathLst>
            </a:custGeom>
            <a:solidFill>
              <a:srgbClr val="C4BC96"/>
            </a:solidFill>
          </p:spPr>
          <p:txBody>
            <a:bodyPr wrap="square" lIns="0" tIns="0" rIns="0" bIns="0" rtlCol="0"/>
            <a:lstStyle/>
            <a:p>
              <a:endParaRPr/>
            </a:p>
          </p:txBody>
        </p:sp>
        <p:sp>
          <p:nvSpPr>
            <p:cNvPr id="28" name="object 26">
              <a:extLst>
                <a:ext uri="{FF2B5EF4-FFF2-40B4-BE49-F238E27FC236}">
                  <a16:creationId xmlns:a16="http://schemas.microsoft.com/office/drawing/2014/main" id="{E85B4166-E10B-4756-BC8C-81E48CD404D7}"/>
                </a:ext>
              </a:extLst>
            </p:cNvPr>
            <p:cNvSpPr/>
            <p:nvPr/>
          </p:nvSpPr>
          <p:spPr>
            <a:xfrm>
              <a:off x="2586038" y="5135503"/>
              <a:ext cx="6048375" cy="795062"/>
            </a:xfrm>
            <a:custGeom>
              <a:avLst/>
              <a:gdLst/>
              <a:ahLst/>
              <a:cxnLst/>
              <a:rect l="l" t="t" r="r" b="b"/>
              <a:pathLst>
                <a:path w="6048375" h="962025">
                  <a:moveTo>
                    <a:pt x="0" y="160274"/>
                  </a:moveTo>
                  <a:lnTo>
                    <a:pt x="8170" y="109614"/>
                  </a:lnTo>
                  <a:lnTo>
                    <a:pt x="30922" y="65617"/>
                  </a:lnTo>
                  <a:lnTo>
                    <a:pt x="65617" y="30922"/>
                  </a:lnTo>
                  <a:lnTo>
                    <a:pt x="109614" y="8170"/>
                  </a:lnTo>
                  <a:lnTo>
                    <a:pt x="160274" y="0"/>
                  </a:lnTo>
                  <a:lnTo>
                    <a:pt x="5887974" y="0"/>
                  </a:lnTo>
                  <a:lnTo>
                    <a:pt x="5938647" y="8170"/>
                  </a:lnTo>
                  <a:lnTo>
                    <a:pt x="5982675" y="30922"/>
                  </a:lnTo>
                  <a:lnTo>
                    <a:pt x="6017407" y="65617"/>
                  </a:lnTo>
                  <a:lnTo>
                    <a:pt x="6040191" y="109614"/>
                  </a:lnTo>
                  <a:lnTo>
                    <a:pt x="6048375" y="160274"/>
                  </a:lnTo>
                  <a:lnTo>
                    <a:pt x="6048375" y="801624"/>
                  </a:lnTo>
                  <a:lnTo>
                    <a:pt x="6040191" y="852305"/>
                  </a:lnTo>
                  <a:lnTo>
                    <a:pt x="6017407" y="896319"/>
                  </a:lnTo>
                  <a:lnTo>
                    <a:pt x="5982675" y="931027"/>
                  </a:lnTo>
                  <a:lnTo>
                    <a:pt x="5938647" y="953787"/>
                  </a:lnTo>
                  <a:lnTo>
                    <a:pt x="5887974" y="961961"/>
                  </a:lnTo>
                  <a:lnTo>
                    <a:pt x="160274" y="961961"/>
                  </a:lnTo>
                  <a:lnTo>
                    <a:pt x="109614" y="953787"/>
                  </a:lnTo>
                  <a:lnTo>
                    <a:pt x="65617" y="931027"/>
                  </a:lnTo>
                  <a:lnTo>
                    <a:pt x="30922" y="896319"/>
                  </a:lnTo>
                  <a:lnTo>
                    <a:pt x="8170" y="852305"/>
                  </a:lnTo>
                  <a:lnTo>
                    <a:pt x="0" y="801624"/>
                  </a:lnTo>
                  <a:lnTo>
                    <a:pt x="0" y="160274"/>
                  </a:lnTo>
                  <a:close/>
                </a:path>
              </a:pathLst>
            </a:custGeom>
            <a:ln w="28574">
              <a:solidFill>
                <a:srgbClr val="000000"/>
              </a:solidFill>
            </a:ln>
          </p:spPr>
          <p:txBody>
            <a:bodyPr wrap="square" lIns="0" tIns="0" rIns="0" bIns="0" rtlCol="0"/>
            <a:lstStyle/>
            <a:p>
              <a:endParaRPr/>
            </a:p>
          </p:txBody>
        </p:sp>
        <p:sp>
          <p:nvSpPr>
            <p:cNvPr id="31" name="직사각형 30">
              <a:extLst>
                <a:ext uri="{FF2B5EF4-FFF2-40B4-BE49-F238E27FC236}">
                  <a16:creationId xmlns:a16="http://schemas.microsoft.com/office/drawing/2014/main" id="{0BA6A804-83B1-4AE5-AF02-2F80CABB4DD3}"/>
                </a:ext>
              </a:extLst>
            </p:cNvPr>
            <p:cNvSpPr/>
            <p:nvPr/>
          </p:nvSpPr>
          <p:spPr>
            <a:xfrm>
              <a:off x="2586038" y="5203457"/>
              <a:ext cx="6048374" cy="659155"/>
            </a:xfrm>
            <a:prstGeom prst="rect">
              <a:avLst/>
            </a:prstGeom>
          </p:spPr>
          <p:txBody>
            <a:bodyPr wrap="square">
              <a:spAutoFit/>
            </a:bodyPr>
            <a:lstStyle/>
            <a:p>
              <a:pPr marL="851535" algn="ctr">
                <a:lnSpc>
                  <a:spcPct val="100000"/>
                </a:lnSpc>
              </a:pPr>
              <a:r>
                <a:rPr lang="en-US" altLang="ko-KR" b="1" spc="40" dirty="0">
                  <a:latin typeface="Arial"/>
                  <a:cs typeface="Arial"/>
                </a:rPr>
                <a:t>Do </a:t>
              </a:r>
              <a:r>
                <a:rPr lang="en-US" altLang="ko-KR" b="1" spc="35" dirty="0">
                  <a:latin typeface="Arial"/>
                  <a:cs typeface="Arial"/>
                </a:rPr>
                <a:t>model </a:t>
              </a:r>
              <a:r>
                <a:rPr lang="en-US" altLang="ko-KR" b="1" spc="-15" dirty="0">
                  <a:latin typeface="Arial"/>
                  <a:cs typeface="Arial"/>
                </a:rPr>
                <a:t>predictions leak</a:t>
              </a:r>
              <a:r>
                <a:rPr lang="en-US" altLang="ko-KR" b="1" spc="495" dirty="0">
                  <a:latin typeface="Arial"/>
                  <a:cs typeface="Arial"/>
                </a:rPr>
                <a:t> </a:t>
              </a:r>
              <a:r>
                <a:rPr lang="en-US" altLang="ko-KR" b="1" spc="25" dirty="0">
                  <a:latin typeface="Arial"/>
                  <a:cs typeface="Arial"/>
                </a:rPr>
                <a:t>information</a:t>
              </a:r>
              <a:endParaRPr lang="en-US" altLang="ko-KR" dirty="0">
                <a:latin typeface="Arial"/>
                <a:cs typeface="Arial"/>
              </a:endParaRPr>
            </a:p>
            <a:p>
              <a:pPr marL="858519" algn="ctr">
                <a:lnSpc>
                  <a:spcPct val="100000"/>
                </a:lnSpc>
                <a:spcBef>
                  <a:spcPts val="50"/>
                </a:spcBef>
              </a:pPr>
              <a:r>
                <a:rPr lang="en-US" altLang="ko-KR" b="1" spc="15" dirty="0">
                  <a:latin typeface="Arial"/>
                  <a:cs typeface="Arial"/>
                </a:rPr>
                <a:t>about </a:t>
              </a:r>
              <a:r>
                <a:rPr lang="en-US" altLang="ko-KR" b="1" dirty="0">
                  <a:latin typeface="Arial"/>
                  <a:cs typeface="Arial"/>
                </a:rPr>
                <a:t>training</a:t>
              </a:r>
              <a:r>
                <a:rPr lang="en-US" altLang="ko-KR" b="1" spc="484" dirty="0">
                  <a:latin typeface="Arial"/>
                  <a:cs typeface="Arial"/>
                </a:rPr>
                <a:t> </a:t>
              </a:r>
              <a:r>
                <a:rPr lang="en-US" altLang="ko-KR" b="1" spc="-75" dirty="0">
                  <a:latin typeface="Arial"/>
                  <a:cs typeface="Arial"/>
                </a:rPr>
                <a:t>data?</a:t>
              </a:r>
              <a:endParaRPr lang="en-US" altLang="ko-KR" dirty="0">
                <a:latin typeface="Arial"/>
                <a:cs typeface="Arial"/>
              </a:endParaRPr>
            </a:p>
          </p:txBody>
        </p:sp>
      </p:grpSp>
    </p:spTree>
    <p:extLst>
      <p:ext uri="{BB962C8B-B14F-4D97-AF65-F5344CB8AC3E}">
        <p14:creationId xmlns:p14="http://schemas.microsoft.com/office/powerpoint/2010/main" val="150425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174A3167-7C98-4874-8BF4-56E7730D2FFC}"/>
              </a:ext>
            </a:extLst>
          </p:cNvPr>
          <p:cNvSpPr>
            <a:spLocks noGrp="1"/>
          </p:cNvSpPr>
          <p:nvPr>
            <p:ph type="sldNum" sz="quarter" idx="12"/>
          </p:nvPr>
        </p:nvSpPr>
        <p:spPr/>
        <p:txBody>
          <a:bodyPr/>
          <a:lstStyle/>
          <a:p>
            <a:fld id="{685BE2C3-4C00-4662-A8F6-AE817E3951B3}" type="slidenum">
              <a:rPr lang="ko-KR" altLang="en-US" smtClean="0"/>
              <a:t>14</a:t>
            </a:fld>
            <a:endParaRPr lang="ko-KR" altLang="en-US" dirty="0"/>
          </a:p>
        </p:txBody>
      </p:sp>
      <p:sp>
        <p:nvSpPr>
          <p:cNvPr id="4" name="제목 3">
            <a:extLst>
              <a:ext uri="{FF2B5EF4-FFF2-40B4-BE49-F238E27FC236}">
                <a16:creationId xmlns:a16="http://schemas.microsoft.com/office/drawing/2014/main" id="{F61F17BE-9732-439A-8EB0-C9A166EEC835}"/>
              </a:ext>
            </a:extLst>
          </p:cNvPr>
          <p:cNvSpPr>
            <a:spLocks noGrp="1"/>
          </p:cNvSpPr>
          <p:nvPr>
            <p:ph type="title"/>
          </p:nvPr>
        </p:nvSpPr>
        <p:spPr/>
        <p:txBody>
          <a:bodyPr/>
          <a:lstStyle/>
          <a:p>
            <a:r>
              <a:rPr lang="en-US" altLang="ko-KR" dirty="0"/>
              <a:t>Membership Inference Attack</a:t>
            </a:r>
            <a:endParaRPr lang="ko-KR" altLang="en-US" dirty="0"/>
          </a:p>
        </p:txBody>
      </p:sp>
      <p:sp>
        <p:nvSpPr>
          <p:cNvPr id="36" name="object 20">
            <a:extLst>
              <a:ext uri="{FF2B5EF4-FFF2-40B4-BE49-F238E27FC236}">
                <a16:creationId xmlns:a16="http://schemas.microsoft.com/office/drawing/2014/main" id="{69723A1D-68C0-4C4D-80C1-787B6E57C37B}"/>
              </a:ext>
            </a:extLst>
          </p:cNvPr>
          <p:cNvSpPr/>
          <p:nvPr/>
        </p:nvSpPr>
        <p:spPr>
          <a:xfrm>
            <a:off x="5564782" y="5229549"/>
            <a:ext cx="1470908" cy="640614"/>
          </a:xfrm>
          <a:prstGeom prst="rect">
            <a:avLst/>
          </a:prstGeom>
          <a:blipFill>
            <a:blip r:embed="rId2" cstate="print"/>
            <a:stretch>
              <a:fillRect/>
            </a:stretch>
          </a:blipFill>
        </p:spPr>
        <p:txBody>
          <a:bodyPr wrap="square" lIns="0" tIns="0" rIns="0" bIns="0" rtlCol="0"/>
          <a:lstStyle/>
          <a:p>
            <a:endParaRPr sz="1400"/>
          </a:p>
        </p:txBody>
      </p:sp>
      <p:sp>
        <p:nvSpPr>
          <p:cNvPr id="37" name="object 21">
            <a:extLst>
              <a:ext uri="{FF2B5EF4-FFF2-40B4-BE49-F238E27FC236}">
                <a16:creationId xmlns:a16="http://schemas.microsoft.com/office/drawing/2014/main" id="{9A4C49F4-C0F7-407A-A5B4-5EF213351BA3}"/>
              </a:ext>
            </a:extLst>
          </p:cNvPr>
          <p:cNvSpPr txBox="1"/>
          <p:nvPr/>
        </p:nvSpPr>
        <p:spPr>
          <a:xfrm>
            <a:off x="5011549" y="5223542"/>
            <a:ext cx="531803" cy="577726"/>
          </a:xfrm>
          <a:prstGeom prst="rect">
            <a:avLst/>
          </a:prstGeom>
        </p:spPr>
        <p:txBody>
          <a:bodyPr vert="horz" wrap="square" lIns="0" tIns="50800" rIns="0" bIns="0" rtlCol="0">
            <a:spAutoFit/>
          </a:bodyPr>
          <a:lstStyle/>
          <a:p>
            <a:pPr marL="45085" marR="5080" indent="-19050" algn="r">
              <a:lnSpc>
                <a:spcPct val="79100"/>
              </a:lnSpc>
              <a:spcBef>
                <a:spcPts val="400"/>
              </a:spcBef>
            </a:pPr>
            <a:r>
              <a:rPr sz="800" spc="-175" dirty="0">
                <a:latin typeface="Arial Black"/>
                <a:cs typeface="Arial Black"/>
              </a:rPr>
              <a:t>T</a:t>
            </a:r>
            <a:r>
              <a:rPr sz="800" spc="-135" dirty="0">
                <a:latin typeface="Arial Black"/>
                <a:cs typeface="Arial Black"/>
              </a:rPr>
              <a:t>r</a:t>
            </a:r>
            <a:r>
              <a:rPr sz="800" spc="-65" dirty="0">
                <a:latin typeface="Arial Black"/>
                <a:cs typeface="Arial Black"/>
              </a:rPr>
              <a:t>u</a:t>
            </a:r>
            <a:r>
              <a:rPr sz="800" spc="-215" dirty="0">
                <a:latin typeface="Arial Black"/>
                <a:cs typeface="Arial Black"/>
              </a:rPr>
              <a:t>c</a:t>
            </a:r>
            <a:r>
              <a:rPr sz="800" spc="-110" dirty="0">
                <a:latin typeface="Arial Black"/>
                <a:cs typeface="Arial Black"/>
              </a:rPr>
              <a:t>k </a:t>
            </a:r>
            <a:endParaRPr lang="en-US" altLang="ko-KR" sz="800" spc="-110" dirty="0">
              <a:latin typeface="Arial Black"/>
              <a:cs typeface="Arial Black"/>
            </a:endParaRPr>
          </a:p>
          <a:p>
            <a:pPr marL="45085" marR="5080" indent="-19050" algn="r">
              <a:lnSpc>
                <a:spcPct val="79100"/>
              </a:lnSpc>
              <a:spcBef>
                <a:spcPts val="400"/>
              </a:spcBef>
            </a:pPr>
            <a:r>
              <a:rPr sz="800" spc="-114" dirty="0">
                <a:latin typeface="Arial Black"/>
                <a:cs typeface="Arial Black"/>
              </a:rPr>
              <a:t>Car  </a:t>
            </a:r>
            <a:endParaRPr lang="en-US" altLang="ko-KR" sz="800" spc="-114" dirty="0">
              <a:latin typeface="Arial Black"/>
              <a:cs typeface="Arial Black"/>
            </a:endParaRPr>
          </a:p>
          <a:p>
            <a:pPr marL="45085" marR="5080" indent="-19050" algn="r">
              <a:lnSpc>
                <a:spcPct val="79100"/>
              </a:lnSpc>
              <a:spcBef>
                <a:spcPts val="400"/>
              </a:spcBef>
            </a:pPr>
            <a:r>
              <a:rPr sz="800" spc="-125" dirty="0">
                <a:latin typeface="Arial Black"/>
                <a:cs typeface="Arial Black"/>
              </a:rPr>
              <a:t>Boat</a:t>
            </a:r>
            <a:endParaRPr sz="800" dirty="0">
              <a:latin typeface="Arial Black"/>
              <a:cs typeface="Arial Black"/>
            </a:endParaRPr>
          </a:p>
          <a:p>
            <a:pPr marL="39370" marR="6350" indent="-27305" algn="r">
              <a:lnSpc>
                <a:spcPct val="72700"/>
              </a:lnSpc>
              <a:spcBef>
                <a:spcPts val="165"/>
              </a:spcBef>
            </a:pPr>
            <a:r>
              <a:rPr sz="800" spc="-125" dirty="0">
                <a:latin typeface="Arial Black"/>
                <a:cs typeface="Arial Black"/>
              </a:rPr>
              <a:t>P</a:t>
            </a:r>
            <a:r>
              <a:rPr sz="800" spc="-70" dirty="0">
                <a:latin typeface="Arial Black"/>
                <a:cs typeface="Arial Black"/>
              </a:rPr>
              <a:t>l</a:t>
            </a:r>
            <a:r>
              <a:rPr sz="800" spc="-140" dirty="0">
                <a:latin typeface="Arial Black"/>
                <a:cs typeface="Arial Black"/>
              </a:rPr>
              <a:t>a</a:t>
            </a:r>
            <a:r>
              <a:rPr sz="800" spc="-65" dirty="0">
                <a:latin typeface="Arial Black"/>
                <a:cs typeface="Arial Black"/>
              </a:rPr>
              <a:t>n</a:t>
            </a:r>
            <a:r>
              <a:rPr sz="800" spc="-90" dirty="0">
                <a:latin typeface="Arial Black"/>
                <a:cs typeface="Arial Black"/>
              </a:rPr>
              <a:t>e </a:t>
            </a:r>
            <a:endParaRPr lang="en-US" altLang="ko-KR" sz="800" spc="-90" dirty="0">
              <a:latin typeface="Arial Black"/>
              <a:cs typeface="Arial Black"/>
            </a:endParaRPr>
          </a:p>
          <a:p>
            <a:pPr marL="39370" marR="6350" indent="-27305" algn="r">
              <a:lnSpc>
                <a:spcPct val="72700"/>
              </a:lnSpc>
              <a:spcBef>
                <a:spcPts val="165"/>
              </a:spcBef>
            </a:pPr>
            <a:r>
              <a:rPr sz="800" spc="-50" dirty="0">
                <a:latin typeface="Arial Black"/>
                <a:cs typeface="Arial Black"/>
              </a:rPr>
              <a:t>Dog</a:t>
            </a:r>
            <a:endParaRPr sz="800" dirty="0">
              <a:latin typeface="Arial Black"/>
              <a:cs typeface="Arial Black"/>
            </a:endParaRPr>
          </a:p>
        </p:txBody>
      </p:sp>
      <p:sp>
        <p:nvSpPr>
          <p:cNvPr id="6" name="object 4">
            <a:extLst>
              <a:ext uri="{FF2B5EF4-FFF2-40B4-BE49-F238E27FC236}">
                <a16:creationId xmlns:a16="http://schemas.microsoft.com/office/drawing/2014/main" id="{B996326F-977D-4E82-A2C3-F36D7DDE74DA}"/>
              </a:ext>
            </a:extLst>
          </p:cNvPr>
          <p:cNvSpPr/>
          <p:nvPr/>
        </p:nvSpPr>
        <p:spPr>
          <a:xfrm>
            <a:off x="5377578" y="1976955"/>
            <a:ext cx="2580592" cy="1982832"/>
          </a:xfrm>
          <a:prstGeom prst="rect">
            <a:avLst/>
          </a:prstGeom>
          <a:blipFill>
            <a:blip r:embed="rId3" cstate="print"/>
            <a:stretch>
              <a:fillRect/>
            </a:stretch>
          </a:blipFill>
        </p:spPr>
        <p:txBody>
          <a:bodyPr wrap="square" lIns="0" tIns="0" rIns="0" bIns="0" rtlCol="0"/>
          <a:lstStyle/>
          <a:p>
            <a:endParaRPr sz="1600" dirty="0"/>
          </a:p>
        </p:txBody>
      </p:sp>
      <p:sp>
        <p:nvSpPr>
          <p:cNvPr id="5" name="object 2">
            <a:extLst>
              <a:ext uri="{FF2B5EF4-FFF2-40B4-BE49-F238E27FC236}">
                <a16:creationId xmlns:a16="http://schemas.microsoft.com/office/drawing/2014/main" id="{FF8CC479-4649-437A-850E-A1D067003BB4}"/>
              </a:ext>
            </a:extLst>
          </p:cNvPr>
          <p:cNvSpPr/>
          <p:nvPr/>
        </p:nvSpPr>
        <p:spPr>
          <a:xfrm>
            <a:off x="7529206" y="4735131"/>
            <a:ext cx="1041769" cy="1235703"/>
          </a:xfrm>
          <a:prstGeom prst="rect">
            <a:avLst/>
          </a:prstGeom>
          <a:blipFill>
            <a:blip r:embed="rId4" cstate="print"/>
            <a:stretch>
              <a:fillRect/>
            </a:stretch>
          </a:blipFill>
        </p:spPr>
        <p:txBody>
          <a:bodyPr wrap="square" lIns="0" tIns="0" rIns="0" bIns="0" rtlCol="0"/>
          <a:lstStyle/>
          <a:p>
            <a:endParaRPr sz="1600"/>
          </a:p>
        </p:txBody>
      </p:sp>
      <p:sp>
        <p:nvSpPr>
          <p:cNvPr id="7" name="object 5">
            <a:extLst>
              <a:ext uri="{FF2B5EF4-FFF2-40B4-BE49-F238E27FC236}">
                <a16:creationId xmlns:a16="http://schemas.microsoft.com/office/drawing/2014/main" id="{4204A003-A2AF-463D-9ECD-EFF57D1758C4}"/>
              </a:ext>
            </a:extLst>
          </p:cNvPr>
          <p:cNvSpPr/>
          <p:nvPr/>
        </p:nvSpPr>
        <p:spPr>
          <a:xfrm>
            <a:off x="4066901" y="3996186"/>
            <a:ext cx="2233336" cy="436130"/>
          </a:xfrm>
          <a:custGeom>
            <a:avLst/>
            <a:gdLst/>
            <a:ahLst/>
            <a:cxnLst/>
            <a:rect l="l" t="t" r="r" b="b"/>
            <a:pathLst>
              <a:path w="3124200" h="514350">
                <a:moveTo>
                  <a:pt x="3038348"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38348" y="514350"/>
                </a:lnTo>
                <a:lnTo>
                  <a:pt x="3071747" y="507597"/>
                </a:lnTo>
                <a:lnTo>
                  <a:pt x="3099038" y="489188"/>
                </a:lnTo>
                <a:lnTo>
                  <a:pt x="3117447" y="461897"/>
                </a:lnTo>
                <a:lnTo>
                  <a:pt x="3124200" y="428498"/>
                </a:lnTo>
                <a:lnTo>
                  <a:pt x="3124200" y="85725"/>
                </a:lnTo>
                <a:lnTo>
                  <a:pt x="3117447" y="52345"/>
                </a:lnTo>
                <a:lnTo>
                  <a:pt x="3099038" y="25098"/>
                </a:lnTo>
                <a:lnTo>
                  <a:pt x="3071747" y="6732"/>
                </a:lnTo>
                <a:lnTo>
                  <a:pt x="3038348" y="0"/>
                </a:lnTo>
                <a:close/>
              </a:path>
            </a:pathLst>
          </a:custGeom>
          <a:solidFill>
            <a:srgbClr val="4F81BC"/>
          </a:solidFill>
        </p:spPr>
        <p:txBody>
          <a:bodyPr wrap="square" lIns="0" tIns="0" rIns="0" bIns="0" rtlCol="0"/>
          <a:lstStyle/>
          <a:p>
            <a:endParaRPr sz="1600"/>
          </a:p>
        </p:txBody>
      </p:sp>
      <p:sp>
        <p:nvSpPr>
          <p:cNvPr id="8" name="object 6">
            <a:extLst>
              <a:ext uri="{FF2B5EF4-FFF2-40B4-BE49-F238E27FC236}">
                <a16:creationId xmlns:a16="http://schemas.microsoft.com/office/drawing/2014/main" id="{1CC1D57B-AECA-4615-A828-8AEAAF54EB1A}"/>
              </a:ext>
            </a:extLst>
          </p:cNvPr>
          <p:cNvSpPr/>
          <p:nvPr/>
        </p:nvSpPr>
        <p:spPr>
          <a:xfrm>
            <a:off x="4066901" y="3996186"/>
            <a:ext cx="2233336" cy="436130"/>
          </a:xfrm>
          <a:custGeom>
            <a:avLst/>
            <a:gdLst/>
            <a:ahLst/>
            <a:cxnLst/>
            <a:rect l="l" t="t" r="r" b="b"/>
            <a:pathLst>
              <a:path w="3124200" h="514350">
                <a:moveTo>
                  <a:pt x="0" y="85725"/>
                </a:moveTo>
                <a:lnTo>
                  <a:pt x="6732" y="52345"/>
                </a:lnTo>
                <a:lnTo>
                  <a:pt x="25098" y="25098"/>
                </a:lnTo>
                <a:lnTo>
                  <a:pt x="52345" y="6732"/>
                </a:lnTo>
                <a:lnTo>
                  <a:pt x="85725" y="0"/>
                </a:lnTo>
                <a:lnTo>
                  <a:pt x="3038348" y="0"/>
                </a:lnTo>
                <a:lnTo>
                  <a:pt x="3071747" y="6732"/>
                </a:lnTo>
                <a:lnTo>
                  <a:pt x="3099038" y="25098"/>
                </a:lnTo>
                <a:lnTo>
                  <a:pt x="3117447" y="52345"/>
                </a:lnTo>
                <a:lnTo>
                  <a:pt x="3124200" y="85725"/>
                </a:lnTo>
                <a:lnTo>
                  <a:pt x="3124200" y="428498"/>
                </a:lnTo>
                <a:lnTo>
                  <a:pt x="3117447" y="461897"/>
                </a:lnTo>
                <a:lnTo>
                  <a:pt x="3099038" y="489188"/>
                </a:lnTo>
                <a:lnTo>
                  <a:pt x="3071747" y="507597"/>
                </a:lnTo>
                <a:lnTo>
                  <a:pt x="3038348"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sz="1600"/>
          </a:p>
        </p:txBody>
      </p:sp>
      <p:sp>
        <p:nvSpPr>
          <p:cNvPr id="9" name="object 7">
            <a:extLst>
              <a:ext uri="{FF2B5EF4-FFF2-40B4-BE49-F238E27FC236}">
                <a16:creationId xmlns:a16="http://schemas.microsoft.com/office/drawing/2014/main" id="{54CDA010-659A-4046-BD91-21174C064FD7}"/>
              </a:ext>
            </a:extLst>
          </p:cNvPr>
          <p:cNvSpPr/>
          <p:nvPr/>
        </p:nvSpPr>
        <p:spPr>
          <a:xfrm>
            <a:off x="6763244" y="3996186"/>
            <a:ext cx="2233336" cy="436130"/>
          </a:xfrm>
          <a:custGeom>
            <a:avLst/>
            <a:gdLst/>
            <a:ahLst/>
            <a:cxnLst/>
            <a:rect l="l" t="t" r="r" b="b"/>
            <a:pathLst>
              <a:path w="3124200" h="514350">
                <a:moveTo>
                  <a:pt x="3038348"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38348" y="514350"/>
                </a:lnTo>
                <a:lnTo>
                  <a:pt x="3071747" y="507597"/>
                </a:lnTo>
                <a:lnTo>
                  <a:pt x="3099038" y="489188"/>
                </a:lnTo>
                <a:lnTo>
                  <a:pt x="3117447" y="461897"/>
                </a:lnTo>
                <a:lnTo>
                  <a:pt x="3124200" y="428498"/>
                </a:lnTo>
                <a:lnTo>
                  <a:pt x="3124200" y="85725"/>
                </a:lnTo>
                <a:lnTo>
                  <a:pt x="3117447" y="52345"/>
                </a:lnTo>
                <a:lnTo>
                  <a:pt x="3099038" y="25098"/>
                </a:lnTo>
                <a:lnTo>
                  <a:pt x="3071747" y="6732"/>
                </a:lnTo>
                <a:lnTo>
                  <a:pt x="3038348" y="0"/>
                </a:lnTo>
                <a:close/>
              </a:path>
            </a:pathLst>
          </a:custGeom>
          <a:solidFill>
            <a:srgbClr val="4F81BC"/>
          </a:solidFill>
        </p:spPr>
        <p:txBody>
          <a:bodyPr wrap="square" lIns="0" tIns="0" rIns="0" bIns="0" rtlCol="0"/>
          <a:lstStyle/>
          <a:p>
            <a:endParaRPr sz="1600"/>
          </a:p>
        </p:txBody>
      </p:sp>
      <p:sp>
        <p:nvSpPr>
          <p:cNvPr id="10" name="object 8">
            <a:extLst>
              <a:ext uri="{FF2B5EF4-FFF2-40B4-BE49-F238E27FC236}">
                <a16:creationId xmlns:a16="http://schemas.microsoft.com/office/drawing/2014/main" id="{38023168-D54C-4564-A635-D19A0E60371F}"/>
              </a:ext>
            </a:extLst>
          </p:cNvPr>
          <p:cNvSpPr/>
          <p:nvPr/>
        </p:nvSpPr>
        <p:spPr>
          <a:xfrm>
            <a:off x="6763244" y="3996186"/>
            <a:ext cx="2233336" cy="436130"/>
          </a:xfrm>
          <a:custGeom>
            <a:avLst/>
            <a:gdLst/>
            <a:ahLst/>
            <a:cxnLst/>
            <a:rect l="l" t="t" r="r" b="b"/>
            <a:pathLst>
              <a:path w="3124200" h="514350">
                <a:moveTo>
                  <a:pt x="0" y="85725"/>
                </a:moveTo>
                <a:lnTo>
                  <a:pt x="6732" y="52345"/>
                </a:lnTo>
                <a:lnTo>
                  <a:pt x="25098" y="25098"/>
                </a:lnTo>
                <a:lnTo>
                  <a:pt x="52345" y="6732"/>
                </a:lnTo>
                <a:lnTo>
                  <a:pt x="85725" y="0"/>
                </a:lnTo>
                <a:lnTo>
                  <a:pt x="3038348" y="0"/>
                </a:lnTo>
                <a:lnTo>
                  <a:pt x="3071747" y="6732"/>
                </a:lnTo>
                <a:lnTo>
                  <a:pt x="3099038" y="25098"/>
                </a:lnTo>
                <a:lnTo>
                  <a:pt x="3117447" y="52345"/>
                </a:lnTo>
                <a:lnTo>
                  <a:pt x="3124200" y="85725"/>
                </a:lnTo>
                <a:lnTo>
                  <a:pt x="3124200" y="428498"/>
                </a:lnTo>
                <a:lnTo>
                  <a:pt x="3117447" y="461897"/>
                </a:lnTo>
                <a:lnTo>
                  <a:pt x="3099038" y="489188"/>
                </a:lnTo>
                <a:lnTo>
                  <a:pt x="3071747" y="507597"/>
                </a:lnTo>
                <a:lnTo>
                  <a:pt x="3038348"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sz="1600"/>
          </a:p>
        </p:txBody>
      </p:sp>
      <p:sp>
        <p:nvSpPr>
          <p:cNvPr id="11" name="object 9">
            <a:extLst>
              <a:ext uri="{FF2B5EF4-FFF2-40B4-BE49-F238E27FC236}">
                <a16:creationId xmlns:a16="http://schemas.microsoft.com/office/drawing/2014/main" id="{E2411DB9-37F9-4D2F-8598-2528A71826DD}"/>
              </a:ext>
            </a:extLst>
          </p:cNvPr>
          <p:cNvSpPr txBox="1"/>
          <p:nvPr/>
        </p:nvSpPr>
        <p:spPr>
          <a:xfrm>
            <a:off x="7254432" y="4086911"/>
            <a:ext cx="1275755" cy="219651"/>
          </a:xfrm>
          <a:prstGeom prst="rect">
            <a:avLst/>
          </a:prstGeom>
        </p:spPr>
        <p:txBody>
          <a:bodyPr vert="horz" wrap="square" lIns="0" tIns="12700" rIns="0" bIns="0" rtlCol="0">
            <a:spAutoFit/>
          </a:bodyPr>
          <a:lstStyle/>
          <a:p>
            <a:pPr marL="12700">
              <a:lnSpc>
                <a:spcPct val="100000"/>
              </a:lnSpc>
              <a:spcBef>
                <a:spcPts val="100"/>
              </a:spcBef>
            </a:pPr>
            <a:r>
              <a:rPr sz="1600" b="1" spc="-20" dirty="0">
                <a:solidFill>
                  <a:srgbClr val="FFFFFF"/>
                </a:solidFill>
                <a:latin typeface="Arial"/>
                <a:cs typeface="Arial"/>
              </a:rPr>
              <a:t>Training</a:t>
            </a:r>
            <a:r>
              <a:rPr sz="1600" b="1" spc="40" dirty="0">
                <a:solidFill>
                  <a:srgbClr val="FFFFFF"/>
                </a:solidFill>
                <a:latin typeface="Arial"/>
                <a:cs typeface="Arial"/>
              </a:rPr>
              <a:t> </a:t>
            </a:r>
            <a:r>
              <a:rPr sz="1600" b="1" spc="-20" dirty="0">
                <a:solidFill>
                  <a:srgbClr val="FFFFFF"/>
                </a:solidFill>
                <a:latin typeface="Arial"/>
                <a:cs typeface="Arial"/>
              </a:rPr>
              <a:t>API</a:t>
            </a:r>
            <a:endParaRPr sz="1600" dirty="0">
              <a:latin typeface="Arial"/>
              <a:cs typeface="Arial"/>
            </a:endParaRPr>
          </a:p>
        </p:txBody>
      </p:sp>
      <p:sp>
        <p:nvSpPr>
          <p:cNvPr id="12" name="object 10">
            <a:extLst>
              <a:ext uri="{FF2B5EF4-FFF2-40B4-BE49-F238E27FC236}">
                <a16:creationId xmlns:a16="http://schemas.microsoft.com/office/drawing/2014/main" id="{F0932A2A-C11D-4F15-9692-4CD8BE0D37D0}"/>
              </a:ext>
            </a:extLst>
          </p:cNvPr>
          <p:cNvSpPr/>
          <p:nvPr/>
        </p:nvSpPr>
        <p:spPr>
          <a:xfrm>
            <a:off x="5993834" y="2405117"/>
            <a:ext cx="1109859" cy="831878"/>
          </a:xfrm>
          <a:custGeom>
            <a:avLst/>
            <a:gdLst/>
            <a:ahLst/>
            <a:cxnLst/>
            <a:rect l="l" t="t" r="r" b="b"/>
            <a:pathLst>
              <a:path w="1552575" h="981075">
                <a:moveTo>
                  <a:pt x="1307210" y="0"/>
                </a:moveTo>
                <a:lnTo>
                  <a:pt x="245237" y="0"/>
                </a:lnTo>
                <a:lnTo>
                  <a:pt x="0" y="490474"/>
                </a:lnTo>
                <a:lnTo>
                  <a:pt x="245237" y="981075"/>
                </a:lnTo>
                <a:lnTo>
                  <a:pt x="1307210" y="981075"/>
                </a:lnTo>
                <a:lnTo>
                  <a:pt x="1552575" y="490474"/>
                </a:lnTo>
                <a:lnTo>
                  <a:pt x="1307210" y="0"/>
                </a:lnTo>
                <a:close/>
              </a:path>
            </a:pathLst>
          </a:custGeom>
          <a:solidFill>
            <a:srgbClr val="4F81BC"/>
          </a:solidFill>
        </p:spPr>
        <p:txBody>
          <a:bodyPr wrap="square" lIns="0" tIns="0" rIns="0" bIns="0" rtlCol="0"/>
          <a:lstStyle/>
          <a:p>
            <a:endParaRPr sz="1600"/>
          </a:p>
        </p:txBody>
      </p:sp>
      <p:sp>
        <p:nvSpPr>
          <p:cNvPr id="13" name="object 11">
            <a:extLst>
              <a:ext uri="{FF2B5EF4-FFF2-40B4-BE49-F238E27FC236}">
                <a16:creationId xmlns:a16="http://schemas.microsoft.com/office/drawing/2014/main" id="{6D421E1D-52BF-481D-AC14-50F38219DE36}"/>
              </a:ext>
            </a:extLst>
          </p:cNvPr>
          <p:cNvSpPr/>
          <p:nvPr/>
        </p:nvSpPr>
        <p:spPr>
          <a:xfrm>
            <a:off x="5993834" y="2405117"/>
            <a:ext cx="1109859" cy="831878"/>
          </a:xfrm>
          <a:custGeom>
            <a:avLst/>
            <a:gdLst/>
            <a:ahLst/>
            <a:cxnLst/>
            <a:rect l="l" t="t" r="r" b="b"/>
            <a:pathLst>
              <a:path w="1552575" h="981075">
                <a:moveTo>
                  <a:pt x="0" y="490474"/>
                </a:moveTo>
                <a:lnTo>
                  <a:pt x="245237" y="0"/>
                </a:lnTo>
                <a:lnTo>
                  <a:pt x="1307210" y="0"/>
                </a:lnTo>
                <a:lnTo>
                  <a:pt x="1552575" y="490474"/>
                </a:lnTo>
                <a:lnTo>
                  <a:pt x="1307210" y="981075"/>
                </a:lnTo>
                <a:lnTo>
                  <a:pt x="245237" y="981075"/>
                </a:lnTo>
                <a:lnTo>
                  <a:pt x="0" y="490474"/>
                </a:lnTo>
                <a:close/>
              </a:path>
            </a:pathLst>
          </a:custGeom>
          <a:ln w="28575">
            <a:solidFill>
              <a:srgbClr val="385D89"/>
            </a:solidFill>
          </a:ln>
        </p:spPr>
        <p:txBody>
          <a:bodyPr wrap="square" lIns="0" tIns="0" rIns="0" bIns="0" rtlCol="0"/>
          <a:lstStyle/>
          <a:p>
            <a:endParaRPr sz="1600"/>
          </a:p>
        </p:txBody>
      </p:sp>
      <p:sp>
        <p:nvSpPr>
          <p:cNvPr id="14" name="object 12">
            <a:extLst>
              <a:ext uri="{FF2B5EF4-FFF2-40B4-BE49-F238E27FC236}">
                <a16:creationId xmlns:a16="http://schemas.microsoft.com/office/drawing/2014/main" id="{93C56427-1913-4C20-9100-3A57EFA9C08E}"/>
              </a:ext>
            </a:extLst>
          </p:cNvPr>
          <p:cNvSpPr txBox="1"/>
          <p:nvPr/>
        </p:nvSpPr>
        <p:spPr>
          <a:xfrm>
            <a:off x="6169878" y="2672394"/>
            <a:ext cx="770935" cy="249010"/>
          </a:xfrm>
          <a:prstGeom prst="rect">
            <a:avLst/>
          </a:prstGeom>
        </p:spPr>
        <p:txBody>
          <a:bodyPr vert="horz" wrap="square" lIns="0" tIns="16510" rIns="0" bIns="0" rtlCol="0">
            <a:spAutoFit/>
          </a:bodyPr>
          <a:lstStyle/>
          <a:p>
            <a:pPr marL="12700">
              <a:lnSpc>
                <a:spcPct val="100000"/>
              </a:lnSpc>
              <a:spcBef>
                <a:spcPts val="130"/>
              </a:spcBef>
            </a:pPr>
            <a:r>
              <a:rPr b="1" spc="180" dirty="0">
                <a:solidFill>
                  <a:srgbClr val="FFFFFF"/>
                </a:solidFill>
                <a:latin typeface="Arial"/>
                <a:cs typeface="Arial"/>
              </a:rPr>
              <a:t>M</a:t>
            </a:r>
            <a:r>
              <a:rPr b="1" spc="140" dirty="0">
                <a:solidFill>
                  <a:srgbClr val="FFFFFF"/>
                </a:solidFill>
                <a:latin typeface="Arial"/>
                <a:cs typeface="Arial"/>
              </a:rPr>
              <a:t>o</a:t>
            </a:r>
            <a:r>
              <a:rPr b="1" spc="25" dirty="0">
                <a:solidFill>
                  <a:srgbClr val="FFFFFF"/>
                </a:solidFill>
                <a:latin typeface="Arial"/>
                <a:cs typeface="Arial"/>
              </a:rPr>
              <a:t>d</a:t>
            </a:r>
            <a:r>
              <a:rPr b="1" spc="35" dirty="0">
                <a:solidFill>
                  <a:srgbClr val="FFFFFF"/>
                </a:solidFill>
                <a:latin typeface="Arial"/>
                <a:cs typeface="Arial"/>
              </a:rPr>
              <a:t>e</a:t>
            </a:r>
            <a:r>
              <a:rPr b="1" dirty="0">
                <a:solidFill>
                  <a:srgbClr val="FFFFFF"/>
                </a:solidFill>
                <a:latin typeface="Arial"/>
                <a:cs typeface="Arial"/>
              </a:rPr>
              <a:t>l</a:t>
            </a:r>
            <a:endParaRPr dirty="0">
              <a:latin typeface="Arial"/>
              <a:cs typeface="Arial"/>
            </a:endParaRPr>
          </a:p>
        </p:txBody>
      </p:sp>
      <p:sp>
        <p:nvSpPr>
          <p:cNvPr id="15" name="object 13">
            <a:extLst>
              <a:ext uri="{FF2B5EF4-FFF2-40B4-BE49-F238E27FC236}">
                <a16:creationId xmlns:a16="http://schemas.microsoft.com/office/drawing/2014/main" id="{5AD30E3E-0879-4122-B330-06FFB8DD005D}"/>
              </a:ext>
            </a:extLst>
          </p:cNvPr>
          <p:cNvSpPr/>
          <p:nvPr/>
        </p:nvSpPr>
        <p:spPr>
          <a:xfrm>
            <a:off x="7002829" y="3147400"/>
            <a:ext cx="546077" cy="671426"/>
          </a:xfrm>
          <a:custGeom>
            <a:avLst/>
            <a:gdLst/>
            <a:ahLst/>
            <a:cxnLst/>
            <a:rect l="l" t="t" r="r" b="b"/>
            <a:pathLst>
              <a:path w="763904" h="791845">
                <a:moveTo>
                  <a:pt x="28575" y="0"/>
                </a:moveTo>
                <a:lnTo>
                  <a:pt x="528447" y="28575"/>
                </a:lnTo>
                <a:lnTo>
                  <a:pt x="396367" y="146430"/>
                </a:lnTo>
                <a:lnTo>
                  <a:pt x="631190" y="409828"/>
                </a:lnTo>
                <a:lnTo>
                  <a:pt x="763397" y="291973"/>
                </a:lnTo>
                <a:lnTo>
                  <a:pt x="734695" y="791844"/>
                </a:lnTo>
                <a:lnTo>
                  <a:pt x="234823" y="763269"/>
                </a:lnTo>
                <a:lnTo>
                  <a:pt x="367029" y="645413"/>
                </a:lnTo>
                <a:lnTo>
                  <a:pt x="132079" y="382015"/>
                </a:lnTo>
                <a:lnTo>
                  <a:pt x="0" y="499872"/>
                </a:lnTo>
                <a:lnTo>
                  <a:pt x="28575" y="0"/>
                </a:lnTo>
                <a:close/>
              </a:path>
            </a:pathLst>
          </a:custGeom>
          <a:ln w="25400">
            <a:solidFill>
              <a:srgbClr val="385D89"/>
            </a:solidFill>
          </a:ln>
        </p:spPr>
        <p:txBody>
          <a:bodyPr wrap="square" lIns="0" tIns="0" rIns="0" bIns="0" rtlCol="0"/>
          <a:lstStyle/>
          <a:p>
            <a:endParaRPr sz="1600"/>
          </a:p>
        </p:txBody>
      </p:sp>
      <p:sp>
        <p:nvSpPr>
          <p:cNvPr id="16" name="object 14">
            <a:extLst>
              <a:ext uri="{FF2B5EF4-FFF2-40B4-BE49-F238E27FC236}">
                <a16:creationId xmlns:a16="http://schemas.microsoft.com/office/drawing/2014/main" id="{B20B53D7-BD66-4E0E-A0E5-940FA74D362B}"/>
              </a:ext>
            </a:extLst>
          </p:cNvPr>
          <p:cNvSpPr/>
          <p:nvPr/>
        </p:nvSpPr>
        <p:spPr>
          <a:xfrm>
            <a:off x="5368499" y="3172061"/>
            <a:ext cx="568774" cy="678964"/>
          </a:xfrm>
          <a:custGeom>
            <a:avLst/>
            <a:gdLst/>
            <a:ahLst/>
            <a:cxnLst/>
            <a:rect l="l" t="t" r="r" b="b"/>
            <a:pathLst>
              <a:path w="795654" h="800735">
                <a:moveTo>
                  <a:pt x="790955" y="0"/>
                </a:moveTo>
                <a:lnTo>
                  <a:pt x="795401" y="500760"/>
                </a:lnTo>
                <a:lnTo>
                  <a:pt x="669163" y="376681"/>
                </a:lnTo>
                <a:lnTo>
                  <a:pt x="378714" y="672210"/>
                </a:lnTo>
                <a:lnTo>
                  <a:pt x="504951" y="796289"/>
                </a:lnTo>
                <a:lnTo>
                  <a:pt x="4317" y="800607"/>
                </a:lnTo>
                <a:lnTo>
                  <a:pt x="0" y="299974"/>
                </a:lnTo>
                <a:lnTo>
                  <a:pt x="126237" y="424052"/>
                </a:lnTo>
                <a:lnTo>
                  <a:pt x="416559" y="128524"/>
                </a:lnTo>
                <a:lnTo>
                  <a:pt x="290322" y="4444"/>
                </a:lnTo>
                <a:lnTo>
                  <a:pt x="790955" y="0"/>
                </a:lnTo>
                <a:close/>
              </a:path>
            </a:pathLst>
          </a:custGeom>
          <a:ln w="25400">
            <a:solidFill>
              <a:srgbClr val="385D89"/>
            </a:solidFill>
          </a:ln>
        </p:spPr>
        <p:txBody>
          <a:bodyPr wrap="square" lIns="0" tIns="0" rIns="0" bIns="0" rtlCol="0"/>
          <a:lstStyle/>
          <a:p>
            <a:endParaRPr sz="1600"/>
          </a:p>
        </p:txBody>
      </p:sp>
      <p:sp>
        <p:nvSpPr>
          <p:cNvPr id="17" name="object 15">
            <a:extLst>
              <a:ext uri="{FF2B5EF4-FFF2-40B4-BE49-F238E27FC236}">
                <a16:creationId xmlns:a16="http://schemas.microsoft.com/office/drawing/2014/main" id="{06FB55B1-7EA5-4665-9484-A08710BAE562}"/>
              </a:ext>
            </a:extLst>
          </p:cNvPr>
          <p:cNvSpPr/>
          <p:nvPr/>
        </p:nvSpPr>
        <p:spPr>
          <a:xfrm>
            <a:off x="3648105" y="4823972"/>
            <a:ext cx="1606912" cy="1268009"/>
          </a:xfrm>
          <a:prstGeom prst="rect">
            <a:avLst/>
          </a:prstGeom>
          <a:blipFill>
            <a:blip r:embed="rId5" cstate="print"/>
            <a:stretch>
              <a:fillRect/>
            </a:stretch>
          </a:blipFill>
        </p:spPr>
        <p:txBody>
          <a:bodyPr wrap="square" lIns="0" tIns="0" rIns="0" bIns="0" rtlCol="0"/>
          <a:lstStyle/>
          <a:p>
            <a:endParaRPr sz="1600"/>
          </a:p>
        </p:txBody>
      </p:sp>
      <p:sp>
        <p:nvSpPr>
          <p:cNvPr id="20" name="object 18">
            <a:extLst>
              <a:ext uri="{FF2B5EF4-FFF2-40B4-BE49-F238E27FC236}">
                <a16:creationId xmlns:a16="http://schemas.microsoft.com/office/drawing/2014/main" id="{45CEA15D-5C0B-47B8-9BF8-50586EF9404E}"/>
              </a:ext>
            </a:extLst>
          </p:cNvPr>
          <p:cNvSpPr/>
          <p:nvPr/>
        </p:nvSpPr>
        <p:spPr>
          <a:xfrm>
            <a:off x="4475438" y="4521158"/>
            <a:ext cx="251931" cy="508819"/>
          </a:xfrm>
          <a:custGeom>
            <a:avLst/>
            <a:gdLst/>
            <a:ahLst/>
            <a:cxnLst/>
            <a:rect l="l" t="t" r="r" b="b"/>
            <a:pathLst>
              <a:path w="352425" h="600075">
                <a:moveTo>
                  <a:pt x="264287" y="176149"/>
                </a:moveTo>
                <a:lnTo>
                  <a:pt x="88011" y="176149"/>
                </a:lnTo>
                <a:lnTo>
                  <a:pt x="88011" y="600075"/>
                </a:lnTo>
                <a:lnTo>
                  <a:pt x="264287" y="600075"/>
                </a:lnTo>
                <a:lnTo>
                  <a:pt x="264287" y="176149"/>
                </a:lnTo>
                <a:close/>
              </a:path>
              <a:path w="352425" h="600075">
                <a:moveTo>
                  <a:pt x="176149" y="0"/>
                </a:moveTo>
                <a:lnTo>
                  <a:pt x="0" y="176149"/>
                </a:lnTo>
                <a:lnTo>
                  <a:pt x="352425" y="176149"/>
                </a:lnTo>
                <a:lnTo>
                  <a:pt x="176149" y="0"/>
                </a:lnTo>
                <a:close/>
              </a:path>
            </a:pathLst>
          </a:custGeom>
          <a:solidFill>
            <a:srgbClr val="4F81BC"/>
          </a:solidFill>
        </p:spPr>
        <p:txBody>
          <a:bodyPr wrap="square" lIns="0" tIns="0" rIns="0" bIns="0" rtlCol="0"/>
          <a:lstStyle/>
          <a:p>
            <a:endParaRPr sz="1600"/>
          </a:p>
        </p:txBody>
      </p:sp>
      <p:sp>
        <p:nvSpPr>
          <p:cNvPr id="21" name="object 19">
            <a:extLst>
              <a:ext uri="{FF2B5EF4-FFF2-40B4-BE49-F238E27FC236}">
                <a16:creationId xmlns:a16="http://schemas.microsoft.com/office/drawing/2014/main" id="{9CB3ACB4-14C8-4108-9E34-B3B6B49A8708}"/>
              </a:ext>
            </a:extLst>
          </p:cNvPr>
          <p:cNvSpPr/>
          <p:nvPr/>
        </p:nvSpPr>
        <p:spPr>
          <a:xfrm>
            <a:off x="4475438" y="4521158"/>
            <a:ext cx="251931" cy="508819"/>
          </a:xfrm>
          <a:custGeom>
            <a:avLst/>
            <a:gdLst/>
            <a:ahLst/>
            <a:cxnLst/>
            <a:rect l="l" t="t" r="r" b="b"/>
            <a:pathLst>
              <a:path w="352425" h="600075">
                <a:moveTo>
                  <a:pt x="88011" y="600075"/>
                </a:moveTo>
                <a:lnTo>
                  <a:pt x="88011" y="176149"/>
                </a:lnTo>
                <a:lnTo>
                  <a:pt x="0" y="176149"/>
                </a:lnTo>
                <a:lnTo>
                  <a:pt x="176149" y="0"/>
                </a:lnTo>
                <a:lnTo>
                  <a:pt x="352425" y="176149"/>
                </a:lnTo>
                <a:lnTo>
                  <a:pt x="264287" y="176149"/>
                </a:lnTo>
                <a:lnTo>
                  <a:pt x="264287" y="600075"/>
                </a:lnTo>
                <a:lnTo>
                  <a:pt x="88011" y="600075"/>
                </a:lnTo>
                <a:close/>
              </a:path>
            </a:pathLst>
          </a:custGeom>
          <a:ln w="28575">
            <a:solidFill>
              <a:srgbClr val="385D89"/>
            </a:solidFill>
          </a:ln>
        </p:spPr>
        <p:txBody>
          <a:bodyPr wrap="square" lIns="0" tIns="0" rIns="0" bIns="0" rtlCol="0"/>
          <a:lstStyle/>
          <a:p>
            <a:endParaRPr sz="1600"/>
          </a:p>
        </p:txBody>
      </p:sp>
      <p:sp>
        <p:nvSpPr>
          <p:cNvPr id="22" name="object 20">
            <a:extLst>
              <a:ext uri="{FF2B5EF4-FFF2-40B4-BE49-F238E27FC236}">
                <a16:creationId xmlns:a16="http://schemas.microsoft.com/office/drawing/2014/main" id="{643AE627-7D01-42FE-8C9B-C03F44F52634}"/>
              </a:ext>
            </a:extLst>
          </p:cNvPr>
          <p:cNvSpPr/>
          <p:nvPr/>
        </p:nvSpPr>
        <p:spPr>
          <a:xfrm>
            <a:off x="7839059" y="4432316"/>
            <a:ext cx="251931" cy="508819"/>
          </a:xfrm>
          <a:custGeom>
            <a:avLst/>
            <a:gdLst/>
            <a:ahLst/>
            <a:cxnLst/>
            <a:rect l="l" t="t" r="r" b="b"/>
            <a:pathLst>
              <a:path w="352425" h="600075">
                <a:moveTo>
                  <a:pt x="264287" y="176149"/>
                </a:moveTo>
                <a:lnTo>
                  <a:pt x="88010" y="176149"/>
                </a:lnTo>
                <a:lnTo>
                  <a:pt x="88010" y="600075"/>
                </a:lnTo>
                <a:lnTo>
                  <a:pt x="264287" y="600075"/>
                </a:lnTo>
                <a:lnTo>
                  <a:pt x="264287" y="176149"/>
                </a:lnTo>
                <a:close/>
              </a:path>
              <a:path w="352425" h="600075">
                <a:moveTo>
                  <a:pt x="176149" y="0"/>
                </a:moveTo>
                <a:lnTo>
                  <a:pt x="0" y="176149"/>
                </a:lnTo>
                <a:lnTo>
                  <a:pt x="352425" y="176149"/>
                </a:lnTo>
                <a:lnTo>
                  <a:pt x="176149" y="0"/>
                </a:lnTo>
                <a:close/>
              </a:path>
            </a:pathLst>
          </a:custGeom>
          <a:solidFill>
            <a:srgbClr val="4F81BC"/>
          </a:solidFill>
        </p:spPr>
        <p:txBody>
          <a:bodyPr wrap="square" lIns="0" tIns="0" rIns="0" bIns="0" rtlCol="0"/>
          <a:lstStyle/>
          <a:p>
            <a:endParaRPr sz="1600"/>
          </a:p>
        </p:txBody>
      </p:sp>
      <p:sp>
        <p:nvSpPr>
          <p:cNvPr id="23" name="object 21">
            <a:extLst>
              <a:ext uri="{FF2B5EF4-FFF2-40B4-BE49-F238E27FC236}">
                <a16:creationId xmlns:a16="http://schemas.microsoft.com/office/drawing/2014/main" id="{575B2A03-C7E3-4F28-8684-AE46654FAD98}"/>
              </a:ext>
            </a:extLst>
          </p:cNvPr>
          <p:cNvSpPr/>
          <p:nvPr/>
        </p:nvSpPr>
        <p:spPr>
          <a:xfrm>
            <a:off x="7839059" y="4432316"/>
            <a:ext cx="251931" cy="508819"/>
          </a:xfrm>
          <a:custGeom>
            <a:avLst/>
            <a:gdLst/>
            <a:ahLst/>
            <a:cxnLst/>
            <a:rect l="l" t="t" r="r" b="b"/>
            <a:pathLst>
              <a:path w="352425" h="600075">
                <a:moveTo>
                  <a:pt x="88010" y="600075"/>
                </a:moveTo>
                <a:lnTo>
                  <a:pt x="88010" y="176149"/>
                </a:lnTo>
                <a:lnTo>
                  <a:pt x="0" y="176149"/>
                </a:lnTo>
                <a:lnTo>
                  <a:pt x="176149" y="0"/>
                </a:lnTo>
                <a:lnTo>
                  <a:pt x="352425" y="176149"/>
                </a:lnTo>
                <a:lnTo>
                  <a:pt x="264287" y="176149"/>
                </a:lnTo>
                <a:lnTo>
                  <a:pt x="264287" y="600075"/>
                </a:lnTo>
                <a:lnTo>
                  <a:pt x="88010" y="600075"/>
                </a:lnTo>
                <a:close/>
              </a:path>
            </a:pathLst>
          </a:custGeom>
          <a:ln w="28575">
            <a:solidFill>
              <a:srgbClr val="385D89"/>
            </a:solidFill>
          </a:ln>
        </p:spPr>
        <p:txBody>
          <a:bodyPr wrap="square" lIns="0" tIns="0" rIns="0" bIns="0" rtlCol="0"/>
          <a:lstStyle/>
          <a:p>
            <a:endParaRPr sz="1600"/>
          </a:p>
        </p:txBody>
      </p:sp>
      <p:sp>
        <p:nvSpPr>
          <p:cNvPr id="24" name="object 22">
            <a:extLst>
              <a:ext uri="{FF2B5EF4-FFF2-40B4-BE49-F238E27FC236}">
                <a16:creationId xmlns:a16="http://schemas.microsoft.com/office/drawing/2014/main" id="{65646F23-B7D1-45F8-A6C6-3DC007774C92}"/>
              </a:ext>
            </a:extLst>
          </p:cNvPr>
          <p:cNvSpPr/>
          <p:nvPr/>
        </p:nvSpPr>
        <p:spPr>
          <a:xfrm>
            <a:off x="5653386" y="4537310"/>
            <a:ext cx="245122" cy="516895"/>
          </a:xfrm>
          <a:custGeom>
            <a:avLst/>
            <a:gdLst/>
            <a:ahLst/>
            <a:cxnLst/>
            <a:rect l="l" t="t" r="r" b="b"/>
            <a:pathLst>
              <a:path w="342900" h="609600">
                <a:moveTo>
                  <a:pt x="342900" y="438150"/>
                </a:moveTo>
                <a:lnTo>
                  <a:pt x="0" y="438150"/>
                </a:lnTo>
                <a:lnTo>
                  <a:pt x="171450" y="609600"/>
                </a:lnTo>
                <a:lnTo>
                  <a:pt x="342900" y="438150"/>
                </a:lnTo>
                <a:close/>
              </a:path>
              <a:path w="342900" h="609600">
                <a:moveTo>
                  <a:pt x="257175" y="0"/>
                </a:moveTo>
                <a:lnTo>
                  <a:pt x="85725" y="0"/>
                </a:lnTo>
                <a:lnTo>
                  <a:pt x="85725" y="438150"/>
                </a:lnTo>
                <a:lnTo>
                  <a:pt x="257175" y="438150"/>
                </a:lnTo>
                <a:lnTo>
                  <a:pt x="257175" y="0"/>
                </a:lnTo>
                <a:close/>
              </a:path>
            </a:pathLst>
          </a:custGeom>
          <a:solidFill>
            <a:srgbClr val="4F81BC"/>
          </a:solidFill>
        </p:spPr>
        <p:txBody>
          <a:bodyPr wrap="square" lIns="0" tIns="0" rIns="0" bIns="0" rtlCol="0"/>
          <a:lstStyle/>
          <a:p>
            <a:endParaRPr sz="1600"/>
          </a:p>
        </p:txBody>
      </p:sp>
      <p:sp>
        <p:nvSpPr>
          <p:cNvPr id="25" name="object 23">
            <a:extLst>
              <a:ext uri="{FF2B5EF4-FFF2-40B4-BE49-F238E27FC236}">
                <a16:creationId xmlns:a16="http://schemas.microsoft.com/office/drawing/2014/main" id="{6A8261B7-53B5-4EA8-B540-58B23D521CEB}"/>
              </a:ext>
            </a:extLst>
          </p:cNvPr>
          <p:cNvSpPr/>
          <p:nvPr/>
        </p:nvSpPr>
        <p:spPr>
          <a:xfrm>
            <a:off x="5653386" y="4537310"/>
            <a:ext cx="245122" cy="516895"/>
          </a:xfrm>
          <a:custGeom>
            <a:avLst/>
            <a:gdLst/>
            <a:ahLst/>
            <a:cxnLst/>
            <a:rect l="l" t="t" r="r" b="b"/>
            <a:pathLst>
              <a:path w="342900" h="609600">
                <a:moveTo>
                  <a:pt x="257175" y="0"/>
                </a:moveTo>
                <a:lnTo>
                  <a:pt x="257175" y="438150"/>
                </a:lnTo>
                <a:lnTo>
                  <a:pt x="342900" y="438150"/>
                </a:lnTo>
                <a:lnTo>
                  <a:pt x="171450" y="609600"/>
                </a:lnTo>
                <a:lnTo>
                  <a:pt x="0" y="438150"/>
                </a:lnTo>
                <a:lnTo>
                  <a:pt x="85725" y="438150"/>
                </a:lnTo>
                <a:lnTo>
                  <a:pt x="85725" y="0"/>
                </a:lnTo>
                <a:lnTo>
                  <a:pt x="257175" y="0"/>
                </a:lnTo>
                <a:close/>
              </a:path>
            </a:pathLst>
          </a:custGeom>
          <a:ln w="28575">
            <a:solidFill>
              <a:srgbClr val="385D89"/>
            </a:solidFill>
          </a:ln>
        </p:spPr>
        <p:txBody>
          <a:bodyPr wrap="square" lIns="0" tIns="0" rIns="0" bIns="0" rtlCol="0"/>
          <a:lstStyle/>
          <a:p>
            <a:endParaRPr sz="1600"/>
          </a:p>
        </p:txBody>
      </p:sp>
      <p:sp>
        <p:nvSpPr>
          <p:cNvPr id="27" name="object 25">
            <a:extLst>
              <a:ext uri="{FF2B5EF4-FFF2-40B4-BE49-F238E27FC236}">
                <a16:creationId xmlns:a16="http://schemas.microsoft.com/office/drawing/2014/main" id="{FCEA7A41-8F48-4036-9B0A-C44C6029B1B4}"/>
              </a:ext>
            </a:extLst>
          </p:cNvPr>
          <p:cNvSpPr txBox="1"/>
          <p:nvPr/>
        </p:nvSpPr>
        <p:spPr>
          <a:xfrm>
            <a:off x="7666663" y="4737500"/>
            <a:ext cx="602533" cy="272389"/>
          </a:xfrm>
          <a:prstGeom prst="rect">
            <a:avLst/>
          </a:prstGeom>
        </p:spPr>
        <p:txBody>
          <a:bodyPr vert="horz" wrap="square" lIns="0" tIns="13335" rIns="0" bIns="0" rtlCol="0">
            <a:spAutoFit/>
          </a:bodyPr>
          <a:lstStyle/>
          <a:p>
            <a:pPr marL="12700">
              <a:lnSpc>
                <a:spcPct val="100000"/>
              </a:lnSpc>
              <a:spcBef>
                <a:spcPts val="105"/>
              </a:spcBef>
            </a:pPr>
            <a:r>
              <a:rPr sz="2000" b="1" spc="65" dirty="0">
                <a:solidFill>
                  <a:srgbClr val="FFFFFF"/>
                </a:solidFill>
                <a:latin typeface="Arial"/>
                <a:cs typeface="Arial"/>
              </a:rPr>
              <a:t>D</a:t>
            </a:r>
            <a:r>
              <a:rPr sz="2000" b="1" spc="-60" dirty="0">
                <a:solidFill>
                  <a:srgbClr val="FFFFFF"/>
                </a:solidFill>
                <a:latin typeface="Arial"/>
                <a:cs typeface="Arial"/>
              </a:rPr>
              <a:t>a</a:t>
            </a:r>
            <a:r>
              <a:rPr sz="2000" b="1" spc="100" dirty="0">
                <a:solidFill>
                  <a:srgbClr val="FFFFFF"/>
                </a:solidFill>
                <a:latin typeface="Arial"/>
                <a:cs typeface="Arial"/>
              </a:rPr>
              <a:t>t</a:t>
            </a:r>
            <a:r>
              <a:rPr sz="2000" b="1" spc="-30" dirty="0">
                <a:solidFill>
                  <a:srgbClr val="FFFFFF"/>
                </a:solidFill>
                <a:latin typeface="Arial"/>
                <a:cs typeface="Arial"/>
              </a:rPr>
              <a:t>a</a:t>
            </a:r>
            <a:endParaRPr sz="2000" dirty="0">
              <a:latin typeface="Arial"/>
              <a:cs typeface="Arial"/>
            </a:endParaRPr>
          </a:p>
        </p:txBody>
      </p:sp>
      <p:sp>
        <p:nvSpPr>
          <p:cNvPr id="26" name="object 24">
            <a:extLst>
              <a:ext uri="{FF2B5EF4-FFF2-40B4-BE49-F238E27FC236}">
                <a16:creationId xmlns:a16="http://schemas.microsoft.com/office/drawing/2014/main" id="{6514993B-EFEE-419B-8D59-D4B6F2A77222}"/>
              </a:ext>
            </a:extLst>
          </p:cNvPr>
          <p:cNvSpPr txBox="1"/>
          <p:nvPr/>
        </p:nvSpPr>
        <p:spPr>
          <a:xfrm>
            <a:off x="4060873" y="4086911"/>
            <a:ext cx="2307872" cy="767691"/>
          </a:xfrm>
          <a:prstGeom prst="rect">
            <a:avLst/>
          </a:prstGeom>
        </p:spPr>
        <p:txBody>
          <a:bodyPr vert="horz" wrap="square" lIns="0" tIns="12700" rIns="0" bIns="0" rtlCol="0">
            <a:spAutoFit/>
          </a:bodyPr>
          <a:lstStyle/>
          <a:p>
            <a:pPr marL="559435">
              <a:lnSpc>
                <a:spcPct val="100000"/>
              </a:lnSpc>
              <a:spcBef>
                <a:spcPts val="100"/>
              </a:spcBef>
            </a:pPr>
            <a:r>
              <a:rPr sz="1600" b="1" spc="-10" dirty="0">
                <a:solidFill>
                  <a:srgbClr val="FFFFFF"/>
                </a:solidFill>
                <a:latin typeface="Arial"/>
                <a:cs typeface="Arial"/>
              </a:rPr>
              <a:t>Prediction</a:t>
            </a:r>
            <a:r>
              <a:rPr sz="1600" b="1" spc="120" dirty="0">
                <a:solidFill>
                  <a:srgbClr val="FFFFFF"/>
                </a:solidFill>
                <a:latin typeface="Arial"/>
                <a:cs typeface="Arial"/>
              </a:rPr>
              <a:t> </a:t>
            </a:r>
            <a:r>
              <a:rPr sz="1600" b="1" spc="-20" dirty="0">
                <a:solidFill>
                  <a:srgbClr val="FFFFFF"/>
                </a:solidFill>
                <a:latin typeface="Arial"/>
                <a:cs typeface="Arial"/>
              </a:rPr>
              <a:t>API</a:t>
            </a:r>
            <a:endParaRPr sz="1600" dirty="0">
              <a:latin typeface="Arial"/>
              <a:cs typeface="Arial"/>
            </a:endParaRPr>
          </a:p>
          <a:p>
            <a:pPr>
              <a:lnSpc>
                <a:spcPct val="100000"/>
              </a:lnSpc>
              <a:spcBef>
                <a:spcPts val="20"/>
              </a:spcBef>
            </a:pPr>
            <a:endParaRPr sz="2400" dirty="0">
              <a:latin typeface="Times New Roman"/>
              <a:cs typeface="Times New Roman"/>
            </a:endParaRPr>
          </a:p>
          <a:p>
            <a:pPr marL="12700">
              <a:lnSpc>
                <a:spcPct val="100000"/>
              </a:lnSpc>
              <a:tabLst>
                <a:tab pos="1557655" algn="l"/>
              </a:tabLst>
            </a:pPr>
            <a:r>
              <a:rPr sz="1600" spc="-180" dirty="0">
                <a:latin typeface="Arial Black"/>
                <a:cs typeface="Arial Black"/>
              </a:rPr>
              <a:t>Input</a:t>
            </a:r>
            <a:r>
              <a:rPr sz="1600" spc="65" dirty="0">
                <a:latin typeface="Arial Black"/>
                <a:cs typeface="Arial Black"/>
              </a:rPr>
              <a:t> </a:t>
            </a:r>
            <a:r>
              <a:rPr sz="1600" spc="-225" dirty="0">
                <a:latin typeface="Arial Black"/>
                <a:cs typeface="Arial Black"/>
              </a:rPr>
              <a:t>Data</a:t>
            </a:r>
            <a:r>
              <a:rPr lang="en-US" altLang="ko-KR" sz="1600" spc="-225" dirty="0">
                <a:latin typeface="Arial Black"/>
                <a:cs typeface="Arial Black"/>
              </a:rPr>
              <a:t>     </a:t>
            </a:r>
            <a:r>
              <a:rPr sz="1600" spc="-229" dirty="0">
                <a:latin typeface="Arial Black"/>
                <a:cs typeface="Arial Black"/>
              </a:rPr>
              <a:t>Classification</a:t>
            </a:r>
            <a:endParaRPr sz="1600" dirty="0">
              <a:latin typeface="Arial Black"/>
              <a:cs typeface="Arial Black"/>
            </a:endParaRPr>
          </a:p>
        </p:txBody>
      </p:sp>
      <p:sp>
        <p:nvSpPr>
          <p:cNvPr id="34" name="object 26">
            <a:extLst>
              <a:ext uri="{FF2B5EF4-FFF2-40B4-BE49-F238E27FC236}">
                <a16:creationId xmlns:a16="http://schemas.microsoft.com/office/drawing/2014/main" id="{EF3D1E5C-5A78-4D2B-9A12-374D070C0BCB}"/>
              </a:ext>
            </a:extLst>
          </p:cNvPr>
          <p:cNvSpPr/>
          <p:nvPr/>
        </p:nvSpPr>
        <p:spPr>
          <a:xfrm>
            <a:off x="198414" y="3873105"/>
            <a:ext cx="2371725" cy="2362200"/>
          </a:xfrm>
          <a:prstGeom prst="rect">
            <a:avLst/>
          </a:prstGeom>
          <a:blipFill>
            <a:blip r:embed="rId6" cstate="print"/>
            <a:stretch>
              <a:fillRect/>
            </a:stretch>
          </a:blipFill>
        </p:spPr>
        <p:txBody>
          <a:bodyPr wrap="square" lIns="0" tIns="0" rIns="0" bIns="0" rtlCol="0"/>
          <a:lstStyle/>
          <a:p>
            <a:endParaRPr/>
          </a:p>
        </p:txBody>
      </p:sp>
      <p:sp>
        <p:nvSpPr>
          <p:cNvPr id="35" name="object 28">
            <a:extLst>
              <a:ext uri="{FF2B5EF4-FFF2-40B4-BE49-F238E27FC236}">
                <a16:creationId xmlns:a16="http://schemas.microsoft.com/office/drawing/2014/main" id="{24F9C95E-A42F-48A6-8245-08119A700BA8}"/>
              </a:ext>
            </a:extLst>
          </p:cNvPr>
          <p:cNvSpPr/>
          <p:nvPr/>
        </p:nvSpPr>
        <p:spPr>
          <a:xfrm>
            <a:off x="2222540" y="5201906"/>
            <a:ext cx="1524000" cy="333375"/>
          </a:xfrm>
          <a:custGeom>
            <a:avLst/>
            <a:gdLst/>
            <a:ahLst/>
            <a:cxnLst/>
            <a:rect l="l" t="t" r="r" b="b"/>
            <a:pathLst>
              <a:path w="1524000" h="333375">
                <a:moveTo>
                  <a:pt x="0" y="166624"/>
                </a:moveTo>
                <a:lnTo>
                  <a:pt x="166624" y="0"/>
                </a:lnTo>
                <a:lnTo>
                  <a:pt x="166624" y="83286"/>
                </a:lnTo>
                <a:lnTo>
                  <a:pt x="1357249" y="83286"/>
                </a:lnTo>
                <a:lnTo>
                  <a:pt x="1357249" y="0"/>
                </a:lnTo>
                <a:lnTo>
                  <a:pt x="1524000" y="166624"/>
                </a:lnTo>
                <a:lnTo>
                  <a:pt x="1357249" y="333311"/>
                </a:lnTo>
                <a:lnTo>
                  <a:pt x="1357249" y="249974"/>
                </a:lnTo>
                <a:lnTo>
                  <a:pt x="166624" y="249974"/>
                </a:lnTo>
                <a:lnTo>
                  <a:pt x="166624" y="333311"/>
                </a:lnTo>
                <a:lnTo>
                  <a:pt x="0" y="166624"/>
                </a:lnTo>
                <a:close/>
              </a:path>
            </a:pathLst>
          </a:custGeom>
          <a:ln w="28575">
            <a:solidFill>
              <a:srgbClr val="943735"/>
            </a:solidFill>
          </a:ln>
        </p:spPr>
        <p:txBody>
          <a:bodyPr wrap="square" lIns="0" tIns="0" rIns="0" bIns="0" rtlCol="0"/>
          <a:lstStyle/>
          <a:p>
            <a:endParaRPr/>
          </a:p>
        </p:txBody>
      </p:sp>
      <p:sp>
        <p:nvSpPr>
          <p:cNvPr id="42" name="object 29">
            <a:extLst>
              <a:ext uri="{FF2B5EF4-FFF2-40B4-BE49-F238E27FC236}">
                <a16:creationId xmlns:a16="http://schemas.microsoft.com/office/drawing/2014/main" id="{18C82523-DB38-4D59-A502-F13EB72B13DB}"/>
              </a:ext>
            </a:extLst>
          </p:cNvPr>
          <p:cNvSpPr/>
          <p:nvPr/>
        </p:nvSpPr>
        <p:spPr>
          <a:xfrm>
            <a:off x="322239" y="2549130"/>
            <a:ext cx="3505200" cy="1428750"/>
          </a:xfrm>
          <a:custGeom>
            <a:avLst/>
            <a:gdLst/>
            <a:ahLst/>
            <a:cxnLst/>
            <a:rect l="l" t="t" r="r" b="b"/>
            <a:pathLst>
              <a:path w="3505200" h="1428750">
                <a:moveTo>
                  <a:pt x="3267075" y="0"/>
                </a:moveTo>
                <a:lnTo>
                  <a:pt x="238125" y="0"/>
                </a:lnTo>
                <a:lnTo>
                  <a:pt x="190135" y="4835"/>
                </a:lnTo>
                <a:lnTo>
                  <a:pt x="145437" y="18704"/>
                </a:lnTo>
                <a:lnTo>
                  <a:pt x="104988" y="40652"/>
                </a:lnTo>
                <a:lnTo>
                  <a:pt x="69746" y="69723"/>
                </a:lnTo>
                <a:lnTo>
                  <a:pt x="40669" y="104961"/>
                </a:lnTo>
                <a:lnTo>
                  <a:pt x="18713" y="145411"/>
                </a:lnTo>
                <a:lnTo>
                  <a:pt x="4838" y="190117"/>
                </a:lnTo>
                <a:lnTo>
                  <a:pt x="0" y="238125"/>
                </a:lnTo>
                <a:lnTo>
                  <a:pt x="0" y="1190625"/>
                </a:lnTo>
                <a:lnTo>
                  <a:pt x="4838" y="1238632"/>
                </a:lnTo>
                <a:lnTo>
                  <a:pt x="18713" y="1283338"/>
                </a:lnTo>
                <a:lnTo>
                  <a:pt x="40669" y="1323788"/>
                </a:lnTo>
                <a:lnTo>
                  <a:pt x="69746" y="1359027"/>
                </a:lnTo>
                <a:lnTo>
                  <a:pt x="104988" y="1388097"/>
                </a:lnTo>
                <a:lnTo>
                  <a:pt x="145437" y="1410045"/>
                </a:lnTo>
                <a:lnTo>
                  <a:pt x="190135" y="1423914"/>
                </a:lnTo>
                <a:lnTo>
                  <a:pt x="238125" y="1428750"/>
                </a:lnTo>
                <a:lnTo>
                  <a:pt x="3267075" y="1428750"/>
                </a:lnTo>
                <a:lnTo>
                  <a:pt x="3315082" y="1423914"/>
                </a:lnTo>
                <a:lnTo>
                  <a:pt x="3359788" y="1410045"/>
                </a:lnTo>
                <a:lnTo>
                  <a:pt x="3400238" y="1388097"/>
                </a:lnTo>
                <a:lnTo>
                  <a:pt x="3435476" y="1359027"/>
                </a:lnTo>
                <a:lnTo>
                  <a:pt x="3464547" y="1323788"/>
                </a:lnTo>
                <a:lnTo>
                  <a:pt x="3486495" y="1283338"/>
                </a:lnTo>
                <a:lnTo>
                  <a:pt x="3500364" y="1238632"/>
                </a:lnTo>
                <a:lnTo>
                  <a:pt x="3505200" y="1190625"/>
                </a:lnTo>
                <a:lnTo>
                  <a:pt x="3505200" y="238125"/>
                </a:lnTo>
                <a:lnTo>
                  <a:pt x="3500364" y="190117"/>
                </a:lnTo>
                <a:lnTo>
                  <a:pt x="3486495" y="145411"/>
                </a:lnTo>
                <a:lnTo>
                  <a:pt x="3464547" y="104961"/>
                </a:lnTo>
                <a:lnTo>
                  <a:pt x="3435477" y="69723"/>
                </a:lnTo>
                <a:lnTo>
                  <a:pt x="3400238" y="40652"/>
                </a:lnTo>
                <a:lnTo>
                  <a:pt x="3359788" y="18704"/>
                </a:lnTo>
                <a:lnTo>
                  <a:pt x="3315082" y="4835"/>
                </a:lnTo>
                <a:lnTo>
                  <a:pt x="3267075" y="0"/>
                </a:lnTo>
                <a:close/>
              </a:path>
            </a:pathLst>
          </a:custGeom>
          <a:solidFill>
            <a:srgbClr val="D99593"/>
          </a:solidFill>
        </p:spPr>
        <p:txBody>
          <a:bodyPr wrap="square" lIns="0" tIns="0" rIns="0" bIns="0" rtlCol="0"/>
          <a:lstStyle/>
          <a:p>
            <a:endParaRPr/>
          </a:p>
        </p:txBody>
      </p:sp>
      <p:sp>
        <p:nvSpPr>
          <p:cNvPr id="43" name="object 31">
            <a:extLst>
              <a:ext uri="{FF2B5EF4-FFF2-40B4-BE49-F238E27FC236}">
                <a16:creationId xmlns:a16="http://schemas.microsoft.com/office/drawing/2014/main" id="{2BCB2BB6-D5FD-444D-8B20-02508C61739B}"/>
              </a:ext>
            </a:extLst>
          </p:cNvPr>
          <p:cNvSpPr txBox="1"/>
          <p:nvPr/>
        </p:nvSpPr>
        <p:spPr>
          <a:xfrm>
            <a:off x="577191" y="2853034"/>
            <a:ext cx="3000375" cy="850041"/>
          </a:xfrm>
          <a:prstGeom prst="rect">
            <a:avLst/>
          </a:prstGeom>
        </p:spPr>
        <p:txBody>
          <a:bodyPr vert="horz" wrap="square" lIns="0" tIns="27940" rIns="0" bIns="0" rtlCol="0">
            <a:spAutoFit/>
          </a:bodyPr>
          <a:lstStyle/>
          <a:p>
            <a:pPr marL="41275" marR="5080" indent="-28575">
              <a:lnSpc>
                <a:spcPts val="2100"/>
              </a:lnSpc>
              <a:spcBef>
                <a:spcPts val="220"/>
              </a:spcBef>
            </a:pPr>
            <a:r>
              <a:rPr sz="2400" b="1" dirty="0">
                <a:solidFill>
                  <a:schemeClr val="bg1"/>
                </a:solidFill>
              </a:rPr>
              <a:t>Was this specific data record  part of the training dataset?</a:t>
            </a:r>
          </a:p>
        </p:txBody>
      </p:sp>
      <p:sp>
        <p:nvSpPr>
          <p:cNvPr id="44" name="object 32">
            <a:extLst>
              <a:ext uri="{FF2B5EF4-FFF2-40B4-BE49-F238E27FC236}">
                <a16:creationId xmlns:a16="http://schemas.microsoft.com/office/drawing/2014/main" id="{4CF63575-BF22-456E-BBB7-82747F9ACC85}"/>
              </a:ext>
            </a:extLst>
          </p:cNvPr>
          <p:cNvSpPr/>
          <p:nvPr/>
        </p:nvSpPr>
        <p:spPr>
          <a:xfrm>
            <a:off x="2079665" y="3982706"/>
            <a:ext cx="902969" cy="1297940"/>
          </a:xfrm>
          <a:custGeom>
            <a:avLst/>
            <a:gdLst/>
            <a:ahLst/>
            <a:cxnLst/>
            <a:rect l="l" t="t" r="r" b="b"/>
            <a:pathLst>
              <a:path w="902969" h="1297939">
                <a:moveTo>
                  <a:pt x="0" y="0"/>
                </a:moveTo>
                <a:lnTo>
                  <a:pt x="902716" y="1297889"/>
                </a:lnTo>
              </a:path>
            </a:pathLst>
          </a:custGeom>
          <a:ln w="28574">
            <a:solidFill>
              <a:srgbClr val="943735"/>
            </a:solidFill>
          </a:ln>
        </p:spPr>
        <p:txBody>
          <a:bodyPr wrap="square" lIns="0" tIns="0" rIns="0" bIns="0" rtlCol="0"/>
          <a:lstStyle/>
          <a:p>
            <a:endParaRPr/>
          </a:p>
        </p:txBody>
      </p:sp>
    </p:spTree>
    <p:extLst>
      <p:ext uri="{BB962C8B-B14F-4D97-AF65-F5344CB8AC3E}">
        <p14:creationId xmlns:p14="http://schemas.microsoft.com/office/powerpoint/2010/main" val="263338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174A3167-7C98-4874-8BF4-56E7730D2FFC}"/>
              </a:ext>
            </a:extLst>
          </p:cNvPr>
          <p:cNvSpPr>
            <a:spLocks noGrp="1"/>
          </p:cNvSpPr>
          <p:nvPr>
            <p:ph type="sldNum" sz="quarter" idx="12"/>
          </p:nvPr>
        </p:nvSpPr>
        <p:spPr/>
        <p:txBody>
          <a:bodyPr/>
          <a:lstStyle/>
          <a:p>
            <a:fld id="{685BE2C3-4C00-4662-A8F6-AE817E3951B3}" type="slidenum">
              <a:rPr lang="ko-KR" altLang="en-US" smtClean="0"/>
              <a:t>15</a:t>
            </a:fld>
            <a:endParaRPr lang="ko-KR" altLang="en-US" dirty="0"/>
          </a:p>
        </p:txBody>
      </p:sp>
      <p:sp>
        <p:nvSpPr>
          <p:cNvPr id="4" name="제목 3">
            <a:extLst>
              <a:ext uri="{FF2B5EF4-FFF2-40B4-BE49-F238E27FC236}">
                <a16:creationId xmlns:a16="http://schemas.microsoft.com/office/drawing/2014/main" id="{F61F17BE-9732-439A-8EB0-C9A166EEC835}"/>
              </a:ext>
            </a:extLst>
          </p:cNvPr>
          <p:cNvSpPr>
            <a:spLocks noGrp="1"/>
          </p:cNvSpPr>
          <p:nvPr>
            <p:ph type="title"/>
          </p:nvPr>
        </p:nvSpPr>
        <p:spPr/>
        <p:txBody>
          <a:bodyPr/>
          <a:lstStyle/>
          <a:p>
            <a:r>
              <a:rPr lang="en-US" altLang="ko-KR" dirty="0"/>
              <a:t>Problem Statement</a:t>
            </a:r>
            <a:endParaRPr lang="ko-KR" altLang="en-US" dirty="0"/>
          </a:p>
        </p:txBody>
      </p:sp>
      <p:grpSp>
        <p:nvGrpSpPr>
          <p:cNvPr id="45" name="그룹 44">
            <a:extLst>
              <a:ext uri="{FF2B5EF4-FFF2-40B4-BE49-F238E27FC236}">
                <a16:creationId xmlns:a16="http://schemas.microsoft.com/office/drawing/2014/main" id="{FA10E96E-9B60-4B11-B8A9-739F3CB2E355}"/>
              </a:ext>
            </a:extLst>
          </p:cNvPr>
          <p:cNvGrpSpPr/>
          <p:nvPr/>
        </p:nvGrpSpPr>
        <p:grpSpPr>
          <a:xfrm>
            <a:off x="3648105" y="1904674"/>
            <a:ext cx="5348475" cy="4187307"/>
            <a:chOff x="2869675" y="1529179"/>
            <a:chExt cx="6183431" cy="4938296"/>
          </a:xfrm>
        </p:grpSpPr>
        <p:sp>
          <p:nvSpPr>
            <p:cNvPr id="40" name="object 30">
              <a:extLst>
                <a:ext uri="{FF2B5EF4-FFF2-40B4-BE49-F238E27FC236}">
                  <a16:creationId xmlns:a16="http://schemas.microsoft.com/office/drawing/2014/main" id="{EFBD2250-9BB6-4EC1-A36A-AF36946DA1C1}"/>
                </a:ext>
              </a:extLst>
            </p:cNvPr>
            <p:cNvSpPr/>
            <p:nvPr/>
          </p:nvSpPr>
          <p:spPr>
            <a:xfrm>
              <a:off x="4281724" y="1529179"/>
              <a:ext cx="3962400" cy="2686050"/>
            </a:xfrm>
            <a:custGeom>
              <a:avLst/>
              <a:gdLst/>
              <a:ahLst/>
              <a:cxnLst/>
              <a:rect l="l" t="t" r="r" b="b"/>
              <a:pathLst>
                <a:path w="3962400" h="2686050">
                  <a:moveTo>
                    <a:pt x="0" y="447675"/>
                  </a:moveTo>
                  <a:lnTo>
                    <a:pt x="2626" y="398891"/>
                  </a:lnTo>
                  <a:lnTo>
                    <a:pt x="10324" y="351630"/>
                  </a:lnTo>
                  <a:lnTo>
                    <a:pt x="22820" y="306165"/>
                  </a:lnTo>
                  <a:lnTo>
                    <a:pt x="39841" y="262768"/>
                  </a:lnTo>
                  <a:lnTo>
                    <a:pt x="61115" y="221713"/>
                  </a:lnTo>
                  <a:lnTo>
                    <a:pt x="86368" y="183273"/>
                  </a:lnTo>
                  <a:lnTo>
                    <a:pt x="115327" y="147720"/>
                  </a:lnTo>
                  <a:lnTo>
                    <a:pt x="147720" y="115327"/>
                  </a:lnTo>
                  <a:lnTo>
                    <a:pt x="183273" y="86368"/>
                  </a:lnTo>
                  <a:lnTo>
                    <a:pt x="221713" y="61115"/>
                  </a:lnTo>
                  <a:lnTo>
                    <a:pt x="262768" y="39841"/>
                  </a:lnTo>
                  <a:lnTo>
                    <a:pt x="306165" y="22820"/>
                  </a:lnTo>
                  <a:lnTo>
                    <a:pt x="351630" y="10324"/>
                  </a:lnTo>
                  <a:lnTo>
                    <a:pt x="398891" y="2626"/>
                  </a:lnTo>
                  <a:lnTo>
                    <a:pt x="447675" y="0"/>
                  </a:lnTo>
                  <a:lnTo>
                    <a:pt x="3514725" y="0"/>
                  </a:lnTo>
                  <a:lnTo>
                    <a:pt x="3563508" y="2626"/>
                  </a:lnTo>
                  <a:lnTo>
                    <a:pt x="3610769" y="10324"/>
                  </a:lnTo>
                  <a:lnTo>
                    <a:pt x="3656234" y="22820"/>
                  </a:lnTo>
                  <a:lnTo>
                    <a:pt x="3699631" y="39841"/>
                  </a:lnTo>
                  <a:lnTo>
                    <a:pt x="3740686" y="61115"/>
                  </a:lnTo>
                  <a:lnTo>
                    <a:pt x="3779126" y="86368"/>
                  </a:lnTo>
                  <a:lnTo>
                    <a:pt x="3814679" y="115327"/>
                  </a:lnTo>
                  <a:lnTo>
                    <a:pt x="3847072" y="147720"/>
                  </a:lnTo>
                  <a:lnTo>
                    <a:pt x="3876031" y="183273"/>
                  </a:lnTo>
                  <a:lnTo>
                    <a:pt x="3901284" y="221713"/>
                  </a:lnTo>
                  <a:lnTo>
                    <a:pt x="3922558" y="262768"/>
                  </a:lnTo>
                  <a:lnTo>
                    <a:pt x="3939579" y="306165"/>
                  </a:lnTo>
                  <a:lnTo>
                    <a:pt x="3952075" y="351630"/>
                  </a:lnTo>
                  <a:lnTo>
                    <a:pt x="3959773" y="398891"/>
                  </a:lnTo>
                  <a:lnTo>
                    <a:pt x="3962400" y="447675"/>
                  </a:lnTo>
                  <a:lnTo>
                    <a:pt x="3962400" y="2238375"/>
                  </a:lnTo>
                  <a:lnTo>
                    <a:pt x="3959773" y="2287158"/>
                  </a:lnTo>
                  <a:lnTo>
                    <a:pt x="3952075" y="2334419"/>
                  </a:lnTo>
                  <a:lnTo>
                    <a:pt x="3939579" y="2379884"/>
                  </a:lnTo>
                  <a:lnTo>
                    <a:pt x="3922558" y="2423281"/>
                  </a:lnTo>
                  <a:lnTo>
                    <a:pt x="3901284" y="2464336"/>
                  </a:lnTo>
                  <a:lnTo>
                    <a:pt x="3876031" y="2502776"/>
                  </a:lnTo>
                  <a:lnTo>
                    <a:pt x="3847072" y="2538329"/>
                  </a:lnTo>
                  <a:lnTo>
                    <a:pt x="3814679" y="2570722"/>
                  </a:lnTo>
                  <a:lnTo>
                    <a:pt x="3779126" y="2599681"/>
                  </a:lnTo>
                  <a:lnTo>
                    <a:pt x="3740686" y="2624934"/>
                  </a:lnTo>
                  <a:lnTo>
                    <a:pt x="3699631" y="2646208"/>
                  </a:lnTo>
                  <a:lnTo>
                    <a:pt x="3656234" y="2663229"/>
                  </a:lnTo>
                  <a:lnTo>
                    <a:pt x="3610769" y="2675725"/>
                  </a:lnTo>
                  <a:lnTo>
                    <a:pt x="3563508" y="2683423"/>
                  </a:lnTo>
                  <a:lnTo>
                    <a:pt x="3514725" y="2686050"/>
                  </a:lnTo>
                  <a:lnTo>
                    <a:pt x="447675" y="2686050"/>
                  </a:lnTo>
                  <a:lnTo>
                    <a:pt x="398891" y="2683423"/>
                  </a:lnTo>
                  <a:lnTo>
                    <a:pt x="351630" y="2675725"/>
                  </a:lnTo>
                  <a:lnTo>
                    <a:pt x="306165" y="2663229"/>
                  </a:lnTo>
                  <a:lnTo>
                    <a:pt x="262768" y="2646208"/>
                  </a:lnTo>
                  <a:lnTo>
                    <a:pt x="221713" y="2624934"/>
                  </a:lnTo>
                  <a:lnTo>
                    <a:pt x="183273" y="2599681"/>
                  </a:lnTo>
                  <a:lnTo>
                    <a:pt x="147720" y="2570722"/>
                  </a:lnTo>
                  <a:lnTo>
                    <a:pt x="115327" y="2538329"/>
                  </a:lnTo>
                  <a:lnTo>
                    <a:pt x="86368" y="2502776"/>
                  </a:lnTo>
                  <a:lnTo>
                    <a:pt x="61115" y="2464336"/>
                  </a:lnTo>
                  <a:lnTo>
                    <a:pt x="39841" y="2423281"/>
                  </a:lnTo>
                  <a:lnTo>
                    <a:pt x="22820" y="2379884"/>
                  </a:lnTo>
                  <a:lnTo>
                    <a:pt x="10324" y="2334419"/>
                  </a:lnTo>
                  <a:lnTo>
                    <a:pt x="2626" y="2287158"/>
                  </a:lnTo>
                  <a:lnTo>
                    <a:pt x="0" y="2238375"/>
                  </a:lnTo>
                  <a:lnTo>
                    <a:pt x="0" y="447675"/>
                  </a:lnTo>
                  <a:close/>
                </a:path>
              </a:pathLst>
            </a:custGeom>
            <a:ln w="76200">
              <a:solidFill>
                <a:srgbClr val="000000"/>
              </a:solidFill>
            </a:ln>
          </p:spPr>
          <p:txBody>
            <a:bodyPr wrap="square" lIns="0" tIns="0" rIns="0" bIns="0" rtlCol="0"/>
            <a:lstStyle/>
            <a:p>
              <a:endParaRPr sz="1600"/>
            </a:p>
          </p:txBody>
        </p:sp>
        <p:sp>
          <p:nvSpPr>
            <p:cNvPr id="36" name="object 20">
              <a:extLst>
                <a:ext uri="{FF2B5EF4-FFF2-40B4-BE49-F238E27FC236}">
                  <a16:creationId xmlns:a16="http://schemas.microsoft.com/office/drawing/2014/main" id="{69723A1D-68C0-4C4D-80C1-787B6E57C37B}"/>
                </a:ext>
              </a:extLst>
            </p:cNvPr>
            <p:cNvSpPr/>
            <p:nvPr/>
          </p:nvSpPr>
          <p:spPr>
            <a:xfrm>
              <a:off x="5085567" y="5450367"/>
              <a:ext cx="1700533" cy="755508"/>
            </a:xfrm>
            <a:prstGeom prst="rect">
              <a:avLst/>
            </a:prstGeom>
            <a:blipFill>
              <a:blip r:embed="rId2" cstate="print"/>
              <a:stretch>
                <a:fillRect/>
              </a:stretch>
            </a:blipFill>
          </p:spPr>
          <p:txBody>
            <a:bodyPr wrap="square" lIns="0" tIns="0" rIns="0" bIns="0" rtlCol="0"/>
            <a:lstStyle/>
            <a:p>
              <a:endParaRPr sz="1400"/>
            </a:p>
          </p:txBody>
        </p:sp>
        <p:sp>
          <p:nvSpPr>
            <p:cNvPr id="37" name="object 21">
              <a:extLst>
                <a:ext uri="{FF2B5EF4-FFF2-40B4-BE49-F238E27FC236}">
                  <a16:creationId xmlns:a16="http://schemas.microsoft.com/office/drawing/2014/main" id="{9A4C49F4-C0F7-407A-A5B4-5EF213351BA3}"/>
                </a:ext>
              </a:extLst>
            </p:cNvPr>
            <p:cNvSpPr txBox="1"/>
            <p:nvPr/>
          </p:nvSpPr>
          <p:spPr>
            <a:xfrm>
              <a:off x="4445968" y="5443282"/>
              <a:ext cx="614823" cy="681340"/>
            </a:xfrm>
            <a:prstGeom prst="rect">
              <a:avLst/>
            </a:prstGeom>
          </p:spPr>
          <p:txBody>
            <a:bodyPr vert="horz" wrap="square" lIns="0" tIns="50800" rIns="0" bIns="0" rtlCol="0">
              <a:spAutoFit/>
            </a:bodyPr>
            <a:lstStyle/>
            <a:p>
              <a:pPr marL="45085" marR="5080" indent="-19050" algn="r">
                <a:lnSpc>
                  <a:spcPct val="79100"/>
                </a:lnSpc>
                <a:spcBef>
                  <a:spcPts val="400"/>
                </a:spcBef>
              </a:pPr>
              <a:r>
                <a:rPr sz="800" spc="-175" dirty="0">
                  <a:latin typeface="Arial Black"/>
                  <a:cs typeface="Arial Black"/>
                </a:rPr>
                <a:t>T</a:t>
              </a:r>
              <a:r>
                <a:rPr sz="800" spc="-135" dirty="0">
                  <a:latin typeface="Arial Black"/>
                  <a:cs typeface="Arial Black"/>
                </a:rPr>
                <a:t>r</a:t>
              </a:r>
              <a:r>
                <a:rPr sz="800" spc="-65" dirty="0">
                  <a:latin typeface="Arial Black"/>
                  <a:cs typeface="Arial Black"/>
                </a:rPr>
                <a:t>u</a:t>
              </a:r>
              <a:r>
                <a:rPr sz="800" spc="-215" dirty="0">
                  <a:latin typeface="Arial Black"/>
                  <a:cs typeface="Arial Black"/>
                </a:rPr>
                <a:t>c</a:t>
              </a:r>
              <a:r>
                <a:rPr sz="800" spc="-110" dirty="0">
                  <a:latin typeface="Arial Black"/>
                  <a:cs typeface="Arial Black"/>
                </a:rPr>
                <a:t>k </a:t>
              </a:r>
              <a:endParaRPr lang="en-US" altLang="ko-KR" sz="800" spc="-110" dirty="0">
                <a:latin typeface="Arial Black"/>
                <a:cs typeface="Arial Black"/>
              </a:endParaRPr>
            </a:p>
            <a:p>
              <a:pPr marL="45085" marR="5080" indent="-19050" algn="r">
                <a:lnSpc>
                  <a:spcPct val="79100"/>
                </a:lnSpc>
                <a:spcBef>
                  <a:spcPts val="400"/>
                </a:spcBef>
              </a:pPr>
              <a:r>
                <a:rPr sz="800" spc="-114" dirty="0">
                  <a:latin typeface="Arial Black"/>
                  <a:cs typeface="Arial Black"/>
                </a:rPr>
                <a:t>Car  </a:t>
              </a:r>
              <a:endParaRPr lang="en-US" altLang="ko-KR" sz="800" spc="-114" dirty="0">
                <a:latin typeface="Arial Black"/>
                <a:cs typeface="Arial Black"/>
              </a:endParaRPr>
            </a:p>
            <a:p>
              <a:pPr marL="45085" marR="5080" indent="-19050" algn="r">
                <a:lnSpc>
                  <a:spcPct val="79100"/>
                </a:lnSpc>
                <a:spcBef>
                  <a:spcPts val="400"/>
                </a:spcBef>
              </a:pPr>
              <a:r>
                <a:rPr sz="800" spc="-125" dirty="0">
                  <a:latin typeface="Arial Black"/>
                  <a:cs typeface="Arial Black"/>
                </a:rPr>
                <a:t>Boat</a:t>
              </a:r>
              <a:endParaRPr sz="800" dirty="0">
                <a:latin typeface="Arial Black"/>
                <a:cs typeface="Arial Black"/>
              </a:endParaRPr>
            </a:p>
            <a:p>
              <a:pPr marL="39370" marR="6350" indent="-27305" algn="r">
                <a:lnSpc>
                  <a:spcPct val="72700"/>
                </a:lnSpc>
                <a:spcBef>
                  <a:spcPts val="165"/>
                </a:spcBef>
              </a:pPr>
              <a:r>
                <a:rPr sz="800" spc="-125" dirty="0">
                  <a:latin typeface="Arial Black"/>
                  <a:cs typeface="Arial Black"/>
                </a:rPr>
                <a:t>P</a:t>
              </a:r>
              <a:r>
                <a:rPr sz="800" spc="-70" dirty="0">
                  <a:latin typeface="Arial Black"/>
                  <a:cs typeface="Arial Black"/>
                </a:rPr>
                <a:t>l</a:t>
              </a:r>
              <a:r>
                <a:rPr sz="800" spc="-140" dirty="0">
                  <a:latin typeface="Arial Black"/>
                  <a:cs typeface="Arial Black"/>
                </a:rPr>
                <a:t>a</a:t>
              </a:r>
              <a:r>
                <a:rPr sz="800" spc="-65" dirty="0">
                  <a:latin typeface="Arial Black"/>
                  <a:cs typeface="Arial Black"/>
                </a:rPr>
                <a:t>n</a:t>
              </a:r>
              <a:r>
                <a:rPr sz="800" spc="-90" dirty="0">
                  <a:latin typeface="Arial Black"/>
                  <a:cs typeface="Arial Black"/>
                </a:rPr>
                <a:t>e </a:t>
              </a:r>
              <a:endParaRPr lang="en-US" altLang="ko-KR" sz="800" spc="-90" dirty="0">
                <a:latin typeface="Arial Black"/>
                <a:cs typeface="Arial Black"/>
              </a:endParaRPr>
            </a:p>
            <a:p>
              <a:pPr marL="39370" marR="6350" indent="-27305" algn="r">
                <a:lnSpc>
                  <a:spcPct val="72700"/>
                </a:lnSpc>
                <a:spcBef>
                  <a:spcPts val="165"/>
                </a:spcBef>
              </a:pPr>
              <a:r>
                <a:rPr sz="800" spc="-50" dirty="0">
                  <a:latin typeface="Arial Black"/>
                  <a:cs typeface="Arial Black"/>
                </a:rPr>
                <a:t>Dog</a:t>
              </a:r>
              <a:endParaRPr sz="800" dirty="0">
                <a:latin typeface="Arial Black"/>
                <a:cs typeface="Arial Black"/>
              </a:endParaRPr>
            </a:p>
          </p:txBody>
        </p:sp>
        <p:sp>
          <p:nvSpPr>
            <p:cNvPr id="38" name="object 29">
              <a:extLst>
                <a:ext uri="{FF2B5EF4-FFF2-40B4-BE49-F238E27FC236}">
                  <a16:creationId xmlns:a16="http://schemas.microsoft.com/office/drawing/2014/main" id="{E995FAD2-53AF-4AF8-BE8A-0439DE758EBD}"/>
                </a:ext>
              </a:extLst>
            </p:cNvPr>
            <p:cNvSpPr/>
            <p:nvPr/>
          </p:nvSpPr>
          <p:spPr>
            <a:xfrm>
              <a:off x="4297598" y="1529179"/>
              <a:ext cx="3962400" cy="2686050"/>
            </a:xfrm>
            <a:custGeom>
              <a:avLst/>
              <a:gdLst/>
              <a:ahLst/>
              <a:cxnLst/>
              <a:rect l="l" t="t" r="r" b="b"/>
              <a:pathLst>
                <a:path w="3962400" h="2686050">
                  <a:moveTo>
                    <a:pt x="3514725" y="0"/>
                  </a:moveTo>
                  <a:lnTo>
                    <a:pt x="447675" y="0"/>
                  </a:lnTo>
                  <a:lnTo>
                    <a:pt x="398891" y="2626"/>
                  </a:lnTo>
                  <a:lnTo>
                    <a:pt x="351630" y="10324"/>
                  </a:lnTo>
                  <a:lnTo>
                    <a:pt x="306165" y="22820"/>
                  </a:lnTo>
                  <a:lnTo>
                    <a:pt x="262768" y="39841"/>
                  </a:lnTo>
                  <a:lnTo>
                    <a:pt x="221713" y="61115"/>
                  </a:lnTo>
                  <a:lnTo>
                    <a:pt x="183273" y="86368"/>
                  </a:lnTo>
                  <a:lnTo>
                    <a:pt x="147720" y="115327"/>
                  </a:lnTo>
                  <a:lnTo>
                    <a:pt x="115327" y="147720"/>
                  </a:lnTo>
                  <a:lnTo>
                    <a:pt x="86368" y="183273"/>
                  </a:lnTo>
                  <a:lnTo>
                    <a:pt x="61115" y="221713"/>
                  </a:lnTo>
                  <a:lnTo>
                    <a:pt x="39841" y="262768"/>
                  </a:lnTo>
                  <a:lnTo>
                    <a:pt x="22820" y="306165"/>
                  </a:lnTo>
                  <a:lnTo>
                    <a:pt x="10324" y="351630"/>
                  </a:lnTo>
                  <a:lnTo>
                    <a:pt x="2626" y="398891"/>
                  </a:lnTo>
                  <a:lnTo>
                    <a:pt x="0" y="447675"/>
                  </a:lnTo>
                  <a:lnTo>
                    <a:pt x="0" y="2238375"/>
                  </a:lnTo>
                  <a:lnTo>
                    <a:pt x="2626" y="2287158"/>
                  </a:lnTo>
                  <a:lnTo>
                    <a:pt x="10324" y="2334419"/>
                  </a:lnTo>
                  <a:lnTo>
                    <a:pt x="22820" y="2379884"/>
                  </a:lnTo>
                  <a:lnTo>
                    <a:pt x="39841" y="2423281"/>
                  </a:lnTo>
                  <a:lnTo>
                    <a:pt x="61115" y="2464336"/>
                  </a:lnTo>
                  <a:lnTo>
                    <a:pt x="86368" y="2502776"/>
                  </a:lnTo>
                  <a:lnTo>
                    <a:pt x="115327" y="2538329"/>
                  </a:lnTo>
                  <a:lnTo>
                    <a:pt x="147720" y="2570722"/>
                  </a:lnTo>
                  <a:lnTo>
                    <a:pt x="183273" y="2599681"/>
                  </a:lnTo>
                  <a:lnTo>
                    <a:pt x="221713" y="2624934"/>
                  </a:lnTo>
                  <a:lnTo>
                    <a:pt x="262768" y="2646208"/>
                  </a:lnTo>
                  <a:lnTo>
                    <a:pt x="306165" y="2663229"/>
                  </a:lnTo>
                  <a:lnTo>
                    <a:pt x="351630" y="2675725"/>
                  </a:lnTo>
                  <a:lnTo>
                    <a:pt x="398891" y="2683423"/>
                  </a:lnTo>
                  <a:lnTo>
                    <a:pt x="447675" y="2686050"/>
                  </a:lnTo>
                  <a:lnTo>
                    <a:pt x="3514725" y="2686050"/>
                  </a:lnTo>
                  <a:lnTo>
                    <a:pt x="3563508" y="2683423"/>
                  </a:lnTo>
                  <a:lnTo>
                    <a:pt x="3610769" y="2675725"/>
                  </a:lnTo>
                  <a:lnTo>
                    <a:pt x="3656234" y="2663229"/>
                  </a:lnTo>
                  <a:lnTo>
                    <a:pt x="3699631" y="2646208"/>
                  </a:lnTo>
                  <a:lnTo>
                    <a:pt x="3740686" y="2624934"/>
                  </a:lnTo>
                  <a:lnTo>
                    <a:pt x="3779126" y="2599681"/>
                  </a:lnTo>
                  <a:lnTo>
                    <a:pt x="3814679" y="2570722"/>
                  </a:lnTo>
                  <a:lnTo>
                    <a:pt x="3847072" y="2538329"/>
                  </a:lnTo>
                  <a:lnTo>
                    <a:pt x="3876031" y="2502776"/>
                  </a:lnTo>
                  <a:lnTo>
                    <a:pt x="3901284" y="2464336"/>
                  </a:lnTo>
                  <a:lnTo>
                    <a:pt x="3922558" y="2423281"/>
                  </a:lnTo>
                  <a:lnTo>
                    <a:pt x="3939579" y="2379884"/>
                  </a:lnTo>
                  <a:lnTo>
                    <a:pt x="3952075" y="2334419"/>
                  </a:lnTo>
                  <a:lnTo>
                    <a:pt x="3959773" y="2287158"/>
                  </a:lnTo>
                  <a:lnTo>
                    <a:pt x="3962400" y="2238375"/>
                  </a:lnTo>
                  <a:lnTo>
                    <a:pt x="3962400" y="447675"/>
                  </a:lnTo>
                  <a:lnTo>
                    <a:pt x="3959773" y="398891"/>
                  </a:lnTo>
                  <a:lnTo>
                    <a:pt x="3952075" y="351630"/>
                  </a:lnTo>
                  <a:lnTo>
                    <a:pt x="3939579" y="306165"/>
                  </a:lnTo>
                  <a:lnTo>
                    <a:pt x="3922558" y="262768"/>
                  </a:lnTo>
                  <a:lnTo>
                    <a:pt x="3901284" y="221713"/>
                  </a:lnTo>
                  <a:lnTo>
                    <a:pt x="3876031" y="183273"/>
                  </a:lnTo>
                  <a:lnTo>
                    <a:pt x="3847072" y="147720"/>
                  </a:lnTo>
                  <a:lnTo>
                    <a:pt x="3814679" y="115327"/>
                  </a:lnTo>
                  <a:lnTo>
                    <a:pt x="3779126" y="86368"/>
                  </a:lnTo>
                  <a:lnTo>
                    <a:pt x="3740686" y="61115"/>
                  </a:lnTo>
                  <a:lnTo>
                    <a:pt x="3699631" y="39841"/>
                  </a:lnTo>
                  <a:lnTo>
                    <a:pt x="3656234" y="22820"/>
                  </a:lnTo>
                  <a:lnTo>
                    <a:pt x="3610769" y="10324"/>
                  </a:lnTo>
                  <a:lnTo>
                    <a:pt x="3563508" y="2626"/>
                  </a:lnTo>
                  <a:lnTo>
                    <a:pt x="3514725" y="0"/>
                  </a:lnTo>
                  <a:close/>
                </a:path>
              </a:pathLst>
            </a:custGeom>
            <a:solidFill>
              <a:srgbClr val="7E7E7E">
                <a:alpha val="39999"/>
              </a:srgbClr>
            </a:solidFill>
          </p:spPr>
          <p:txBody>
            <a:bodyPr wrap="square" lIns="0" tIns="0" rIns="0" bIns="0" rtlCol="0"/>
            <a:lstStyle/>
            <a:p>
              <a:endParaRPr sz="1600"/>
            </a:p>
          </p:txBody>
        </p:sp>
        <p:sp>
          <p:nvSpPr>
            <p:cNvPr id="39" name="object 31">
              <a:extLst>
                <a:ext uri="{FF2B5EF4-FFF2-40B4-BE49-F238E27FC236}">
                  <a16:creationId xmlns:a16="http://schemas.microsoft.com/office/drawing/2014/main" id="{27D7CEDE-B167-43E5-BCDC-B39C0190BA89}"/>
                </a:ext>
              </a:extLst>
            </p:cNvPr>
            <p:cNvSpPr txBox="1"/>
            <p:nvPr/>
          </p:nvSpPr>
          <p:spPr>
            <a:xfrm>
              <a:off x="4500193" y="1688783"/>
              <a:ext cx="1081405" cy="259045"/>
            </a:xfrm>
            <a:prstGeom prst="rect">
              <a:avLst/>
            </a:prstGeom>
          </p:spPr>
          <p:txBody>
            <a:bodyPr vert="horz" wrap="square" lIns="0" tIns="12700" rIns="0" bIns="0" rtlCol="0">
              <a:spAutoFit/>
            </a:bodyPr>
            <a:lstStyle/>
            <a:p>
              <a:pPr marL="12700">
                <a:lnSpc>
                  <a:spcPct val="100000"/>
                </a:lnSpc>
                <a:spcBef>
                  <a:spcPts val="100"/>
                </a:spcBef>
              </a:pPr>
              <a:r>
                <a:rPr sz="1600" b="1" spc="-60" dirty="0">
                  <a:latin typeface="Arial"/>
                  <a:cs typeface="Arial"/>
                </a:rPr>
                <a:t>Black</a:t>
              </a:r>
              <a:r>
                <a:rPr sz="1600" b="1" spc="5" dirty="0">
                  <a:latin typeface="Arial"/>
                  <a:cs typeface="Arial"/>
                </a:rPr>
                <a:t> </a:t>
              </a:r>
              <a:r>
                <a:rPr sz="1600" b="1" spc="-65" dirty="0">
                  <a:latin typeface="Arial"/>
                  <a:cs typeface="Arial"/>
                </a:rPr>
                <a:t>Box</a:t>
              </a:r>
              <a:endParaRPr sz="1600" dirty="0">
                <a:latin typeface="Arial"/>
                <a:cs typeface="Arial"/>
              </a:endParaRPr>
            </a:p>
          </p:txBody>
        </p:sp>
        <p:sp>
          <p:nvSpPr>
            <p:cNvPr id="6" name="object 4">
              <a:extLst>
                <a:ext uri="{FF2B5EF4-FFF2-40B4-BE49-F238E27FC236}">
                  <a16:creationId xmlns:a16="http://schemas.microsoft.com/office/drawing/2014/main" id="{B996326F-977D-4E82-A2C3-F36D7DDE74DA}"/>
                </a:ext>
              </a:extLst>
            </p:cNvPr>
            <p:cNvSpPr/>
            <p:nvPr/>
          </p:nvSpPr>
          <p:spPr>
            <a:xfrm>
              <a:off x="4869138" y="1614424"/>
              <a:ext cx="2983451" cy="2338451"/>
            </a:xfrm>
            <a:prstGeom prst="rect">
              <a:avLst/>
            </a:prstGeom>
            <a:blipFill>
              <a:blip r:embed="rId3" cstate="print"/>
              <a:stretch>
                <a:fillRect/>
              </a:stretch>
            </a:blipFill>
          </p:spPr>
          <p:txBody>
            <a:bodyPr wrap="square" lIns="0" tIns="0" rIns="0" bIns="0" rtlCol="0"/>
            <a:lstStyle/>
            <a:p>
              <a:endParaRPr sz="1600" dirty="0"/>
            </a:p>
          </p:txBody>
        </p:sp>
        <p:sp>
          <p:nvSpPr>
            <p:cNvPr id="5" name="object 2">
              <a:extLst>
                <a:ext uri="{FF2B5EF4-FFF2-40B4-BE49-F238E27FC236}">
                  <a16:creationId xmlns:a16="http://schemas.microsoft.com/office/drawing/2014/main" id="{FF8CC479-4649-437A-850E-A1D067003BB4}"/>
                </a:ext>
              </a:extLst>
            </p:cNvPr>
            <p:cNvSpPr/>
            <p:nvPr/>
          </p:nvSpPr>
          <p:spPr>
            <a:xfrm>
              <a:off x="7356659" y="4867275"/>
              <a:ext cx="1204401" cy="1457325"/>
            </a:xfrm>
            <a:prstGeom prst="rect">
              <a:avLst/>
            </a:prstGeom>
            <a:blipFill>
              <a:blip r:embed="rId4" cstate="print"/>
              <a:stretch>
                <a:fillRect/>
              </a:stretch>
            </a:blipFill>
          </p:spPr>
          <p:txBody>
            <a:bodyPr wrap="square" lIns="0" tIns="0" rIns="0" bIns="0" rtlCol="0"/>
            <a:lstStyle/>
            <a:p>
              <a:endParaRPr sz="1600"/>
            </a:p>
          </p:txBody>
        </p:sp>
        <p:sp>
          <p:nvSpPr>
            <p:cNvPr id="7" name="object 5">
              <a:extLst>
                <a:ext uri="{FF2B5EF4-FFF2-40B4-BE49-F238E27FC236}">
                  <a16:creationId xmlns:a16="http://schemas.microsoft.com/office/drawing/2014/main" id="{4204A003-A2AF-463D-9ECD-EFF57D1758C4}"/>
                </a:ext>
              </a:extLst>
            </p:cNvPr>
            <p:cNvSpPr/>
            <p:nvPr/>
          </p:nvSpPr>
          <p:spPr>
            <a:xfrm>
              <a:off x="3353850" y="3995801"/>
              <a:ext cx="2581984" cy="514350"/>
            </a:xfrm>
            <a:custGeom>
              <a:avLst/>
              <a:gdLst/>
              <a:ahLst/>
              <a:cxnLst/>
              <a:rect l="l" t="t" r="r" b="b"/>
              <a:pathLst>
                <a:path w="3124200" h="514350">
                  <a:moveTo>
                    <a:pt x="3038348"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38348" y="514350"/>
                  </a:lnTo>
                  <a:lnTo>
                    <a:pt x="3071747" y="507597"/>
                  </a:lnTo>
                  <a:lnTo>
                    <a:pt x="3099038" y="489188"/>
                  </a:lnTo>
                  <a:lnTo>
                    <a:pt x="3117447" y="461897"/>
                  </a:lnTo>
                  <a:lnTo>
                    <a:pt x="3124200" y="428498"/>
                  </a:lnTo>
                  <a:lnTo>
                    <a:pt x="3124200" y="85725"/>
                  </a:lnTo>
                  <a:lnTo>
                    <a:pt x="3117447" y="52345"/>
                  </a:lnTo>
                  <a:lnTo>
                    <a:pt x="3099038" y="25098"/>
                  </a:lnTo>
                  <a:lnTo>
                    <a:pt x="3071747" y="6732"/>
                  </a:lnTo>
                  <a:lnTo>
                    <a:pt x="3038348" y="0"/>
                  </a:lnTo>
                  <a:close/>
                </a:path>
              </a:pathLst>
            </a:custGeom>
            <a:solidFill>
              <a:srgbClr val="4F81BC"/>
            </a:solidFill>
          </p:spPr>
          <p:txBody>
            <a:bodyPr wrap="square" lIns="0" tIns="0" rIns="0" bIns="0" rtlCol="0"/>
            <a:lstStyle/>
            <a:p>
              <a:endParaRPr sz="1600"/>
            </a:p>
          </p:txBody>
        </p:sp>
        <p:sp>
          <p:nvSpPr>
            <p:cNvPr id="8" name="object 6">
              <a:extLst>
                <a:ext uri="{FF2B5EF4-FFF2-40B4-BE49-F238E27FC236}">
                  <a16:creationId xmlns:a16="http://schemas.microsoft.com/office/drawing/2014/main" id="{1CC1D57B-AECA-4615-A828-8AEAAF54EB1A}"/>
                </a:ext>
              </a:extLst>
            </p:cNvPr>
            <p:cNvSpPr/>
            <p:nvPr/>
          </p:nvSpPr>
          <p:spPr>
            <a:xfrm>
              <a:off x="3353850" y="3995801"/>
              <a:ext cx="2581984" cy="514350"/>
            </a:xfrm>
            <a:custGeom>
              <a:avLst/>
              <a:gdLst/>
              <a:ahLst/>
              <a:cxnLst/>
              <a:rect l="l" t="t" r="r" b="b"/>
              <a:pathLst>
                <a:path w="3124200" h="514350">
                  <a:moveTo>
                    <a:pt x="0" y="85725"/>
                  </a:moveTo>
                  <a:lnTo>
                    <a:pt x="6732" y="52345"/>
                  </a:lnTo>
                  <a:lnTo>
                    <a:pt x="25098" y="25098"/>
                  </a:lnTo>
                  <a:lnTo>
                    <a:pt x="52345" y="6732"/>
                  </a:lnTo>
                  <a:lnTo>
                    <a:pt x="85725" y="0"/>
                  </a:lnTo>
                  <a:lnTo>
                    <a:pt x="3038348" y="0"/>
                  </a:lnTo>
                  <a:lnTo>
                    <a:pt x="3071747" y="6732"/>
                  </a:lnTo>
                  <a:lnTo>
                    <a:pt x="3099038" y="25098"/>
                  </a:lnTo>
                  <a:lnTo>
                    <a:pt x="3117447" y="52345"/>
                  </a:lnTo>
                  <a:lnTo>
                    <a:pt x="3124200" y="85725"/>
                  </a:lnTo>
                  <a:lnTo>
                    <a:pt x="3124200" y="428498"/>
                  </a:lnTo>
                  <a:lnTo>
                    <a:pt x="3117447" y="461897"/>
                  </a:lnTo>
                  <a:lnTo>
                    <a:pt x="3099038" y="489188"/>
                  </a:lnTo>
                  <a:lnTo>
                    <a:pt x="3071747" y="507597"/>
                  </a:lnTo>
                  <a:lnTo>
                    <a:pt x="3038348"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sz="1600"/>
            </a:p>
          </p:txBody>
        </p:sp>
        <p:sp>
          <p:nvSpPr>
            <p:cNvPr id="9" name="object 7">
              <a:extLst>
                <a:ext uri="{FF2B5EF4-FFF2-40B4-BE49-F238E27FC236}">
                  <a16:creationId xmlns:a16="http://schemas.microsoft.com/office/drawing/2014/main" id="{54CDA010-659A-4046-BD91-21174C064FD7}"/>
                </a:ext>
              </a:extLst>
            </p:cNvPr>
            <p:cNvSpPr/>
            <p:nvPr/>
          </p:nvSpPr>
          <p:spPr>
            <a:xfrm>
              <a:off x="6471122" y="3995801"/>
              <a:ext cx="2581984" cy="514350"/>
            </a:xfrm>
            <a:custGeom>
              <a:avLst/>
              <a:gdLst/>
              <a:ahLst/>
              <a:cxnLst/>
              <a:rect l="l" t="t" r="r" b="b"/>
              <a:pathLst>
                <a:path w="3124200" h="514350">
                  <a:moveTo>
                    <a:pt x="3038348"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38348" y="514350"/>
                  </a:lnTo>
                  <a:lnTo>
                    <a:pt x="3071747" y="507597"/>
                  </a:lnTo>
                  <a:lnTo>
                    <a:pt x="3099038" y="489188"/>
                  </a:lnTo>
                  <a:lnTo>
                    <a:pt x="3117447" y="461897"/>
                  </a:lnTo>
                  <a:lnTo>
                    <a:pt x="3124200" y="428498"/>
                  </a:lnTo>
                  <a:lnTo>
                    <a:pt x="3124200" y="85725"/>
                  </a:lnTo>
                  <a:lnTo>
                    <a:pt x="3117447" y="52345"/>
                  </a:lnTo>
                  <a:lnTo>
                    <a:pt x="3099038" y="25098"/>
                  </a:lnTo>
                  <a:lnTo>
                    <a:pt x="3071747" y="6732"/>
                  </a:lnTo>
                  <a:lnTo>
                    <a:pt x="3038348" y="0"/>
                  </a:lnTo>
                  <a:close/>
                </a:path>
              </a:pathLst>
            </a:custGeom>
            <a:solidFill>
              <a:srgbClr val="4F81BC"/>
            </a:solidFill>
          </p:spPr>
          <p:txBody>
            <a:bodyPr wrap="square" lIns="0" tIns="0" rIns="0" bIns="0" rtlCol="0"/>
            <a:lstStyle/>
            <a:p>
              <a:endParaRPr sz="1600"/>
            </a:p>
          </p:txBody>
        </p:sp>
        <p:sp>
          <p:nvSpPr>
            <p:cNvPr id="10" name="object 8">
              <a:extLst>
                <a:ext uri="{FF2B5EF4-FFF2-40B4-BE49-F238E27FC236}">
                  <a16:creationId xmlns:a16="http://schemas.microsoft.com/office/drawing/2014/main" id="{38023168-D54C-4564-A635-D19A0E60371F}"/>
                </a:ext>
              </a:extLst>
            </p:cNvPr>
            <p:cNvSpPr/>
            <p:nvPr/>
          </p:nvSpPr>
          <p:spPr>
            <a:xfrm>
              <a:off x="6471122" y="3995801"/>
              <a:ext cx="2581984" cy="514350"/>
            </a:xfrm>
            <a:custGeom>
              <a:avLst/>
              <a:gdLst/>
              <a:ahLst/>
              <a:cxnLst/>
              <a:rect l="l" t="t" r="r" b="b"/>
              <a:pathLst>
                <a:path w="3124200" h="514350">
                  <a:moveTo>
                    <a:pt x="0" y="85725"/>
                  </a:moveTo>
                  <a:lnTo>
                    <a:pt x="6732" y="52345"/>
                  </a:lnTo>
                  <a:lnTo>
                    <a:pt x="25098" y="25098"/>
                  </a:lnTo>
                  <a:lnTo>
                    <a:pt x="52345" y="6732"/>
                  </a:lnTo>
                  <a:lnTo>
                    <a:pt x="85725" y="0"/>
                  </a:lnTo>
                  <a:lnTo>
                    <a:pt x="3038348" y="0"/>
                  </a:lnTo>
                  <a:lnTo>
                    <a:pt x="3071747" y="6732"/>
                  </a:lnTo>
                  <a:lnTo>
                    <a:pt x="3099038" y="25098"/>
                  </a:lnTo>
                  <a:lnTo>
                    <a:pt x="3117447" y="52345"/>
                  </a:lnTo>
                  <a:lnTo>
                    <a:pt x="3124200" y="85725"/>
                  </a:lnTo>
                  <a:lnTo>
                    <a:pt x="3124200" y="428498"/>
                  </a:lnTo>
                  <a:lnTo>
                    <a:pt x="3117447" y="461897"/>
                  </a:lnTo>
                  <a:lnTo>
                    <a:pt x="3099038" y="489188"/>
                  </a:lnTo>
                  <a:lnTo>
                    <a:pt x="3071747" y="507597"/>
                  </a:lnTo>
                  <a:lnTo>
                    <a:pt x="3038348"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sz="1600"/>
            </a:p>
          </p:txBody>
        </p:sp>
        <p:sp>
          <p:nvSpPr>
            <p:cNvPr id="11" name="object 9">
              <a:extLst>
                <a:ext uri="{FF2B5EF4-FFF2-40B4-BE49-F238E27FC236}">
                  <a16:creationId xmlns:a16="http://schemas.microsoft.com/office/drawing/2014/main" id="{E2411DB9-37F9-4D2F-8598-2528A71826DD}"/>
                </a:ext>
              </a:extLst>
            </p:cNvPr>
            <p:cNvSpPr txBox="1"/>
            <p:nvPr/>
          </p:nvSpPr>
          <p:spPr>
            <a:xfrm>
              <a:off x="7038989" y="4102798"/>
              <a:ext cx="1474915" cy="259045"/>
            </a:xfrm>
            <a:prstGeom prst="rect">
              <a:avLst/>
            </a:prstGeom>
          </p:spPr>
          <p:txBody>
            <a:bodyPr vert="horz" wrap="square" lIns="0" tIns="12700" rIns="0" bIns="0" rtlCol="0">
              <a:spAutoFit/>
            </a:bodyPr>
            <a:lstStyle/>
            <a:p>
              <a:pPr marL="12700">
                <a:lnSpc>
                  <a:spcPct val="100000"/>
                </a:lnSpc>
                <a:spcBef>
                  <a:spcPts val="100"/>
                </a:spcBef>
              </a:pPr>
              <a:r>
                <a:rPr sz="1600" b="1" spc="-20" dirty="0">
                  <a:solidFill>
                    <a:srgbClr val="FFFFFF"/>
                  </a:solidFill>
                  <a:latin typeface="Arial"/>
                  <a:cs typeface="Arial"/>
                </a:rPr>
                <a:t>Training</a:t>
              </a:r>
              <a:r>
                <a:rPr sz="1600" b="1" spc="40" dirty="0">
                  <a:solidFill>
                    <a:srgbClr val="FFFFFF"/>
                  </a:solidFill>
                  <a:latin typeface="Arial"/>
                  <a:cs typeface="Arial"/>
                </a:rPr>
                <a:t> </a:t>
              </a:r>
              <a:r>
                <a:rPr sz="1600" b="1" spc="-20" dirty="0">
                  <a:solidFill>
                    <a:srgbClr val="FFFFFF"/>
                  </a:solidFill>
                  <a:latin typeface="Arial"/>
                  <a:cs typeface="Arial"/>
                </a:rPr>
                <a:t>API</a:t>
              </a:r>
              <a:endParaRPr sz="1600" dirty="0">
                <a:latin typeface="Arial"/>
                <a:cs typeface="Arial"/>
              </a:endParaRPr>
            </a:p>
          </p:txBody>
        </p:sp>
        <p:sp>
          <p:nvSpPr>
            <p:cNvPr id="12" name="object 10">
              <a:extLst>
                <a:ext uri="{FF2B5EF4-FFF2-40B4-BE49-F238E27FC236}">
                  <a16:creationId xmlns:a16="http://schemas.microsoft.com/office/drawing/2014/main" id="{F0932A2A-C11D-4F15-9692-4CD8BE0D37D0}"/>
                </a:ext>
              </a:extLst>
            </p:cNvPr>
            <p:cNvSpPr/>
            <p:nvPr/>
          </p:nvSpPr>
          <p:spPr>
            <a:xfrm>
              <a:off x="5581598" y="2119376"/>
              <a:ext cx="1283120" cy="981075"/>
            </a:xfrm>
            <a:custGeom>
              <a:avLst/>
              <a:gdLst/>
              <a:ahLst/>
              <a:cxnLst/>
              <a:rect l="l" t="t" r="r" b="b"/>
              <a:pathLst>
                <a:path w="1552575" h="981075">
                  <a:moveTo>
                    <a:pt x="1307210" y="0"/>
                  </a:moveTo>
                  <a:lnTo>
                    <a:pt x="245237" y="0"/>
                  </a:lnTo>
                  <a:lnTo>
                    <a:pt x="0" y="490474"/>
                  </a:lnTo>
                  <a:lnTo>
                    <a:pt x="245237" y="981075"/>
                  </a:lnTo>
                  <a:lnTo>
                    <a:pt x="1307210" y="981075"/>
                  </a:lnTo>
                  <a:lnTo>
                    <a:pt x="1552575" y="490474"/>
                  </a:lnTo>
                  <a:lnTo>
                    <a:pt x="1307210" y="0"/>
                  </a:lnTo>
                  <a:close/>
                </a:path>
              </a:pathLst>
            </a:custGeom>
            <a:solidFill>
              <a:srgbClr val="4F81BC"/>
            </a:solidFill>
          </p:spPr>
          <p:txBody>
            <a:bodyPr wrap="square" lIns="0" tIns="0" rIns="0" bIns="0" rtlCol="0"/>
            <a:lstStyle/>
            <a:p>
              <a:endParaRPr sz="1600"/>
            </a:p>
          </p:txBody>
        </p:sp>
        <p:sp>
          <p:nvSpPr>
            <p:cNvPr id="13" name="object 11">
              <a:extLst>
                <a:ext uri="{FF2B5EF4-FFF2-40B4-BE49-F238E27FC236}">
                  <a16:creationId xmlns:a16="http://schemas.microsoft.com/office/drawing/2014/main" id="{6D421E1D-52BF-481D-AC14-50F38219DE36}"/>
                </a:ext>
              </a:extLst>
            </p:cNvPr>
            <p:cNvSpPr/>
            <p:nvPr/>
          </p:nvSpPr>
          <p:spPr>
            <a:xfrm>
              <a:off x="5581598" y="2119376"/>
              <a:ext cx="1283120" cy="981075"/>
            </a:xfrm>
            <a:custGeom>
              <a:avLst/>
              <a:gdLst/>
              <a:ahLst/>
              <a:cxnLst/>
              <a:rect l="l" t="t" r="r" b="b"/>
              <a:pathLst>
                <a:path w="1552575" h="981075">
                  <a:moveTo>
                    <a:pt x="0" y="490474"/>
                  </a:moveTo>
                  <a:lnTo>
                    <a:pt x="245237" y="0"/>
                  </a:lnTo>
                  <a:lnTo>
                    <a:pt x="1307210" y="0"/>
                  </a:lnTo>
                  <a:lnTo>
                    <a:pt x="1552575" y="490474"/>
                  </a:lnTo>
                  <a:lnTo>
                    <a:pt x="1307210" y="981075"/>
                  </a:lnTo>
                  <a:lnTo>
                    <a:pt x="245237" y="981075"/>
                  </a:lnTo>
                  <a:lnTo>
                    <a:pt x="0" y="490474"/>
                  </a:lnTo>
                  <a:close/>
                </a:path>
              </a:pathLst>
            </a:custGeom>
            <a:ln w="28575">
              <a:solidFill>
                <a:srgbClr val="385D89"/>
              </a:solidFill>
            </a:ln>
          </p:spPr>
          <p:txBody>
            <a:bodyPr wrap="square" lIns="0" tIns="0" rIns="0" bIns="0" rtlCol="0"/>
            <a:lstStyle/>
            <a:p>
              <a:endParaRPr sz="1600"/>
            </a:p>
          </p:txBody>
        </p:sp>
        <p:sp>
          <p:nvSpPr>
            <p:cNvPr id="14" name="object 12">
              <a:extLst>
                <a:ext uri="{FF2B5EF4-FFF2-40B4-BE49-F238E27FC236}">
                  <a16:creationId xmlns:a16="http://schemas.microsoft.com/office/drawing/2014/main" id="{93C56427-1913-4C20-9100-3A57EFA9C08E}"/>
                </a:ext>
              </a:extLst>
            </p:cNvPr>
            <p:cNvSpPr txBox="1"/>
            <p:nvPr/>
          </p:nvSpPr>
          <p:spPr>
            <a:xfrm>
              <a:off x="5785125" y="2434589"/>
              <a:ext cx="891286" cy="293670"/>
            </a:xfrm>
            <a:prstGeom prst="rect">
              <a:avLst/>
            </a:prstGeom>
          </p:spPr>
          <p:txBody>
            <a:bodyPr vert="horz" wrap="square" lIns="0" tIns="16510" rIns="0" bIns="0" rtlCol="0">
              <a:spAutoFit/>
            </a:bodyPr>
            <a:lstStyle/>
            <a:p>
              <a:pPr marL="12700">
                <a:lnSpc>
                  <a:spcPct val="100000"/>
                </a:lnSpc>
                <a:spcBef>
                  <a:spcPts val="130"/>
                </a:spcBef>
              </a:pPr>
              <a:r>
                <a:rPr b="1" spc="180" dirty="0">
                  <a:solidFill>
                    <a:srgbClr val="FFFFFF"/>
                  </a:solidFill>
                  <a:latin typeface="Arial"/>
                  <a:cs typeface="Arial"/>
                </a:rPr>
                <a:t>M</a:t>
              </a:r>
              <a:r>
                <a:rPr b="1" spc="140" dirty="0">
                  <a:solidFill>
                    <a:srgbClr val="FFFFFF"/>
                  </a:solidFill>
                  <a:latin typeface="Arial"/>
                  <a:cs typeface="Arial"/>
                </a:rPr>
                <a:t>o</a:t>
              </a:r>
              <a:r>
                <a:rPr b="1" spc="25" dirty="0">
                  <a:solidFill>
                    <a:srgbClr val="FFFFFF"/>
                  </a:solidFill>
                  <a:latin typeface="Arial"/>
                  <a:cs typeface="Arial"/>
                </a:rPr>
                <a:t>d</a:t>
              </a:r>
              <a:r>
                <a:rPr b="1" spc="35" dirty="0">
                  <a:solidFill>
                    <a:srgbClr val="FFFFFF"/>
                  </a:solidFill>
                  <a:latin typeface="Arial"/>
                  <a:cs typeface="Arial"/>
                </a:rPr>
                <a:t>e</a:t>
              </a:r>
              <a:r>
                <a:rPr b="1" dirty="0">
                  <a:solidFill>
                    <a:srgbClr val="FFFFFF"/>
                  </a:solidFill>
                  <a:latin typeface="Arial"/>
                  <a:cs typeface="Arial"/>
                </a:rPr>
                <a:t>l</a:t>
              </a:r>
              <a:endParaRPr dirty="0">
                <a:latin typeface="Arial"/>
                <a:cs typeface="Arial"/>
              </a:endParaRPr>
            </a:p>
          </p:txBody>
        </p:sp>
        <p:sp>
          <p:nvSpPr>
            <p:cNvPr id="15" name="object 13">
              <a:extLst>
                <a:ext uri="{FF2B5EF4-FFF2-40B4-BE49-F238E27FC236}">
                  <a16:creationId xmlns:a16="http://schemas.microsoft.com/office/drawing/2014/main" id="{5AD30E3E-0879-4122-B330-06FFB8DD005D}"/>
                </a:ext>
              </a:extLst>
            </p:cNvPr>
            <p:cNvSpPr/>
            <p:nvPr/>
          </p:nvSpPr>
          <p:spPr>
            <a:xfrm>
              <a:off x="6748108" y="2994786"/>
              <a:ext cx="631326" cy="791845"/>
            </a:xfrm>
            <a:custGeom>
              <a:avLst/>
              <a:gdLst/>
              <a:ahLst/>
              <a:cxnLst/>
              <a:rect l="l" t="t" r="r" b="b"/>
              <a:pathLst>
                <a:path w="763904" h="791845">
                  <a:moveTo>
                    <a:pt x="28575" y="0"/>
                  </a:moveTo>
                  <a:lnTo>
                    <a:pt x="528447" y="28575"/>
                  </a:lnTo>
                  <a:lnTo>
                    <a:pt x="396367" y="146430"/>
                  </a:lnTo>
                  <a:lnTo>
                    <a:pt x="631190" y="409828"/>
                  </a:lnTo>
                  <a:lnTo>
                    <a:pt x="763397" y="291973"/>
                  </a:lnTo>
                  <a:lnTo>
                    <a:pt x="734695" y="791844"/>
                  </a:lnTo>
                  <a:lnTo>
                    <a:pt x="234823" y="763269"/>
                  </a:lnTo>
                  <a:lnTo>
                    <a:pt x="367029" y="645413"/>
                  </a:lnTo>
                  <a:lnTo>
                    <a:pt x="132079" y="382015"/>
                  </a:lnTo>
                  <a:lnTo>
                    <a:pt x="0" y="499872"/>
                  </a:lnTo>
                  <a:lnTo>
                    <a:pt x="28575" y="0"/>
                  </a:lnTo>
                  <a:close/>
                </a:path>
              </a:pathLst>
            </a:custGeom>
            <a:ln w="25400">
              <a:solidFill>
                <a:srgbClr val="385D89"/>
              </a:solidFill>
            </a:ln>
          </p:spPr>
          <p:txBody>
            <a:bodyPr wrap="square" lIns="0" tIns="0" rIns="0" bIns="0" rtlCol="0"/>
            <a:lstStyle/>
            <a:p>
              <a:endParaRPr sz="1600"/>
            </a:p>
          </p:txBody>
        </p:sp>
        <p:sp>
          <p:nvSpPr>
            <p:cNvPr id="16" name="object 14">
              <a:extLst>
                <a:ext uri="{FF2B5EF4-FFF2-40B4-BE49-F238E27FC236}">
                  <a16:creationId xmlns:a16="http://schemas.microsoft.com/office/drawing/2014/main" id="{B20B53D7-BD66-4E0E-A0E5-940FA74D362B}"/>
                </a:ext>
              </a:extLst>
            </p:cNvPr>
            <p:cNvSpPr/>
            <p:nvPr/>
          </p:nvSpPr>
          <p:spPr>
            <a:xfrm>
              <a:off x="4858642" y="3023870"/>
              <a:ext cx="657566" cy="800735"/>
            </a:xfrm>
            <a:custGeom>
              <a:avLst/>
              <a:gdLst/>
              <a:ahLst/>
              <a:cxnLst/>
              <a:rect l="l" t="t" r="r" b="b"/>
              <a:pathLst>
                <a:path w="795654" h="800735">
                  <a:moveTo>
                    <a:pt x="790955" y="0"/>
                  </a:moveTo>
                  <a:lnTo>
                    <a:pt x="795401" y="500760"/>
                  </a:lnTo>
                  <a:lnTo>
                    <a:pt x="669163" y="376681"/>
                  </a:lnTo>
                  <a:lnTo>
                    <a:pt x="378714" y="672210"/>
                  </a:lnTo>
                  <a:lnTo>
                    <a:pt x="504951" y="796289"/>
                  </a:lnTo>
                  <a:lnTo>
                    <a:pt x="4317" y="800607"/>
                  </a:lnTo>
                  <a:lnTo>
                    <a:pt x="0" y="299974"/>
                  </a:lnTo>
                  <a:lnTo>
                    <a:pt x="126237" y="424052"/>
                  </a:lnTo>
                  <a:lnTo>
                    <a:pt x="416559" y="128524"/>
                  </a:lnTo>
                  <a:lnTo>
                    <a:pt x="290322" y="4444"/>
                  </a:lnTo>
                  <a:lnTo>
                    <a:pt x="790955" y="0"/>
                  </a:lnTo>
                  <a:close/>
                </a:path>
              </a:pathLst>
            </a:custGeom>
            <a:ln w="25400">
              <a:solidFill>
                <a:srgbClr val="385D89"/>
              </a:solidFill>
            </a:ln>
          </p:spPr>
          <p:txBody>
            <a:bodyPr wrap="square" lIns="0" tIns="0" rIns="0" bIns="0" rtlCol="0"/>
            <a:lstStyle/>
            <a:p>
              <a:endParaRPr sz="1600"/>
            </a:p>
          </p:txBody>
        </p:sp>
        <p:sp>
          <p:nvSpPr>
            <p:cNvPr id="17" name="object 15">
              <a:extLst>
                <a:ext uri="{FF2B5EF4-FFF2-40B4-BE49-F238E27FC236}">
                  <a16:creationId xmlns:a16="http://schemas.microsoft.com/office/drawing/2014/main" id="{06FB55B1-7EA5-4665-9484-A08710BAE562}"/>
                </a:ext>
              </a:extLst>
            </p:cNvPr>
            <p:cNvSpPr/>
            <p:nvPr/>
          </p:nvSpPr>
          <p:spPr>
            <a:xfrm>
              <a:off x="2869675" y="4972050"/>
              <a:ext cx="1857769" cy="1495425"/>
            </a:xfrm>
            <a:prstGeom prst="rect">
              <a:avLst/>
            </a:prstGeom>
            <a:blipFill>
              <a:blip r:embed="rId5" cstate="print"/>
              <a:stretch>
                <a:fillRect/>
              </a:stretch>
            </a:blipFill>
          </p:spPr>
          <p:txBody>
            <a:bodyPr wrap="square" lIns="0" tIns="0" rIns="0" bIns="0" rtlCol="0"/>
            <a:lstStyle/>
            <a:p>
              <a:endParaRPr sz="1600"/>
            </a:p>
          </p:txBody>
        </p:sp>
        <p:sp>
          <p:nvSpPr>
            <p:cNvPr id="20" name="object 18">
              <a:extLst>
                <a:ext uri="{FF2B5EF4-FFF2-40B4-BE49-F238E27FC236}">
                  <a16:creationId xmlns:a16="http://schemas.microsoft.com/office/drawing/2014/main" id="{45CEA15D-5C0B-47B8-9BF8-50586EF9404E}"/>
                </a:ext>
              </a:extLst>
            </p:cNvPr>
            <p:cNvSpPr/>
            <p:nvPr/>
          </p:nvSpPr>
          <p:spPr>
            <a:xfrm>
              <a:off x="3826164" y="4614926"/>
              <a:ext cx="291260" cy="600075"/>
            </a:xfrm>
            <a:custGeom>
              <a:avLst/>
              <a:gdLst/>
              <a:ahLst/>
              <a:cxnLst/>
              <a:rect l="l" t="t" r="r" b="b"/>
              <a:pathLst>
                <a:path w="352425" h="600075">
                  <a:moveTo>
                    <a:pt x="264287" y="176149"/>
                  </a:moveTo>
                  <a:lnTo>
                    <a:pt x="88011" y="176149"/>
                  </a:lnTo>
                  <a:lnTo>
                    <a:pt x="88011" y="600075"/>
                  </a:lnTo>
                  <a:lnTo>
                    <a:pt x="264287" y="600075"/>
                  </a:lnTo>
                  <a:lnTo>
                    <a:pt x="264287" y="176149"/>
                  </a:lnTo>
                  <a:close/>
                </a:path>
                <a:path w="352425" h="600075">
                  <a:moveTo>
                    <a:pt x="176149" y="0"/>
                  </a:moveTo>
                  <a:lnTo>
                    <a:pt x="0" y="176149"/>
                  </a:lnTo>
                  <a:lnTo>
                    <a:pt x="352425" y="176149"/>
                  </a:lnTo>
                  <a:lnTo>
                    <a:pt x="176149" y="0"/>
                  </a:lnTo>
                  <a:close/>
                </a:path>
              </a:pathLst>
            </a:custGeom>
            <a:solidFill>
              <a:srgbClr val="4F81BC"/>
            </a:solidFill>
          </p:spPr>
          <p:txBody>
            <a:bodyPr wrap="square" lIns="0" tIns="0" rIns="0" bIns="0" rtlCol="0"/>
            <a:lstStyle/>
            <a:p>
              <a:endParaRPr sz="1600"/>
            </a:p>
          </p:txBody>
        </p:sp>
        <p:sp>
          <p:nvSpPr>
            <p:cNvPr id="21" name="object 19">
              <a:extLst>
                <a:ext uri="{FF2B5EF4-FFF2-40B4-BE49-F238E27FC236}">
                  <a16:creationId xmlns:a16="http://schemas.microsoft.com/office/drawing/2014/main" id="{9CB3ACB4-14C8-4108-9E34-B3B6B49A8708}"/>
                </a:ext>
              </a:extLst>
            </p:cNvPr>
            <p:cNvSpPr/>
            <p:nvPr/>
          </p:nvSpPr>
          <p:spPr>
            <a:xfrm>
              <a:off x="3826164" y="4614926"/>
              <a:ext cx="291260" cy="600075"/>
            </a:xfrm>
            <a:custGeom>
              <a:avLst/>
              <a:gdLst/>
              <a:ahLst/>
              <a:cxnLst/>
              <a:rect l="l" t="t" r="r" b="b"/>
              <a:pathLst>
                <a:path w="352425" h="600075">
                  <a:moveTo>
                    <a:pt x="88011" y="600075"/>
                  </a:moveTo>
                  <a:lnTo>
                    <a:pt x="88011" y="176149"/>
                  </a:lnTo>
                  <a:lnTo>
                    <a:pt x="0" y="176149"/>
                  </a:lnTo>
                  <a:lnTo>
                    <a:pt x="176149" y="0"/>
                  </a:lnTo>
                  <a:lnTo>
                    <a:pt x="352425" y="176149"/>
                  </a:lnTo>
                  <a:lnTo>
                    <a:pt x="264287" y="176149"/>
                  </a:lnTo>
                  <a:lnTo>
                    <a:pt x="264287" y="600075"/>
                  </a:lnTo>
                  <a:lnTo>
                    <a:pt x="88011" y="600075"/>
                  </a:lnTo>
                  <a:close/>
                </a:path>
              </a:pathLst>
            </a:custGeom>
            <a:ln w="28575">
              <a:solidFill>
                <a:srgbClr val="385D89"/>
              </a:solidFill>
            </a:ln>
          </p:spPr>
          <p:txBody>
            <a:bodyPr wrap="square" lIns="0" tIns="0" rIns="0" bIns="0" rtlCol="0"/>
            <a:lstStyle/>
            <a:p>
              <a:endParaRPr sz="1600"/>
            </a:p>
          </p:txBody>
        </p:sp>
        <p:sp>
          <p:nvSpPr>
            <p:cNvPr id="22" name="object 20">
              <a:extLst>
                <a:ext uri="{FF2B5EF4-FFF2-40B4-BE49-F238E27FC236}">
                  <a16:creationId xmlns:a16="http://schemas.microsoft.com/office/drawing/2014/main" id="{643AE627-7D01-42FE-8C9B-C03F44F52634}"/>
                </a:ext>
              </a:extLst>
            </p:cNvPr>
            <p:cNvSpPr/>
            <p:nvPr/>
          </p:nvSpPr>
          <p:spPr>
            <a:xfrm>
              <a:off x="7714883" y="4510151"/>
              <a:ext cx="291260" cy="600075"/>
            </a:xfrm>
            <a:custGeom>
              <a:avLst/>
              <a:gdLst/>
              <a:ahLst/>
              <a:cxnLst/>
              <a:rect l="l" t="t" r="r" b="b"/>
              <a:pathLst>
                <a:path w="352425" h="600075">
                  <a:moveTo>
                    <a:pt x="264287" y="176149"/>
                  </a:moveTo>
                  <a:lnTo>
                    <a:pt x="88010" y="176149"/>
                  </a:lnTo>
                  <a:lnTo>
                    <a:pt x="88010" y="600075"/>
                  </a:lnTo>
                  <a:lnTo>
                    <a:pt x="264287" y="600075"/>
                  </a:lnTo>
                  <a:lnTo>
                    <a:pt x="264287" y="176149"/>
                  </a:lnTo>
                  <a:close/>
                </a:path>
                <a:path w="352425" h="600075">
                  <a:moveTo>
                    <a:pt x="176149" y="0"/>
                  </a:moveTo>
                  <a:lnTo>
                    <a:pt x="0" y="176149"/>
                  </a:lnTo>
                  <a:lnTo>
                    <a:pt x="352425" y="176149"/>
                  </a:lnTo>
                  <a:lnTo>
                    <a:pt x="176149" y="0"/>
                  </a:lnTo>
                  <a:close/>
                </a:path>
              </a:pathLst>
            </a:custGeom>
            <a:solidFill>
              <a:srgbClr val="4F81BC"/>
            </a:solidFill>
          </p:spPr>
          <p:txBody>
            <a:bodyPr wrap="square" lIns="0" tIns="0" rIns="0" bIns="0" rtlCol="0"/>
            <a:lstStyle/>
            <a:p>
              <a:endParaRPr sz="1600"/>
            </a:p>
          </p:txBody>
        </p:sp>
        <p:sp>
          <p:nvSpPr>
            <p:cNvPr id="23" name="object 21">
              <a:extLst>
                <a:ext uri="{FF2B5EF4-FFF2-40B4-BE49-F238E27FC236}">
                  <a16:creationId xmlns:a16="http://schemas.microsoft.com/office/drawing/2014/main" id="{575B2A03-C7E3-4F28-8684-AE46654FAD98}"/>
                </a:ext>
              </a:extLst>
            </p:cNvPr>
            <p:cNvSpPr/>
            <p:nvPr/>
          </p:nvSpPr>
          <p:spPr>
            <a:xfrm>
              <a:off x="7714883" y="4510151"/>
              <a:ext cx="291260" cy="600075"/>
            </a:xfrm>
            <a:custGeom>
              <a:avLst/>
              <a:gdLst/>
              <a:ahLst/>
              <a:cxnLst/>
              <a:rect l="l" t="t" r="r" b="b"/>
              <a:pathLst>
                <a:path w="352425" h="600075">
                  <a:moveTo>
                    <a:pt x="88010" y="600075"/>
                  </a:moveTo>
                  <a:lnTo>
                    <a:pt x="88010" y="176149"/>
                  </a:lnTo>
                  <a:lnTo>
                    <a:pt x="0" y="176149"/>
                  </a:lnTo>
                  <a:lnTo>
                    <a:pt x="176149" y="0"/>
                  </a:lnTo>
                  <a:lnTo>
                    <a:pt x="352425" y="176149"/>
                  </a:lnTo>
                  <a:lnTo>
                    <a:pt x="264287" y="176149"/>
                  </a:lnTo>
                  <a:lnTo>
                    <a:pt x="264287" y="600075"/>
                  </a:lnTo>
                  <a:lnTo>
                    <a:pt x="88010" y="600075"/>
                  </a:lnTo>
                  <a:close/>
                </a:path>
              </a:pathLst>
            </a:custGeom>
            <a:ln w="28575">
              <a:solidFill>
                <a:srgbClr val="385D89"/>
              </a:solidFill>
            </a:ln>
          </p:spPr>
          <p:txBody>
            <a:bodyPr wrap="square" lIns="0" tIns="0" rIns="0" bIns="0" rtlCol="0"/>
            <a:lstStyle/>
            <a:p>
              <a:endParaRPr sz="1600"/>
            </a:p>
          </p:txBody>
        </p:sp>
        <p:sp>
          <p:nvSpPr>
            <p:cNvPr id="24" name="object 22">
              <a:extLst>
                <a:ext uri="{FF2B5EF4-FFF2-40B4-BE49-F238E27FC236}">
                  <a16:creationId xmlns:a16="http://schemas.microsoft.com/office/drawing/2014/main" id="{65646F23-B7D1-45F8-A6C6-3DC007774C92}"/>
                </a:ext>
              </a:extLst>
            </p:cNvPr>
            <p:cNvSpPr/>
            <p:nvPr/>
          </p:nvSpPr>
          <p:spPr>
            <a:xfrm>
              <a:off x="5188003" y="4633976"/>
              <a:ext cx="283388" cy="609600"/>
            </a:xfrm>
            <a:custGeom>
              <a:avLst/>
              <a:gdLst/>
              <a:ahLst/>
              <a:cxnLst/>
              <a:rect l="l" t="t" r="r" b="b"/>
              <a:pathLst>
                <a:path w="342900" h="609600">
                  <a:moveTo>
                    <a:pt x="342900" y="438150"/>
                  </a:moveTo>
                  <a:lnTo>
                    <a:pt x="0" y="438150"/>
                  </a:lnTo>
                  <a:lnTo>
                    <a:pt x="171450" y="609600"/>
                  </a:lnTo>
                  <a:lnTo>
                    <a:pt x="342900" y="438150"/>
                  </a:lnTo>
                  <a:close/>
                </a:path>
                <a:path w="342900" h="609600">
                  <a:moveTo>
                    <a:pt x="257175" y="0"/>
                  </a:moveTo>
                  <a:lnTo>
                    <a:pt x="85725" y="0"/>
                  </a:lnTo>
                  <a:lnTo>
                    <a:pt x="85725" y="438150"/>
                  </a:lnTo>
                  <a:lnTo>
                    <a:pt x="257175" y="438150"/>
                  </a:lnTo>
                  <a:lnTo>
                    <a:pt x="257175" y="0"/>
                  </a:lnTo>
                  <a:close/>
                </a:path>
              </a:pathLst>
            </a:custGeom>
            <a:solidFill>
              <a:srgbClr val="4F81BC"/>
            </a:solidFill>
          </p:spPr>
          <p:txBody>
            <a:bodyPr wrap="square" lIns="0" tIns="0" rIns="0" bIns="0" rtlCol="0"/>
            <a:lstStyle/>
            <a:p>
              <a:endParaRPr sz="1600"/>
            </a:p>
          </p:txBody>
        </p:sp>
        <p:sp>
          <p:nvSpPr>
            <p:cNvPr id="25" name="object 23">
              <a:extLst>
                <a:ext uri="{FF2B5EF4-FFF2-40B4-BE49-F238E27FC236}">
                  <a16:creationId xmlns:a16="http://schemas.microsoft.com/office/drawing/2014/main" id="{6A8261B7-53B5-4EA8-B540-58B23D521CEB}"/>
                </a:ext>
              </a:extLst>
            </p:cNvPr>
            <p:cNvSpPr/>
            <p:nvPr/>
          </p:nvSpPr>
          <p:spPr>
            <a:xfrm>
              <a:off x="5188003" y="4633976"/>
              <a:ext cx="283388" cy="609600"/>
            </a:xfrm>
            <a:custGeom>
              <a:avLst/>
              <a:gdLst/>
              <a:ahLst/>
              <a:cxnLst/>
              <a:rect l="l" t="t" r="r" b="b"/>
              <a:pathLst>
                <a:path w="342900" h="609600">
                  <a:moveTo>
                    <a:pt x="257175" y="0"/>
                  </a:moveTo>
                  <a:lnTo>
                    <a:pt x="257175" y="438150"/>
                  </a:lnTo>
                  <a:lnTo>
                    <a:pt x="342900" y="438150"/>
                  </a:lnTo>
                  <a:lnTo>
                    <a:pt x="171450" y="609600"/>
                  </a:lnTo>
                  <a:lnTo>
                    <a:pt x="0" y="438150"/>
                  </a:lnTo>
                  <a:lnTo>
                    <a:pt x="85725" y="438150"/>
                  </a:lnTo>
                  <a:lnTo>
                    <a:pt x="85725" y="0"/>
                  </a:lnTo>
                  <a:lnTo>
                    <a:pt x="257175" y="0"/>
                  </a:lnTo>
                  <a:close/>
                </a:path>
              </a:pathLst>
            </a:custGeom>
            <a:ln w="28575">
              <a:solidFill>
                <a:srgbClr val="385D89"/>
              </a:solidFill>
            </a:ln>
          </p:spPr>
          <p:txBody>
            <a:bodyPr wrap="square" lIns="0" tIns="0" rIns="0" bIns="0" rtlCol="0"/>
            <a:lstStyle/>
            <a:p>
              <a:endParaRPr sz="1600"/>
            </a:p>
          </p:txBody>
        </p:sp>
        <p:sp>
          <p:nvSpPr>
            <p:cNvPr id="27" name="object 25">
              <a:extLst>
                <a:ext uri="{FF2B5EF4-FFF2-40B4-BE49-F238E27FC236}">
                  <a16:creationId xmlns:a16="http://schemas.microsoft.com/office/drawing/2014/main" id="{FCEA7A41-8F48-4036-9B0A-C44C6029B1B4}"/>
                </a:ext>
              </a:extLst>
            </p:cNvPr>
            <p:cNvSpPr txBox="1"/>
            <p:nvPr/>
          </p:nvSpPr>
          <p:spPr>
            <a:xfrm>
              <a:off x="7515574" y="4870069"/>
              <a:ext cx="696595" cy="321242"/>
            </a:xfrm>
            <a:prstGeom prst="rect">
              <a:avLst/>
            </a:prstGeom>
          </p:spPr>
          <p:txBody>
            <a:bodyPr vert="horz" wrap="square" lIns="0" tIns="13335" rIns="0" bIns="0" rtlCol="0">
              <a:spAutoFit/>
            </a:bodyPr>
            <a:lstStyle/>
            <a:p>
              <a:pPr marL="12700">
                <a:lnSpc>
                  <a:spcPct val="100000"/>
                </a:lnSpc>
                <a:spcBef>
                  <a:spcPts val="105"/>
                </a:spcBef>
              </a:pPr>
              <a:r>
                <a:rPr sz="2000" b="1" spc="65" dirty="0">
                  <a:solidFill>
                    <a:srgbClr val="FFFFFF"/>
                  </a:solidFill>
                  <a:latin typeface="Arial"/>
                  <a:cs typeface="Arial"/>
                </a:rPr>
                <a:t>D</a:t>
              </a:r>
              <a:r>
                <a:rPr sz="2000" b="1" spc="-60" dirty="0">
                  <a:solidFill>
                    <a:srgbClr val="FFFFFF"/>
                  </a:solidFill>
                  <a:latin typeface="Arial"/>
                  <a:cs typeface="Arial"/>
                </a:rPr>
                <a:t>a</a:t>
              </a:r>
              <a:r>
                <a:rPr sz="2000" b="1" spc="100" dirty="0">
                  <a:solidFill>
                    <a:srgbClr val="FFFFFF"/>
                  </a:solidFill>
                  <a:latin typeface="Arial"/>
                  <a:cs typeface="Arial"/>
                </a:rPr>
                <a:t>t</a:t>
              </a:r>
              <a:r>
                <a:rPr sz="2000" b="1" spc="-30" dirty="0">
                  <a:solidFill>
                    <a:srgbClr val="FFFFFF"/>
                  </a:solidFill>
                  <a:latin typeface="Arial"/>
                  <a:cs typeface="Arial"/>
                </a:rPr>
                <a:t>a</a:t>
              </a:r>
              <a:endParaRPr sz="2000" dirty="0">
                <a:latin typeface="Arial"/>
                <a:cs typeface="Arial"/>
              </a:endParaRPr>
            </a:p>
          </p:txBody>
        </p:sp>
        <p:sp>
          <p:nvSpPr>
            <p:cNvPr id="26" name="object 24">
              <a:extLst>
                <a:ext uri="{FF2B5EF4-FFF2-40B4-BE49-F238E27FC236}">
                  <a16:creationId xmlns:a16="http://schemas.microsoft.com/office/drawing/2014/main" id="{6514993B-EFEE-419B-8D59-D4B6F2A77222}"/>
                </a:ext>
              </a:extLst>
            </p:cNvPr>
            <p:cNvSpPr txBox="1"/>
            <p:nvPr/>
          </p:nvSpPr>
          <p:spPr>
            <a:xfrm>
              <a:off x="3346881" y="4102798"/>
              <a:ext cx="2668156" cy="905376"/>
            </a:xfrm>
            <a:prstGeom prst="rect">
              <a:avLst/>
            </a:prstGeom>
          </p:spPr>
          <p:txBody>
            <a:bodyPr vert="horz" wrap="square" lIns="0" tIns="12700" rIns="0" bIns="0" rtlCol="0">
              <a:spAutoFit/>
            </a:bodyPr>
            <a:lstStyle/>
            <a:p>
              <a:pPr marL="559435">
                <a:lnSpc>
                  <a:spcPct val="100000"/>
                </a:lnSpc>
                <a:spcBef>
                  <a:spcPts val="100"/>
                </a:spcBef>
              </a:pPr>
              <a:r>
                <a:rPr sz="1600" b="1" spc="-10" dirty="0">
                  <a:solidFill>
                    <a:srgbClr val="FFFFFF"/>
                  </a:solidFill>
                  <a:latin typeface="Arial"/>
                  <a:cs typeface="Arial"/>
                </a:rPr>
                <a:t>Prediction</a:t>
              </a:r>
              <a:r>
                <a:rPr sz="1600" b="1" spc="120" dirty="0">
                  <a:solidFill>
                    <a:srgbClr val="FFFFFF"/>
                  </a:solidFill>
                  <a:latin typeface="Arial"/>
                  <a:cs typeface="Arial"/>
                </a:rPr>
                <a:t> </a:t>
              </a:r>
              <a:r>
                <a:rPr sz="1600" b="1" spc="-20" dirty="0">
                  <a:solidFill>
                    <a:srgbClr val="FFFFFF"/>
                  </a:solidFill>
                  <a:latin typeface="Arial"/>
                  <a:cs typeface="Arial"/>
                </a:rPr>
                <a:t>API</a:t>
              </a:r>
              <a:endParaRPr sz="1600" dirty="0">
                <a:latin typeface="Arial"/>
                <a:cs typeface="Arial"/>
              </a:endParaRPr>
            </a:p>
            <a:p>
              <a:pPr>
                <a:lnSpc>
                  <a:spcPct val="100000"/>
                </a:lnSpc>
                <a:spcBef>
                  <a:spcPts val="20"/>
                </a:spcBef>
              </a:pPr>
              <a:endParaRPr sz="2400" dirty="0">
                <a:latin typeface="Times New Roman"/>
                <a:cs typeface="Times New Roman"/>
              </a:endParaRPr>
            </a:p>
            <a:p>
              <a:pPr marL="12700">
                <a:lnSpc>
                  <a:spcPct val="100000"/>
                </a:lnSpc>
                <a:tabLst>
                  <a:tab pos="1557655" algn="l"/>
                </a:tabLst>
              </a:pPr>
              <a:r>
                <a:rPr sz="1600" spc="-180" dirty="0">
                  <a:latin typeface="Arial Black"/>
                  <a:cs typeface="Arial Black"/>
                </a:rPr>
                <a:t>Input</a:t>
              </a:r>
              <a:r>
                <a:rPr sz="1600" spc="65" dirty="0">
                  <a:latin typeface="Arial Black"/>
                  <a:cs typeface="Arial Black"/>
                </a:rPr>
                <a:t> </a:t>
              </a:r>
              <a:r>
                <a:rPr sz="1600" spc="-225" dirty="0">
                  <a:latin typeface="Arial Black"/>
                  <a:cs typeface="Arial Black"/>
                </a:rPr>
                <a:t>Data</a:t>
              </a:r>
              <a:r>
                <a:rPr lang="en-US" altLang="ko-KR" sz="1600" spc="-225" dirty="0">
                  <a:latin typeface="Arial Black"/>
                  <a:cs typeface="Arial Black"/>
                </a:rPr>
                <a:t>     </a:t>
              </a:r>
              <a:r>
                <a:rPr sz="1600" spc="-229" dirty="0">
                  <a:latin typeface="Arial Black"/>
                  <a:cs typeface="Arial Black"/>
                </a:rPr>
                <a:t>Classification</a:t>
              </a:r>
              <a:endParaRPr sz="1600" dirty="0">
                <a:latin typeface="Arial Black"/>
                <a:cs typeface="Arial Black"/>
              </a:endParaRPr>
            </a:p>
          </p:txBody>
        </p:sp>
      </p:grpSp>
      <p:sp>
        <p:nvSpPr>
          <p:cNvPr id="41" name="내용 개체 틀 1">
            <a:extLst>
              <a:ext uri="{FF2B5EF4-FFF2-40B4-BE49-F238E27FC236}">
                <a16:creationId xmlns:a16="http://schemas.microsoft.com/office/drawing/2014/main" id="{0F256E8B-06DF-4A29-A911-999A8C22D7F5}"/>
              </a:ext>
            </a:extLst>
          </p:cNvPr>
          <p:cNvSpPr>
            <a:spLocks noGrp="1"/>
          </p:cNvSpPr>
          <p:nvPr>
            <p:ph idx="1"/>
          </p:nvPr>
        </p:nvSpPr>
        <p:spPr>
          <a:xfrm>
            <a:off x="-214240" y="1639047"/>
            <a:ext cx="4779381" cy="4351338"/>
          </a:xfrm>
        </p:spPr>
        <p:txBody>
          <a:bodyPr/>
          <a:lstStyle/>
          <a:p>
            <a:r>
              <a:rPr lang="en-US" altLang="ko-KR" b="1" dirty="0"/>
              <a:t>Given:</a:t>
            </a:r>
          </a:p>
          <a:p>
            <a:pPr lvl="1"/>
            <a:r>
              <a:rPr lang="en-US" altLang="ko-KR" dirty="0"/>
              <a:t>Input Samples: </a:t>
            </a:r>
            <a:r>
              <a:rPr lang="en-US" altLang="ko-KR" b="1" dirty="0"/>
              <a:t>Labeled data records from some  population</a:t>
            </a:r>
          </a:p>
          <a:p>
            <a:pPr lvl="1"/>
            <a:r>
              <a:rPr lang="en-US" altLang="ko-KR" dirty="0"/>
              <a:t>Model outputs: </a:t>
            </a:r>
            <a:r>
              <a:rPr lang="en-US" altLang="ko-KR" b="1" dirty="0"/>
              <a:t>Prediction vector of probabilities  (confidence values), one per class</a:t>
            </a:r>
          </a:p>
          <a:p>
            <a:pPr lvl="1"/>
            <a:r>
              <a:rPr lang="en-US" altLang="ko-KR" b="1" dirty="0"/>
              <a:t>The class with the highest confidence value is selected </a:t>
            </a:r>
            <a:br>
              <a:rPr lang="en-US" altLang="ko-KR" b="1" dirty="0"/>
            </a:br>
            <a:r>
              <a:rPr lang="en-US" altLang="ko-KR" b="1" dirty="0"/>
              <a:t>as the predicted label for </a:t>
            </a:r>
            <a:br>
              <a:rPr lang="en-US" altLang="ko-KR" b="1" dirty="0"/>
            </a:br>
            <a:r>
              <a:rPr lang="en-US" altLang="ko-KR" b="1" dirty="0"/>
              <a:t>the data record</a:t>
            </a:r>
          </a:p>
        </p:txBody>
      </p:sp>
    </p:spTree>
    <p:extLst>
      <p:ext uri="{BB962C8B-B14F-4D97-AF65-F5344CB8AC3E}">
        <p14:creationId xmlns:p14="http://schemas.microsoft.com/office/powerpoint/2010/main" val="261647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174A3167-7C98-4874-8BF4-56E7730D2FFC}"/>
              </a:ext>
            </a:extLst>
          </p:cNvPr>
          <p:cNvSpPr>
            <a:spLocks noGrp="1"/>
          </p:cNvSpPr>
          <p:nvPr>
            <p:ph type="sldNum" sz="quarter" idx="12"/>
          </p:nvPr>
        </p:nvSpPr>
        <p:spPr/>
        <p:txBody>
          <a:bodyPr/>
          <a:lstStyle/>
          <a:p>
            <a:fld id="{685BE2C3-4C00-4662-A8F6-AE817E3951B3}" type="slidenum">
              <a:rPr lang="ko-KR" altLang="en-US" smtClean="0"/>
              <a:t>16</a:t>
            </a:fld>
            <a:endParaRPr lang="ko-KR" altLang="en-US" dirty="0"/>
          </a:p>
        </p:txBody>
      </p:sp>
      <p:sp>
        <p:nvSpPr>
          <p:cNvPr id="4" name="제목 3">
            <a:extLst>
              <a:ext uri="{FF2B5EF4-FFF2-40B4-BE49-F238E27FC236}">
                <a16:creationId xmlns:a16="http://schemas.microsoft.com/office/drawing/2014/main" id="{F61F17BE-9732-439A-8EB0-C9A166EEC835}"/>
              </a:ext>
            </a:extLst>
          </p:cNvPr>
          <p:cNvSpPr>
            <a:spLocks noGrp="1"/>
          </p:cNvSpPr>
          <p:nvPr>
            <p:ph type="title"/>
          </p:nvPr>
        </p:nvSpPr>
        <p:spPr/>
        <p:txBody>
          <a:bodyPr/>
          <a:lstStyle/>
          <a:p>
            <a:r>
              <a:rPr lang="en-US" altLang="ko-KR" dirty="0"/>
              <a:t>Problem Statement</a:t>
            </a:r>
            <a:endParaRPr lang="ko-KR" altLang="en-US" dirty="0"/>
          </a:p>
        </p:txBody>
      </p:sp>
      <p:grpSp>
        <p:nvGrpSpPr>
          <p:cNvPr id="45" name="그룹 44">
            <a:extLst>
              <a:ext uri="{FF2B5EF4-FFF2-40B4-BE49-F238E27FC236}">
                <a16:creationId xmlns:a16="http://schemas.microsoft.com/office/drawing/2014/main" id="{FA10E96E-9B60-4B11-B8A9-739F3CB2E355}"/>
              </a:ext>
            </a:extLst>
          </p:cNvPr>
          <p:cNvGrpSpPr/>
          <p:nvPr/>
        </p:nvGrpSpPr>
        <p:grpSpPr>
          <a:xfrm>
            <a:off x="3648105" y="1904674"/>
            <a:ext cx="5348475" cy="4187307"/>
            <a:chOff x="2869675" y="1529179"/>
            <a:chExt cx="6183431" cy="4938296"/>
          </a:xfrm>
        </p:grpSpPr>
        <p:sp>
          <p:nvSpPr>
            <p:cNvPr id="40" name="object 30">
              <a:extLst>
                <a:ext uri="{FF2B5EF4-FFF2-40B4-BE49-F238E27FC236}">
                  <a16:creationId xmlns:a16="http://schemas.microsoft.com/office/drawing/2014/main" id="{EFBD2250-9BB6-4EC1-A36A-AF36946DA1C1}"/>
                </a:ext>
              </a:extLst>
            </p:cNvPr>
            <p:cNvSpPr/>
            <p:nvPr/>
          </p:nvSpPr>
          <p:spPr>
            <a:xfrm>
              <a:off x="4281724" y="1529179"/>
              <a:ext cx="3962400" cy="2686050"/>
            </a:xfrm>
            <a:custGeom>
              <a:avLst/>
              <a:gdLst/>
              <a:ahLst/>
              <a:cxnLst/>
              <a:rect l="l" t="t" r="r" b="b"/>
              <a:pathLst>
                <a:path w="3962400" h="2686050">
                  <a:moveTo>
                    <a:pt x="0" y="447675"/>
                  </a:moveTo>
                  <a:lnTo>
                    <a:pt x="2626" y="398891"/>
                  </a:lnTo>
                  <a:lnTo>
                    <a:pt x="10324" y="351630"/>
                  </a:lnTo>
                  <a:lnTo>
                    <a:pt x="22820" y="306165"/>
                  </a:lnTo>
                  <a:lnTo>
                    <a:pt x="39841" y="262768"/>
                  </a:lnTo>
                  <a:lnTo>
                    <a:pt x="61115" y="221713"/>
                  </a:lnTo>
                  <a:lnTo>
                    <a:pt x="86368" y="183273"/>
                  </a:lnTo>
                  <a:lnTo>
                    <a:pt x="115327" y="147720"/>
                  </a:lnTo>
                  <a:lnTo>
                    <a:pt x="147720" y="115327"/>
                  </a:lnTo>
                  <a:lnTo>
                    <a:pt x="183273" y="86368"/>
                  </a:lnTo>
                  <a:lnTo>
                    <a:pt x="221713" y="61115"/>
                  </a:lnTo>
                  <a:lnTo>
                    <a:pt x="262768" y="39841"/>
                  </a:lnTo>
                  <a:lnTo>
                    <a:pt x="306165" y="22820"/>
                  </a:lnTo>
                  <a:lnTo>
                    <a:pt x="351630" y="10324"/>
                  </a:lnTo>
                  <a:lnTo>
                    <a:pt x="398891" y="2626"/>
                  </a:lnTo>
                  <a:lnTo>
                    <a:pt x="447675" y="0"/>
                  </a:lnTo>
                  <a:lnTo>
                    <a:pt x="3514725" y="0"/>
                  </a:lnTo>
                  <a:lnTo>
                    <a:pt x="3563508" y="2626"/>
                  </a:lnTo>
                  <a:lnTo>
                    <a:pt x="3610769" y="10324"/>
                  </a:lnTo>
                  <a:lnTo>
                    <a:pt x="3656234" y="22820"/>
                  </a:lnTo>
                  <a:lnTo>
                    <a:pt x="3699631" y="39841"/>
                  </a:lnTo>
                  <a:lnTo>
                    <a:pt x="3740686" y="61115"/>
                  </a:lnTo>
                  <a:lnTo>
                    <a:pt x="3779126" y="86368"/>
                  </a:lnTo>
                  <a:lnTo>
                    <a:pt x="3814679" y="115327"/>
                  </a:lnTo>
                  <a:lnTo>
                    <a:pt x="3847072" y="147720"/>
                  </a:lnTo>
                  <a:lnTo>
                    <a:pt x="3876031" y="183273"/>
                  </a:lnTo>
                  <a:lnTo>
                    <a:pt x="3901284" y="221713"/>
                  </a:lnTo>
                  <a:lnTo>
                    <a:pt x="3922558" y="262768"/>
                  </a:lnTo>
                  <a:lnTo>
                    <a:pt x="3939579" y="306165"/>
                  </a:lnTo>
                  <a:lnTo>
                    <a:pt x="3952075" y="351630"/>
                  </a:lnTo>
                  <a:lnTo>
                    <a:pt x="3959773" y="398891"/>
                  </a:lnTo>
                  <a:lnTo>
                    <a:pt x="3962400" y="447675"/>
                  </a:lnTo>
                  <a:lnTo>
                    <a:pt x="3962400" y="2238375"/>
                  </a:lnTo>
                  <a:lnTo>
                    <a:pt x="3959773" y="2287158"/>
                  </a:lnTo>
                  <a:lnTo>
                    <a:pt x="3952075" y="2334419"/>
                  </a:lnTo>
                  <a:lnTo>
                    <a:pt x="3939579" y="2379884"/>
                  </a:lnTo>
                  <a:lnTo>
                    <a:pt x="3922558" y="2423281"/>
                  </a:lnTo>
                  <a:lnTo>
                    <a:pt x="3901284" y="2464336"/>
                  </a:lnTo>
                  <a:lnTo>
                    <a:pt x="3876031" y="2502776"/>
                  </a:lnTo>
                  <a:lnTo>
                    <a:pt x="3847072" y="2538329"/>
                  </a:lnTo>
                  <a:lnTo>
                    <a:pt x="3814679" y="2570722"/>
                  </a:lnTo>
                  <a:lnTo>
                    <a:pt x="3779126" y="2599681"/>
                  </a:lnTo>
                  <a:lnTo>
                    <a:pt x="3740686" y="2624934"/>
                  </a:lnTo>
                  <a:lnTo>
                    <a:pt x="3699631" y="2646208"/>
                  </a:lnTo>
                  <a:lnTo>
                    <a:pt x="3656234" y="2663229"/>
                  </a:lnTo>
                  <a:lnTo>
                    <a:pt x="3610769" y="2675725"/>
                  </a:lnTo>
                  <a:lnTo>
                    <a:pt x="3563508" y="2683423"/>
                  </a:lnTo>
                  <a:lnTo>
                    <a:pt x="3514725" y="2686050"/>
                  </a:lnTo>
                  <a:lnTo>
                    <a:pt x="447675" y="2686050"/>
                  </a:lnTo>
                  <a:lnTo>
                    <a:pt x="398891" y="2683423"/>
                  </a:lnTo>
                  <a:lnTo>
                    <a:pt x="351630" y="2675725"/>
                  </a:lnTo>
                  <a:lnTo>
                    <a:pt x="306165" y="2663229"/>
                  </a:lnTo>
                  <a:lnTo>
                    <a:pt x="262768" y="2646208"/>
                  </a:lnTo>
                  <a:lnTo>
                    <a:pt x="221713" y="2624934"/>
                  </a:lnTo>
                  <a:lnTo>
                    <a:pt x="183273" y="2599681"/>
                  </a:lnTo>
                  <a:lnTo>
                    <a:pt x="147720" y="2570722"/>
                  </a:lnTo>
                  <a:lnTo>
                    <a:pt x="115327" y="2538329"/>
                  </a:lnTo>
                  <a:lnTo>
                    <a:pt x="86368" y="2502776"/>
                  </a:lnTo>
                  <a:lnTo>
                    <a:pt x="61115" y="2464336"/>
                  </a:lnTo>
                  <a:lnTo>
                    <a:pt x="39841" y="2423281"/>
                  </a:lnTo>
                  <a:lnTo>
                    <a:pt x="22820" y="2379884"/>
                  </a:lnTo>
                  <a:lnTo>
                    <a:pt x="10324" y="2334419"/>
                  </a:lnTo>
                  <a:lnTo>
                    <a:pt x="2626" y="2287158"/>
                  </a:lnTo>
                  <a:lnTo>
                    <a:pt x="0" y="2238375"/>
                  </a:lnTo>
                  <a:lnTo>
                    <a:pt x="0" y="447675"/>
                  </a:lnTo>
                  <a:close/>
                </a:path>
              </a:pathLst>
            </a:custGeom>
            <a:ln w="76200">
              <a:solidFill>
                <a:srgbClr val="000000"/>
              </a:solidFill>
            </a:ln>
          </p:spPr>
          <p:txBody>
            <a:bodyPr wrap="square" lIns="0" tIns="0" rIns="0" bIns="0" rtlCol="0"/>
            <a:lstStyle/>
            <a:p>
              <a:endParaRPr sz="1600"/>
            </a:p>
          </p:txBody>
        </p:sp>
        <p:sp>
          <p:nvSpPr>
            <p:cNvPr id="36" name="object 20">
              <a:extLst>
                <a:ext uri="{FF2B5EF4-FFF2-40B4-BE49-F238E27FC236}">
                  <a16:creationId xmlns:a16="http://schemas.microsoft.com/office/drawing/2014/main" id="{69723A1D-68C0-4C4D-80C1-787B6E57C37B}"/>
                </a:ext>
              </a:extLst>
            </p:cNvPr>
            <p:cNvSpPr/>
            <p:nvPr/>
          </p:nvSpPr>
          <p:spPr>
            <a:xfrm>
              <a:off x="5085567" y="5450367"/>
              <a:ext cx="1700533" cy="755508"/>
            </a:xfrm>
            <a:prstGeom prst="rect">
              <a:avLst/>
            </a:prstGeom>
            <a:blipFill>
              <a:blip r:embed="rId2" cstate="print"/>
              <a:stretch>
                <a:fillRect/>
              </a:stretch>
            </a:blipFill>
          </p:spPr>
          <p:txBody>
            <a:bodyPr wrap="square" lIns="0" tIns="0" rIns="0" bIns="0" rtlCol="0"/>
            <a:lstStyle/>
            <a:p>
              <a:endParaRPr sz="1400"/>
            </a:p>
          </p:txBody>
        </p:sp>
        <p:sp>
          <p:nvSpPr>
            <p:cNvPr id="37" name="object 21">
              <a:extLst>
                <a:ext uri="{FF2B5EF4-FFF2-40B4-BE49-F238E27FC236}">
                  <a16:creationId xmlns:a16="http://schemas.microsoft.com/office/drawing/2014/main" id="{9A4C49F4-C0F7-407A-A5B4-5EF213351BA3}"/>
                </a:ext>
              </a:extLst>
            </p:cNvPr>
            <p:cNvSpPr txBox="1"/>
            <p:nvPr/>
          </p:nvSpPr>
          <p:spPr>
            <a:xfrm>
              <a:off x="4445968" y="5443282"/>
              <a:ext cx="614823" cy="681340"/>
            </a:xfrm>
            <a:prstGeom prst="rect">
              <a:avLst/>
            </a:prstGeom>
          </p:spPr>
          <p:txBody>
            <a:bodyPr vert="horz" wrap="square" lIns="0" tIns="50800" rIns="0" bIns="0" rtlCol="0">
              <a:spAutoFit/>
            </a:bodyPr>
            <a:lstStyle/>
            <a:p>
              <a:pPr marL="45085" marR="5080" indent="-19050" algn="r">
                <a:lnSpc>
                  <a:spcPct val="79100"/>
                </a:lnSpc>
                <a:spcBef>
                  <a:spcPts val="400"/>
                </a:spcBef>
              </a:pPr>
              <a:r>
                <a:rPr sz="800" spc="-175" dirty="0">
                  <a:latin typeface="Arial Black"/>
                  <a:cs typeface="Arial Black"/>
                </a:rPr>
                <a:t>T</a:t>
              </a:r>
              <a:r>
                <a:rPr sz="800" spc="-135" dirty="0">
                  <a:latin typeface="Arial Black"/>
                  <a:cs typeface="Arial Black"/>
                </a:rPr>
                <a:t>r</a:t>
              </a:r>
              <a:r>
                <a:rPr sz="800" spc="-65" dirty="0">
                  <a:latin typeface="Arial Black"/>
                  <a:cs typeface="Arial Black"/>
                </a:rPr>
                <a:t>u</a:t>
              </a:r>
              <a:r>
                <a:rPr sz="800" spc="-215" dirty="0">
                  <a:latin typeface="Arial Black"/>
                  <a:cs typeface="Arial Black"/>
                </a:rPr>
                <a:t>c</a:t>
              </a:r>
              <a:r>
                <a:rPr sz="800" spc="-110" dirty="0">
                  <a:latin typeface="Arial Black"/>
                  <a:cs typeface="Arial Black"/>
                </a:rPr>
                <a:t>k </a:t>
              </a:r>
              <a:endParaRPr lang="en-US" altLang="ko-KR" sz="800" spc="-110" dirty="0">
                <a:latin typeface="Arial Black"/>
                <a:cs typeface="Arial Black"/>
              </a:endParaRPr>
            </a:p>
            <a:p>
              <a:pPr marL="45085" marR="5080" indent="-19050" algn="r">
                <a:lnSpc>
                  <a:spcPct val="79100"/>
                </a:lnSpc>
                <a:spcBef>
                  <a:spcPts val="400"/>
                </a:spcBef>
              </a:pPr>
              <a:r>
                <a:rPr sz="800" spc="-114" dirty="0">
                  <a:latin typeface="Arial Black"/>
                  <a:cs typeface="Arial Black"/>
                </a:rPr>
                <a:t>Car  </a:t>
              </a:r>
              <a:endParaRPr lang="en-US" altLang="ko-KR" sz="800" spc="-114" dirty="0">
                <a:latin typeface="Arial Black"/>
                <a:cs typeface="Arial Black"/>
              </a:endParaRPr>
            </a:p>
            <a:p>
              <a:pPr marL="45085" marR="5080" indent="-19050" algn="r">
                <a:lnSpc>
                  <a:spcPct val="79100"/>
                </a:lnSpc>
                <a:spcBef>
                  <a:spcPts val="400"/>
                </a:spcBef>
              </a:pPr>
              <a:r>
                <a:rPr sz="800" spc="-125" dirty="0">
                  <a:latin typeface="Arial Black"/>
                  <a:cs typeface="Arial Black"/>
                </a:rPr>
                <a:t>Boat</a:t>
              </a:r>
              <a:endParaRPr sz="800" dirty="0">
                <a:latin typeface="Arial Black"/>
                <a:cs typeface="Arial Black"/>
              </a:endParaRPr>
            </a:p>
            <a:p>
              <a:pPr marL="39370" marR="6350" indent="-27305" algn="r">
                <a:lnSpc>
                  <a:spcPct val="72700"/>
                </a:lnSpc>
                <a:spcBef>
                  <a:spcPts val="165"/>
                </a:spcBef>
              </a:pPr>
              <a:r>
                <a:rPr sz="800" spc="-125" dirty="0">
                  <a:latin typeface="Arial Black"/>
                  <a:cs typeface="Arial Black"/>
                </a:rPr>
                <a:t>P</a:t>
              </a:r>
              <a:r>
                <a:rPr sz="800" spc="-70" dirty="0">
                  <a:latin typeface="Arial Black"/>
                  <a:cs typeface="Arial Black"/>
                </a:rPr>
                <a:t>l</a:t>
              </a:r>
              <a:r>
                <a:rPr sz="800" spc="-140" dirty="0">
                  <a:latin typeface="Arial Black"/>
                  <a:cs typeface="Arial Black"/>
                </a:rPr>
                <a:t>a</a:t>
              </a:r>
              <a:r>
                <a:rPr sz="800" spc="-65" dirty="0">
                  <a:latin typeface="Arial Black"/>
                  <a:cs typeface="Arial Black"/>
                </a:rPr>
                <a:t>n</a:t>
              </a:r>
              <a:r>
                <a:rPr sz="800" spc="-90" dirty="0">
                  <a:latin typeface="Arial Black"/>
                  <a:cs typeface="Arial Black"/>
                </a:rPr>
                <a:t>e </a:t>
              </a:r>
              <a:endParaRPr lang="en-US" altLang="ko-KR" sz="800" spc="-90" dirty="0">
                <a:latin typeface="Arial Black"/>
                <a:cs typeface="Arial Black"/>
              </a:endParaRPr>
            </a:p>
            <a:p>
              <a:pPr marL="39370" marR="6350" indent="-27305" algn="r">
                <a:lnSpc>
                  <a:spcPct val="72700"/>
                </a:lnSpc>
                <a:spcBef>
                  <a:spcPts val="165"/>
                </a:spcBef>
              </a:pPr>
              <a:r>
                <a:rPr sz="800" spc="-50" dirty="0">
                  <a:latin typeface="Arial Black"/>
                  <a:cs typeface="Arial Black"/>
                </a:rPr>
                <a:t>Dog</a:t>
              </a:r>
              <a:endParaRPr sz="800" dirty="0">
                <a:latin typeface="Arial Black"/>
                <a:cs typeface="Arial Black"/>
              </a:endParaRPr>
            </a:p>
          </p:txBody>
        </p:sp>
        <p:sp>
          <p:nvSpPr>
            <p:cNvPr id="38" name="object 29">
              <a:extLst>
                <a:ext uri="{FF2B5EF4-FFF2-40B4-BE49-F238E27FC236}">
                  <a16:creationId xmlns:a16="http://schemas.microsoft.com/office/drawing/2014/main" id="{E995FAD2-53AF-4AF8-BE8A-0439DE758EBD}"/>
                </a:ext>
              </a:extLst>
            </p:cNvPr>
            <p:cNvSpPr/>
            <p:nvPr/>
          </p:nvSpPr>
          <p:spPr>
            <a:xfrm>
              <a:off x="4297598" y="1529179"/>
              <a:ext cx="3962400" cy="2686050"/>
            </a:xfrm>
            <a:custGeom>
              <a:avLst/>
              <a:gdLst/>
              <a:ahLst/>
              <a:cxnLst/>
              <a:rect l="l" t="t" r="r" b="b"/>
              <a:pathLst>
                <a:path w="3962400" h="2686050">
                  <a:moveTo>
                    <a:pt x="3514725" y="0"/>
                  </a:moveTo>
                  <a:lnTo>
                    <a:pt x="447675" y="0"/>
                  </a:lnTo>
                  <a:lnTo>
                    <a:pt x="398891" y="2626"/>
                  </a:lnTo>
                  <a:lnTo>
                    <a:pt x="351630" y="10324"/>
                  </a:lnTo>
                  <a:lnTo>
                    <a:pt x="306165" y="22820"/>
                  </a:lnTo>
                  <a:lnTo>
                    <a:pt x="262768" y="39841"/>
                  </a:lnTo>
                  <a:lnTo>
                    <a:pt x="221713" y="61115"/>
                  </a:lnTo>
                  <a:lnTo>
                    <a:pt x="183273" y="86368"/>
                  </a:lnTo>
                  <a:lnTo>
                    <a:pt x="147720" y="115327"/>
                  </a:lnTo>
                  <a:lnTo>
                    <a:pt x="115327" y="147720"/>
                  </a:lnTo>
                  <a:lnTo>
                    <a:pt x="86368" y="183273"/>
                  </a:lnTo>
                  <a:lnTo>
                    <a:pt x="61115" y="221713"/>
                  </a:lnTo>
                  <a:lnTo>
                    <a:pt x="39841" y="262768"/>
                  </a:lnTo>
                  <a:lnTo>
                    <a:pt x="22820" y="306165"/>
                  </a:lnTo>
                  <a:lnTo>
                    <a:pt x="10324" y="351630"/>
                  </a:lnTo>
                  <a:lnTo>
                    <a:pt x="2626" y="398891"/>
                  </a:lnTo>
                  <a:lnTo>
                    <a:pt x="0" y="447675"/>
                  </a:lnTo>
                  <a:lnTo>
                    <a:pt x="0" y="2238375"/>
                  </a:lnTo>
                  <a:lnTo>
                    <a:pt x="2626" y="2287158"/>
                  </a:lnTo>
                  <a:lnTo>
                    <a:pt x="10324" y="2334419"/>
                  </a:lnTo>
                  <a:lnTo>
                    <a:pt x="22820" y="2379884"/>
                  </a:lnTo>
                  <a:lnTo>
                    <a:pt x="39841" y="2423281"/>
                  </a:lnTo>
                  <a:lnTo>
                    <a:pt x="61115" y="2464336"/>
                  </a:lnTo>
                  <a:lnTo>
                    <a:pt x="86368" y="2502776"/>
                  </a:lnTo>
                  <a:lnTo>
                    <a:pt x="115327" y="2538329"/>
                  </a:lnTo>
                  <a:lnTo>
                    <a:pt x="147720" y="2570722"/>
                  </a:lnTo>
                  <a:lnTo>
                    <a:pt x="183273" y="2599681"/>
                  </a:lnTo>
                  <a:lnTo>
                    <a:pt x="221713" y="2624934"/>
                  </a:lnTo>
                  <a:lnTo>
                    <a:pt x="262768" y="2646208"/>
                  </a:lnTo>
                  <a:lnTo>
                    <a:pt x="306165" y="2663229"/>
                  </a:lnTo>
                  <a:lnTo>
                    <a:pt x="351630" y="2675725"/>
                  </a:lnTo>
                  <a:lnTo>
                    <a:pt x="398891" y="2683423"/>
                  </a:lnTo>
                  <a:lnTo>
                    <a:pt x="447675" y="2686050"/>
                  </a:lnTo>
                  <a:lnTo>
                    <a:pt x="3514725" y="2686050"/>
                  </a:lnTo>
                  <a:lnTo>
                    <a:pt x="3563508" y="2683423"/>
                  </a:lnTo>
                  <a:lnTo>
                    <a:pt x="3610769" y="2675725"/>
                  </a:lnTo>
                  <a:lnTo>
                    <a:pt x="3656234" y="2663229"/>
                  </a:lnTo>
                  <a:lnTo>
                    <a:pt x="3699631" y="2646208"/>
                  </a:lnTo>
                  <a:lnTo>
                    <a:pt x="3740686" y="2624934"/>
                  </a:lnTo>
                  <a:lnTo>
                    <a:pt x="3779126" y="2599681"/>
                  </a:lnTo>
                  <a:lnTo>
                    <a:pt x="3814679" y="2570722"/>
                  </a:lnTo>
                  <a:lnTo>
                    <a:pt x="3847072" y="2538329"/>
                  </a:lnTo>
                  <a:lnTo>
                    <a:pt x="3876031" y="2502776"/>
                  </a:lnTo>
                  <a:lnTo>
                    <a:pt x="3901284" y="2464336"/>
                  </a:lnTo>
                  <a:lnTo>
                    <a:pt x="3922558" y="2423281"/>
                  </a:lnTo>
                  <a:lnTo>
                    <a:pt x="3939579" y="2379884"/>
                  </a:lnTo>
                  <a:lnTo>
                    <a:pt x="3952075" y="2334419"/>
                  </a:lnTo>
                  <a:lnTo>
                    <a:pt x="3959773" y="2287158"/>
                  </a:lnTo>
                  <a:lnTo>
                    <a:pt x="3962400" y="2238375"/>
                  </a:lnTo>
                  <a:lnTo>
                    <a:pt x="3962400" y="447675"/>
                  </a:lnTo>
                  <a:lnTo>
                    <a:pt x="3959773" y="398891"/>
                  </a:lnTo>
                  <a:lnTo>
                    <a:pt x="3952075" y="351630"/>
                  </a:lnTo>
                  <a:lnTo>
                    <a:pt x="3939579" y="306165"/>
                  </a:lnTo>
                  <a:lnTo>
                    <a:pt x="3922558" y="262768"/>
                  </a:lnTo>
                  <a:lnTo>
                    <a:pt x="3901284" y="221713"/>
                  </a:lnTo>
                  <a:lnTo>
                    <a:pt x="3876031" y="183273"/>
                  </a:lnTo>
                  <a:lnTo>
                    <a:pt x="3847072" y="147720"/>
                  </a:lnTo>
                  <a:lnTo>
                    <a:pt x="3814679" y="115327"/>
                  </a:lnTo>
                  <a:lnTo>
                    <a:pt x="3779126" y="86368"/>
                  </a:lnTo>
                  <a:lnTo>
                    <a:pt x="3740686" y="61115"/>
                  </a:lnTo>
                  <a:lnTo>
                    <a:pt x="3699631" y="39841"/>
                  </a:lnTo>
                  <a:lnTo>
                    <a:pt x="3656234" y="22820"/>
                  </a:lnTo>
                  <a:lnTo>
                    <a:pt x="3610769" y="10324"/>
                  </a:lnTo>
                  <a:lnTo>
                    <a:pt x="3563508" y="2626"/>
                  </a:lnTo>
                  <a:lnTo>
                    <a:pt x="3514725" y="0"/>
                  </a:lnTo>
                  <a:close/>
                </a:path>
              </a:pathLst>
            </a:custGeom>
            <a:solidFill>
              <a:srgbClr val="7E7E7E">
                <a:alpha val="39999"/>
              </a:srgbClr>
            </a:solidFill>
          </p:spPr>
          <p:txBody>
            <a:bodyPr wrap="square" lIns="0" tIns="0" rIns="0" bIns="0" rtlCol="0"/>
            <a:lstStyle/>
            <a:p>
              <a:endParaRPr sz="1600"/>
            </a:p>
          </p:txBody>
        </p:sp>
        <p:sp>
          <p:nvSpPr>
            <p:cNvPr id="39" name="object 31">
              <a:extLst>
                <a:ext uri="{FF2B5EF4-FFF2-40B4-BE49-F238E27FC236}">
                  <a16:creationId xmlns:a16="http://schemas.microsoft.com/office/drawing/2014/main" id="{27D7CEDE-B167-43E5-BCDC-B39C0190BA89}"/>
                </a:ext>
              </a:extLst>
            </p:cNvPr>
            <p:cNvSpPr txBox="1"/>
            <p:nvPr/>
          </p:nvSpPr>
          <p:spPr>
            <a:xfrm>
              <a:off x="4500193" y="1688783"/>
              <a:ext cx="1081405" cy="259045"/>
            </a:xfrm>
            <a:prstGeom prst="rect">
              <a:avLst/>
            </a:prstGeom>
          </p:spPr>
          <p:txBody>
            <a:bodyPr vert="horz" wrap="square" lIns="0" tIns="12700" rIns="0" bIns="0" rtlCol="0">
              <a:spAutoFit/>
            </a:bodyPr>
            <a:lstStyle/>
            <a:p>
              <a:pPr marL="12700">
                <a:lnSpc>
                  <a:spcPct val="100000"/>
                </a:lnSpc>
                <a:spcBef>
                  <a:spcPts val="100"/>
                </a:spcBef>
              </a:pPr>
              <a:r>
                <a:rPr sz="1600" b="1" spc="-60" dirty="0">
                  <a:latin typeface="Arial"/>
                  <a:cs typeface="Arial"/>
                </a:rPr>
                <a:t>Black</a:t>
              </a:r>
              <a:r>
                <a:rPr sz="1600" b="1" spc="5" dirty="0">
                  <a:latin typeface="Arial"/>
                  <a:cs typeface="Arial"/>
                </a:rPr>
                <a:t> </a:t>
              </a:r>
              <a:r>
                <a:rPr sz="1600" b="1" spc="-65" dirty="0">
                  <a:latin typeface="Arial"/>
                  <a:cs typeface="Arial"/>
                </a:rPr>
                <a:t>Box</a:t>
              </a:r>
              <a:endParaRPr sz="1600" dirty="0">
                <a:latin typeface="Arial"/>
                <a:cs typeface="Arial"/>
              </a:endParaRPr>
            </a:p>
          </p:txBody>
        </p:sp>
        <p:sp>
          <p:nvSpPr>
            <p:cNvPr id="6" name="object 4">
              <a:extLst>
                <a:ext uri="{FF2B5EF4-FFF2-40B4-BE49-F238E27FC236}">
                  <a16:creationId xmlns:a16="http://schemas.microsoft.com/office/drawing/2014/main" id="{B996326F-977D-4E82-A2C3-F36D7DDE74DA}"/>
                </a:ext>
              </a:extLst>
            </p:cNvPr>
            <p:cNvSpPr/>
            <p:nvPr/>
          </p:nvSpPr>
          <p:spPr>
            <a:xfrm>
              <a:off x="4869138" y="1614424"/>
              <a:ext cx="2983451" cy="2338451"/>
            </a:xfrm>
            <a:prstGeom prst="rect">
              <a:avLst/>
            </a:prstGeom>
            <a:blipFill>
              <a:blip r:embed="rId3" cstate="print"/>
              <a:stretch>
                <a:fillRect/>
              </a:stretch>
            </a:blipFill>
          </p:spPr>
          <p:txBody>
            <a:bodyPr wrap="square" lIns="0" tIns="0" rIns="0" bIns="0" rtlCol="0"/>
            <a:lstStyle/>
            <a:p>
              <a:endParaRPr sz="1600" dirty="0"/>
            </a:p>
          </p:txBody>
        </p:sp>
        <p:sp>
          <p:nvSpPr>
            <p:cNvPr id="5" name="object 2">
              <a:extLst>
                <a:ext uri="{FF2B5EF4-FFF2-40B4-BE49-F238E27FC236}">
                  <a16:creationId xmlns:a16="http://schemas.microsoft.com/office/drawing/2014/main" id="{FF8CC479-4649-437A-850E-A1D067003BB4}"/>
                </a:ext>
              </a:extLst>
            </p:cNvPr>
            <p:cNvSpPr/>
            <p:nvPr/>
          </p:nvSpPr>
          <p:spPr>
            <a:xfrm>
              <a:off x="7356659" y="4867275"/>
              <a:ext cx="1204401" cy="1457325"/>
            </a:xfrm>
            <a:prstGeom prst="rect">
              <a:avLst/>
            </a:prstGeom>
            <a:blipFill>
              <a:blip r:embed="rId4" cstate="print"/>
              <a:stretch>
                <a:fillRect/>
              </a:stretch>
            </a:blipFill>
          </p:spPr>
          <p:txBody>
            <a:bodyPr wrap="square" lIns="0" tIns="0" rIns="0" bIns="0" rtlCol="0"/>
            <a:lstStyle/>
            <a:p>
              <a:endParaRPr sz="1600"/>
            </a:p>
          </p:txBody>
        </p:sp>
        <p:sp>
          <p:nvSpPr>
            <p:cNvPr id="7" name="object 5">
              <a:extLst>
                <a:ext uri="{FF2B5EF4-FFF2-40B4-BE49-F238E27FC236}">
                  <a16:creationId xmlns:a16="http://schemas.microsoft.com/office/drawing/2014/main" id="{4204A003-A2AF-463D-9ECD-EFF57D1758C4}"/>
                </a:ext>
              </a:extLst>
            </p:cNvPr>
            <p:cNvSpPr/>
            <p:nvPr/>
          </p:nvSpPr>
          <p:spPr>
            <a:xfrm>
              <a:off x="3353850" y="3995801"/>
              <a:ext cx="2581984" cy="514350"/>
            </a:xfrm>
            <a:custGeom>
              <a:avLst/>
              <a:gdLst/>
              <a:ahLst/>
              <a:cxnLst/>
              <a:rect l="l" t="t" r="r" b="b"/>
              <a:pathLst>
                <a:path w="3124200" h="514350">
                  <a:moveTo>
                    <a:pt x="3038348"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38348" y="514350"/>
                  </a:lnTo>
                  <a:lnTo>
                    <a:pt x="3071747" y="507597"/>
                  </a:lnTo>
                  <a:lnTo>
                    <a:pt x="3099038" y="489188"/>
                  </a:lnTo>
                  <a:lnTo>
                    <a:pt x="3117447" y="461897"/>
                  </a:lnTo>
                  <a:lnTo>
                    <a:pt x="3124200" y="428498"/>
                  </a:lnTo>
                  <a:lnTo>
                    <a:pt x="3124200" y="85725"/>
                  </a:lnTo>
                  <a:lnTo>
                    <a:pt x="3117447" y="52345"/>
                  </a:lnTo>
                  <a:lnTo>
                    <a:pt x="3099038" y="25098"/>
                  </a:lnTo>
                  <a:lnTo>
                    <a:pt x="3071747" y="6732"/>
                  </a:lnTo>
                  <a:lnTo>
                    <a:pt x="3038348" y="0"/>
                  </a:lnTo>
                  <a:close/>
                </a:path>
              </a:pathLst>
            </a:custGeom>
            <a:solidFill>
              <a:srgbClr val="4F81BC"/>
            </a:solidFill>
          </p:spPr>
          <p:txBody>
            <a:bodyPr wrap="square" lIns="0" tIns="0" rIns="0" bIns="0" rtlCol="0"/>
            <a:lstStyle/>
            <a:p>
              <a:endParaRPr sz="1600"/>
            </a:p>
          </p:txBody>
        </p:sp>
        <p:sp>
          <p:nvSpPr>
            <p:cNvPr id="8" name="object 6">
              <a:extLst>
                <a:ext uri="{FF2B5EF4-FFF2-40B4-BE49-F238E27FC236}">
                  <a16:creationId xmlns:a16="http://schemas.microsoft.com/office/drawing/2014/main" id="{1CC1D57B-AECA-4615-A828-8AEAAF54EB1A}"/>
                </a:ext>
              </a:extLst>
            </p:cNvPr>
            <p:cNvSpPr/>
            <p:nvPr/>
          </p:nvSpPr>
          <p:spPr>
            <a:xfrm>
              <a:off x="3353850" y="3995801"/>
              <a:ext cx="2581984" cy="514350"/>
            </a:xfrm>
            <a:custGeom>
              <a:avLst/>
              <a:gdLst/>
              <a:ahLst/>
              <a:cxnLst/>
              <a:rect l="l" t="t" r="r" b="b"/>
              <a:pathLst>
                <a:path w="3124200" h="514350">
                  <a:moveTo>
                    <a:pt x="0" y="85725"/>
                  </a:moveTo>
                  <a:lnTo>
                    <a:pt x="6732" y="52345"/>
                  </a:lnTo>
                  <a:lnTo>
                    <a:pt x="25098" y="25098"/>
                  </a:lnTo>
                  <a:lnTo>
                    <a:pt x="52345" y="6732"/>
                  </a:lnTo>
                  <a:lnTo>
                    <a:pt x="85725" y="0"/>
                  </a:lnTo>
                  <a:lnTo>
                    <a:pt x="3038348" y="0"/>
                  </a:lnTo>
                  <a:lnTo>
                    <a:pt x="3071747" y="6732"/>
                  </a:lnTo>
                  <a:lnTo>
                    <a:pt x="3099038" y="25098"/>
                  </a:lnTo>
                  <a:lnTo>
                    <a:pt x="3117447" y="52345"/>
                  </a:lnTo>
                  <a:lnTo>
                    <a:pt x="3124200" y="85725"/>
                  </a:lnTo>
                  <a:lnTo>
                    <a:pt x="3124200" y="428498"/>
                  </a:lnTo>
                  <a:lnTo>
                    <a:pt x="3117447" y="461897"/>
                  </a:lnTo>
                  <a:lnTo>
                    <a:pt x="3099038" y="489188"/>
                  </a:lnTo>
                  <a:lnTo>
                    <a:pt x="3071747" y="507597"/>
                  </a:lnTo>
                  <a:lnTo>
                    <a:pt x="3038348"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sz="1600"/>
            </a:p>
          </p:txBody>
        </p:sp>
        <p:sp>
          <p:nvSpPr>
            <p:cNvPr id="9" name="object 7">
              <a:extLst>
                <a:ext uri="{FF2B5EF4-FFF2-40B4-BE49-F238E27FC236}">
                  <a16:creationId xmlns:a16="http://schemas.microsoft.com/office/drawing/2014/main" id="{54CDA010-659A-4046-BD91-21174C064FD7}"/>
                </a:ext>
              </a:extLst>
            </p:cNvPr>
            <p:cNvSpPr/>
            <p:nvPr/>
          </p:nvSpPr>
          <p:spPr>
            <a:xfrm>
              <a:off x="6471122" y="3995801"/>
              <a:ext cx="2581984" cy="514350"/>
            </a:xfrm>
            <a:custGeom>
              <a:avLst/>
              <a:gdLst/>
              <a:ahLst/>
              <a:cxnLst/>
              <a:rect l="l" t="t" r="r" b="b"/>
              <a:pathLst>
                <a:path w="3124200" h="514350">
                  <a:moveTo>
                    <a:pt x="3038348"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38348" y="514350"/>
                  </a:lnTo>
                  <a:lnTo>
                    <a:pt x="3071747" y="507597"/>
                  </a:lnTo>
                  <a:lnTo>
                    <a:pt x="3099038" y="489188"/>
                  </a:lnTo>
                  <a:lnTo>
                    <a:pt x="3117447" y="461897"/>
                  </a:lnTo>
                  <a:lnTo>
                    <a:pt x="3124200" y="428498"/>
                  </a:lnTo>
                  <a:lnTo>
                    <a:pt x="3124200" y="85725"/>
                  </a:lnTo>
                  <a:lnTo>
                    <a:pt x="3117447" y="52345"/>
                  </a:lnTo>
                  <a:lnTo>
                    <a:pt x="3099038" y="25098"/>
                  </a:lnTo>
                  <a:lnTo>
                    <a:pt x="3071747" y="6732"/>
                  </a:lnTo>
                  <a:lnTo>
                    <a:pt x="3038348" y="0"/>
                  </a:lnTo>
                  <a:close/>
                </a:path>
              </a:pathLst>
            </a:custGeom>
            <a:solidFill>
              <a:srgbClr val="4F81BC"/>
            </a:solidFill>
          </p:spPr>
          <p:txBody>
            <a:bodyPr wrap="square" lIns="0" tIns="0" rIns="0" bIns="0" rtlCol="0"/>
            <a:lstStyle/>
            <a:p>
              <a:endParaRPr sz="1600"/>
            </a:p>
          </p:txBody>
        </p:sp>
        <p:sp>
          <p:nvSpPr>
            <p:cNvPr id="10" name="object 8">
              <a:extLst>
                <a:ext uri="{FF2B5EF4-FFF2-40B4-BE49-F238E27FC236}">
                  <a16:creationId xmlns:a16="http://schemas.microsoft.com/office/drawing/2014/main" id="{38023168-D54C-4564-A635-D19A0E60371F}"/>
                </a:ext>
              </a:extLst>
            </p:cNvPr>
            <p:cNvSpPr/>
            <p:nvPr/>
          </p:nvSpPr>
          <p:spPr>
            <a:xfrm>
              <a:off x="6471122" y="3995801"/>
              <a:ext cx="2581984" cy="514350"/>
            </a:xfrm>
            <a:custGeom>
              <a:avLst/>
              <a:gdLst/>
              <a:ahLst/>
              <a:cxnLst/>
              <a:rect l="l" t="t" r="r" b="b"/>
              <a:pathLst>
                <a:path w="3124200" h="514350">
                  <a:moveTo>
                    <a:pt x="0" y="85725"/>
                  </a:moveTo>
                  <a:lnTo>
                    <a:pt x="6732" y="52345"/>
                  </a:lnTo>
                  <a:lnTo>
                    <a:pt x="25098" y="25098"/>
                  </a:lnTo>
                  <a:lnTo>
                    <a:pt x="52345" y="6732"/>
                  </a:lnTo>
                  <a:lnTo>
                    <a:pt x="85725" y="0"/>
                  </a:lnTo>
                  <a:lnTo>
                    <a:pt x="3038348" y="0"/>
                  </a:lnTo>
                  <a:lnTo>
                    <a:pt x="3071747" y="6732"/>
                  </a:lnTo>
                  <a:lnTo>
                    <a:pt x="3099038" y="25098"/>
                  </a:lnTo>
                  <a:lnTo>
                    <a:pt x="3117447" y="52345"/>
                  </a:lnTo>
                  <a:lnTo>
                    <a:pt x="3124200" y="85725"/>
                  </a:lnTo>
                  <a:lnTo>
                    <a:pt x="3124200" y="428498"/>
                  </a:lnTo>
                  <a:lnTo>
                    <a:pt x="3117447" y="461897"/>
                  </a:lnTo>
                  <a:lnTo>
                    <a:pt x="3099038" y="489188"/>
                  </a:lnTo>
                  <a:lnTo>
                    <a:pt x="3071747" y="507597"/>
                  </a:lnTo>
                  <a:lnTo>
                    <a:pt x="3038348"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sz="1600"/>
            </a:p>
          </p:txBody>
        </p:sp>
        <p:sp>
          <p:nvSpPr>
            <p:cNvPr id="11" name="object 9">
              <a:extLst>
                <a:ext uri="{FF2B5EF4-FFF2-40B4-BE49-F238E27FC236}">
                  <a16:creationId xmlns:a16="http://schemas.microsoft.com/office/drawing/2014/main" id="{E2411DB9-37F9-4D2F-8598-2528A71826DD}"/>
                </a:ext>
              </a:extLst>
            </p:cNvPr>
            <p:cNvSpPr txBox="1"/>
            <p:nvPr/>
          </p:nvSpPr>
          <p:spPr>
            <a:xfrm>
              <a:off x="7038989" y="4102798"/>
              <a:ext cx="1474915" cy="259045"/>
            </a:xfrm>
            <a:prstGeom prst="rect">
              <a:avLst/>
            </a:prstGeom>
          </p:spPr>
          <p:txBody>
            <a:bodyPr vert="horz" wrap="square" lIns="0" tIns="12700" rIns="0" bIns="0" rtlCol="0">
              <a:spAutoFit/>
            </a:bodyPr>
            <a:lstStyle/>
            <a:p>
              <a:pPr marL="12700">
                <a:lnSpc>
                  <a:spcPct val="100000"/>
                </a:lnSpc>
                <a:spcBef>
                  <a:spcPts val="100"/>
                </a:spcBef>
              </a:pPr>
              <a:r>
                <a:rPr sz="1600" b="1" spc="-20" dirty="0">
                  <a:solidFill>
                    <a:srgbClr val="FFFFFF"/>
                  </a:solidFill>
                  <a:latin typeface="Arial"/>
                  <a:cs typeface="Arial"/>
                </a:rPr>
                <a:t>Training</a:t>
              </a:r>
              <a:r>
                <a:rPr sz="1600" b="1" spc="40" dirty="0">
                  <a:solidFill>
                    <a:srgbClr val="FFFFFF"/>
                  </a:solidFill>
                  <a:latin typeface="Arial"/>
                  <a:cs typeface="Arial"/>
                </a:rPr>
                <a:t> </a:t>
              </a:r>
              <a:r>
                <a:rPr sz="1600" b="1" spc="-20" dirty="0">
                  <a:solidFill>
                    <a:srgbClr val="FFFFFF"/>
                  </a:solidFill>
                  <a:latin typeface="Arial"/>
                  <a:cs typeface="Arial"/>
                </a:rPr>
                <a:t>API</a:t>
              </a:r>
              <a:endParaRPr sz="1600" dirty="0">
                <a:latin typeface="Arial"/>
                <a:cs typeface="Arial"/>
              </a:endParaRPr>
            </a:p>
          </p:txBody>
        </p:sp>
        <p:sp>
          <p:nvSpPr>
            <p:cNvPr id="12" name="object 10">
              <a:extLst>
                <a:ext uri="{FF2B5EF4-FFF2-40B4-BE49-F238E27FC236}">
                  <a16:creationId xmlns:a16="http://schemas.microsoft.com/office/drawing/2014/main" id="{F0932A2A-C11D-4F15-9692-4CD8BE0D37D0}"/>
                </a:ext>
              </a:extLst>
            </p:cNvPr>
            <p:cNvSpPr/>
            <p:nvPr/>
          </p:nvSpPr>
          <p:spPr>
            <a:xfrm>
              <a:off x="5581598" y="2119376"/>
              <a:ext cx="1283120" cy="981075"/>
            </a:xfrm>
            <a:custGeom>
              <a:avLst/>
              <a:gdLst/>
              <a:ahLst/>
              <a:cxnLst/>
              <a:rect l="l" t="t" r="r" b="b"/>
              <a:pathLst>
                <a:path w="1552575" h="981075">
                  <a:moveTo>
                    <a:pt x="1307210" y="0"/>
                  </a:moveTo>
                  <a:lnTo>
                    <a:pt x="245237" y="0"/>
                  </a:lnTo>
                  <a:lnTo>
                    <a:pt x="0" y="490474"/>
                  </a:lnTo>
                  <a:lnTo>
                    <a:pt x="245237" y="981075"/>
                  </a:lnTo>
                  <a:lnTo>
                    <a:pt x="1307210" y="981075"/>
                  </a:lnTo>
                  <a:lnTo>
                    <a:pt x="1552575" y="490474"/>
                  </a:lnTo>
                  <a:lnTo>
                    <a:pt x="1307210" y="0"/>
                  </a:lnTo>
                  <a:close/>
                </a:path>
              </a:pathLst>
            </a:custGeom>
            <a:solidFill>
              <a:srgbClr val="4F81BC"/>
            </a:solidFill>
          </p:spPr>
          <p:txBody>
            <a:bodyPr wrap="square" lIns="0" tIns="0" rIns="0" bIns="0" rtlCol="0"/>
            <a:lstStyle/>
            <a:p>
              <a:endParaRPr sz="1600"/>
            </a:p>
          </p:txBody>
        </p:sp>
        <p:sp>
          <p:nvSpPr>
            <p:cNvPr id="13" name="object 11">
              <a:extLst>
                <a:ext uri="{FF2B5EF4-FFF2-40B4-BE49-F238E27FC236}">
                  <a16:creationId xmlns:a16="http://schemas.microsoft.com/office/drawing/2014/main" id="{6D421E1D-52BF-481D-AC14-50F38219DE36}"/>
                </a:ext>
              </a:extLst>
            </p:cNvPr>
            <p:cNvSpPr/>
            <p:nvPr/>
          </p:nvSpPr>
          <p:spPr>
            <a:xfrm>
              <a:off x="5581598" y="2119376"/>
              <a:ext cx="1283120" cy="981075"/>
            </a:xfrm>
            <a:custGeom>
              <a:avLst/>
              <a:gdLst/>
              <a:ahLst/>
              <a:cxnLst/>
              <a:rect l="l" t="t" r="r" b="b"/>
              <a:pathLst>
                <a:path w="1552575" h="981075">
                  <a:moveTo>
                    <a:pt x="0" y="490474"/>
                  </a:moveTo>
                  <a:lnTo>
                    <a:pt x="245237" y="0"/>
                  </a:lnTo>
                  <a:lnTo>
                    <a:pt x="1307210" y="0"/>
                  </a:lnTo>
                  <a:lnTo>
                    <a:pt x="1552575" y="490474"/>
                  </a:lnTo>
                  <a:lnTo>
                    <a:pt x="1307210" y="981075"/>
                  </a:lnTo>
                  <a:lnTo>
                    <a:pt x="245237" y="981075"/>
                  </a:lnTo>
                  <a:lnTo>
                    <a:pt x="0" y="490474"/>
                  </a:lnTo>
                  <a:close/>
                </a:path>
              </a:pathLst>
            </a:custGeom>
            <a:ln w="28575">
              <a:solidFill>
                <a:srgbClr val="385D89"/>
              </a:solidFill>
            </a:ln>
          </p:spPr>
          <p:txBody>
            <a:bodyPr wrap="square" lIns="0" tIns="0" rIns="0" bIns="0" rtlCol="0"/>
            <a:lstStyle/>
            <a:p>
              <a:endParaRPr sz="1600"/>
            </a:p>
          </p:txBody>
        </p:sp>
        <p:sp>
          <p:nvSpPr>
            <p:cNvPr id="14" name="object 12">
              <a:extLst>
                <a:ext uri="{FF2B5EF4-FFF2-40B4-BE49-F238E27FC236}">
                  <a16:creationId xmlns:a16="http://schemas.microsoft.com/office/drawing/2014/main" id="{93C56427-1913-4C20-9100-3A57EFA9C08E}"/>
                </a:ext>
              </a:extLst>
            </p:cNvPr>
            <p:cNvSpPr txBox="1"/>
            <p:nvPr/>
          </p:nvSpPr>
          <p:spPr>
            <a:xfrm>
              <a:off x="5785125" y="2434589"/>
              <a:ext cx="891286" cy="293670"/>
            </a:xfrm>
            <a:prstGeom prst="rect">
              <a:avLst/>
            </a:prstGeom>
          </p:spPr>
          <p:txBody>
            <a:bodyPr vert="horz" wrap="square" lIns="0" tIns="16510" rIns="0" bIns="0" rtlCol="0">
              <a:spAutoFit/>
            </a:bodyPr>
            <a:lstStyle/>
            <a:p>
              <a:pPr marL="12700">
                <a:lnSpc>
                  <a:spcPct val="100000"/>
                </a:lnSpc>
                <a:spcBef>
                  <a:spcPts val="130"/>
                </a:spcBef>
              </a:pPr>
              <a:r>
                <a:rPr b="1" spc="180" dirty="0">
                  <a:solidFill>
                    <a:srgbClr val="FFFFFF"/>
                  </a:solidFill>
                  <a:latin typeface="Arial"/>
                  <a:cs typeface="Arial"/>
                </a:rPr>
                <a:t>M</a:t>
              </a:r>
              <a:r>
                <a:rPr b="1" spc="140" dirty="0">
                  <a:solidFill>
                    <a:srgbClr val="FFFFFF"/>
                  </a:solidFill>
                  <a:latin typeface="Arial"/>
                  <a:cs typeface="Arial"/>
                </a:rPr>
                <a:t>o</a:t>
              </a:r>
              <a:r>
                <a:rPr b="1" spc="25" dirty="0">
                  <a:solidFill>
                    <a:srgbClr val="FFFFFF"/>
                  </a:solidFill>
                  <a:latin typeface="Arial"/>
                  <a:cs typeface="Arial"/>
                </a:rPr>
                <a:t>d</a:t>
              </a:r>
              <a:r>
                <a:rPr b="1" spc="35" dirty="0">
                  <a:solidFill>
                    <a:srgbClr val="FFFFFF"/>
                  </a:solidFill>
                  <a:latin typeface="Arial"/>
                  <a:cs typeface="Arial"/>
                </a:rPr>
                <a:t>e</a:t>
              </a:r>
              <a:r>
                <a:rPr b="1" dirty="0">
                  <a:solidFill>
                    <a:srgbClr val="FFFFFF"/>
                  </a:solidFill>
                  <a:latin typeface="Arial"/>
                  <a:cs typeface="Arial"/>
                </a:rPr>
                <a:t>l</a:t>
              </a:r>
              <a:endParaRPr dirty="0">
                <a:latin typeface="Arial"/>
                <a:cs typeface="Arial"/>
              </a:endParaRPr>
            </a:p>
          </p:txBody>
        </p:sp>
        <p:sp>
          <p:nvSpPr>
            <p:cNvPr id="15" name="object 13">
              <a:extLst>
                <a:ext uri="{FF2B5EF4-FFF2-40B4-BE49-F238E27FC236}">
                  <a16:creationId xmlns:a16="http://schemas.microsoft.com/office/drawing/2014/main" id="{5AD30E3E-0879-4122-B330-06FFB8DD005D}"/>
                </a:ext>
              </a:extLst>
            </p:cNvPr>
            <p:cNvSpPr/>
            <p:nvPr/>
          </p:nvSpPr>
          <p:spPr>
            <a:xfrm>
              <a:off x="6748108" y="2994786"/>
              <a:ext cx="631326" cy="791845"/>
            </a:xfrm>
            <a:custGeom>
              <a:avLst/>
              <a:gdLst/>
              <a:ahLst/>
              <a:cxnLst/>
              <a:rect l="l" t="t" r="r" b="b"/>
              <a:pathLst>
                <a:path w="763904" h="791845">
                  <a:moveTo>
                    <a:pt x="28575" y="0"/>
                  </a:moveTo>
                  <a:lnTo>
                    <a:pt x="528447" y="28575"/>
                  </a:lnTo>
                  <a:lnTo>
                    <a:pt x="396367" y="146430"/>
                  </a:lnTo>
                  <a:lnTo>
                    <a:pt x="631190" y="409828"/>
                  </a:lnTo>
                  <a:lnTo>
                    <a:pt x="763397" y="291973"/>
                  </a:lnTo>
                  <a:lnTo>
                    <a:pt x="734695" y="791844"/>
                  </a:lnTo>
                  <a:lnTo>
                    <a:pt x="234823" y="763269"/>
                  </a:lnTo>
                  <a:lnTo>
                    <a:pt x="367029" y="645413"/>
                  </a:lnTo>
                  <a:lnTo>
                    <a:pt x="132079" y="382015"/>
                  </a:lnTo>
                  <a:lnTo>
                    <a:pt x="0" y="499872"/>
                  </a:lnTo>
                  <a:lnTo>
                    <a:pt x="28575" y="0"/>
                  </a:lnTo>
                  <a:close/>
                </a:path>
              </a:pathLst>
            </a:custGeom>
            <a:ln w="25400">
              <a:solidFill>
                <a:srgbClr val="385D89"/>
              </a:solidFill>
            </a:ln>
          </p:spPr>
          <p:txBody>
            <a:bodyPr wrap="square" lIns="0" tIns="0" rIns="0" bIns="0" rtlCol="0"/>
            <a:lstStyle/>
            <a:p>
              <a:endParaRPr sz="1600"/>
            </a:p>
          </p:txBody>
        </p:sp>
        <p:sp>
          <p:nvSpPr>
            <p:cNvPr id="16" name="object 14">
              <a:extLst>
                <a:ext uri="{FF2B5EF4-FFF2-40B4-BE49-F238E27FC236}">
                  <a16:creationId xmlns:a16="http://schemas.microsoft.com/office/drawing/2014/main" id="{B20B53D7-BD66-4E0E-A0E5-940FA74D362B}"/>
                </a:ext>
              </a:extLst>
            </p:cNvPr>
            <p:cNvSpPr/>
            <p:nvPr/>
          </p:nvSpPr>
          <p:spPr>
            <a:xfrm>
              <a:off x="4858642" y="3023870"/>
              <a:ext cx="657566" cy="800735"/>
            </a:xfrm>
            <a:custGeom>
              <a:avLst/>
              <a:gdLst/>
              <a:ahLst/>
              <a:cxnLst/>
              <a:rect l="l" t="t" r="r" b="b"/>
              <a:pathLst>
                <a:path w="795654" h="800735">
                  <a:moveTo>
                    <a:pt x="790955" y="0"/>
                  </a:moveTo>
                  <a:lnTo>
                    <a:pt x="795401" y="500760"/>
                  </a:lnTo>
                  <a:lnTo>
                    <a:pt x="669163" y="376681"/>
                  </a:lnTo>
                  <a:lnTo>
                    <a:pt x="378714" y="672210"/>
                  </a:lnTo>
                  <a:lnTo>
                    <a:pt x="504951" y="796289"/>
                  </a:lnTo>
                  <a:lnTo>
                    <a:pt x="4317" y="800607"/>
                  </a:lnTo>
                  <a:lnTo>
                    <a:pt x="0" y="299974"/>
                  </a:lnTo>
                  <a:lnTo>
                    <a:pt x="126237" y="424052"/>
                  </a:lnTo>
                  <a:lnTo>
                    <a:pt x="416559" y="128524"/>
                  </a:lnTo>
                  <a:lnTo>
                    <a:pt x="290322" y="4444"/>
                  </a:lnTo>
                  <a:lnTo>
                    <a:pt x="790955" y="0"/>
                  </a:lnTo>
                  <a:close/>
                </a:path>
              </a:pathLst>
            </a:custGeom>
            <a:ln w="25400">
              <a:solidFill>
                <a:srgbClr val="385D89"/>
              </a:solidFill>
            </a:ln>
          </p:spPr>
          <p:txBody>
            <a:bodyPr wrap="square" lIns="0" tIns="0" rIns="0" bIns="0" rtlCol="0"/>
            <a:lstStyle/>
            <a:p>
              <a:endParaRPr sz="1600"/>
            </a:p>
          </p:txBody>
        </p:sp>
        <p:sp>
          <p:nvSpPr>
            <p:cNvPr id="17" name="object 15">
              <a:extLst>
                <a:ext uri="{FF2B5EF4-FFF2-40B4-BE49-F238E27FC236}">
                  <a16:creationId xmlns:a16="http://schemas.microsoft.com/office/drawing/2014/main" id="{06FB55B1-7EA5-4665-9484-A08710BAE562}"/>
                </a:ext>
              </a:extLst>
            </p:cNvPr>
            <p:cNvSpPr/>
            <p:nvPr/>
          </p:nvSpPr>
          <p:spPr>
            <a:xfrm>
              <a:off x="2869675" y="4972050"/>
              <a:ext cx="1857769" cy="1495425"/>
            </a:xfrm>
            <a:prstGeom prst="rect">
              <a:avLst/>
            </a:prstGeom>
            <a:blipFill>
              <a:blip r:embed="rId5" cstate="print"/>
              <a:stretch>
                <a:fillRect/>
              </a:stretch>
            </a:blipFill>
          </p:spPr>
          <p:txBody>
            <a:bodyPr wrap="square" lIns="0" tIns="0" rIns="0" bIns="0" rtlCol="0"/>
            <a:lstStyle/>
            <a:p>
              <a:endParaRPr sz="1600"/>
            </a:p>
          </p:txBody>
        </p:sp>
        <p:sp>
          <p:nvSpPr>
            <p:cNvPr id="20" name="object 18">
              <a:extLst>
                <a:ext uri="{FF2B5EF4-FFF2-40B4-BE49-F238E27FC236}">
                  <a16:creationId xmlns:a16="http://schemas.microsoft.com/office/drawing/2014/main" id="{45CEA15D-5C0B-47B8-9BF8-50586EF9404E}"/>
                </a:ext>
              </a:extLst>
            </p:cNvPr>
            <p:cNvSpPr/>
            <p:nvPr/>
          </p:nvSpPr>
          <p:spPr>
            <a:xfrm>
              <a:off x="3826164" y="4614926"/>
              <a:ext cx="291260" cy="600075"/>
            </a:xfrm>
            <a:custGeom>
              <a:avLst/>
              <a:gdLst/>
              <a:ahLst/>
              <a:cxnLst/>
              <a:rect l="l" t="t" r="r" b="b"/>
              <a:pathLst>
                <a:path w="352425" h="600075">
                  <a:moveTo>
                    <a:pt x="264287" y="176149"/>
                  </a:moveTo>
                  <a:lnTo>
                    <a:pt x="88011" y="176149"/>
                  </a:lnTo>
                  <a:lnTo>
                    <a:pt x="88011" y="600075"/>
                  </a:lnTo>
                  <a:lnTo>
                    <a:pt x="264287" y="600075"/>
                  </a:lnTo>
                  <a:lnTo>
                    <a:pt x="264287" y="176149"/>
                  </a:lnTo>
                  <a:close/>
                </a:path>
                <a:path w="352425" h="600075">
                  <a:moveTo>
                    <a:pt x="176149" y="0"/>
                  </a:moveTo>
                  <a:lnTo>
                    <a:pt x="0" y="176149"/>
                  </a:lnTo>
                  <a:lnTo>
                    <a:pt x="352425" y="176149"/>
                  </a:lnTo>
                  <a:lnTo>
                    <a:pt x="176149" y="0"/>
                  </a:lnTo>
                  <a:close/>
                </a:path>
              </a:pathLst>
            </a:custGeom>
            <a:solidFill>
              <a:srgbClr val="4F81BC"/>
            </a:solidFill>
          </p:spPr>
          <p:txBody>
            <a:bodyPr wrap="square" lIns="0" tIns="0" rIns="0" bIns="0" rtlCol="0"/>
            <a:lstStyle/>
            <a:p>
              <a:endParaRPr sz="1600"/>
            </a:p>
          </p:txBody>
        </p:sp>
        <p:sp>
          <p:nvSpPr>
            <p:cNvPr id="21" name="object 19">
              <a:extLst>
                <a:ext uri="{FF2B5EF4-FFF2-40B4-BE49-F238E27FC236}">
                  <a16:creationId xmlns:a16="http://schemas.microsoft.com/office/drawing/2014/main" id="{9CB3ACB4-14C8-4108-9E34-B3B6B49A8708}"/>
                </a:ext>
              </a:extLst>
            </p:cNvPr>
            <p:cNvSpPr/>
            <p:nvPr/>
          </p:nvSpPr>
          <p:spPr>
            <a:xfrm>
              <a:off x="3826164" y="4614926"/>
              <a:ext cx="291260" cy="600075"/>
            </a:xfrm>
            <a:custGeom>
              <a:avLst/>
              <a:gdLst/>
              <a:ahLst/>
              <a:cxnLst/>
              <a:rect l="l" t="t" r="r" b="b"/>
              <a:pathLst>
                <a:path w="352425" h="600075">
                  <a:moveTo>
                    <a:pt x="88011" y="600075"/>
                  </a:moveTo>
                  <a:lnTo>
                    <a:pt x="88011" y="176149"/>
                  </a:lnTo>
                  <a:lnTo>
                    <a:pt x="0" y="176149"/>
                  </a:lnTo>
                  <a:lnTo>
                    <a:pt x="176149" y="0"/>
                  </a:lnTo>
                  <a:lnTo>
                    <a:pt x="352425" y="176149"/>
                  </a:lnTo>
                  <a:lnTo>
                    <a:pt x="264287" y="176149"/>
                  </a:lnTo>
                  <a:lnTo>
                    <a:pt x="264287" y="600075"/>
                  </a:lnTo>
                  <a:lnTo>
                    <a:pt x="88011" y="600075"/>
                  </a:lnTo>
                  <a:close/>
                </a:path>
              </a:pathLst>
            </a:custGeom>
            <a:ln w="28575">
              <a:solidFill>
                <a:srgbClr val="385D89"/>
              </a:solidFill>
            </a:ln>
          </p:spPr>
          <p:txBody>
            <a:bodyPr wrap="square" lIns="0" tIns="0" rIns="0" bIns="0" rtlCol="0"/>
            <a:lstStyle/>
            <a:p>
              <a:endParaRPr sz="1600"/>
            </a:p>
          </p:txBody>
        </p:sp>
        <p:sp>
          <p:nvSpPr>
            <p:cNvPr id="22" name="object 20">
              <a:extLst>
                <a:ext uri="{FF2B5EF4-FFF2-40B4-BE49-F238E27FC236}">
                  <a16:creationId xmlns:a16="http://schemas.microsoft.com/office/drawing/2014/main" id="{643AE627-7D01-42FE-8C9B-C03F44F52634}"/>
                </a:ext>
              </a:extLst>
            </p:cNvPr>
            <p:cNvSpPr/>
            <p:nvPr/>
          </p:nvSpPr>
          <p:spPr>
            <a:xfrm>
              <a:off x="7714883" y="4510151"/>
              <a:ext cx="291260" cy="600075"/>
            </a:xfrm>
            <a:custGeom>
              <a:avLst/>
              <a:gdLst/>
              <a:ahLst/>
              <a:cxnLst/>
              <a:rect l="l" t="t" r="r" b="b"/>
              <a:pathLst>
                <a:path w="352425" h="600075">
                  <a:moveTo>
                    <a:pt x="264287" y="176149"/>
                  </a:moveTo>
                  <a:lnTo>
                    <a:pt x="88010" y="176149"/>
                  </a:lnTo>
                  <a:lnTo>
                    <a:pt x="88010" y="600075"/>
                  </a:lnTo>
                  <a:lnTo>
                    <a:pt x="264287" y="600075"/>
                  </a:lnTo>
                  <a:lnTo>
                    <a:pt x="264287" y="176149"/>
                  </a:lnTo>
                  <a:close/>
                </a:path>
                <a:path w="352425" h="600075">
                  <a:moveTo>
                    <a:pt x="176149" y="0"/>
                  </a:moveTo>
                  <a:lnTo>
                    <a:pt x="0" y="176149"/>
                  </a:lnTo>
                  <a:lnTo>
                    <a:pt x="352425" y="176149"/>
                  </a:lnTo>
                  <a:lnTo>
                    <a:pt x="176149" y="0"/>
                  </a:lnTo>
                  <a:close/>
                </a:path>
              </a:pathLst>
            </a:custGeom>
            <a:solidFill>
              <a:srgbClr val="4F81BC"/>
            </a:solidFill>
          </p:spPr>
          <p:txBody>
            <a:bodyPr wrap="square" lIns="0" tIns="0" rIns="0" bIns="0" rtlCol="0"/>
            <a:lstStyle/>
            <a:p>
              <a:endParaRPr sz="1600"/>
            </a:p>
          </p:txBody>
        </p:sp>
        <p:sp>
          <p:nvSpPr>
            <p:cNvPr id="23" name="object 21">
              <a:extLst>
                <a:ext uri="{FF2B5EF4-FFF2-40B4-BE49-F238E27FC236}">
                  <a16:creationId xmlns:a16="http://schemas.microsoft.com/office/drawing/2014/main" id="{575B2A03-C7E3-4F28-8684-AE46654FAD98}"/>
                </a:ext>
              </a:extLst>
            </p:cNvPr>
            <p:cNvSpPr/>
            <p:nvPr/>
          </p:nvSpPr>
          <p:spPr>
            <a:xfrm>
              <a:off x="7714883" y="4510151"/>
              <a:ext cx="291260" cy="600075"/>
            </a:xfrm>
            <a:custGeom>
              <a:avLst/>
              <a:gdLst/>
              <a:ahLst/>
              <a:cxnLst/>
              <a:rect l="l" t="t" r="r" b="b"/>
              <a:pathLst>
                <a:path w="352425" h="600075">
                  <a:moveTo>
                    <a:pt x="88010" y="600075"/>
                  </a:moveTo>
                  <a:lnTo>
                    <a:pt x="88010" y="176149"/>
                  </a:lnTo>
                  <a:lnTo>
                    <a:pt x="0" y="176149"/>
                  </a:lnTo>
                  <a:lnTo>
                    <a:pt x="176149" y="0"/>
                  </a:lnTo>
                  <a:lnTo>
                    <a:pt x="352425" y="176149"/>
                  </a:lnTo>
                  <a:lnTo>
                    <a:pt x="264287" y="176149"/>
                  </a:lnTo>
                  <a:lnTo>
                    <a:pt x="264287" y="600075"/>
                  </a:lnTo>
                  <a:lnTo>
                    <a:pt x="88010" y="600075"/>
                  </a:lnTo>
                  <a:close/>
                </a:path>
              </a:pathLst>
            </a:custGeom>
            <a:ln w="28575">
              <a:solidFill>
                <a:srgbClr val="385D89"/>
              </a:solidFill>
            </a:ln>
          </p:spPr>
          <p:txBody>
            <a:bodyPr wrap="square" lIns="0" tIns="0" rIns="0" bIns="0" rtlCol="0"/>
            <a:lstStyle/>
            <a:p>
              <a:endParaRPr sz="1600"/>
            </a:p>
          </p:txBody>
        </p:sp>
        <p:sp>
          <p:nvSpPr>
            <p:cNvPr id="24" name="object 22">
              <a:extLst>
                <a:ext uri="{FF2B5EF4-FFF2-40B4-BE49-F238E27FC236}">
                  <a16:creationId xmlns:a16="http://schemas.microsoft.com/office/drawing/2014/main" id="{65646F23-B7D1-45F8-A6C6-3DC007774C92}"/>
                </a:ext>
              </a:extLst>
            </p:cNvPr>
            <p:cNvSpPr/>
            <p:nvPr/>
          </p:nvSpPr>
          <p:spPr>
            <a:xfrm>
              <a:off x="5188003" y="4633976"/>
              <a:ext cx="283388" cy="609600"/>
            </a:xfrm>
            <a:custGeom>
              <a:avLst/>
              <a:gdLst/>
              <a:ahLst/>
              <a:cxnLst/>
              <a:rect l="l" t="t" r="r" b="b"/>
              <a:pathLst>
                <a:path w="342900" h="609600">
                  <a:moveTo>
                    <a:pt x="342900" y="438150"/>
                  </a:moveTo>
                  <a:lnTo>
                    <a:pt x="0" y="438150"/>
                  </a:lnTo>
                  <a:lnTo>
                    <a:pt x="171450" y="609600"/>
                  </a:lnTo>
                  <a:lnTo>
                    <a:pt x="342900" y="438150"/>
                  </a:lnTo>
                  <a:close/>
                </a:path>
                <a:path w="342900" h="609600">
                  <a:moveTo>
                    <a:pt x="257175" y="0"/>
                  </a:moveTo>
                  <a:lnTo>
                    <a:pt x="85725" y="0"/>
                  </a:lnTo>
                  <a:lnTo>
                    <a:pt x="85725" y="438150"/>
                  </a:lnTo>
                  <a:lnTo>
                    <a:pt x="257175" y="438150"/>
                  </a:lnTo>
                  <a:lnTo>
                    <a:pt x="257175" y="0"/>
                  </a:lnTo>
                  <a:close/>
                </a:path>
              </a:pathLst>
            </a:custGeom>
            <a:solidFill>
              <a:srgbClr val="4F81BC"/>
            </a:solidFill>
          </p:spPr>
          <p:txBody>
            <a:bodyPr wrap="square" lIns="0" tIns="0" rIns="0" bIns="0" rtlCol="0"/>
            <a:lstStyle/>
            <a:p>
              <a:endParaRPr sz="1600"/>
            </a:p>
          </p:txBody>
        </p:sp>
        <p:sp>
          <p:nvSpPr>
            <p:cNvPr id="25" name="object 23">
              <a:extLst>
                <a:ext uri="{FF2B5EF4-FFF2-40B4-BE49-F238E27FC236}">
                  <a16:creationId xmlns:a16="http://schemas.microsoft.com/office/drawing/2014/main" id="{6A8261B7-53B5-4EA8-B540-58B23D521CEB}"/>
                </a:ext>
              </a:extLst>
            </p:cNvPr>
            <p:cNvSpPr/>
            <p:nvPr/>
          </p:nvSpPr>
          <p:spPr>
            <a:xfrm>
              <a:off x="5188003" y="4633976"/>
              <a:ext cx="283388" cy="609600"/>
            </a:xfrm>
            <a:custGeom>
              <a:avLst/>
              <a:gdLst/>
              <a:ahLst/>
              <a:cxnLst/>
              <a:rect l="l" t="t" r="r" b="b"/>
              <a:pathLst>
                <a:path w="342900" h="609600">
                  <a:moveTo>
                    <a:pt x="257175" y="0"/>
                  </a:moveTo>
                  <a:lnTo>
                    <a:pt x="257175" y="438150"/>
                  </a:lnTo>
                  <a:lnTo>
                    <a:pt x="342900" y="438150"/>
                  </a:lnTo>
                  <a:lnTo>
                    <a:pt x="171450" y="609600"/>
                  </a:lnTo>
                  <a:lnTo>
                    <a:pt x="0" y="438150"/>
                  </a:lnTo>
                  <a:lnTo>
                    <a:pt x="85725" y="438150"/>
                  </a:lnTo>
                  <a:lnTo>
                    <a:pt x="85725" y="0"/>
                  </a:lnTo>
                  <a:lnTo>
                    <a:pt x="257175" y="0"/>
                  </a:lnTo>
                  <a:close/>
                </a:path>
              </a:pathLst>
            </a:custGeom>
            <a:ln w="28575">
              <a:solidFill>
                <a:srgbClr val="385D89"/>
              </a:solidFill>
            </a:ln>
          </p:spPr>
          <p:txBody>
            <a:bodyPr wrap="square" lIns="0" tIns="0" rIns="0" bIns="0" rtlCol="0"/>
            <a:lstStyle/>
            <a:p>
              <a:endParaRPr sz="1600"/>
            </a:p>
          </p:txBody>
        </p:sp>
        <p:sp>
          <p:nvSpPr>
            <p:cNvPr id="27" name="object 25">
              <a:extLst>
                <a:ext uri="{FF2B5EF4-FFF2-40B4-BE49-F238E27FC236}">
                  <a16:creationId xmlns:a16="http://schemas.microsoft.com/office/drawing/2014/main" id="{FCEA7A41-8F48-4036-9B0A-C44C6029B1B4}"/>
                </a:ext>
              </a:extLst>
            </p:cNvPr>
            <p:cNvSpPr txBox="1"/>
            <p:nvPr/>
          </p:nvSpPr>
          <p:spPr>
            <a:xfrm>
              <a:off x="7515574" y="4870069"/>
              <a:ext cx="696595" cy="321242"/>
            </a:xfrm>
            <a:prstGeom prst="rect">
              <a:avLst/>
            </a:prstGeom>
          </p:spPr>
          <p:txBody>
            <a:bodyPr vert="horz" wrap="square" lIns="0" tIns="13335" rIns="0" bIns="0" rtlCol="0">
              <a:spAutoFit/>
            </a:bodyPr>
            <a:lstStyle/>
            <a:p>
              <a:pPr marL="12700">
                <a:lnSpc>
                  <a:spcPct val="100000"/>
                </a:lnSpc>
                <a:spcBef>
                  <a:spcPts val="105"/>
                </a:spcBef>
              </a:pPr>
              <a:r>
                <a:rPr sz="2000" b="1" spc="65" dirty="0">
                  <a:solidFill>
                    <a:srgbClr val="FFFFFF"/>
                  </a:solidFill>
                  <a:latin typeface="Arial"/>
                  <a:cs typeface="Arial"/>
                </a:rPr>
                <a:t>D</a:t>
              </a:r>
              <a:r>
                <a:rPr sz="2000" b="1" spc="-60" dirty="0">
                  <a:solidFill>
                    <a:srgbClr val="FFFFFF"/>
                  </a:solidFill>
                  <a:latin typeface="Arial"/>
                  <a:cs typeface="Arial"/>
                </a:rPr>
                <a:t>a</a:t>
              </a:r>
              <a:r>
                <a:rPr sz="2000" b="1" spc="100" dirty="0">
                  <a:solidFill>
                    <a:srgbClr val="FFFFFF"/>
                  </a:solidFill>
                  <a:latin typeface="Arial"/>
                  <a:cs typeface="Arial"/>
                </a:rPr>
                <a:t>t</a:t>
              </a:r>
              <a:r>
                <a:rPr sz="2000" b="1" spc="-30" dirty="0">
                  <a:solidFill>
                    <a:srgbClr val="FFFFFF"/>
                  </a:solidFill>
                  <a:latin typeface="Arial"/>
                  <a:cs typeface="Arial"/>
                </a:rPr>
                <a:t>a</a:t>
              </a:r>
              <a:endParaRPr sz="2000" dirty="0">
                <a:latin typeface="Arial"/>
                <a:cs typeface="Arial"/>
              </a:endParaRPr>
            </a:p>
          </p:txBody>
        </p:sp>
        <p:sp>
          <p:nvSpPr>
            <p:cNvPr id="26" name="object 24">
              <a:extLst>
                <a:ext uri="{FF2B5EF4-FFF2-40B4-BE49-F238E27FC236}">
                  <a16:creationId xmlns:a16="http://schemas.microsoft.com/office/drawing/2014/main" id="{6514993B-EFEE-419B-8D59-D4B6F2A77222}"/>
                </a:ext>
              </a:extLst>
            </p:cNvPr>
            <p:cNvSpPr txBox="1"/>
            <p:nvPr/>
          </p:nvSpPr>
          <p:spPr>
            <a:xfrm>
              <a:off x="3346881" y="4102798"/>
              <a:ext cx="2668156" cy="905376"/>
            </a:xfrm>
            <a:prstGeom prst="rect">
              <a:avLst/>
            </a:prstGeom>
          </p:spPr>
          <p:txBody>
            <a:bodyPr vert="horz" wrap="square" lIns="0" tIns="12700" rIns="0" bIns="0" rtlCol="0">
              <a:spAutoFit/>
            </a:bodyPr>
            <a:lstStyle/>
            <a:p>
              <a:pPr marL="559435">
                <a:lnSpc>
                  <a:spcPct val="100000"/>
                </a:lnSpc>
                <a:spcBef>
                  <a:spcPts val="100"/>
                </a:spcBef>
              </a:pPr>
              <a:r>
                <a:rPr sz="1600" b="1" spc="-10" dirty="0">
                  <a:solidFill>
                    <a:srgbClr val="FFFFFF"/>
                  </a:solidFill>
                  <a:latin typeface="Arial"/>
                  <a:cs typeface="Arial"/>
                </a:rPr>
                <a:t>Prediction</a:t>
              </a:r>
              <a:r>
                <a:rPr sz="1600" b="1" spc="120" dirty="0">
                  <a:solidFill>
                    <a:srgbClr val="FFFFFF"/>
                  </a:solidFill>
                  <a:latin typeface="Arial"/>
                  <a:cs typeface="Arial"/>
                </a:rPr>
                <a:t> </a:t>
              </a:r>
              <a:r>
                <a:rPr sz="1600" b="1" spc="-20" dirty="0">
                  <a:solidFill>
                    <a:srgbClr val="FFFFFF"/>
                  </a:solidFill>
                  <a:latin typeface="Arial"/>
                  <a:cs typeface="Arial"/>
                </a:rPr>
                <a:t>API</a:t>
              </a:r>
              <a:endParaRPr sz="1600" dirty="0">
                <a:latin typeface="Arial"/>
                <a:cs typeface="Arial"/>
              </a:endParaRPr>
            </a:p>
            <a:p>
              <a:pPr>
                <a:lnSpc>
                  <a:spcPct val="100000"/>
                </a:lnSpc>
                <a:spcBef>
                  <a:spcPts val="20"/>
                </a:spcBef>
              </a:pPr>
              <a:endParaRPr sz="2400" dirty="0">
                <a:latin typeface="Times New Roman"/>
                <a:cs typeface="Times New Roman"/>
              </a:endParaRPr>
            </a:p>
            <a:p>
              <a:pPr marL="12700">
                <a:lnSpc>
                  <a:spcPct val="100000"/>
                </a:lnSpc>
                <a:tabLst>
                  <a:tab pos="1557655" algn="l"/>
                </a:tabLst>
              </a:pPr>
              <a:r>
                <a:rPr sz="1600" spc="-180" dirty="0">
                  <a:latin typeface="Arial Black"/>
                  <a:cs typeface="Arial Black"/>
                </a:rPr>
                <a:t>Input</a:t>
              </a:r>
              <a:r>
                <a:rPr sz="1600" spc="65" dirty="0">
                  <a:latin typeface="Arial Black"/>
                  <a:cs typeface="Arial Black"/>
                </a:rPr>
                <a:t> </a:t>
              </a:r>
              <a:r>
                <a:rPr sz="1600" spc="-225" dirty="0">
                  <a:latin typeface="Arial Black"/>
                  <a:cs typeface="Arial Black"/>
                </a:rPr>
                <a:t>Data</a:t>
              </a:r>
              <a:r>
                <a:rPr lang="en-US" altLang="ko-KR" sz="1600" spc="-225" dirty="0">
                  <a:latin typeface="Arial Black"/>
                  <a:cs typeface="Arial Black"/>
                </a:rPr>
                <a:t>     </a:t>
              </a:r>
              <a:r>
                <a:rPr sz="1600" spc="-229" dirty="0">
                  <a:latin typeface="Arial Black"/>
                  <a:cs typeface="Arial Black"/>
                </a:rPr>
                <a:t>Classification</a:t>
              </a:r>
              <a:endParaRPr sz="1600" dirty="0">
                <a:latin typeface="Arial Black"/>
                <a:cs typeface="Arial Black"/>
              </a:endParaRPr>
            </a:p>
          </p:txBody>
        </p:sp>
      </p:grpSp>
      <p:sp>
        <p:nvSpPr>
          <p:cNvPr id="41" name="내용 개체 틀 1">
            <a:extLst>
              <a:ext uri="{FF2B5EF4-FFF2-40B4-BE49-F238E27FC236}">
                <a16:creationId xmlns:a16="http://schemas.microsoft.com/office/drawing/2014/main" id="{0F256E8B-06DF-4A29-A911-999A8C22D7F5}"/>
              </a:ext>
            </a:extLst>
          </p:cNvPr>
          <p:cNvSpPr>
            <a:spLocks noGrp="1"/>
          </p:cNvSpPr>
          <p:nvPr>
            <p:ph idx="1"/>
          </p:nvPr>
        </p:nvSpPr>
        <p:spPr>
          <a:xfrm>
            <a:off x="-11040" y="1639047"/>
            <a:ext cx="4779381" cy="4351338"/>
          </a:xfrm>
        </p:spPr>
        <p:txBody>
          <a:bodyPr/>
          <a:lstStyle/>
          <a:p>
            <a:r>
              <a:rPr lang="en-US" altLang="ko-KR" b="1" dirty="0"/>
              <a:t>Assumption1</a:t>
            </a:r>
          </a:p>
          <a:p>
            <a:pPr lvl="1"/>
            <a:r>
              <a:rPr lang="en-US" altLang="ko-KR" dirty="0"/>
              <a:t>Machine Learning is used to train a classification model that captures the relationship between the content of the data records and their labels</a:t>
            </a:r>
          </a:p>
        </p:txBody>
      </p:sp>
      <p:grpSp>
        <p:nvGrpSpPr>
          <p:cNvPr id="52" name="그룹 51">
            <a:extLst>
              <a:ext uri="{FF2B5EF4-FFF2-40B4-BE49-F238E27FC236}">
                <a16:creationId xmlns:a16="http://schemas.microsoft.com/office/drawing/2014/main" id="{4E32750A-8AFF-4E94-BD41-2E1BEA1A6D0A}"/>
              </a:ext>
            </a:extLst>
          </p:cNvPr>
          <p:cNvGrpSpPr/>
          <p:nvPr/>
        </p:nvGrpSpPr>
        <p:grpSpPr>
          <a:xfrm>
            <a:off x="5533496" y="2147682"/>
            <a:ext cx="3523296" cy="3964585"/>
            <a:chOff x="5420831" y="1820301"/>
            <a:chExt cx="3875626" cy="4797147"/>
          </a:xfrm>
        </p:grpSpPr>
        <p:sp>
          <p:nvSpPr>
            <p:cNvPr id="46" name="object 30">
              <a:extLst>
                <a:ext uri="{FF2B5EF4-FFF2-40B4-BE49-F238E27FC236}">
                  <a16:creationId xmlns:a16="http://schemas.microsoft.com/office/drawing/2014/main" id="{E505D48F-A661-45ED-B168-D7463A45CE6D}"/>
                </a:ext>
              </a:extLst>
            </p:cNvPr>
            <p:cNvSpPr/>
            <p:nvPr/>
          </p:nvSpPr>
          <p:spPr>
            <a:xfrm>
              <a:off x="5420831" y="1820301"/>
              <a:ext cx="3860165" cy="4787900"/>
            </a:xfrm>
            <a:custGeom>
              <a:avLst/>
              <a:gdLst/>
              <a:ahLst/>
              <a:cxnLst/>
              <a:rect l="l" t="t" r="r" b="b"/>
              <a:pathLst>
                <a:path w="3860165" h="4787900">
                  <a:moveTo>
                    <a:pt x="3200748" y="4775200"/>
                  </a:moveTo>
                  <a:lnTo>
                    <a:pt x="2856584" y="4775200"/>
                  </a:lnTo>
                  <a:lnTo>
                    <a:pt x="2892934" y="4787900"/>
                  </a:lnTo>
                  <a:lnTo>
                    <a:pt x="3168444" y="4787900"/>
                  </a:lnTo>
                  <a:lnTo>
                    <a:pt x="3200748" y="4775200"/>
                  </a:lnTo>
                  <a:close/>
                </a:path>
                <a:path w="3860165" h="4787900">
                  <a:moveTo>
                    <a:pt x="3263769" y="4762500"/>
                  </a:moveTo>
                  <a:lnTo>
                    <a:pt x="2782771" y="4762500"/>
                  </a:lnTo>
                  <a:lnTo>
                    <a:pt x="2819858" y="4775200"/>
                  </a:lnTo>
                  <a:lnTo>
                    <a:pt x="3232528" y="4775200"/>
                  </a:lnTo>
                  <a:lnTo>
                    <a:pt x="3263769" y="4762500"/>
                  </a:lnTo>
                  <a:close/>
                </a:path>
                <a:path w="3860165" h="4787900">
                  <a:moveTo>
                    <a:pt x="1190319" y="50800"/>
                  </a:moveTo>
                  <a:lnTo>
                    <a:pt x="505706" y="50800"/>
                  </a:lnTo>
                  <a:lnTo>
                    <a:pt x="476769" y="63500"/>
                  </a:lnTo>
                  <a:lnTo>
                    <a:pt x="448445" y="88900"/>
                  </a:lnTo>
                  <a:lnTo>
                    <a:pt x="420749" y="101600"/>
                  </a:lnTo>
                  <a:lnTo>
                    <a:pt x="393696" y="114300"/>
                  </a:lnTo>
                  <a:lnTo>
                    <a:pt x="367301" y="127000"/>
                  </a:lnTo>
                  <a:lnTo>
                    <a:pt x="341712" y="152400"/>
                  </a:lnTo>
                  <a:lnTo>
                    <a:pt x="317068" y="165100"/>
                  </a:lnTo>
                  <a:lnTo>
                    <a:pt x="293366" y="190500"/>
                  </a:lnTo>
                  <a:lnTo>
                    <a:pt x="270604" y="215900"/>
                  </a:lnTo>
                  <a:lnTo>
                    <a:pt x="248779" y="228600"/>
                  </a:lnTo>
                  <a:lnTo>
                    <a:pt x="207931" y="279400"/>
                  </a:lnTo>
                  <a:lnTo>
                    <a:pt x="170804" y="330200"/>
                  </a:lnTo>
                  <a:lnTo>
                    <a:pt x="137378" y="393700"/>
                  </a:lnTo>
                  <a:lnTo>
                    <a:pt x="122048" y="419100"/>
                  </a:lnTo>
                  <a:lnTo>
                    <a:pt x="107636" y="444500"/>
                  </a:lnTo>
                  <a:lnTo>
                    <a:pt x="94139" y="482600"/>
                  </a:lnTo>
                  <a:lnTo>
                    <a:pt x="81557" y="508000"/>
                  </a:lnTo>
                  <a:lnTo>
                    <a:pt x="69886" y="546100"/>
                  </a:lnTo>
                  <a:lnTo>
                    <a:pt x="59123" y="584200"/>
                  </a:lnTo>
                  <a:lnTo>
                    <a:pt x="49267" y="609600"/>
                  </a:lnTo>
                  <a:lnTo>
                    <a:pt x="40315" y="647700"/>
                  </a:lnTo>
                  <a:lnTo>
                    <a:pt x="32265" y="685800"/>
                  </a:lnTo>
                  <a:lnTo>
                    <a:pt x="25114" y="723900"/>
                  </a:lnTo>
                  <a:lnTo>
                    <a:pt x="18860" y="762000"/>
                  </a:lnTo>
                  <a:lnTo>
                    <a:pt x="13501" y="800100"/>
                  </a:lnTo>
                  <a:lnTo>
                    <a:pt x="9034" y="838200"/>
                  </a:lnTo>
                  <a:lnTo>
                    <a:pt x="5457" y="876300"/>
                  </a:lnTo>
                  <a:lnTo>
                    <a:pt x="2767" y="914400"/>
                  </a:lnTo>
                  <a:lnTo>
                    <a:pt x="962" y="952500"/>
                  </a:lnTo>
                  <a:lnTo>
                    <a:pt x="41" y="990600"/>
                  </a:lnTo>
                  <a:lnTo>
                    <a:pt x="0" y="1041400"/>
                  </a:lnTo>
                  <a:lnTo>
                    <a:pt x="836" y="1079500"/>
                  </a:lnTo>
                  <a:lnTo>
                    <a:pt x="2549" y="1117600"/>
                  </a:lnTo>
                  <a:lnTo>
                    <a:pt x="5134" y="1168400"/>
                  </a:lnTo>
                  <a:lnTo>
                    <a:pt x="8591" y="1206500"/>
                  </a:lnTo>
                  <a:lnTo>
                    <a:pt x="12916" y="1257300"/>
                  </a:lnTo>
                  <a:lnTo>
                    <a:pt x="18107" y="1295400"/>
                  </a:lnTo>
                  <a:lnTo>
                    <a:pt x="24163" y="1346200"/>
                  </a:lnTo>
                  <a:lnTo>
                    <a:pt x="31079" y="1397000"/>
                  </a:lnTo>
                  <a:lnTo>
                    <a:pt x="38855" y="1435100"/>
                  </a:lnTo>
                  <a:lnTo>
                    <a:pt x="47487" y="1485900"/>
                  </a:lnTo>
                  <a:lnTo>
                    <a:pt x="56974" y="1536700"/>
                  </a:lnTo>
                  <a:lnTo>
                    <a:pt x="67312" y="1587500"/>
                  </a:lnTo>
                  <a:lnTo>
                    <a:pt x="78501" y="1625600"/>
                  </a:lnTo>
                  <a:lnTo>
                    <a:pt x="90536" y="1676400"/>
                  </a:lnTo>
                  <a:lnTo>
                    <a:pt x="103416" y="1727200"/>
                  </a:lnTo>
                  <a:lnTo>
                    <a:pt x="117139" y="1778000"/>
                  </a:lnTo>
                  <a:lnTo>
                    <a:pt x="131702" y="1828800"/>
                  </a:lnTo>
                  <a:lnTo>
                    <a:pt x="147103" y="1879600"/>
                  </a:lnTo>
                  <a:lnTo>
                    <a:pt x="163339" y="1930400"/>
                  </a:lnTo>
                  <a:lnTo>
                    <a:pt x="180408" y="1981200"/>
                  </a:lnTo>
                  <a:lnTo>
                    <a:pt x="198307" y="2032000"/>
                  </a:lnTo>
                  <a:lnTo>
                    <a:pt x="217035" y="2082800"/>
                  </a:lnTo>
                  <a:lnTo>
                    <a:pt x="236589" y="2133600"/>
                  </a:lnTo>
                  <a:lnTo>
                    <a:pt x="256966" y="2184400"/>
                  </a:lnTo>
                  <a:lnTo>
                    <a:pt x="278165" y="2235200"/>
                  </a:lnTo>
                  <a:lnTo>
                    <a:pt x="300182" y="2286000"/>
                  </a:lnTo>
                  <a:lnTo>
                    <a:pt x="323015" y="2336800"/>
                  </a:lnTo>
                  <a:lnTo>
                    <a:pt x="346663" y="2387600"/>
                  </a:lnTo>
                  <a:lnTo>
                    <a:pt x="371122" y="2438400"/>
                  </a:lnTo>
                  <a:lnTo>
                    <a:pt x="396391" y="2489200"/>
                  </a:lnTo>
                  <a:lnTo>
                    <a:pt x="422466" y="2552700"/>
                  </a:lnTo>
                  <a:lnTo>
                    <a:pt x="449346" y="2603500"/>
                  </a:lnTo>
                  <a:lnTo>
                    <a:pt x="477029" y="2654300"/>
                  </a:lnTo>
                  <a:lnTo>
                    <a:pt x="505511" y="2705100"/>
                  </a:lnTo>
                  <a:lnTo>
                    <a:pt x="534790" y="2755900"/>
                  </a:lnTo>
                  <a:lnTo>
                    <a:pt x="564865" y="2806700"/>
                  </a:lnTo>
                  <a:lnTo>
                    <a:pt x="595732" y="2857500"/>
                  </a:lnTo>
                  <a:lnTo>
                    <a:pt x="627390" y="2921000"/>
                  </a:lnTo>
                  <a:lnTo>
                    <a:pt x="659835" y="2971800"/>
                  </a:lnTo>
                  <a:lnTo>
                    <a:pt x="693066" y="3022600"/>
                  </a:lnTo>
                  <a:lnTo>
                    <a:pt x="727081" y="3073400"/>
                  </a:lnTo>
                  <a:lnTo>
                    <a:pt x="761876" y="3124200"/>
                  </a:lnTo>
                  <a:lnTo>
                    <a:pt x="797450" y="3175000"/>
                  </a:lnTo>
                  <a:lnTo>
                    <a:pt x="833603" y="3225800"/>
                  </a:lnTo>
                  <a:lnTo>
                    <a:pt x="870139" y="3276600"/>
                  </a:lnTo>
                  <a:lnTo>
                    <a:pt x="907043" y="3327400"/>
                  </a:lnTo>
                  <a:lnTo>
                    <a:pt x="944301" y="3378200"/>
                  </a:lnTo>
                  <a:lnTo>
                    <a:pt x="981896" y="3429000"/>
                  </a:lnTo>
                  <a:lnTo>
                    <a:pt x="1019815" y="3479800"/>
                  </a:lnTo>
                  <a:lnTo>
                    <a:pt x="1058043" y="3530600"/>
                  </a:lnTo>
                  <a:lnTo>
                    <a:pt x="1096564" y="3568700"/>
                  </a:lnTo>
                  <a:lnTo>
                    <a:pt x="1135364" y="3619500"/>
                  </a:lnTo>
                  <a:lnTo>
                    <a:pt x="1174429" y="3657600"/>
                  </a:lnTo>
                  <a:lnTo>
                    <a:pt x="1213742" y="3708400"/>
                  </a:lnTo>
                  <a:lnTo>
                    <a:pt x="1253289" y="3746500"/>
                  </a:lnTo>
                  <a:lnTo>
                    <a:pt x="1293056" y="3797300"/>
                  </a:lnTo>
                  <a:lnTo>
                    <a:pt x="1373188" y="3873500"/>
                  </a:lnTo>
                  <a:lnTo>
                    <a:pt x="1413524" y="3924300"/>
                  </a:lnTo>
                  <a:lnTo>
                    <a:pt x="1617303" y="4114800"/>
                  </a:lnTo>
                  <a:lnTo>
                    <a:pt x="1658375" y="4140200"/>
                  </a:lnTo>
                  <a:lnTo>
                    <a:pt x="1740716" y="4216400"/>
                  </a:lnTo>
                  <a:lnTo>
                    <a:pt x="1781956" y="4241800"/>
                  </a:lnTo>
                  <a:lnTo>
                    <a:pt x="1823221" y="4279900"/>
                  </a:lnTo>
                  <a:lnTo>
                    <a:pt x="1864498" y="4305300"/>
                  </a:lnTo>
                  <a:lnTo>
                    <a:pt x="1905771" y="4343400"/>
                  </a:lnTo>
                  <a:lnTo>
                    <a:pt x="1988247" y="4394200"/>
                  </a:lnTo>
                  <a:lnTo>
                    <a:pt x="2029420" y="4432300"/>
                  </a:lnTo>
                  <a:lnTo>
                    <a:pt x="2193333" y="4533900"/>
                  </a:lnTo>
                  <a:lnTo>
                    <a:pt x="2234042" y="4546600"/>
                  </a:lnTo>
                  <a:lnTo>
                    <a:pt x="2315033" y="4597400"/>
                  </a:lnTo>
                  <a:lnTo>
                    <a:pt x="2355285" y="4610100"/>
                  </a:lnTo>
                  <a:lnTo>
                    <a:pt x="2395354" y="4635500"/>
                  </a:lnTo>
                  <a:lnTo>
                    <a:pt x="2435227" y="4648200"/>
                  </a:lnTo>
                  <a:lnTo>
                    <a:pt x="2474889" y="4673600"/>
                  </a:lnTo>
                  <a:lnTo>
                    <a:pt x="2745339" y="4762500"/>
                  </a:lnTo>
                  <a:lnTo>
                    <a:pt x="3294457" y="4762500"/>
                  </a:lnTo>
                  <a:lnTo>
                    <a:pt x="3354111" y="4737100"/>
                  </a:lnTo>
                  <a:lnTo>
                    <a:pt x="3411372" y="4711700"/>
                  </a:lnTo>
                  <a:lnTo>
                    <a:pt x="3466121" y="4686300"/>
                  </a:lnTo>
                  <a:lnTo>
                    <a:pt x="3492517" y="4660900"/>
                  </a:lnTo>
                  <a:lnTo>
                    <a:pt x="3518105" y="4648200"/>
                  </a:lnTo>
                  <a:lnTo>
                    <a:pt x="3542749" y="4622800"/>
                  </a:lnTo>
                  <a:lnTo>
                    <a:pt x="3566451" y="4610100"/>
                  </a:lnTo>
                  <a:lnTo>
                    <a:pt x="3589213" y="4584700"/>
                  </a:lnTo>
                  <a:lnTo>
                    <a:pt x="3631927" y="4533900"/>
                  </a:lnTo>
                  <a:lnTo>
                    <a:pt x="3670910" y="4483100"/>
                  </a:lnTo>
                  <a:lnTo>
                    <a:pt x="3706182" y="4432300"/>
                  </a:lnTo>
                  <a:lnTo>
                    <a:pt x="3737761" y="4368800"/>
                  </a:lnTo>
                  <a:lnTo>
                    <a:pt x="3752172" y="4343400"/>
                  </a:lnTo>
                  <a:lnTo>
                    <a:pt x="3765666" y="4318000"/>
                  </a:lnTo>
                  <a:lnTo>
                    <a:pt x="3778247" y="4279900"/>
                  </a:lnTo>
                  <a:lnTo>
                    <a:pt x="3789917" y="4254500"/>
                  </a:lnTo>
                  <a:lnTo>
                    <a:pt x="3800678" y="4216400"/>
                  </a:lnTo>
                  <a:lnTo>
                    <a:pt x="3810533" y="4178300"/>
                  </a:lnTo>
                  <a:lnTo>
                    <a:pt x="3819483" y="4140200"/>
                  </a:lnTo>
                  <a:lnTo>
                    <a:pt x="3827531" y="4114800"/>
                  </a:lnTo>
                  <a:lnTo>
                    <a:pt x="3834681" y="4076700"/>
                  </a:lnTo>
                  <a:lnTo>
                    <a:pt x="3840933" y="4038600"/>
                  </a:lnTo>
                  <a:lnTo>
                    <a:pt x="3846290" y="4000500"/>
                  </a:lnTo>
                  <a:lnTo>
                    <a:pt x="3850755" y="3962400"/>
                  </a:lnTo>
                  <a:lnTo>
                    <a:pt x="3854331" y="3924300"/>
                  </a:lnTo>
                  <a:lnTo>
                    <a:pt x="3857019" y="3873500"/>
                  </a:lnTo>
                  <a:lnTo>
                    <a:pt x="3858821" y="3835400"/>
                  </a:lnTo>
                  <a:lnTo>
                    <a:pt x="3859741" y="3797300"/>
                  </a:lnTo>
                  <a:lnTo>
                    <a:pt x="3859781" y="3759200"/>
                  </a:lnTo>
                  <a:lnTo>
                    <a:pt x="3858943" y="3708400"/>
                  </a:lnTo>
                  <a:lnTo>
                    <a:pt x="3857229" y="3670300"/>
                  </a:lnTo>
                  <a:lnTo>
                    <a:pt x="3851183" y="3581400"/>
                  </a:lnTo>
                  <a:lnTo>
                    <a:pt x="3846856" y="3543300"/>
                  </a:lnTo>
                  <a:lnTo>
                    <a:pt x="3841664" y="3492500"/>
                  </a:lnTo>
                  <a:lnTo>
                    <a:pt x="3835607" y="3441700"/>
                  </a:lnTo>
                  <a:lnTo>
                    <a:pt x="3828689" y="3403600"/>
                  </a:lnTo>
                  <a:lnTo>
                    <a:pt x="3820912" y="3352800"/>
                  </a:lnTo>
                  <a:lnTo>
                    <a:pt x="3812279" y="3302000"/>
                  </a:lnTo>
                  <a:lnTo>
                    <a:pt x="3802791" y="3263900"/>
                  </a:lnTo>
                  <a:lnTo>
                    <a:pt x="3792452" y="3213100"/>
                  </a:lnTo>
                  <a:lnTo>
                    <a:pt x="3781263" y="3162300"/>
                  </a:lnTo>
                  <a:lnTo>
                    <a:pt x="3769226" y="3111500"/>
                  </a:lnTo>
                  <a:lnTo>
                    <a:pt x="3756346" y="3060700"/>
                  </a:lnTo>
                  <a:lnTo>
                    <a:pt x="3742622" y="3009900"/>
                  </a:lnTo>
                  <a:lnTo>
                    <a:pt x="3728059" y="2971800"/>
                  </a:lnTo>
                  <a:lnTo>
                    <a:pt x="3712658" y="2921000"/>
                  </a:lnTo>
                  <a:lnTo>
                    <a:pt x="3696422" y="2870200"/>
                  </a:lnTo>
                  <a:lnTo>
                    <a:pt x="3679353" y="2819400"/>
                  </a:lnTo>
                  <a:lnTo>
                    <a:pt x="3661454" y="2768600"/>
                  </a:lnTo>
                  <a:lnTo>
                    <a:pt x="3642726" y="2717800"/>
                  </a:lnTo>
                  <a:lnTo>
                    <a:pt x="3623173" y="2667000"/>
                  </a:lnTo>
                  <a:lnTo>
                    <a:pt x="3602797" y="2616200"/>
                  </a:lnTo>
                  <a:lnTo>
                    <a:pt x="3581599" y="2565400"/>
                  </a:lnTo>
                  <a:lnTo>
                    <a:pt x="3559583" y="2501900"/>
                  </a:lnTo>
                  <a:lnTo>
                    <a:pt x="3536751" y="2451100"/>
                  </a:lnTo>
                  <a:lnTo>
                    <a:pt x="3513105" y="2400300"/>
                  </a:lnTo>
                  <a:lnTo>
                    <a:pt x="3488647" y="2349500"/>
                  </a:lnTo>
                  <a:lnTo>
                    <a:pt x="3463380" y="2298700"/>
                  </a:lnTo>
                  <a:lnTo>
                    <a:pt x="3437307" y="2247900"/>
                  </a:lnTo>
                  <a:lnTo>
                    <a:pt x="3410429" y="2197100"/>
                  </a:lnTo>
                  <a:lnTo>
                    <a:pt x="3382750" y="2146300"/>
                  </a:lnTo>
                  <a:lnTo>
                    <a:pt x="3354270" y="2082800"/>
                  </a:lnTo>
                  <a:lnTo>
                    <a:pt x="3324994" y="2032000"/>
                  </a:lnTo>
                  <a:lnTo>
                    <a:pt x="3294922" y="1981200"/>
                  </a:lnTo>
                  <a:lnTo>
                    <a:pt x="3264059" y="1930400"/>
                  </a:lnTo>
                  <a:lnTo>
                    <a:pt x="3232405" y="1879600"/>
                  </a:lnTo>
                  <a:lnTo>
                    <a:pt x="3199963" y="1828800"/>
                  </a:lnTo>
                  <a:lnTo>
                    <a:pt x="3166736" y="1778000"/>
                  </a:lnTo>
                  <a:lnTo>
                    <a:pt x="3132727" y="1714500"/>
                  </a:lnTo>
                  <a:lnTo>
                    <a:pt x="3097936" y="1663700"/>
                  </a:lnTo>
                  <a:lnTo>
                    <a:pt x="3062368" y="1612900"/>
                  </a:lnTo>
                  <a:lnTo>
                    <a:pt x="3026214" y="1562100"/>
                  </a:lnTo>
                  <a:lnTo>
                    <a:pt x="2989678" y="1511300"/>
                  </a:lnTo>
                  <a:lnTo>
                    <a:pt x="2952774" y="1460500"/>
                  </a:lnTo>
                  <a:lnTo>
                    <a:pt x="2915517" y="1409700"/>
                  </a:lnTo>
                  <a:lnTo>
                    <a:pt x="2877921" y="1358900"/>
                  </a:lnTo>
                  <a:lnTo>
                    <a:pt x="2840002" y="1320800"/>
                  </a:lnTo>
                  <a:lnTo>
                    <a:pt x="2801774" y="1270000"/>
                  </a:lnTo>
                  <a:lnTo>
                    <a:pt x="2763253" y="1219200"/>
                  </a:lnTo>
                  <a:lnTo>
                    <a:pt x="2724453" y="1181100"/>
                  </a:lnTo>
                  <a:lnTo>
                    <a:pt x="2646076" y="1079500"/>
                  </a:lnTo>
                  <a:lnTo>
                    <a:pt x="2566761" y="1003300"/>
                  </a:lnTo>
                  <a:lnTo>
                    <a:pt x="2526790" y="952500"/>
                  </a:lnTo>
                  <a:lnTo>
                    <a:pt x="2283501" y="723900"/>
                  </a:lnTo>
                  <a:lnTo>
                    <a:pt x="2160300" y="609600"/>
                  </a:lnTo>
                  <a:lnTo>
                    <a:pt x="2119101" y="584200"/>
                  </a:lnTo>
                  <a:lnTo>
                    <a:pt x="2036596" y="508000"/>
                  </a:lnTo>
                  <a:lnTo>
                    <a:pt x="1954046" y="457200"/>
                  </a:lnTo>
                  <a:lnTo>
                    <a:pt x="1912791" y="419100"/>
                  </a:lnTo>
                  <a:lnTo>
                    <a:pt x="1585204" y="215900"/>
                  </a:lnTo>
                  <a:lnTo>
                    <a:pt x="1544785" y="203200"/>
                  </a:lnTo>
                  <a:lnTo>
                    <a:pt x="1504533" y="177800"/>
                  </a:lnTo>
                  <a:lnTo>
                    <a:pt x="1464463" y="165100"/>
                  </a:lnTo>
                  <a:lnTo>
                    <a:pt x="1424590" y="139700"/>
                  </a:lnTo>
                  <a:lnTo>
                    <a:pt x="1345494" y="114300"/>
                  </a:lnTo>
                  <a:lnTo>
                    <a:pt x="1306301" y="88900"/>
                  </a:lnTo>
                  <a:lnTo>
                    <a:pt x="1190319" y="50800"/>
                  </a:lnTo>
                  <a:close/>
                </a:path>
                <a:path w="3860165" h="4787900">
                  <a:moveTo>
                    <a:pt x="1077046" y="25400"/>
                  </a:moveTo>
                  <a:lnTo>
                    <a:pt x="596048" y="25400"/>
                  </a:lnTo>
                  <a:lnTo>
                    <a:pt x="535242" y="50800"/>
                  </a:lnTo>
                  <a:lnTo>
                    <a:pt x="1152241" y="50800"/>
                  </a:lnTo>
                  <a:lnTo>
                    <a:pt x="1077046" y="25400"/>
                  </a:lnTo>
                  <a:close/>
                </a:path>
                <a:path w="3860165" h="4787900">
                  <a:moveTo>
                    <a:pt x="1003234" y="12700"/>
                  </a:moveTo>
                  <a:lnTo>
                    <a:pt x="659069" y="12700"/>
                  </a:lnTo>
                  <a:lnTo>
                    <a:pt x="627289" y="25400"/>
                  </a:lnTo>
                  <a:lnTo>
                    <a:pt x="1039960" y="25400"/>
                  </a:lnTo>
                  <a:lnTo>
                    <a:pt x="1003234" y="12700"/>
                  </a:lnTo>
                  <a:close/>
                </a:path>
                <a:path w="3860165" h="4787900">
                  <a:moveTo>
                    <a:pt x="930923" y="0"/>
                  </a:moveTo>
                  <a:lnTo>
                    <a:pt x="724186" y="0"/>
                  </a:lnTo>
                  <a:lnTo>
                    <a:pt x="691373" y="12700"/>
                  </a:lnTo>
                  <a:lnTo>
                    <a:pt x="966883" y="12700"/>
                  </a:lnTo>
                  <a:lnTo>
                    <a:pt x="930923" y="0"/>
                  </a:lnTo>
                  <a:close/>
                </a:path>
              </a:pathLst>
            </a:custGeom>
            <a:solidFill>
              <a:srgbClr val="D99593">
                <a:alpha val="54116"/>
              </a:srgbClr>
            </a:solidFill>
          </p:spPr>
          <p:txBody>
            <a:bodyPr wrap="square" lIns="0" tIns="0" rIns="0" bIns="0" rtlCol="0"/>
            <a:lstStyle/>
            <a:p>
              <a:endParaRPr/>
            </a:p>
          </p:txBody>
        </p:sp>
        <p:sp>
          <p:nvSpPr>
            <p:cNvPr id="48" name="object 31">
              <a:extLst>
                <a:ext uri="{FF2B5EF4-FFF2-40B4-BE49-F238E27FC236}">
                  <a16:creationId xmlns:a16="http://schemas.microsoft.com/office/drawing/2014/main" id="{C929E8A7-608E-4324-B052-27D8B3B258F1}"/>
                </a:ext>
              </a:extLst>
            </p:cNvPr>
            <p:cNvSpPr/>
            <p:nvPr/>
          </p:nvSpPr>
          <p:spPr>
            <a:xfrm>
              <a:off x="5436292" y="1822563"/>
              <a:ext cx="3860165" cy="4794885"/>
            </a:xfrm>
            <a:custGeom>
              <a:avLst/>
              <a:gdLst/>
              <a:ahLst/>
              <a:cxnLst/>
              <a:rect l="l" t="t" r="r" b="b"/>
              <a:pathLst>
                <a:path w="3860165" h="4794885">
                  <a:moveTo>
                    <a:pt x="797450" y="3178422"/>
                  </a:moveTo>
                  <a:lnTo>
                    <a:pt x="761876" y="3126216"/>
                  </a:lnTo>
                  <a:lnTo>
                    <a:pt x="727081" y="3073895"/>
                  </a:lnTo>
                  <a:lnTo>
                    <a:pt x="693066" y="3021478"/>
                  </a:lnTo>
                  <a:lnTo>
                    <a:pt x="659835" y="2968981"/>
                  </a:lnTo>
                  <a:lnTo>
                    <a:pt x="627390" y="2916420"/>
                  </a:lnTo>
                  <a:lnTo>
                    <a:pt x="595732" y="2863813"/>
                  </a:lnTo>
                  <a:lnTo>
                    <a:pt x="564865" y="2811177"/>
                  </a:lnTo>
                  <a:lnTo>
                    <a:pt x="534790" y="2758527"/>
                  </a:lnTo>
                  <a:lnTo>
                    <a:pt x="505511" y="2705881"/>
                  </a:lnTo>
                  <a:lnTo>
                    <a:pt x="477029" y="2653257"/>
                  </a:lnTo>
                  <a:lnTo>
                    <a:pt x="449346" y="2600669"/>
                  </a:lnTo>
                  <a:lnTo>
                    <a:pt x="422466" y="2548136"/>
                  </a:lnTo>
                  <a:lnTo>
                    <a:pt x="396391" y="2495675"/>
                  </a:lnTo>
                  <a:lnTo>
                    <a:pt x="371122" y="2443301"/>
                  </a:lnTo>
                  <a:lnTo>
                    <a:pt x="346663" y="2391032"/>
                  </a:lnTo>
                  <a:lnTo>
                    <a:pt x="323015" y="2338885"/>
                  </a:lnTo>
                  <a:lnTo>
                    <a:pt x="300182" y="2286876"/>
                  </a:lnTo>
                  <a:lnTo>
                    <a:pt x="278165" y="2235022"/>
                  </a:lnTo>
                  <a:lnTo>
                    <a:pt x="256966" y="2183341"/>
                  </a:lnTo>
                  <a:lnTo>
                    <a:pt x="236589" y="2131848"/>
                  </a:lnTo>
                  <a:lnTo>
                    <a:pt x="217035" y="2080561"/>
                  </a:lnTo>
                  <a:lnTo>
                    <a:pt x="198307" y="2029497"/>
                  </a:lnTo>
                  <a:lnTo>
                    <a:pt x="180408" y="1978671"/>
                  </a:lnTo>
                  <a:lnTo>
                    <a:pt x="163339" y="1928102"/>
                  </a:lnTo>
                  <a:lnTo>
                    <a:pt x="147103" y="1877806"/>
                  </a:lnTo>
                  <a:lnTo>
                    <a:pt x="131702" y="1827800"/>
                  </a:lnTo>
                  <a:lnTo>
                    <a:pt x="117139" y="1778100"/>
                  </a:lnTo>
                  <a:lnTo>
                    <a:pt x="103416" y="1728723"/>
                  </a:lnTo>
                  <a:lnTo>
                    <a:pt x="90536" y="1679687"/>
                  </a:lnTo>
                  <a:lnTo>
                    <a:pt x="78501" y="1631007"/>
                  </a:lnTo>
                  <a:lnTo>
                    <a:pt x="67312" y="1582701"/>
                  </a:lnTo>
                  <a:lnTo>
                    <a:pt x="56974" y="1534786"/>
                  </a:lnTo>
                  <a:lnTo>
                    <a:pt x="47487" y="1487279"/>
                  </a:lnTo>
                  <a:lnTo>
                    <a:pt x="38855" y="1440195"/>
                  </a:lnTo>
                  <a:lnTo>
                    <a:pt x="31079" y="1393553"/>
                  </a:lnTo>
                  <a:lnTo>
                    <a:pt x="24163" y="1347368"/>
                  </a:lnTo>
                  <a:lnTo>
                    <a:pt x="18107" y="1301658"/>
                  </a:lnTo>
                  <a:lnTo>
                    <a:pt x="12916" y="1256439"/>
                  </a:lnTo>
                  <a:lnTo>
                    <a:pt x="8591" y="1211729"/>
                  </a:lnTo>
                  <a:lnTo>
                    <a:pt x="5134" y="1167543"/>
                  </a:lnTo>
                  <a:lnTo>
                    <a:pt x="2549" y="1123900"/>
                  </a:lnTo>
                  <a:lnTo>
                    <a:pt x="836" y="1080815"/>
                  </a:lnTo>
                  <a:lnTo>
                    <a:pt x="0" y="1038306"/>
                  </a:lnTo>
                  <a:lnTo>
                    <a:pt x="41" y="996389"/>
                  </a:lnTo>
                  <a:lnTo>
                    <a:pt x="962" y="955081"/>
                  </a:lnTo>
                  <a:lnTo>
                    <a:pt x="2767" y="914399"/>
                  </a:lnTo>
                  <a:lnTo>
                    <a:pt x="5457" y="874360"/>
                  </a:lnTo>
                  <a:lnTo>
                    <a:pt x="9034" y="834980"/>
                  </a:lnTo>
                  <a:lnTo>
                    <a:pt x="13501" y="796277"/>
                  </a:lnTo>
                  <a:lnTo>
                    <a:pt x="18860" y="758267"/>
                  </a:lnTo>
                  <a:lnTo>
                    <a:pt x="32265" y="684393"/>
                  </a:lnTo>
                  <a:lnTo>
                    <a:pt x="49267" y="613494"/>
                  </a:lnTo>
                  <a:lnTo>
                    <a:pt x="69886" y="545704"/>
                  </a:lnTo>
                  <a:lnTo>
                    <a:pt x="94139" y="481157"/>
                  </a:lnTo>
                  <a:lnTo>
                    <a:pt x="122048" y="419988"/>
                  </a:lnTo>
                  <a:lnTo>
                    <a:pt x="153629" y="362331"/>
                  </a:lnTo>
                  <a:lnTo>
                    <a:pt x="188903" y="308321"/>
                  </a:lnTo>
                  <a:lnTo>
                    <a:pt x="227888" y="258092"/>
                  </a:lnTo>
                  <a:lnTo>
                    <a:pt x="270604" y="211779"/>
                  </a:lnTo>
                  <a:lnTo>
                    <a:pt x="317068" y="169516"/>
                  </a:lnTo>
                  <a:lnTo>
                    <a:pt x="367301" y="131438"/>
                  </a:lnTo>
                  <a:lnTo>
                    <a:pt x="420749" y="98024"/>
                  </a:lnTo>
                  <a:lnTo>
                    <a:pt x="476769" y="69618"/>
                  </a:lnTo>
                  <a:lnTo>
                    <a:pt x="535242" y="46156"/>
                  </a:lnTo>
                  <a:lnTo>
                    <a:pt x="596048" y="27573"/>
                  </a:lnTo>
                  <a:lnTo>
                    <a:pt x="659069" y="13802"/>
                  </a:lnTo>
                  <a:lnTo>
                    <a:pt x="724186" y="4778"/>
                  </a:lnTo>
                  <a:lnTo>
                    <a:pt x="791280" y="436"/>
                  </a:lnTo>
                  <a:lnTo>
                    <a:pt x="825531" y="0"/>
                  </a:lnTo>
                  <a:lnTo>
                    <a:pt x="860232" y="709"/>
                  </a:lnTo>
                  <a:lnTo>
                    <a:pt x="930923" y="5533"/>
                  </a:lnTo>
                  <a:lnTo>
                    <a:pt x="1003234" y="14843"/>
                  </a:lnTo>
                  <a:lnTo>
                    <a:pt x="1077046" y="28571"/>
                  </a:lnTo>
                  <a:lnTo>
                    <a:pt x="1114478" y="37072"/>
                  </a:lnTo>
                  <a:lnTo>
                    <a:pt x="1152241" y="46654"/>
                  </a:lnTo>
                  <a:lnTo>
                    <a:pt x="1190319" y="57307"/>
                  </a:lnTo>
                  <a:lnTo>
                    <a:pt x="1228699" y="69025"/>
                  </a:lnTo>
                  <a:lnTo>
                    <a:pt x="1267364" y="81798"/>
                  </a:lnTo>
                  <a:lnTo>
                    <a:pt x="1306301" y="95619"/>
                  </a:lnTo>
                  <a:lnTo>
                    <a:pt x="1345494" y="110479"/>
                  </a:lnTo>
                  <a:lnTo>
                    <a:pt x="1384929" y="126370"/>
                  </a:lnTo>
                  <a:lnTo>
                    <a:pt x="1424590" y="143284"/>
                  </a:lnTo>
                  <a:lnTo>
                    <a:pt x="1464463" y="161213"/>
                  </a:lnTo>
                  <a:lnTo>
                    <a:pt x="1504533" y="180148"/>
                  </a:lnTo>
                  <a:lnTo>
                    <a:pt x="1544785" y="200082"/>
                  </a:lnTo>
                  <a:lnTo>
                    <a:pt x="1585204" y="221006"/>
                  </a:lnTo>
                  <a:lnTo>
                    <a:pt x="1625775" y="242912"/>
                  </a:lnTo>
                  <a:lnTo>
                    <a:pt x="1666484" y="265792"/>
                  </a:lnTo>
                  <a:lnTo>
                    <a:pt x="1707316" y="289638"/>
                  </a:lnTo>
                  <a:lnTo>
                    <a:pt x="1748255" y="314441"/>
                  </a:lnTo>
                  <a:lnTo>
                    <a:pt x="1789287" y="340193"/>
                  </a:lnTo>
                  <a:lnTo>
                    <a:pt x="1830397" y="366886"/>
                  </a:lnTo>
                  <a:lnTo>
                    <a:pt x="1871570" y="394512"/>
                  </a:lnTo>
                  <a:lnTo>
                    <a:pt x="1912791" y="423063"/>
                  </a:lnTo>
                  <a:lnTo>
                    <a:pt x="1954046" y="452530"/>
                  </a:lnTo>
                  <a:lnTo>
                    <a:pt x="1995319" y="482906"/>
                  </a:lnTo>
                  <a:lnTo>
                    <a:pt x="2036596" y="514181"/>
                  </a:lnTo>
                  <a:lnTo>
                    <a:pt x="2077862" y="546349"/>
                  </a:lnTo>
                  <a:lnTo>
                    <a:pt x="2119101" y="579400"/>
                  </a:lnTo>
                  <a:lnTo>
                    <a:pt x="2160300" y="613327"/>
                  </a:lnTo>
                  <a:lnTo>
                    <a:pt x="2201442" y="648121"/>
                  </a:lnTo>
                  <a:lnTo>
                    <a:pt x="2242514" y="683774"/>
                  </a:lnTo>
                  <a:lnTo>
                    <a:pt x="2283501" y="720278"/>
                  </a:lnTo>
                  <a:lnTo>
                    <a:pt x="2324387" y="757625"/>
                  </a:lnTo>
                  <a:lnTo>
                    <a:pt x="2365158" y="795807"/>
                  </a:lnTo>
                  <a:lnTo>
                    <a:pt x="2405798" y="834815"/>
                  </a:lnTo>
                  <a:lnTo>
                    <a:pt x="2446294" y="874641"/>
                  </a:lnTo>
                  <a:lnTo>
                    <a:pt x="2486629" y="915277"/>
                  </a:lnTo>
                  <a:lnTo>
                    <a:pt x="2526790" y="956715"/>
                  </a:lnTo>
                  <a:lnTo>
                    <a:pt x="2566761" y="998946"/>
                  </a:lnTo>
                  <a:lnTo>
                    <a:pt x="2606528" y="1041963"/>
                  </a:lnTo>
                  <a:lnTo>
                    <a:pt x="2646076" y="1085758"/>
                  </a:lnTo>
                  <a:lnTo>
                    <a:pt x="2685389" y="1130321"/>
                  </a:lnTo>
                  <a:lnTo>
                    <a:pt x="2724453" y="1175645"/>
                  </a:lnTo>
                  <a:lnTo>
                    <a:pt x="2763253" y="1221722"/>
                  </a:lnTo>
                  <a:lnTo>
                    <a:pt x="2801774" y="1268543"/>
                  </a:lnTo>
                  <a:lnTo>
                    <a:pt x="2840002" y="1316101"/>
                  </a:lnTo>
                  <a:lnTo>
                    <a:pt x="2877921" y="1364386"/>
                  </a:lnTo>
                  <a:lnTo>
                    <a:pt x="2915517" y="1413392"/>
                  </a:lnTo>
                  <a:lnTo>
                    <a:pt x="2952774" y="1463109"/>
                  </a:lnTo>
                  <a:lnTo>
                    <a:pt x="2989678" y="1513530"/>
                  </a:lnTo>
                  <a:lnTo>
                    <a:pt x="3026214" y="1564646"/>
                  </a:lnTo>
                  <a:lnTo>
                    <a:pt x="3062368" y="1616449"/>
                  </a:lnTo>
                  <a:lnTo>
                    <a:pt x="3097936" y="1668656"/>
                  </a:lnTo>
                  <a:lnTo>
                    <a:pt x="3132727" y="1720976"/>
                  </a:lnTo>
                  <a:lnTo>
                    <a:pt x="3166736" y="1773393"/>
                  </a:lnTo>
                  <a:lnTo>
                    <a:pt x="3199963" y="1825890"/>
                  </a:lnTo>
                  <a:lnTo>
                    <a:pt x="3232405" y="1878450"/>
                  </a:lnTo>
                  <a:lnTo>
                    <a:pt x="3264059" y="1931057"/>
                  </a:lnTo>
                  <a:lnTo>
                    <a:pt x="3294922" y="1983694"/>
                  </a:lnTo>
                  <a:lnTo>
                    <a:pt x="3324994" y="2036343"/>
                  </a:lnTo>
                  <a:lnTo>
                    <a:pt x="3354270" y="2088988"/>
                  </a:lnTo>
                  <a:lnTo>
                    <a:pt x="3382750" y="2141613"/>
                  </a:lnTo>
                  <a:lnTo>
                    <a:pt x="3410429" y="2194200"/>
                  </a:lnTo>
                  <a:lnTo>
                    <a:pt x="3437307" y="2246732"/>
                  </a:lnTo>
                  <a:lnTo>
                    <a:pt x="3463380" y="2299193"/>
                  </a:lnTo>
                  <a:lnTo>
                    <a:pt x="3488647" y="2351567"/>
                  </a:lnTo>
                  <a:lnTo>
                    <a:pt x="3513105" y="2403835"/>
                  </a:lnTo>
                  <a:lnTo>
                    <a:pt x="3536751" y="2455982"/>
                  </a:lnTo>
                  <a:lnTo>
                    <a:pt x="3559583" y="2507990"/>
                  </a:lnTo>
                  <a:lnTo>
                    <a:pt x="3581599" y="2559843"/>
                  </a:lnTo>
                  <a:lnTo>
                    <a:pt x="3602797" y="2611524"/>
                  </a:lnTo>
                  <a:lnTo>
                    <a:pt x="3623173" y="2663016"/>
                  </a:lnTo>
                  <a:lnTo>
                    <a:pt x="3642726" y="2714302"/>
                  </a:lnTo>
                  <a:lnTo>
                    <a:pt x="3661454" y="2765366"/>
                  </a:lnTo>
                  <a:lnTo>
                    <a:pt x="3679353" y="2816191"/>
                  </a:lnTo>
                  <a:lnTo>
                    <a:pt x="3696422" y="2866759"/>
                  </a:lnTo>
                  <a:lnTo>
                    <a:pt x="3712658" y="2917055"/>
                  </a:lnTo>
                  <a:lnTo>
                    <a:pt x="3728059" y="2967061"/>
                  </a:lnTo>
                  <a:lnTo>
                    <a:pt x="3742622" y="3016760"/>
                  </a:lnTo>
                  <a:lnTo>
                    <a:pt x="3756346" y="3066136"/>
                  </a:lnTo>
                  <a:lnTo>
                    <a:pt x="3769226" y="3115172"/>
                  </a:lnTo>
                  <a:lnTo>
                    <a:pt x="3781263" y="3163851"/>
                  </a:lnTo>
                  <a:lnTo>
                    <a:pt x="3792452" y="3212156"/>
                  </a:lnTo>
                  <a:lnTo>
                    <a:pt x="3802791" y="3260070"/>
                  </a:lnTo>
                  <a:lnTo>
                    <a:pt x="3812279" y="3307577"/>
                  </a:lnTo>
                  <a:lnTo>
                    <a:pt x="3820912" y="3354660"/>
                  </a:lnTo>
                  <a:lnTo>
                    <a:pt x="3828689" y="3401302"/>
                  </a:lnTo>
                  <a:lnTo>
                    <a:pt x="3835607" y="3447486"/>
                  </a:lnTo>
                  <a:lnTo>
                    <a:pt x="3841664" y="3493195"/>
                  </a:lnTo>
                  <a:lnTo>
                    <a:pt x="3846856" y="3538413"/>
                  </a:lnTo>
                  <a:lnTo>
                    <a:pt x="3851183" y="3583123"/>
                  </a:lnTo>
                  <a:lnTo>
                    <a:pt x="3854641" y="3627308"/>
                  </a:lnTo>
                  <a:lnTo>
                    <a:pt x="3857229" y="3670950"/>
                  </a:lnTo>
                  <a:lnTo>
                    <a:pt x="3858943" y="3714035"/>
                  </a:lnTo>
                  <a:lnTo>
                    <a:pt x="3859781" y="3756543"/>
                  </a:lnTo>
                  <a:lnTo>
                    <a:pt x="3859741" y="3798460"/>
                  </a:lnTo>
                  <a:lnTo>
                    <a:pt x="3858821" y="3839767"/>
                  </a:lnTo>
                  <a:lnTo>
                    <a:pt x="3857019" y="3880448"/>
                  </a:lnTo>
                  <a:lnTo>
                    <a:pt x="3854331" y="3920487"/>
                  </a:lnTo>
                  <a:lnTo>
                    <a:pt x="3850755" y="3959866"/>
                  </a:lnTo>
                  <a:lnTo>
                    <a:pt x="3846290" y="3998569"/>
                  </a:lnTo>
                  <a:lnTo>
                    <a:pt x="3840933" y="4036579"/>
                  </a:lnTo>
                  <a:lnTo>
                    <a:pt x="3827531" y="4110452"/>
                  </a:lnTo>
                  <a:lnTo>
                    <a:pt x="3810533" y="4181350"/>
                  </a:lnTo>
                  <a:lnTo>
                    <a:pt x="3789917" y="4249140"/>
                  </a:lnTo>
                  <a:lnTo>
                    <a:pt x="3765666" y="4313686"/>
                  </a:lnTo>
                  <a:lnTo>
                    <a:pt x="3737761" y="4374855"/>
                  </a:lnTo>
                  <a:lnTo>
                    <a:pt x="3706182" y="4432512"/>
                  </a:lnTo>
                  <a:lnTo>
                    <a:pt x="3670910" y="4486522"/>
                  </a:lnTo>
                  <a:lnTo>
                    <a:pt x="3631927" y="4536751"/>
                  </a:lnTo>
                  <a:lnTo>
                    <a:pt x="3589213" y="4583065"/>
                  </a:lnTo>
                  <a:lnTo>
                    <a:pt x="3542749" y="4625329"/>
                  </a:lnTo>
                  <a:lnTo>
                    <a:pt x="3492517" y="4663408"/>
                  </a:lnTo>
                  <a:lnTo>
                    <a:pt x="3439068" y="4696824"/>
                  </a:lnTo>
                  <a:lnTo>
                    <a:pt x="3383048" y="4725230"/>
                  </a:lnTo>
                  <a:lnTo>
                    <a:pt x="3324576" y="4748693"/>
                  </a:lnTo>
                  <a:lnTo>
                    <a:pt x="3263769" y="4767278"/>
                  </a:lnTo>
                  <a:lnTo>
                    <a:pt x="3200748" y="4781050"/>
                  </a:lnTo>
                  <a:lnTo>
                    <a:pt x="3135631" y="4790075"/>
                  </a:lnTo>
                  <a:lnTo>
                    <a:pt x="3068538" y="4794418"/>
                  </a:lnTo>
                  <a:lnTo>
                    <a:pt x="3034286" y="4794854"/>
                  </a:lnTo>
                  <a:lnTo>
                    <a:pt x="2999586" y="4794144"/>
                  </a:lnTo>
                  <a:lnTo>
                    <a:pt x="2928895" y="4789321"/>
                  </a:lnTo>
                  <a:lnTo>
                    <a:pt x="2856584" y="4780012"/>
                  </a:lnTo>
                  <a:lnTo>
                    <a:pt x="2782771" y="4766284"/>
                  </a:lnTo>
                  <a:lnTo>
                    <a:pt x="2745339" y="4757783"/>
                  </a:lnTo>
                  <a:lnTo>
                    <a:pt x="2707577" y="4748201"/>
                  </a:lnTo>
                  <a:lnTo>
                    <a:pt x="2669498" y="4737548"/>
                  </a:lnTo>
                  <a:lnTo>
                    <a:pt x="2631119" y="4725831"/>
                  </a:lnTo>
                  <a:lnTo>
                    <a:pt x="2592453" y="4713058"/>
                  </a:lnTo>
                  <a:lnTo>
                    <a:pt x="2553517" y="4699237"/>
                  </a:lnTo>
                  <a:lnTo>
                    <a:pt x="2514323" y="4684377"/>
                  </a:lnTo>
                  <a:lnTo>
                    <a:pt x="2474889" y="4668486"/>
                  </a:lnTo>
                  <a:lnTo>
                    <a:pt x="2435227" y="4651572"/>
                  </a:lnTo>
                  <a:lnTo>
                    <a:pt x="2395354" y="4633643"/>
                  </a:lnTo>
                  <a:lnTo>
                    <a:pt x="2355285" y="4614708"/>
                  </a:lnTo>
                  <a:lnTo>
                    <a:pt x="2315033" y="4594774"/>
                  </a:lnTo>
                  <a:lnTo>
                    <a:pt x="2274613" y="4573850"/>
                  </a:lnTo>
                  <a:lnTo>
                    <a:pt x="2234042" y="4551944"/>
                  </a:lnTo>
                  <a:lnTo>
                    <a:pt x="2193333" y="4529064"/>
                  </a:lnTo>
                  <a:lnTo>
                    <a:pt x="2152502" y="4505219"/>
                  </a:lnTo>
                  <a:lnTo>
                    <a:pt x="2111562" y="4480416"/>
                  </a:lnTo>
                  <a:lnTo>
                    <a:pt x="2070530" y="4454664"/>
                  </a:lnTo>
                  <a:lnTo>
                    <a:pt x="2029420" y="4427970"/>
                  </a:lnTo>
                  <a:lnTo>
                    <a:pt x="1988247" y="4400344"/>
                  </a:lnTo>
                  <a:lnTo>
                    <a:pt x="1947026" y="4371794"/>
                  </a:lnTo>
                  <a:lnTo>
                    <a:pt x="1905771" y="4342327"/>
                  </a:lnTo>
                  <a:lnTo>
                    <a:pt x="1864498" y="4311951"/>
                  </a:lnTo>
                  <a:lnTo>
                    <a:pt x="1823221" y="4280676"/>
                  </a:lnTo>
                  <a:lnTo>
                    <a:pt x="1781956" y="4248509"/>
                  </a:lnTo>
                  <a:lnTo>
                    <a:pt x="1740716" y="4215458"/>
                  </a:lnTo>
                  <a:lnTo>
                    <a:pt x="1699518" y="4181531"/>
                  </a:lnTo>
                  <a:lnTo>
                    <a:pt x="1658375" y="4146737"/>
                  </a:lnTo>
                  <a:lnTo>
                    <a:pt x="1617303" y="4111084"/>
                  </a:lnTo>
                  <a:lnTo>
                    <a:pt x="1576317" y="4074580"/>
                  </a:lnTo>
                  <a:lnTo>
                    <a:pt x="1535431" y="4037234"/>
                  </a:lnTo>
                  <a:lnTo>
                    <a:pt x="1494660" y="3999052"/>
                  </a:lnTo>
                  <a:lnTo>
                    <a:pt x="1454019" y="3960045"/>
                  </a:lnTo>
                  <a:lnTo>
                    <a:pt x="1413524" y="3920219"/>
                  </a:lnTo>
                  <a:lnTo>
                    <a:pt x="1373188" y="3879583"/>
                  </a:lnTo>
                  <a:lnTo>
                    <a:pt x="1333027" y="3838146"/>
                  </a:lnTo>
                  <a:lnTo>
                    <a:pt x="1293056" y="3795915"/>
                  </a:lnTo>
                  <a:lnTo>
                    <a:pt x="1253289" y="3752898"/>
                  </a:lnTo>
                  <a:lnTo>
                    <a:pt x="1213742" y="3709105"/>
                  </a:lnTo>
                  <a:lnTo>
                    <a:pt x="1174429" y="3664542"/>
                  </a:lnTo>
                  <a:lnTo>
                    <a:pt x="1135364" y="3619219"/>
                  </a:lnTo>
                  <a:lnTo>
                    <a:pt x="1096564" y="3573142"/>
                  </a:lnTo>
                  <a:lnTo>
                    <a:pt x="1058043" y="3526322"/>
                  </a:lnTo>
                  <a:lnTo>
                    <a:pt x="1019815" y="3478765"/>
                  </a:lnTo>
                  <a:lnTo>
                    <a:pt x="981896" y="3430480"/>
                  </a:lnTo>
                  <a:lnTo>
                    <a:pt x="944301" y="3381476"/>
                  </a:lnTo>
                  <a:lnTo>
                    <a:pt x="907043" y="3331759"/>
                  </a:lnTo>
                  <a:lnTo>
                    <a:pt x="870139" y="3281339"/>
                  </a:lnTo>
                  <a:lnTo>
                    <a:pt x="833603" y="3230224"/>
                  </a:lnTo>
                  <a:lnTo>
                    <a:pt x="797450" y="3178422"/>
                  </a:lnTo>
                  <a:close/>
                </a:path>
              </a:pathLst>
            </a:custGeom>
            <a:ln w="57150">
              <a:solidFill>
                <a:srgbClr val="943735"/>
              </a:solidFill>
            </a:ln>
          </p:spPr>
          <p:txBody>
            <a:bodyPr wrap="square" lIns="0" tIns="0" rIns="0" bIns="0" rtlCol="0"/>
            <a:lstStyle/>
            <a:p>
              <a:endParaRPr/>
            </a:p>
          </p:txBody>
        </p:sp>
      </p:grpSp>
      <p:grpSp>
        <p:nvGrpSpPr>
          <p:cNvPr id="51" name="그룹 50">
            <a:extLst>
              <a:ext uri="{FF2B5EF4-FFF2-40B4-BE49-F238E27FC236}">
                <a16:creationId xmlns:a16="http://schemas.microsoft.com/office/drawing/2014/main" id="{6FE6B979-06FC-470A-AA57-3D582151B9A0}"/>
              </a:ext>
            </a:extLst>
          </p:cNvPr>
          <p:cNvGrpSpPr/>
          <p:nvPr/>
        </p:nvGrpSpPr>
        <p:grpSpPr>
          <a:xfrm>
            <a:off x="785165" y="4141616"/>
            <a:ext cx="2019300" cy="1524000"/>
            <a:chOff x="10010775" y="1590675"/>
            <a:chExt cx="2019300" cy="1524000"/>
          </a:xfrm>
        </p:grpSpPr>
        <p:sp>
          <p:nvSpPr>
            <p:cNvPr id="49" name="object 33">
              <a:extLst>
                <a:ext uri="{FF2B5EF4-FFF2-40B4-BE49-F238E27FC236}">
                  <a16:creationId xmlns:a16="http://schemas.microsoft.com/office/drawing/2014/main" id="{5EC31DFB-DDF3-422F-9F6E-341A4D345919}"/>
                </a:ext>
              </a:extLst>
            </p:cNvPr>
            <p:cNvSpPr/>
            <p:nvPr/>
          </p:nvSpPr>
          <p:spPr>
            <a:xfrm>
              <a:off x="10010775" y="1590675"/>
              <a:ext cx="2019300" cy="1524000"/>
            </a:xfrm>
            <a:custGeom>
              <a:avLst/>
              <a:gdLst/>
              <a:ahLst/>
              <a:cxnLst/>
              <a:rect l="l" t="t" r="r" b="b"/>
              <a:pathLst>
                <a:path w="2019300" h="1524000">
                  <a:moveTo>
                    <a:pt x="0" y="254000"/>
                  </a:moveTo>
                  <a:lnTo>
                    <a:pt x="4090" y="208328"/>
                  </a:lnTo>
                  <a:lnTo>
                    <a:pt x="15884" y="165349"/>
                  </a:lnTo>
                  <a:lnTo>
                    <a:pt x="34666" y="125777"/>
                  </a:lnTo>
                  <a:lnTo>
                    <a:pt x="59719" y="90328"/>
                  </a:lnTo>
                  <a:lnTo>
                    <a:pt x="90328" y="59719"/>
                  </a:lnTo>
                  <a:lnTo>
                    <a:pt x="125777" y="34666"/>
                  </a:lnTo>
                  <a:lnTo>
                    <a:pt x="165349" y="15884"/>
                  </a:lnTo>
                  <a:lnTo>
                    <a:pt x="208328" y="4090"/>
                  </a:lnTo>
                  <a:lnTo>
                    <a:pt x="254000" y="0"/>
                  </a:lnTo>
                  <a:lnTo>
                    <a:pt x="1765300" y="0"/>
                  </a:lnTo>
                  <a:lnTo>
                    <a:pt x="1810971" y="4090"/>
                  </a:lnTo>
                  <a:lnTo>
                    <a:pt x="1853950" y="15884"/>
                  </a:lnTo>
                  <a:lnTo>
                    <a:pt x="1893522" y="34666"/>
                  </a:lnTo>
                  <a:lnTo>
                    <a:pt x="1928971" y="59719"/>
                  </a:lnTo>
                  <a:lnTo>
                    <a:pt x="1959580" y="90328"/>
                  </a:lnTo>
                  <a:lnTo>
                    <a:pt x="1984633" y="125777"/>
                  </a:lnTo>
                  <a:lnTo>
                    <a:pt x="2003415" y="165349"/>
                  </a:lnTo>
                  <a:lnTo>
                    <a:pt x="2015209" y="208328"/>
                  </a:lnTo>
                  <a:lnTo>
                    <a:pt x="2019300" y="254000"/>
                  </a:lnTo>
                  <a:lnTo>
                    <a:pt x="2019300" y="1270000"/>
                  </a:lnTo>
                  <a:lnTo>
                    <a:pt x="2015209" y="1315671"/>
                  </a:lnTo>
                  <a:lnTo>
                    <a:pt x="2003415" y="1358650"/>
                  </a:lnTo>
                  <a:lnTo>
                    <a:pt x="1984633" y="1398222"/>
                  </a:lnTo>
                  <a:lnTo>
                    <a:pt x="1959580" y="1433671"/>
                  </a:lnTo>
                  <a:lnTo>
                    <a:pt x="1928971" y="1464280"/>
                  </a:lnTo>
                  <a:lnTo>
                    <a:pt x="1893522" y="1489333"/>
                  </a:lnTo>
                  <a:lnTo>
                    <a:pt x="1853950" y="1508115"/>
                  </a:lnTo>
                  <a:lnTo>
                    <a:pt x="1810971" y="1519909"/>
                  </a:lnTo>
                  <a:lnTo>
                    <a:pt x="1765300" y="1524000"/>
                  </a:lnTo>
                  <a:lnTo>
                    <a:pt x="254000" y="1524000"/>
                  </a:lnTo>
                  <a:lnTo>
                    <a:pt x="208328" y="1519909"/>
                  </a:lnTo>
                  <a:lnTo>
                    <a:pt x="165349" y="1508115"/>
                  </a:lnTo>
                  <a:lnTo>
                    <a:pt x="125777" y="1489333"/>
                  </a:lnTo>
                  <a:lnTo>
                    <a:pt x="90328" y="1464280"/>
                  </a:lnTo>
                  <a:lnTo>
                    <a:pt x="59719" y="1433671"/>
                  </a:lnTo>
                  <a:lnTo>
                    <a:pt x="34666" y="1398222"/>
                  </a:lnTo>
                  <a:lnTo>
                    <a:pt x="15884" y="1358650"/>
                  </a:lnTo>
                  <a:lnTo>
                    <a:pt x="4090" y="1315671"/>
                  </a:lnTo>
                  <a:lnTo>
                    <a:pt x="0" y="1270000"/>
                  </a:lnTo>
                  <a:lnTo>
                    <a:pt x="0" y="254000"/>
                  </a:lnTo>
                  <a:close/>
                </a:path>
              </a:pathLst>
            </a:custGeom>
            <a:solidFill>
              <a:srgbClr val="EAC6C5"/>
            </a:solidFill>
            <a:ln w="38100">
              <a:solidFill>
                <a:srgbClr val="943735"/>
              </a:solidFill>
            </a:ln>
          </p:spPr>
          <p:txBody>
            <a:bodyPr wrap="square" lIns="0" tIns="0" rIns="0" bIns="0" rtlCol="0"/>
            <a:lstStyle/>
            <a:p>
              <a:endParaRPr/>
            </a:p>
          </p:txBody>
        </p:sp>
        <p:sp>
          <p:nvSpPr>
            <p:cNvPr id="50" name="object 34">
              <a:extLst>
                <a:ext uri="{FF2B5EF4-FFF2-40B4-BE49-F238E27FC236}">
                  <a16:creationId xmlns:a16="http://schemas.microsoft.com/office/drawing/2014/main" id="{55CAD1FD-7C2E-4358-91B8-12D43DA7D28F}"/>
                </a:ext>
              </a:extLst>
            </p:cNvPr>
            <p:cNvSpPr txBox="1"/>
            <p:nvPr/>
          </p:nvSpPr>
          <p:spPr>
            <a:xfrm>
              <a:off x="10177526" y="1791017"/>
              <a:ext cx="1707514" cy="1120775"/>
            </a:xfrm>
            <a:prstGeom prst="rect">
              <a:avLst/>
            </a:prstGeom>
          </p:spPr>
          <p:txBody>
            <a:bodyPr vert="horz" wrap="square" lIns="0" tIns="13335" rIns="0" bIns="0" rtlCol="0">
              <a:spAutoFit/>
            </a:bodyPr>
            <a:lstStyle/>
            <a:p>
              <a:pPr marL="12700" marR="5080" indent="-13335" algn="ctr">
                <a:lnSpc>
                  <a:spcPct val="99700"/>
                </a:lnSpc>
                <a:spcBef>
                  <a:spcPts val="105"/>
                </a:spcBef>
              </a:pPr>
              <a:r>
                <a:rPr sz="1800" b="1" spc="50" dirty="0">
                  <a:latin typeface="Arial"/>
                  <a:cs typeface="Arial"/>
                </a:rPr>
                <a:t>Main </a:t>
              </a:r>
              <a:r>
                <a:rPr sz="1800" b="1" spc="-15" dirty="0">
                  <a:latin typeface="Arial"/>
                  <a:cs typeface="Arial"/>
                </a:rPr>
                <a:t>Insight:  </a:t>
              </a:r>
              <a:r>
                <a:rPr sz="1800" spc="-195" dirty="0">
                  <a:latin typeface="Arial Black"/>
                  <a:cs typeface="Arial Black"/>
                </a:rPr>
                <a:t>ML </a:t>
              </a:r>
              <a:r>
                <a:rPr sz="1800" spc="-210" dirty="0">
                  <a:latin typeface="Arial Black"/>
                  <a:cs typeface="Arial Black"/>
                </a:rPr>
                <a:t>models </a:t>
              </a:r>
              <a:r>
                <a:rPr sz="1800" spc="-190" dirty="0">
                  <a:latin typeface="Arial Black"/>
                  <a:cs typeface="Arial Black"/>
                </a:rPr>
                <a:t>over  </a:t>
              </a:r>
              <a:r>
                <a:rPr sz="1800" spc="-145" dirty="0">
                  <a:latin typeface="Arial Black"/>
                  <a:cs typeface="Arial Black"/>
                </a:rPr>
                <a:t>fit </a:t>
              </a:r>
              <a:r>
                <a:rPr sz="1800" spc="-160" dirty="0">
                  <a:latin typeface="Arial Black"/>
                  <a:cs typeface="Arial Black"/>
                </a:rPr>
                <a:t>to </a:t>
              </a:r>
              <a:r>
                <a:rPr sz="1800" spc="-180" dirty="0">
                  <a:latin typeface="Arial Black"/>
                  <a:cs typeface="Arial Black"/>
                </a:rPr>
                <a:t>their </a:t>
              </a:r>
              <a:br>
                <a:rPr lang="en-US" altLang="ko-KR" sz="1800" spc="-180" dirty="0">
                  <a:latin typeface="Arial Black"/>
                  <a:cs typeface="Arial Black"/>
                </a:rPr>
              </a:br>
              <a:r>
                <a:rPr sz="1800" spc="-195" dirty="0">
                  <a:latin typeface="Arial Black"/>
                  <a:cs typeface="Arial Black"/>
                </a:rPr>
                <a:t>traini</a:t>
              </a:r>
              <a:r>
                <a:rPr lang="en-US" sz="1800" spc="-195" dirty="0">
                  <a:latin typeface="Arial Black"/>
                  <a:cs typeface="Arial Black"/>
                </a:rPr>
                <a:t>n</a:t>
              </a:r>
              <a:r>
                <a:rPr sz="1800" spc="-135" dirty="0">
                  <a:latin typeface="Arial Black"/>
                  <a:cs typeface="Arial Black"/>
                </a:rPr>
                <a:t>g</a:t>
              </a:r>
              <a:r>
                <a:rPr sz="1800" spc="15" dirty="0">
                  <a:latin typeface="Arial Black"/>
                  <a:cs typeface="Arial Black"/>
                </a:rPr>
                <a:t> </a:t>
              </a:r>
              <a:r>
                <a:rPr sz="1800" spc="-229" dirty="0">
                  <a:latin typeface="Arial Black"/>
                  <a:cs typeface="Arial Black"/>
                </a:rPr>
                <a:t>data</a:t>
              </a:r>
              <a:endParaRPr sz="1800" dirty="0">
                <a:latin typeface="Arial Black"/>
                <a:cs typeface="Arial Black"/>
              </a:endParaRPr>
            </a:p>
          </p:txBody>
        </p:sp>
      </p:grpSp>
    </p:spTree>
    <p:extLst>
      <p:ext uri="{BB962C8B-B14F-4D97-AF65-F5344CB8AC3E}">
        <p14:creationId xmlns:p14="http://schemas.microsoft.com/office/powerpoint/2010/main" val="135333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DC1C637-32DF-4C76-BF0F-107E466FFF2E}"/>
              </a:ext>
            </a:extLst>
          </p:cNvPr>
          <p:cNvSpPr>
            <a:spLocks noGrp="1"/>
          </p:cNvSpPr>
          <p:nvPr>
            <p:ph idx="1"/>
          </p:nvPr>
        </p:nvSpPr>
        <p:spPr/>
        <p:txBody>
          <a:bodyPr/>
          <a:lstStyle/>
          <a:p>
            <a:r>
              <a:rPr lang="en-US" altLang="ko-KR" b="1" dirty="0"/>
              <a:t>Assumption 2</a:t>
            </a:r>
          </a:p>
          <a:p>
            <a:pPr lvl="1"/>
            <a:r>
              <a:rPr lang="en-US" altLang="ko-KR" dirty="0"/>
              <a:t>ML models often behave differently on the data that they were trained on versus the data that they “see” for the first time</a:t>
            </a:r>
          </a:p>
          <a:p>
            <a:endParaRPr lang="ko-KR" altLang="en-US" dirty="0"/>
          </a:p>
        </p:txBody>
      </p:sp>
      <p:sp>
        <p:nvSpPr>
          <p:cNvPr id="3" name="슬라이드 번호 개체 틀 2">
            <a:extLst>
              <a:ext uri="{FF2B5EF4-FFF2-40B4-BE49-F238E27FC236}">
                <a16:creationId xmlns:a16="http://schemas.microsoft.com/office/drawing/2014/main" id="{245B213A-BE86-4E96-BD45-547EE06D8C3E}"/>
              </a:ext>
            </a:extLst>
          </p:cNvPr>
          <p:cNvSpPr>
            <a:spLocks noGrp="1"/>
          </p:cNvSpPr>
          <p:nvPr>
            <p:ph type="sldNum" sz="quarter" idx="12"/>
          </p:nvPr>
        </p:nvSpPr>
        <p:spPr/>
        <p:txBody>
          <a:bodyPr/>
          <a:lstStyle/>
          <a:p>
            <a:fld id="{685BE2C3-4C00-4662-A8F6-AE817E3951B3}" type="slidenum">
              <a:rPr lang="ko-KR" altLang="en-US" smtClean="0"/>
              <a:t>17</a:t>
            </a:fld>
            <a:endParaRPr lang="ko-KR" altLang="en-US" dirty="0"/>
          </a:p>
        </p:txBody>
      </p:sp>
      <p:sp>
        <p:nvSpPr>
          <p:cNvPr id="4" name="제목 3">
            <a:extLst>
              <a:ext uri="{FF2B5EF4-FFF2-40B4-BE49-F238E27FC236}">
                <a16:creationId xmlns:a16="http://schemas.microsoft.com/office/drawing/2014/main" id="{BE76C7A9-C663-46CA-BE31-9A3DDAAFB896}"/>
              </a:ext>
            </a:extLst>
          </p:cNvPr>
          <p:cNvSpPr>
            <a:spLocks noGrp="1"/>
          </p:cNvSpPr>
          <p:nvPr>
            <p:ph type="title"/>
          </p:nvPr>
        </p:nvSpPr>
        <p:spPr/>
        <p:txBody>
          <a:bodyPr/>
          <a:lstStyle/>
          <a:p>
            <a:r>
              <a:rPr lang="en-US" altLang="ko-KR" dirty="0"/>
              <a:t>Problem Statement</a:t>
            </a:r>
            <a:endParaRPr lang="ko-KR" altLang="en-US" dirty="0"/>
          </a:p>
        </p:txBody>
      </p:sp>
      <p:sp>
        <p:nvSpPr>
          <p:cNvPr id="5" name="object 2">
            <a:extLst>
              <a:ext uri="{FF2B5EF4-FFF2-40B4-BE49-F238E27FC236}">
                <a16:creationId xmlns:a16="http://schemas.microsoft.com/office/drawing/2014/main" id="{BC9246AC-2B9E-4A6F-AA42-DCF7E75E4914}"/>
              </a:ext>
            </a:extLst>
          </p:cNvPr>
          <p:cNvSpPr/>
          <p:nvPr/>
        </p:nvSpPr>
        <p:spPr>
          <a:xfrm>
            <a:off x="3018305" y="4914839"/>
            <a:ext cx="2633509" cy="1229578"/>
          </a:xfrm>
          <a:custGeom>
            <a:avLst/>
            <a:gdLst/>
            <a:ahLst/>
            <a:cxnLst/>
            <a:rect l="l" t="t" r="r" b="b"/>
            <a:pathLst>
              <a:path w="3505200" h="1800225">
                <a:moveTo>
                  <a:pt x="3205099" y="0"/>
                </a:moveTo>
                <a:lnTo>
                  <a:pt x="299974" y="0"/>
                </a:lnTo>
                <a:lnTo>
                  <a:pt x="251301" y="3924"/>
                </a:lnTo>
                <a:lnTo>
                  <a:pt x="205134" y="15286"/>
                </a:lnTo>
                <a:lnTo>
                  <a:pt x="162090" y="33470"/>
                </a:lnTo>
                <a:lnTo>
                  <a:pt x="122785" y="57859"/>
                </a:lnTo>
                <a:lnTo>
                  <a:pt x="87836" y="87836"/>
                </a:lnTo>
                <a:lnTo>
                  <a:pt x="57859" y="122785"/>
                </a:lnTo>
                <a:lnTo>
                  <a:pt x="33470" y="162090"/>
                </a:lnTo>
                <a:lnTo>
                  <a:pt x="15286" y="205134"/>
                </a:lnTo>
                <a:lnTo>
                  <a:pt x="3924" y="251301"/>
                </a:lnTo>
                <a:lnTo>
                  <a:pt x="0" y="299974"/>
                </a:lnTo>
                <a:lnTo>
                  <a:pt x="0" y="1500124"/>
                </a:lnTo>
                <a:lnTo>
                  <a:pt x="3924" y="1548792"/>
                </a:lnTo>
                <a:lnTo>
                  <a:pt x="15286" y="1594960"/>
                </a:lnTo>
                <a:lnTo>
                  <a:pt x="33470" y="1638010"/>
                </a:lnTo>
                <a:lnTo>
                  <a:pt x="57859" y="1677323"/>
                </a:lnTo>
                <a:lnTo>
                  <a:pt x="87836" y="1712283"/>
                </a:lnTo>
                <a:lnTo>
                  <a:pt x="122785" y="1742272"/>
                </a:lnTo>
                <a:lnTo>
                  <a:pt x="162090" y="1766672"/>
                </a:lnTo>
                <a:lnTo>
                  <a:pt x="205134" y="1784865"/>
                </a:lnTo>
                <a:lnTo>
                  <a:pt x="251301" y="1796234"/>
                </a:lnTo>
                <a:lnTo>
                  <a:pt x="299974" y="1800161"/>
                </a:lnTo>
                <a:lnTo>
                  <a:pt x="3205099" y="1800161"/>
                </a:lnTo>
                <a:lnTo>
                  <a:pt x="3253775" y="1796234"/>
                </a:lnTo>
                <a:lnTo>
                  <a:pt x="3299951" y="1784865"/>
                </a:lnTo>
                <a:lnTo>
                  <a:pt x="3343009" y="1766672"/>
                </a:lnTo>
                <a:lnTo>
                  <a:pt x="3382332" y="1742272"/>
                </a:lnTo>
                <a:lnTo>
                  <a:pt x="3417300" y="1712283"/>
                </a:lnTo>
                <a:lnTo>
                  <a:pt x="3447296" y="1677323"/>
                </a:lnTo>
                <a:lnTo>
                  <a:pt x="3471702" y="1638010"/>
                </a:lnTo>
                <a:lnTo>
                  <a:pt x="3489900" y="1594960"/>
                </a:lnTo>
                <a:lnTo>
                  <a:pt x="3501272" y="1548792"/>
                </a:lnTo>
                <a:lnTo>
                  <a:pt x="3505200" y="1500124"/>
                </a:lnTo>
                <a:lnTo>
                  <a:pt x="3505200" y="299974"/>
                </a:lnTo>
                <a:lnTo>
                  <a:pt x="3501272" y="251301"/>
                </a:lnTo>
                <a:lnTo>
                  <a:pt x="3489900" y="205134"/>
                </a:lnTo>
                <a:lnTo>
                  <a:pt x="3471702" y="162090"/>
                </a:lnTo>
                <a:lnTo>
                  <a:pt x="3447296" y="122785"/>
                </a:lnTo>
                <a:lnTo>
                  <a:pt x="3417300" y="87836"/>
                </a:lnTo>
                <a:lnTo>
                  <a:pt x="3382332" y="57859"/>
                </a:lnTo>
                <a:lnTo>
                  <a:pt x="3343009" y="33470"/>
                </a:lnTo>
                <a:lnTo>
                  <a:pt x="3299951" y="15286"/>
                </a:lnTo>
                <a:lnTo>
                  <a:pt x="3253775" y="3924"/>
                </a:lnTo>
                <a:lnTo>
                  <a:pt x="3205099" y="0"/>
                </a:lnTo>
                <a:close/>
              </a:path>
            </a:pathLst>
          </a:custGeom>
          <a:solidFill>
            <a:srgbClr val="E6B8B8"/>
          </a:solidFill>
        </p:spPr>
        <p:txBody>
          <a:bodyPr wrap="square" lIns="0" tIns="0" rIns="0" bIns="0" rtlCol="0"/>
          <a:lstStyle/>
          <a:p>
            <a:endParaRPr/>
          </a:p>
        </p:txBody>
      </p:sp>
      <p:sp>
        <p:nvSpPr>
          <p:cNvPr id="6" name="object 3">
            <a:extLst>
              <a:ext uri="{FF2B5EF4-FFF2-40B4-BE49-F238E27FC236}">
                <a16:creationId xmlns:a16="http://schemas.microsoft.com/office/drawing/2014/main" id="{73D9A795-9411-4CC9-BCCC-93F9DE2705CE}"/>
              </a:ext>
            </a:extLst>
          </p:cNvPr>
          <p:cNvSpPr/>
          <p:nvPr/>
        </p:nvSpPr>
        <p:spPr>
          <a:xfrm>
            <a:off x="3018305" y="4914839"/>
            <a:ext cx="2633509" cy="1229578"/>
          </a:xfrm>
          <a:custGeom>
            <a:avLst/>
            <a:gdLst/>
            <a:ahLst/>
            <a:cxnLst/>
            <a:rect l="l" t="t" r="r" b="b"/>
            <a:pathLst>
              <a:path w="3505200" h="1800225">
                <a:moveTo>
                  <a:pt x="0" y="299974"/>
                </a:moveTo>
                <a:lnTo>
                  <a:pt x="3924" y="251301"/>
                </a:lnTo>
                <a:lnTo>
                  <a:pt x="15286" y="205134"/>
                </a:lnTo>
                <a:lnTo>
                  <a:pt x="33470" y="162090"/>
                </a:lnTo>
                <a:lnTo>
                  <a:pt x="57859" y="122785"/>
                </a:lnTo>
                <a:lnTo>
                  <a:pt x="87836" y="87836"/>
                </a:lnTo>
                <a:lnTo>
                  <a:pt x="122785" y="57859"/>
                </a:lnTo>
                <a:lnTo>
                  <a:pt x="162090" y="33470"/>
                </a:lnTo>
                <a:lnTo>
                  <a:pt x="205134" y="15286"/>
                </a:lnTo>
                <a:lnTo>
                  <a:pt x="251301" y="3924"/>
                </a:lnTo>
                <a:lnTo>
                  <a:pt x="299974" y="0"/>
                </a:lnTo>
                <a:lnTo>
                  <a:pt x="3205099" y="0"/>
                </a:lnTo>
                <a:lnTo>
                  <a:pt x="3253775" y="3924"/>
                </a:lnTo>
                <a:lnTo>
                  <a:pt x="3299951" y="15286"/>
                </a:lnTo>
                <a:lnTo>
                  <a:pt x="3343009" y="33470"/>
                </a:lnTo>
                <a:lnTo>
                  <a:pt x="3382332" y="57859"/>
                </a:lnTo>
                <a:lnTo>
                  <a:pt x="3417300" y="87836"/>
                </a:lnTo>
                <a:lnTo>
                  <a:pt x="3447296" y="122785"/>
                </a:lnTo>
                <a:lnTo>
                  <a:pt x="3471702" y="162090"/>
                </a:lnTo>
                <a:lnTo>
                  <a:pt x="3489900" y="205134"/>
                </a:lnTo>
                <a:lnTo>
                  <a:pt x="3501272" y="251301"/>
                </a:lnTo>
                <a:lnTo>
                  <a:pt x="3505200" y="299974"/>
                </a:lnTo>
                <a:lnTo>
                  <a:pt x="3505200" y="1500124"/>
                </a:lnTo>
                <a:lnTo>
                  <a:pt x="3501272" y="1548792"/>
                </a:lnTo>
                <a:lnTo>
                  <a:pt x="3489900" y="1594960"/>
                </a:lnTo>
                <a:lnTo>
                  <a:pt x="3471702" y="1638010"/>
                </a:lnTo>
                <a:lnTo>
                  <a:pt x="3447296" y="1677323"/>
                </a:lnTo>
                <a:lnTo>
                  <a:pt x="3417300" y="1712283"/>
                </a:lnTo>
                <a:lnTo>
                  <a:pt x="3382332" y="1742272"/>
                </a:lnTo>
                <a:lnTo>
                  <a:pt x="3343009" y="1766672"/>
                </a:lnTo>
                <a:lnTo>
                  <a:pt x="3299951" y="1784865"/>
                </a:lnTo>
                <a:lnTo>
                  <a:pt x="3253775" y="1796234"/>
                </a:lnTo>
                <a:lnTo>
                  <a:pt x="3205099" y="1800161"/>
                </a:lnTo>
                <a:lnTo>
                  <a:pt x="299974" y="1800161"/>
                </a:lnTo>
                <a:lnTo>
                  <a:pt x="251301" y="1796234"/>
                </a:lnTo>
                <a:lnTo>
                  <a:pt x="205134" y="1784865"/>
                </a:lnTo>
                <a:lnTo>
                  <a:pt x="162090" y="1766672"/>
                </a:lnTo>
                <a:lnTo>
                  <a:pt x="122785" y="1742272"/>
                </a:lnTo>
                <a:lnTo>
                  <a:pt x="87836" y="1712283"/>
                </a:lnTo>
                <a:lnTo>
                  <a:pt x="57859" y="1677323"/>
                </a:lnTo>
                <a:lnTo>
                  <a:pt x="33470" y="1638010"/>
                </a:lnTo>
                <a:lnTo>
                  <a:pt x="15286" y="1594960"/>
                </a:lnTo>
                <a:lnTo>
                  <a:pt x="3924" y="1548792"/>
                </a:lnTo>
                <a:lnTo>
                  <a:pt x="0" y="1500124"/>
                </a:lnTo>
                <a:lnTo>
                  <a:pt x="0" y="299974"/>
                </a:lnTo>
                <a:close/>
              </a:path>
            </a:pathLst>
          </a:custGeom>
          <a:ln w="28574">
            <a:solidFill>
              <a:srgbClr val="943735"/>
            </a:solidFill>
          </a:ln>
        </p:spPr>
        <p:txBody>
          <a:bodyPr wrap="square" lIns="0" tIns="0" rIns="0" bIns="0" rtlCol="0"/>
          <a:lstStyle/>
          <a:p>
            <a:endParaRPr/>
          </a:p>
        </p:txBody>
      </p:sp>
      <p:sp>
        <p:nvSpPr>
          <p:cNvPr id="7" name="object 5">
            <a:extLst>
              <a:ext uri="{FF2B5EF4-FFF2-40B4-BE49-F238E27FC236}">
                <a16:creationId xmlns:a16="http://schemas.microsoft.com/office/drawing/2014/main" id="{80926DCD-A718-480B-BD63-117D55D8154B}"/>
              </a:ext>
            </a:extLst>
          </p:cNvPr>
          <p:cNvSpPr/>
          <p:nvPr/>
        </p:nvSpPr>
        <p:spPr>
          <a:xfrm>
            <a:off x="3175743" y="3197333"/>
            <a:ext cx="1667412" cy="1567874"/>
          </a:xfrm>
          <a:custGeom>
            <a:avLst/>
            <a:gdLst/>
            <a:ahLst/>
            <a:cxnLst/>
            <a:rect l="l" t="t" r="r" b="b"/>
            <a:pathLst>
              <a:path w="2219325" h="2295525">
                <a:moveTo>
                  <a:pt x="1849374" y="0"/>
                </a:moveTo>
                <a:lnTo>
                  <a:pt x="369824" y="0"/>
                </a:lnTo>
                <a:lnTo>
                  <a:pt x="323440" y="2879"/>
                </a:lnTo>
                <a:lnTo>
                  <a:pt x="278774" y="11289"/>
                </a:lnTo>
                <a:lnTo>
                  <a:pt x="236172" y="24881"/>
                </a:lnTo>
                <a:lnTo>
                  <a:pt x="195982" y="43312"/>
                </a:lnTo>
                <a:lnTo>
                  <a:pt x="158549" y="66234"/>
                </a:lnTo>
                <a:lnTo>
                  <a:pt x="124222" y="93302"/>
                </a:lnTo>
                <a:lnTo>
                  <a:pt x="93346" y="124171"/>
                </a:lnTo>
                <a:lnTo>
                  <a:pt x="66268" y="158494"/>
                </a:lnTo>
                <a:lnTo>
                  <a:pt x="43337" y="195925"/>
                </a:lnTo>
                <a:lnTo>
                  <a:pt x="24897" y="236120"/>
                </a:lnTo>
                <a:lnTo>
                  <a:pt x="11296" y="278732"/>
                </a:lnTo>
                <a:lnTo>
                  <a:pt x="2881" y="323415"/>
                </a:lnTo>
                <a:lnTo>
                  <a:pt x="0" y="369824"/>
                </a:lnTo>
                <a:lnTo>
                  <a:pt x="0" y="1925574"/>
                </a:lnTo>
                <a:lnTo>
                  <a:pt x="2881" y="1971982"/>
                </a:lnTo>
                <a:lnTo>
                  <a:pt x="11296" y="2016665"/>
                </a:lnTo>
                <a:lnTo>
                  <a:pt x="24897" y="2059277"/>
                </a:lnTo>
                <a:lnTo>
                  <a:pt x="43337" y="2099472"/>
                </a:lnTo>
                <a:lnTo>
                  <a:pt x="66268" y="2136903"/>
                </a:lnTo>
                <a:lnTo>
                  <a:pt x="93346" y="2171226"/>
                </a:lnTo>
                <a:lnTo>
                  <a:pt x="124222" y="2202095"/>
                </a:lnTo>
                <a:lnTo>
                  <a:pt x="158549" y="2229163"/>
                </a:lnTo>
                <a:lnTo>
                  <a:pt x="195982" y="2252085"/>
                </a:lnTo>
                <a:lnTo>
                  <a:pt x="236172" y="2270516"/>
                </a:lnTo>
                <a:lnTo>
                  <a:pt x="278774" y="2284108"/>
                </a:lnTo>
                <a:lnTo>
                  <a:pt x="323440" y="2292518"/>
                </a:lnTo>
                <a:lnTo>
                  <a:pt x="369824" y="2295398"/>
                </a:lnTo>
                <a:lnTo>
                  <a:pt x="1849374" y="2295398"/>
                </a:lnTo>
                <a:lnTo>
                  <a:pt x="1895784" y="2292518"/>
                </a:lnTo>
                <a:lnTo>
                  <a:pt x="1940473" y="2284108"/>
                </a:lnTo>
                <a:lnTo>
                  <a:pt x="1983094" y="2270516"/>
                </a:lnTo>
                <a:lnTo>
                  <a:pt x="2023300" y="2252085"/>
                </a:lnTo>
                <a:lnTo>
                  <a:pt x="2060745" y="2229163"/>
                </a:lnTo>
                <a:lnTo>
                  <a:pt x="2095083" y="2202095"/>
                </a:lnTo>
                <a:lnTo>
                  <a:pt x="2125966" y="2171226"/>
                </a:lnTo>
                <a:lnTo>
                  <a:pt x="2153048" y="2136903"/>
                </a:lnTo>
                <a:lnTo>
                  <a:pt x="2175984" y="2099472"/>
                </a:lnTo>
                <a:lnTo>
                  <a:pt x="2194426" y="2059277"/>
                </a:lnTo>
                <a:lnTo>
                  <a:pt x="2208027" y="2016665"/>
                </a:lnTo>
                <a:lnTo>
                  <a:pt x="2216442" y="1971982"/>
                </a:lnTo>
                <a:lnTo>
                  <a:pt x="2219325" y="1925574"/>
                </a:lnTo>
                <a:lnTo>
                  <a:pt x="2219325" y="369824"/>
                </a:lnTo>
                <a:lnTo>
                  <a:pt x="2216442" y="323415"/>
                </a:lnTo>
                <a:lnTo>
                  <a:pt x="2208027" y="278732"/>
                </a:lnTo>
                <a:lnTo>
                  <a:pt x="2194426" y="236120"/>
                </a:lnTo>
                <a:lnTo>
                  <a:pt x="2175984" y="195925"/>
                </a:lnTo>
                <a:lnTo>
                  <a:pt x="2153048" y="158494"/>
                </a:lnTo>
                <a:lnTo>
                  <a:pt x="2125966" y="124171"/>
                </a:lnTo>
                <a:lnTo>
                  <a:pt x="2095083" y="93302"/>
                </a:lnTo>
                <a:lnTo>
                  <a:pt x="2060745" y="66234"/>
                </a:lnTo>
                <a:lnTo>
                  <a:pt x="2023300" y="43312"/>
                </a:lnTo>
                <a:lnTo>
                  <a:pt x="1983094" y="24881"/>
                </a:lnTo>
                <a:lnTo>
                  <a:pt x="1940473" y="11289"/>
                </a:lnTo>
                <a:lnTo>
                  <a:pt x="1895784" y="2879"/>
                </a:lnTo>
                <a:lnTo>
                  <a:pt x="1849374" y="0"/>
                </a:lnTo>
                <a:close/>
              </a:path>
            </a:pathLst>
          </a:custGeom>
          <a:solidFill>
            <a:srgbClr val="4F81BC"/>
          </a:solidFill>
        </p:spPr>
        <p:txBody>
          <a:bodyPr wrap="square" lIns="0" tIns="0" rIns="0" bIns="0" rtlCol="0"/>
          <a:lstStyle/>
          <a:p>
            <a:endParaRPr/>
          </a:p>
        </p:txBody>
      </p:sp>
      <p:sp>
        <p:nvSpPr>
          <p:cNvPr id="8" name="object 6">
            <a:extLst>
              <a:ext uri="{FF2B5EF4-FFF2-40B4-BE49-F238E27FC236}">
                <a16:creationId xmlns:a16="http://schemas.microsoft.com/office/drawing/2014/main" id="{C4A1108D-06E6-475F-AAD7-42AD48DFD3F1}"/>
              </a:ext>
            </a:extLst>
          </p:cNvPr>
          <p:cNvSpPr/>
          <p:nvPr/>
        </p:nvSpPr>
        <p:spPr>
          <a:xfrm>
            <a:off x="3175743" y="3197333"/>
            <a:ext cx="1667412" cy="1567874"/>
          </a:xfrm>
          <a:custGeom>
            <a:avLst/>
            <a:gdLst/>
            <a:ahLst/>
            <a:cxnLst/>
            <a:rect l="l" t="t" r="r" b="b"/>
            <a:pathLst>
              <a:path w="2219325" h="2295525">
                <a:moveTo>
                  <a:pt x="0" y="369824"/>
                </a:moveTo>
                <a:lnTo>
                  <a:pt x="2881" y="323415"/>
                </a:lnTo>
                <a:lnTo>
                  <a:pt x="11296" y="278732"/>
                </a:lnTo>
                <a:lnTo>
                  <a:pt x="24897" y="236120"/>
                </a:lnTo>
                <a:lnTo>
                  <a:pt x="43337" y="195925"/>
                </a:lnTo>
                <a:lnTo>
                  <a:pt x="66268" y="158494"/>
                </a:lnTo>
                <a:lnTo>
                  <a:pt x="93346" y="124171"/>
                </a:lnTo>
                <a:lnTo>
                  <a:pt x="124222" y="93302"/>
                </a:lnTo>
                <a:lnTo>
                  <a:pt x="158549" y="66234"/>
                </a:lnTo>
                <a:lnTo>
                  <a:pt x="195982" y="43312"/>
                </a:lnTo>
                <a:lnTo>
                  <a:pt x="236172" y="24881"/>
                </a:lnTo>
                <a:lnTo>
                  <a:pt x="278774" y="11289"/>
                </a:lnTo>
                <a:lnTo>
                  <a:pt x="323440" y="2879"/>
                </a:lnTo>
                <a:lnTo>
                  <a:pt x="369824" y="0"/>
                </a:lnTo>
                <a:lnTo>
                  <a:pt x="1849374" y="0"/>
                </a:lnTo>
                <a:lnTo>
                  <a:pt x="1895784" y="2879"/>
                </a:lnTo>
                <a:lnTo>
                  <a:pt x="1940473" y="11289"/>
                </a:lnTo>
                <a:lnTo>
                  <a:pt x="1983094" y="24881"/>
                </a:lnTo>
                <a:lnTo>
                  <a:pt x="2023300" y="43312"/>
                </a:lnTo>
                <a:lnTo>
                  <a:pt x="2060745" y="66234"/>
                </a:lnTo>
                <a:lnTo>
                  <a:pt x="2095083" y="93302"/>
                </a:lnTo>
                <a:lnTo>
                  <a:pt x="2125966" y="124171"/>
                </a:lnTo>
                <a:lnTo>
                  <a:pt x="2153048" y="158494"/>
                </a:lnTo>
                <a:lnTo>
                  <a:pt x="2175984" y="195925"/>
                </a:lnTo>
                <a:lnTo>
                  <a:pt x="2194426" y="236120"/>
                </a:lnTo>
                <a:lnTo>
                  <a:pt x="2208027" y="278732"/>
                </a:lnTo>
                <a:lnTo>
                  <a:pt x="2216442" y="323415"/>
                </a:lnTo>
                <a:lnTo>
                  <a:pt x="2219325" y="369824"/>
                </a:lnTo>
                <a:lnTo>
                  <a:pt x="2219325" y="1925574"/>
                </a:lnTo>
                <a:lnTo>
                  <a:pt x="2216442" y="1971982"/>
                </a:lnTo>
                <a:lnTo>
                  <a:pt x="2208027" y="2016665"/>
                </a:lnTo>
                <a:lnTo>
                  <a:pt x="2194426" y="2059277"/>
                </a:lnTo>
                <a:lnTo>
                  <a:pt x="2175984" y="2099472"/>
                </a:lnTo>
                <a:lnTo>
                  <a:pt x="2153048" y="2136903"/>
                </a:lnTo>
                <a:lnTo>
                  <a:pt x="2125966" y="2171226"/>
                </a:lnTo>
                <a:lnTo>
                  <a:pt x="2095083" y="2202095"/>
                </a:lnTo>
                <a:lnTo>
                  <a:pt x="2060745" y="2229163"/>
                </a:lnTo>
                <a:lnTo>
                  <a:pt x="2023300" y="2252085"/>
                </a:lnTo>
                <a:lnTo>
                  <a:pt x="1983094" y="2270516"/>
                </a:lnTo>
                <a:lnTo>
                  <a:pt x="1940473" y="2284108"/>
                </a:lnTo>
                <a:lnTo>
                  <a:pt x="1895784" y="2292518"/>
                </a:lnTo>
                <a:lnTo>
                  <a:pt x="1849374" y="2295398"/>
                </a:lnTo>
                <a:lnTo>
                  <a:pt x="369824" y="2295398"/>
                </a:lnTo>
                <a:lnTo>
                  <a:pt x="323440" y="2292518"/>
                </a:lnTo>
                <a:lnTo>
                  <a:pt x="278774" y="2284108"/>
                </a:lnTo>
                <a:lnTo>
                  <a:pt x="236172" y="2270516"/>
                </a:lnTo>
                <a:lnTo>
                  <a:pt x="195982" y="2252085"/>
                </a:lnTo>
                <a:lnTo>
                  <a:pt x="158549" y="2229163"/>
                </a:lnTo>
                <a:lnTo>
                  <a:pt x="124222" y="2202095"/>
                </a:lnTo>
                <a:lnTo>
                  <a:pt x="93346" y="2171226"/>
                </a:lnTo>
                <a:lnTo>
                  <a:pt x="66268" y="2136903"/>
                </a:lnTo>
                <a:lnTo>
                  <a:pt x="43337" y="2099472"/>
                </a:lnTo>
                <a:lnTo>
                  <a:pt x="24897" y="2059277"/>
                </a:lnTo>
                <a:lnTo>
                  <a:pt x="11296" y="2016665"/>
                </a:lnTo>
                <a:lnTo>
                  <a:pt x="2881" y="1971982"/>
                </a:lnTo>
                <a:lnTo>
                  <a:pt x="0" y="1925574"/>
                </a:lnTo>
                <a:lnTo>
                  <a:pt x="0" y="369824"/>
                </a:lnTo>
                <a:close/>
              </a:path>
            </a:pathLst>
          </a:custGeom>
          <a:ln w="28575">
            <a:solidFill>
              <a:srgbClr val="385D89"/>
            </a:solidFill>
          </a:ln>
        </p:spPr>
        <p:txBody>
          <a:bodyPr wrap="square" lIns="0" tIns="0" rIns="0" bIns="0" rtlCol="0"/>
          <a:lstStyle/>
          <a:p>
            <a:endParaRPr/>
          </a:p>
        </p:txBody>
      </p:sp>
      <p:sp>
        <p:nvSpPr>
          <p:cNvPr id="9" name="object 7">
            <a:extLst>
              <a:ext uri="{FF2B5EF4-FFF2-40B4-BE49-F238E27FC236}">
                <a16:creationId xmlns:a16="http://schemas.microsoft.com/office/drawing/2014/main" id="{2FB218E7-E022-4217-89D5-AB730AE382CB}"/>
              </a:ext>
            </a:extLst>
          </p:cNvPr>
          <p:cNvSpPr txBox="1"/>
          <p:nvPr/>
        </p:nvSpPr>
        <p:spPr>
          <a:xfrm>
            <a:off x="3220246" y="3801152"/>
            <a:ext cx="1595120" cy="289823"/>
          </a:xfrm>
          <a:prstGeom prst="rect">
            <a:avLst/>
          </a:prstGeom>
        </p:spPr>
        <p:txBody>
          <a:bodyPr vert="horz" wrap="square" lIns="0" tIns="12700" rIns="0" bIns="0" rtlCol="0">
            <a:spAutoFit/>
          </a:bodyPr>
          <a:lstStyle/>
          <a:p>
            <a:pPr marL="12700">
              <a:lnSpc>
                <a:spcPct val="100000"/>
              </a:lnSpc>
              <a:spcBef>
                <a:spcPts val="125"/>
              </a:spcBef>
            </a:pPr>
            <a:r>
              <a:rPr b="1" spc="10" dirty="0">
                <a:solidFill>
                  <a:schemeClr val="bg1"/>
                </a:solidFill>
                <a:latin typeface="Arial"/>
                <a:cs typeface="Arial"/>
              </a:rPr>
              <a:t>Prediction API</a:t>
            </a:r>
          </a:p>
        </p:txBody>
      </p:sp>
      <p:sp>
        <p:nvSpPr>
          <p:cNvPr id="10" name="object 8">
            <a:extLst>
              <a:ext uri="{FF2B5EF4-FFF2-40B4-BE49-F238E27FC236}">
                <a16:creationId xmlns:a16="http://schemas.microsoft.com/office/drawing/2014/main" id="{BBAA858C-420D-40E9-8613-EF7AB4EE2830}"/>
              </a:ext>
            </a:extLst>
          </p:cNvPr>
          <p:cNvSpPr/>
          <p:nvPr/>
        </p:nvSpPr>
        <p:spPr>
          <a:xfrm>
            <a:off x="5948751" y="3103427"/>
            <a:ext cx="1539471" cy="702610"/>
          </a:xfrm>
          <a:prstGeom prst="rect">
            <a:avLst/>
          </a:prstGeom>
          <a:blipFill>
            <a:blip r:embed="rId2" cstate="print"/>
            <a:stretch>
              <a:fillRect/>
            </a:stretch>
          </a:blipFill>
        </p:spPr>
        <p:txBody>
          <a:bodyPr wrap="square" lIns="0" tIns="0" rIns="0" bIns="0" rtlCol="0"/>
          <a:lstStyle/>
          <a:p>
            <a:endParaRPr/>
          </a:p>
        </p:txBody>
      </p:sp>
      <p:sp>
        <p:nvSpPr>
          <p:cNvPr id="15" name="object 13">
            <a:extLst>
              <a:ext uri="{FF2B5EF4-FFF2-40B4-BE49-F238E27FC236}">
                <a16:creationId xmlns:a16="http://schemas.microsoft.com/office/drawing/2014/main" id="{9BD1590A-6ACF-4D98-94B1-C74549813B0E}"/>
              </a:ext>
            </a:extLst>
          </p:cNvPr>
          <p:cNvSpPr/>
          <p:nvPr/>
        </p:nvSpPr>
        <p:spPr>
          <a:xfrm>
            <a:off x="2538834" y="3412022"/>
            <a:ext cx="450845" cy="234205"/>
          </a:xfrm>
          <a:custGeom>
            <a:avLst/>
            <a:gdLst/>
            <a:ahLst/>
            <a:cxnLst/>
            <a:rect l="l" t="t" r="r" b="b"/>
            <a:pathLst>
              <a:path w="600075" h="342900">
                <a:moveTo>
                  <a:pt x="428625" y="0"/>
                </a:moveTo>
                <a:lnTo>
                  <a:pt x="428625" y="85725"/>
                </a:lnTo>
                <a:lnTo>
                  <a:pt x="0" y="85725"/>
                </a:lnTo>
                <a:lnTo>
                  <a:pt x="0" y="257175"/>
                </a:lnTo>
                <a:lnTo>
                  <a:pt x="428625" y="257175"/>
                </a:lnTo>
                <a:lnTo>
                  <a:pt x="428625" y="342900"/>
                </a:lnTo>
                <a:lnTo>
                  <a:pt x="600075" y="171450"/>
                </a:lnTo>
                <a:lnTo>
                  <a:pt x="428625" y="0"/>
                </a:lnTo>
                <a:close/>
              </a:path>
            </a:pathLst>
          </a:custGeom>
          <a:solidFill>
            <a:srgbClr val="4F81BC"/>
          </a:solidFill>
        </p:spPr>
        <p:txBody>
          <a:bodyPr wrap="square" lIns="0" tIns="0" rIns="0" bIns="0" rtlCol="0"/>
          <a:lstStyle/>
          <a:p>
            <a:endParaRPr/>
          </a:p>
        </p:txBody>
      </p:sp>
      <p:sp>
        <p:nvSpPr>
          <p:cNvPr id="16" name="object 14">
            <a:extLst>
              <a:ext uri="{FF2B5EF4-FFF2-40B4-BE49-F238E27FC236}">
                <a16:creationId xmlns:a16="http://schemas.microsoft.com/office/drawing/2014/main" id="{8847BFB1-4D49-4857-833D-9AE58419BF58}"/>
              </a:ext>
            </a:extLst>
          </p:cNvPr>
          <p:cNvSpPr/>
          <p:nvPr/>
        </p:nvSpPr>
        <p:spPr>
          <a:xfrm>
            <a:off x="2538834" y="3412022"/>
            <a:ext cx="450845" cy="234205"/>
          </a:xfrm>
          <a:custGeom>
            <a:avLst/>
            <a:gdLst/>
            <a:ahLst/>
            <a:cxnLst/>
            <a:rect l="l" t="t" r="r" b="b"/>
            <a:pathLst>
              <a:path w="600075" h="342900">
                <a:moveTo>
                  <a:pt x="0" y="85725"/>
                </a:moveTo>
                <a:lnTo>
                  <a:pt x="428625" y="85725"/>
                </a:lnTo>
                <a:lnTo>
                  <a:pt x="428625" y="0"/>
                </a:lnTo>
                <a:lnTo>
                  <a:pt x="600075" y="171450"/>
                </a:lnTo>
                <a:lnTo>
                  <a:pt x="428625" y="342900"/>
                </a:lnTo>
                <a:lnTo>
                  <a:pt x="428625" y="257175"/>
                </a:lnTo>
                <a:lnTo>
                  <a:pt x="0" y="257175"/>
                </a:lnTo>
                <a:lnTo>
                  <a:pt x="0" y="85725"/>
                </a:lnTo>
                <a:close/>
              </a:path>
            </a:pathLst>
          </a:custGeom>
          <a:ln w="28575">
            <a:solidFill>
              <a:srgbClr val="385D89"/>
            </a:solidFill>
          </a:ln>
        </p:spPr>
        <p:txBody>
          <a:bodyPr wrap="square" lIns="0" tIns="0" rIns="0" bIns="0" rtlCol="0"/>
          <a:lstStyle/>
          <a:p>
            <a:endParaRPr/>
          </a:p>
        </p:txBody>
      </p:sp>
      <p:sp>
        <p:nvSpPr>
          <p:cNvPr id="17" name="object 15">
            <a:extLst>
              <a:ext uri="{FF2B5EF4-FFF2-40B4-BE49-F238E27FC236}">
                <a16:creationId xmlns:a16="http://schemas.microsoft.com/office/drawing/2014/main" id="{B42D6ED3-1B66-41EE-9B8B-CBC0A28B71AE}"/>
              </a:ext>
            </a:extLst>
          </p:cNvPr>
          <p:cNvSpPr/>
          <p:nvPr/>
        </p:nvSpPr>
        <p:spPr>
          <a:xfrm>
            <a:off x="2538834" y="4173189"/>
            <a:ext cx="450845" cy="240711"/>
          </a:xfrm>
          <a:custGeom>
            <a:avLst/>
            <a:gdLst/>
            <a:ahLst/>
            <a:cxnLst/>
            <a:rect l="l" t="t" r="r" b="b"/>
            <a:pathLst>
              <a:path w="600075" h="352425">
                <a:moveTo>
                  <a:pt x="423799" y="0"/>
                </a:moveTo>
                <a:lnTo>
                  <a:pt x="423799" y="88011"/>
                </a:lnTo>
                <a:lnTo>
                  <a:pt x="0" y="88011"/>
                </a:lnTo>
                <a:lnTo>
                  <a:pt x="0" y="264287"/>
                </a:lnTo>
                <a:lnTo>
                  <a:pt x="423799" y="264287"/>
                </a:lnTo>
                <a:lnTo>
                  <a:pt x="423799" y="352425"/>
                </a:lnTo>
                <a:lnTo>
                  <a:pt x="600075" y="176149"/>
                </a:lnTo>
                <a:lnTo>
                  <a:pt x="423799" y="0"/>
                </a:lnTo>
                <a:close/>
              </a:path>
            </a:pathLst>
          </a:custGeom>
          <a:solidFill>
            <a:srgbClr val="FFC000"/>
          </a:solidFill>
        </p:spPr>
        <p:txBody>
          <a:bodyPr wrap="square" lIns="0" tIns="0" rIns="0" bIns="0" rtlCol="0"/>
          <a:lstStyle/>
          <a:p>
            <a:endParaRPr/>
          </a:p>
        </p:txBody>
      </p:sp>
      <p:sp>
        <p:nvSpPr>
          <p:cNvPr id="18" name="object 16">
            <a:extLst>
              <a:ext uri="{FF2B5EF4-FFF2-40B4-BE49-F238E27FC236}">
                <a16:creationId xmlns:a16="http://schemas.microsoft.com/office/drawing/2014/main" id="{7EC4A808-BDA4-4BC6-B6FE-7702A3CE782F}"/>
              </a:ext>
            </a:extLst>
          </p:cNvPr>
          <p:cNvSpPr/>
          <p:nvPr/>
        </p:nvSpPr>
        <p:spPr>
          <a:xfrm>
            <a:off x="2538834" y="4173189"/>
            <a:ext cx="450845" cy="240711"/>
          </a:xfrm>
          <a:custGeom>
            <a:avLst/>
            <a:gdLst/>
            <a:ahLst/>
            <a:cxnLst/>
            <a:rect l="l" t="t" r="r" b="b"/>
            <a:pathLst>
              <a:path w="600075" h="352425">
                <a:moveTo>
                  <a:pt x="0" y="88011"/>
                </a:moveTo>
                <a:lnTo>
                  <a:pt x="423799" y="88011"/>
                </a:lnTo>
                <a:lnTo>
                  <a:pt x="423799" y="0"/>
                </a:lnTo>
                <a:lnTo>
                  <a:pt x="600075" y="176149"/>
                </a:lnTo>
                <a:lnTo>
                  <a:pt x="423799" y="352425"/>
                </a:lnTo>
                <a:lnTo>
                  <a:pt x="423799" y="264287"/>
                </a:lnTo>
                <a:lnTo>
                  <a:pt x="0" y="264287"/>
                </a:lnTo>
                <a:lnTo>
                  <a:pt x="0" y="88011"/>
                </a:lnTo>
                <a:close/>
              </a:path>
            </a:pathLst>
          </a:custGeom>
          <a:ln w="28575">
            <a:solidFill>
              <a:srgbClr val="E36C09"/>
            </a:solidFill>
          </a:ln>
        </p:spPr>
        <p:txBody>
          <a:bodyPr wrap="square" lIns="0" tIns="0" rIns="0" bIns="0" rtlCol="0"/>
          <a:lstStyle/>
          <a:p>
            <a:endParaRPr/>
          </a:p>
        </p:txBody>
      </p:sp>
      <p:sp>
        <p:nvSpPr>
          <p:cNvPr id="19" name="object 17">
            <a:extLst>
              <a:ext uri="{FF2B5EF4-FFF2-40B4-BE49-F238E27FC236}">
                <a16:creationId xmlns:a16="http://schemas.microsoft.com/office/drawing/2014/main" id="{D3944BD2-38B6-476C-9256-B63118BCE85C}"/>
              </a:ext>
            </a:extLst>
          </p:cNvPr>
          <p:cNvSpPr/>
          <p:nvPr/>
        </p:nvSpPr>
        <p:spPr>
          <a:xfrm>
            <a:off x="5955907" y="4126840"/>
            <a:ext cx="2290007" cy="702279"/>
          </a:xfrm>
          <a:prstGeom prst="rect">
            <a:avLst/>
          </a:prstGeom>
          <a:blipFill>
            <a:blip r:embed="rId3" cstate="print"/>
            <a:stretch>
              <a:fillRect/>
            </a:stretch>
          </a:blipFill>
        </p:spPr>
        <p:txBody>
          <a:bodyPr wrap="square" lIns="0" tIns="0" rIns="0" bIns="0" rtlCol="0"/>
          <a:lstStyle/>
          <a:p>
            <a:endParaRPr/>
          </a:p>
        </p:txBody>
      </p:sp>
      <p:sp>
        <p:nvSpPr>
          <p:cNvPr id="24" name="object 22">
            <a:extLst>
              <a:ext uri="{FF2B5EF4-FFF2-40B4-BE49-F238E27FC236}">
                <a16:creationId xmlns:a16="http://schemas.microsoft.com/office/drawing/2014/main" id="{2DE7EEB3-CEDC-4E19-B3F2-9BC20F8921DD}"/>
              </a:ext>
            </a:extLst>
          </p:cNvPr>
          <p:cNvSpPr/>
          <p:nvPr/>
        </p:nvSpPr>
        <p:spPr>
          <a:xfrm>
            <a:off x="570811" y="3197333"/>
            <a:ext cx="1853952" cy="663582"/>
          </a:xfrm>
          <a:custGeom>
            <a:avLst/>
            <a:gdLst/>
            <a:ahLst/>
            <a:cxnLst/>
            <a:rect l="l" t="t" r="r" b="b"/>
            <a:pathLst>
              <a:path w="2467610" h="971550">
                <a:moveTo>
                  <a:pt x="2304986" y="0"/>
                </a:moveTo>
                <a:lnTo>
                  <a:pt x="161925" y="0"/>
                </a:lnTo>
                <a:lnTo>
                  <a:pt x="118881" y="5776"/>
                </a:lnTo>
                <a:lnTo>
                  <a:pt x="80201" y="22083"/>
                </a:lnTo>
                <a:lnTo>
                  <a:pt x="47429" y="47386"/>
                </a:lnTo>
                <a:lnTo>
                  <a:pt x="22109" y="80151"/>
                </a:lnTo>
                <a:lnTo>
                  <a:pt x="5784" y="118842"/>
                </a:lnTo>
                <a:lnTo>
                  <a:pt x="0" y="161925"/>
                </a:lnTo>
                <a:lnTo>
                  <a:pt x="0" y="809498"/>
                </a:lnTo>
                <a:lnTo>
                  <a:pt x="5784" y="852590"/>
                </a:lnTo>
                <a:lnTo>
                  <a:pt x="22109" y="891304"/>
                </a:lnTo>
                <a:lnTo>
                  <a:pt x="47429" y="924099"/>
                </a:lnTo>
                <a:lnTo>
                  <a:pt x="80201" y="949433"/>
                </a:lnTo>
                <a:lnTo>
                  <a:pt x="118881" y="965763"/>
                </a:lnTo>
                <a:lnTo>
                  <a:pt x="161925" y="971550"/>
                </a:lnTo>
                <a:lnTo>
                  <a:pt x="2304986" y="971550"/>
                </a:lnTo>
                <a:lnTo>
                  <a:pt x="2348078" y="965763"/>
                </a:lnTo>
                <a:lnTo>
                  <a:pt x="2386793" y="949433"/>
                </a:lnTo>
                <a:lnTo>
                  <a:pt x="2419588" y="924099"/>
                </a:lnTo>
                <a:lnTo>
                  <a:pt x="2444921" y="891304"/>
                </a:lnTo>
                <a:lnTo>
                  <a:pt x="2461252" y="852590"/>
                </a:lnTo>
                <a:lnTo>
                  <a:pt x="2467038" y="809498"/>
                </a:lnTo>
                <a:lnTo>
                  <a:pt x="2467038" y="161925"/>
                </a:lnTo>
                <a:lnTo>
                  <a:pt x="2461252" y="118842"/>
                </a:lnTo>
                <a:lnTo>
                  <a:pt x="2444921" y="80151"/>
                </a:lnTo>
                <a:lnTo>
                  <a:pt x="2419588" y="47386"/>
                </a:lnTo>
                <a:lnTo>
                  <a:pt x="2386793" y="22083"/>
                </a:lnTo>
                <a:lnTo>
                  <a:pt x="2348078" y="5776"/>
                </a:lnTo>
                <a:lnTo>
                  <a:pt x="2304986" y="0"/>
                </a:lnTo>
                <a:close/>
              </a:path>
            </a:pathLst>
          </a:custGeom>
          <a:solidFill>
            <a:srgbClr val="4F81BC"/>
          </a:solidFill>
        </p:spPr>
        <p:txBody>
          <a:bodyPr wrap="square" lIns="0" tIns="0" rIns="0" bIns="0" rtlCol="0"/>
          <a:lstStyle/>
          <a:p>
            <a:endParaRPr/>
          </a:p>
        </p:txBody>
      </p:sp>
      <p:sp>
        <p:nvSpPr>
          <p:cNvPr id="25" name="object 23">
            <a:extLst>
              <a:ext uri="{FF2B5EF4-FFF2-40B4-BE49-F238E27FC236}">
                <a16:creationId xmlns:a16="http://schemas.microsoft.com/office/drawing/2014/main" id="{F827816B-C583-47BB-86A6-DE9161828782}"/>
              </a:ext>
            </a:extLst>
          </p:cNvPr>
          <p:cNvSpPr/>
          <p:nvPr/>
        </p:nvSpPr>
        <p:spPr>
          <a:xfrm>
            <a:off x="570811" y="3197333"/>
            <a:ext cx="1853952" cy="663582"/>
          </a:xfrm>
          <a:custGeom>
            <a:avLst/>
            <a:gdLst/>
            <a:ahLst/>
            <a:cxnLst/>
            <a:rect l="l" t="t" r="r" b="b"/>
            <a:pathLst>
              <a:path w="2467610" h="971550">
                <a:moveTo>
                  <a:pt x="0" y="161925"/>
                </a:moveTo>
                <a:lnTo>
                  <a:pt x="5784" y="118842"/>
                </a:lnTo>
                <a:lnTo>
                  <a:pt x="22109" y="80151"/>
                </a:lnTo>
                <a:lnTo>
                  <a:pt x="47429" y="47386"/>
                </a:lnTo>
                <a:lnTo>
                  <a:pt x="80201" y="22083"/>
                </a:lnTo>
                <a:lnTo>
                  <a:pt x="118881" y="5776"/>
                </a:lnTo>
                <a:lnTo>
                  <a:pt x="161925" y="0"/>
                </a:lnTo>
                <a:lnTo>
                  <a:pt x="2304986" y="0"/>
                </a:lnTo>
                <a:lnTo>
                  <a:pt x="2348078" y="5776"/>
                </a:lnTo>
                <a:lnTo>
                  <a:pt x="2386793" y="22083"/>
                </a:lnTo>
                <a:lnTo>
                  <a:pt x="2419588" y="47386"/>
                </a:lnTo>
                <a:lnTo>
                  <a:pt x="2444921" y="80151"/>
                </a:lnTo>
                <a:lnTo>
                  <a:pt x="2461252" y="118842"/>
                </a:lnTo>
                <a:lnTo>
                  <a:pt x="2467038" y="161925"/>
                </a:lnTo>
                <a:lnTo>
                  <a:pt x="2467038" y="809498"/>
                </a:lnTo>
                <a:lnTo>
                  <a:pt x="2461252" y="852590"/>
                </a:lnTo>
                <a:lnTo>
                  <a:pt x="2444921" y="891304"/>
                </a:lnTo>
                <a:lnTo>
                  <a:pt x="2419588" y="924099"/>
                </a:lnTo>
                <a:lnTo>
                  <a:pt x="2386793" y="949433"/>
                </a:lnTo>
                <a:lnTo>
                  <a:pt x="2348078" y="965763"/>
                </a:lnTo>
                <a:lnTo>
                  <a:pt x="2304986" y="971550"/>
                </a:lnTo>
                <a:lnTo>
                  <a:pt x="161925" y="971550"/>
                </a:lnTo>
                <a:lnTo>
                  <a:pt x="118881" y="965763"/>
                </a:lnTo>
                <a:lnTo>
                  <a:pt x="80201" y="949433"/>
                </a:lnTo>
                <a:lnTo>
                  <a:pt x="47429" y="924099"/>
                </a:lnTo>
                <a:lnTo>
                  <a:pt x="22109" y="891304"/>
                </a:lnTo>
                <a:lnTo>
                  <a:pt x="5784" y="852590"/>
                </a:lnTo>
                <a:lnTo>
                  <a:pt x="0" y="809498"/>
                </a:lnTo>
                <a:lnTo>
                  <a:pt x="0" y="161925"/>
                </a:lnTo>
                <a:close/>
              </a:path>
            </a:pathLst>
          </a:custGeom>
          <a:ln w="28575">
            <a:solidFill>
              <a:srgbClr val="385D89"/>
            </a:solidFill>
          </a:ln>
        </p:spPr>
        <p:txBody>
          <a:bodyPr wrap="square" lIns="0" tIns="0" rIns="0" bIns="0" rtlCol="0"/>
          <a:lstStyle/>
          <a:p>
            <a:endParaRPr/>
          </a:p>
        </p:txBody>
      </p:sp>
      <p:sp>
        <p:nvSpPr>
          <p:cNvPr id="27" name="object 25">
            <a:extLst>
              <a:ext uri="{FF2B5EF4-FFF2-40B4-BE49-F238E27FC236}">
                <a16:creationId xmlns:a16="http://schemas.microsoft.com/office/drawing/2014/main" id="{7A7DB311-4DE4-41AA-9755-22126E2BE724}"/>
              </a:ext>
            </a:extLst>
          </p:cNvPr>
          <p:cNvSpPr/>
          <p:nvPr/>
        </p:nvSpPr>
        <p:spPr>
          <a:xfrm>
            <a:off x="570811" y="4010546"/>
            <a:ext cx="1853952" cy="670087"/>
          </a:xfrm>
          <a:custGeom>
            <a:avLst/>
            <a:gdLst/>
            <a:ahLst/>
            <a:cxnLst/>
            <a:rect l="l" t="t" r="r" b="b"/>
            <a:pathLst>
              <a:path w="2467610" h="981075">
                <a:moveTo>
                  <a:pt x="2303462" y="0"/>
                </a:moveTo>
                <a:lnTo>
                  <a:pt x="163512" y="0"/>
                </a:lnTo>
                <a:lnTo>
                  <a:pt x="120042" y="5836"/>
                </a:lnTo>
                <a:lnTo>
                  <a:pt x="80982" y="22309"/>
                </a:lnTo>
                <a:lnTo>
                  <a:pt x="47890" y="47863"/>
                </a:lnTo>
                <a:lnTo>
                  <a:pt x="22323" y="80941"/>
                </a:lnTo>
                <a:lnTo>
                  <a:pt x="5840" y="119988"/>
                </a:lnTo>
                <a:lnTo>
                  <a:pt x="0" y="163449"/>
                </a:lnTo>
                <a:lnTo>
                  <a:pt x="0" y="817499"/>
                </a:lnTo>
                <a:lnTo>
                  <a:pt x="5840" y="860968"/>
                </a:lnTo>
                <a:lnTo>
                  <a:pt x="22323" y="900039"/>
                </a:lnTo>
                <a:lnTo>
                  <a:pt x="47890" y="933148"/>
                </a:lnTo>
                <a:lnTo>
                  <a:pt x="80982" y="958732"/>
                </a:lnTo>
                <a:lnTo>
                  <a:pt x="120042" y="975228"/>
                </a:lnTo>
                <a:lnTo>
                  <a:pt x="163512" y="981075"/>
                </a:lnTo>
                <a:lnTo>
                  <a:pt x="2303462" y="981075"/>
                </a:lnTo>
                <a:lnTo>
                  <a:pt x="2346932" y="975228"/>
                </a:lnTo>
                <a:lnTo>
                  <a:pt x="2386003" y="958732"/>
                </a:lnTo>
                <a:lnTo>
                  <a:pt x="2419111" y="933148"/>
                </a:lnTo>
                <a:lnTo>
                  <a:pt x="2444695" y="900039"/>
                </a:lnTo>
                <a:lnTo>
                  <a:pt x="2461192" y="860968"/>
                </a:lnTo>
                <a:lnTo>
                  <a:pt x="2467038" y="817499"/>
                </a:lnTo>
                <a:lnTo>
                  <a:pt x="2467038" y="163449"/>
                </a:lnTo>
                <a:lnTo>
                  <a:pt x="2461192" y="119988"/>
                </a:lnTo>
                <a:lnTo>
                  <a:pt x="2444695" y="80941"/>
                </a:lnTo>
                <a:lnTo>
                  <a:pt x="2419111" y="47863"/>
                </a:lnTo>
                <a:lnTo>
                  <a:pt x="2386003" y="22309"/>
                </a:lnTo>
                <a:lnTo>
                  <a:pt x="2346932" y="5836"/>
                </a:lnTo>
                <a:lnTo>
                  <a:pt x="2303462" y="0"/>
                </a:lnTo>
                <a:close/>
              </a:path>
            </a:pathLst>
          </a:custGeom>
          <a:solidFill>
            <a:srgbClr val="FFC000"/>
          </a:solidFill>
        </p:spPr>
        <p:txBody>
          <a:bodyPr wrap="square" lIns="0" tIns="0" rIns="0" bIns="0" rtlCol="0"/>
          <a:lstStyle/>
          <a:p>
            <a:endParaRPr/>
          </a:p>
        </p:txBody>
      </p:sp>
      <p:sp>
        <p:nvSpPr>
          <p:cNvPr id="28" name="object 26">
            <a:extLst>
              <a:ext uri="{FF2B5EF4-FFF2-40B4-BE49-F238E27FC236}">
                <a16:creationId xmlns:a16="http://schemas.microsoft.com/office/drawing/2014/main" id="{2A715752-ACCF-4420-BC53-A1C4BDB99258}"/>
              </a:ext>
            </a:extLst>
          </p:cNvPr>
          <p:cNvSpPr/>
          <p:nvPr/>
        </p:nvSpPr>
        <p:spPr>
          <a:xfrm>
            <a:off x="570811" y="4010546"/>
            <a:ext cx="1853952" cy="670087"/>
          </a:xfrm>
          <a:custGeom>
            <a:avLst/>
            <a:gdLst/>
            <a:ahLst/>
            <a:cxnLst/>
            <a:rect l="l" t="t" r="r" b="b"/>
            <a:pathLst>
              <a:path w="2467610" h="981075">
                <a:moveTo>
                  <a:pt x="0" y="163449"/>
                </a:moveTo>
                <a:lnTo>
                  <a:pt x="5840" y="119988"/>
                </a:lnTo>
                <a:lnTo>
                  <a:pt x="22323" y="80941"/>
                </a:lnTo>
                <a:lnTo>
                  <a:pt x="47890" y="47863"/>
                </a:lnTo>
                <a:lnTo>
                  <a:pt x="80982" y="22309"/>
                </a:lnTo>
                <a:lnTo>
                  <a:pt x="120042" y="5836"/>
                </a:lnTo>
                <a:lnTo>
                  <a:pt x="163512" y="0"/>
                </a:lnTo>
                <a:lnTo>
                  <a:pt x="2303462" y="0"/>
                </a:lnTo>
                <a:lnTo>
                  <a:pt x="2346932" y="5836"/>
                </a:lnTo>
                <a:lnTo>
                  <a:pt x="2386003" y="22309"/>
                </a:lnTo>
                <a:lnTo>
                  <a:pt x="2419111" y="47863"/>
                </a:lnTo>
                <a:lnTo>
                  <a:pt x="2444695" y="80941"/>
                </a:lnTo>
                <a:lnTo>
                  <a:pt x="2461192" y="119988"/>
                </a:lnTo>
                <a:lnTo>
                  <a:pt x="2467038" y="163449"/>
                </a:lnTo>
                <a:lnTo>
                  <a:pt x="2467038" y="817499"/>
                </a:lnTo>
                <a:lnTo>
                  <a:pt x="2461192" y="860968"/>
                </a:lnTo>
                <a:lnTo>
                  <a:pt x="2444695" y="900039"/>
                </a:lnTo>
                <a:lnTo>
                  <a:pt x="2419111" y="933148"/>
                </a:lnTo>
                <a:lnTo>
                  <a:pt x="2386003" y="958732"/>
                </a:lnTo>
                <a:lnTo>
                  <a:pt x="2346932" y="975228"/>
                </a:lnTo>
                <a:lnTo>
                  <a:pt x="2303462" y="981075"/>
                </a:lnTo>
                <a:lnTo>
                  <a:pt x="163512" y="981075"/>
                </a:lnTo>
                <a:lnTo>
                  <a:pt x="120042" y="975228"/>
                </a:lnTo>
                <a:lnTo>
                  <a:pt x="80982" y="958732"/>
                </a:lnTo>
                <a:lnTo>
                  <a:pt x="47890" y="933148"/>
                </a:lnTo>
                <a:lnTo>
                  <a:pt x="22323" y="900039"/>
                </a:lnTo>
                <a:lnTo>
                  <a:pt x="5840" y="860968"/>
                </a:lnTo>
                <a:lnTo>
                  <a:pt x="0" y="817499"/>
                </a:lnTo>
                <a:lnTo>
                  <a:pt x="0" y="163449"/>
                </a:lnTo>
                <a:close/>
              </a:path>
            </a:pathLst>
          </a:custGeom>
          <a:ln w="28575">
            <a:solidFill>
              <a:srgbClr val="E36C09"/>
            </a:solidFill>
          </a:ln>
        </p:spPr>
        <p:txBody>
          <a:bodyPr wrap="square" lIns="0" tIns="0" rIns="0" bIns="0" rtlCol="0"/>
          <a:lstStyle/>
          <a:p>
            <a:endParaRPr/>
          </a:p>
        </p:txBody>
      </p:sp>
      <p:sp>
        <p:nvSpPr>
          <p:cNvPr id="30" name="object 28">
            <a:extLst>
              <a:ext uri="{FF2B5EF4-FFF2-40B4-BE49-F238E27FC236}">
                <a16:creationId xmlns:a16="http://schemas.microsoft.com/office/drawing/2014/main" id="{59441295-6944-436D-8BCF-D3FA1139F696}"/>
              </a:ext>
            </a:extLst>
          </p:cNvPr>
          <p:cNvSpPr/>
          <p:nvPr/>
        </p:nvSpPr>
        <p:spPr>
          <a:xfrm>
            <a:off x="5093624" y="3412022"/>
            <a:ext cx="450845" cy="234205"/>
          </a:xfrm>
          <a:custGeom>
            <a:avLst/>
            <a:gdLst/>
            <a:ahLst/>
            <a:cxnLst/>
            <a:rect l="l" t="t" r="r" b="b"/>
            <a:pathLst>
              <a:path w="600075" h="342900">
                <a:moveTo>
                  <a:pt x="428625" y="0"/>
                </a:moveTo>
                <a:lnTo>
                  <a:pt x="428625" y="85725"/>
                </a:lnTo>
                <a:lnTo>
                  <a:pt x="0" y="85725"/>
                </a:lnTo>
                <a:lnTo>
                  <a:pt x="0" y="257175"/>
                </a:lnTo>
                <a:lnTo>
                  <a:pt x="428625" y="257175"/>
                </a:lnTo>
                <a:lnTo>
                  <a:pt x="428625" y="342900"/>
                </a:lnTo>
                <a:lnTo>
                  <a:pt x="600075" y="171450"/>
                </a:lnTo>
                <a:lnTo>
                  <a:pt x="428625" y="0"/>
                </a:lnTo>
                <a:close/>
              </a:path>
            </a:pathLst>
          </a:custGeom>
          <a:solidFill>
            <a:srgbClr val="4F81BC"/>
          </a:solidFill>
        </p:spPr>
        <p:txBody>
          <a:bodyPr wrap="square" lIns="0" tIns="0" rIns="0" bIns="0" rtlCol="0"/>
          <a:lstStyle/>
          <a:p>
            <a:endParaRPr/>
          </a:p>
        </p:txBody>
      </p:sp>
      <p:sp>
        <p:nvSpPr>
          <p:cNvPr id="31" name="object 29">
            <a:extLst>
              <a:ext uri="{FF2B5EF4-FFF2-40B4-BE49-F238E27FC236}">
                <a16:creationId xmlns:a16="http://schemas.microsoft.com/office/drawing/2014/main" id="{065E787D-EC30-4B9C-A474-95DFF309C979}"/>
              </a:ext>
            </a:extLst>
          </p:cNvPr>
          <p:cNvSpPr/>
          <p:nvPr/>
        </p:nvSpPr>
        <p:spPr>
          <a:xfrm>
            <a:off x="5093624" y="3412022"/>
            <a:ext cx="450845" cy="234205"/>
          </a:xfrm>
          <a:custGeom>
            <a:avLst/>
            <a:gdLst/>
            <a:ahLst/>
            <a:cxnLst/>
            <a:rect l="l" t="t" r="r" b="b"/>
            <a:pathLst>
              <a:path w="600075" h="342900">
                <a:moveTo>
                  <a:pt x="0" y="85725"/>
                </a:moveTo>
                <a:lnTo>
                  <a:pt x="428625" y="85725"/>
                </a:lnTo>
                <a:lnTo>
                  <a:pt x="428625" y="0"/>
                </a:lnTo>
                <a:lnTo>
                  <a:pt x="600075" y="171450"/>
                </a:lnTo>
                <a:lnTo>
                  <a:pt x="428625" y="342900"/>
                </a:lnTo>
                <a:lnTo>
                  <a:pt x="428625" y="257175"/>
                </a:lnTo>
                <a:lnTo>
                  <a:pt x="0" y="257175"/>
                </a:lnTo>
                <a:lnTo>
                  <a:pt x="0" y="85725"/>
                </a:lnTo>
                <a:close/>
              </a:path>
            </a:pathLst>
          </a:custGeom>
          <a:ln w="28575">
            <a:solidFill>
              <a:srgbClr val="385D89"/>
            </a:solidFill>
          </a:ln>
        </p:spPr>
        <p:txBody>
          <a:bodyPr wrap="square" lIns="0" tIns="0" rIns="0" bIns="0" rtlCol="0"/>
          <a:lstStyle/>
          <a:p>
            <a:endParaRPr/>
          </a:p>
        </p:txBody>
      </p:sp>
      <p:sp>
        <p:nvSpPr>
          <p:cNvPr id="32" name="object 30">
            <a:extLst>
              <a:ext uri="{FF2B5EF4-FFF2-40B4-BE49-F238E27FC236}">
                <a16:creationId xmlns:a16="http://schemas.microsoft.com/office/drawing/2014/main" id="{C3E15DC3-591B-4170-9691-0E5D5AE56845}"/>
              </a:ext>
            </a:extLst>
          </p:cNvPr>
          <p:cNvSpPr/>
          <p:nvPr/>
        </p:nvSpPr>
        <p:spPr>
          <a:xfrm>
            <a:off x="5093624" y="4173189"/>
            <a:ext cx="450845" cy="240711"/>
          </a:xfrm>
          <a:custGeom>
            <a:avLst/>
            <a:gdLst/>
            <a:ahLst/>
            <a:cxnLst/>
            <a:rect l="l" t="t" r="r" b="b"/>
            <a:pathLst>
              <a:path w="600075" h="352425">
                <a:moveTo>
                  <a:pt x="423799" y="0"/>
                </a:moveTo>
                <a:lnTo>
                  <a:pt x="423799" y="88011"/>
                </a:lnTo>
                <a:lnTo>
                  <a:pt x="0" y="88011"/>
                </a:lnTo>
                <a:lnTo>
                  <a:pt x="0" y="264287"/>
                </a:lnTo>
                <a:lnTo>
                  <a:pt x="423799" y="264287"/>
                </a:lnTo>
                <a:lnTo>
                  <a:pt x="423799" y="352425"/>
                </a:lnTo>
                <a:lnTo>
                  <a:pt x="600075" y="176149"/>
                </a:lnTo>
                <a:lnTo>
                  <a:pt x="423799" y="0"/>
                </a:lnTo>
                <a:close/>
              </a:path>
            </a:pathLst>
          </a:custGeom>
          <a:solidFill>
            <a:srgbClr val="FFC000"/>
          </a:solidFill>
        </p:spPr>
        <p:txBody>
          <a:bodyPr wrap="square" lIns="0" tIns="0" rIns="0" bIns="0" rtlCol="0"/>
          <a:lstStyle/>
          <a:p>
            <a:endParaRPr/>
          </a:p>
        </p:txBody>
      </p:sp>
      <p:sp>
        <p:nvSpPr>
          <p:cNvPr id="33" name="object 31">
            <a:extLst>
              <a:ext uri="{FF2B5EF4-FFF2-40B4-BE49-F238E27FC236}">
                <a16:creationId xmlns:a16="http://schemas.microsoft.com/office/drawing/2014/main" id="{7B9D29D0-2ED2-44AD-853C-A7AE42E39147}"/>
              </a:ext>
            </a:extLst>
          </p:cNvPr>
          <p:cNvSpPr/>
          <p:nvPr/>
        </p:nvSpPr>
        <p:spPr>
          <a:xfrm>
            <a:off x="5093624" y="4173189"/>
            <a:ext cx="450845" cy="240711"/>
          </a:xfrm>
          <a:custGeom>
            <a:avLst/>
            <a:gdLst/>
            <a:ahLst/>
            <a:cxnLst/>
            <a:rect l="l" t="t" r="r" b="b"/>
            <a:pathLst>
              <a:path w="600075" h="352425">
                <a:moveTo>
                  <a:pt x="0" y="88011"/>
                </a:moveTo>
                <a:lnTo>
                  <a:pt x="423799" y="88011"/>
                </a:lnTo>
                <a:lnTo>
                  <a:pt x="423799" y="0"/>
                </a:lnTo>
                <a:lnTo>
                  <a:pt x="600075" y="176149"/>
                </a:lnTo>
                <a:lnTo>
                  <a:pt x="423799" y="352425"/>
                </a:lnTo>
                <a:lnTo>
                  <a:pt x="423799" y="264287"/>
                </a:lnTo>
                <a:lnTo>
                  <a:pt x="0" y="264287"/>
                </a:lnTo>
                <a:lnTo>
                  <a:pt x="0" y="88011"/>
                </a:lnTo>
                <a:close/>
              </a:path>
            </a:pathLst>
          </a:custGeom>
          <a:ln w="28575">
            <a:solidFill>
              <a:srgbClr val="E36C09"/>
            </a:solidFill>
          </a:ln>
        </p:spPr>
        <p:txBody>
          <a:bodyPr wrap="square" lIns="0" tIns="0" rIns="0" bIns="0" rtlCol="0"/>
          <a:lstStyle/>
          <a:p>
            <a:endParaRPr/>
          </a:p>
        </p:txBody>
      </p:sp>
      <p:sp>
        <p:nvSpPr>
          <p:cNvPr id="34" name="object 32">
            <a:extLst>
              <a:ext uri="{FF2B5EF4-FFF2-40B4-BE49-F238E27FC236}">
                <a16:creationId xmlns:a16="http://schemas.microsoft.com/office/drawing/2014/main" id="{1C6019E2-A2CB-466F-AA44-04B118735B4E}"/>
              </a:ext>
            </a:extLst>
          </p:cNvPr>
          <p:cNvSpPr/>
          <p:nvPr/>
        </p:nvSpPr>
        <p:spPr>
          <a:xfrm>
            <a:off x="4976573" y="2885751"/>
            <a:ext cx="3664012" cy="2064476"/>
          </a:xfrm>
          <a:custGeom>
            <a:avLst/>
            <a:gdLst/>
            <a:ahLst/>
            <a:cxnLst/>
            <a:rect l="l" t="t" r="r" b="b"/>
            <a:pathLst>
              <a:path w="4876800" h="3022600">
                <a:moveTo>
                  <a:pt x="2788350" y="3009900"/>
                </a:moveTo>
                <a:lnTo>
                  <a:pt x="2088449" y="3009900"/>
                </a:lnTo>
                <a:lnTo>
                  <a:pt x="2145800" y="3022600"/>
                </a:lnTo>
                <a:lnTo>
                  <a:pt x="2730999" y="3022600"/>
                </a:lnTo>
                <a:lnTo>
                  <a:pt x="2788350" y="3009900"/>
                </a:lnTo>
                <a:close/>
              </a:path>
              <a:path w="4876800" h="3022600">
                <a:moveTo>
                  <a:pt x="2901757" y="2997200"/>
                </a:moveTo>
                <a:lnTo>
                  <a:pt x="1975042" y="2997200"/>
                </a:lnTo>
                <a:lnTo>
                  <a:pt x="2031524" y="3009900"/>
                </a:lnTo>
                <a:lnTo>
                  <a:pt x="2845275" y="3009900"/>
                </a:lnTo>
                <a:lnTo>
                  <a:pt x="2901757" y="2997200"/>
                </a:lnTo>
                <a:close/>
              </a:path>
              <a:path w="4876800" h="3022600">
                <a:moveTo>
                  <a:pt x="3068388" y="2971800"/>
                </a:moveTo>
                <a:lnTo>
                  <a:pt x="1808411" y="2971800"/>
                </a:lnTo>
                <a:lnTo>
                  <a:pt x="1919019" y="2997200"/>
                </a:lnTo>
                <a:lnTo>
                  <a:pt x="2957780" y="2997200"/>
                </a:lnTo>
                <a:lnTo>
                  <a:pt x="3068388" y="2971800"/>
                </a:lnTo>
                <a:close/>
              </a:path>
              <a:path w="4876800" h="3022600">
                <a:moveTo>
                  <a:pt x="3230460" y="76200"/>
                </a:moveTo>
                <a:lnTo>
                  <a:pt x="1646339" y="76200"/>
                </a:lnTo>
                <a:lnTo>
                  <a:pt x="1438080" y="127000"/>
                </a:lnTo>
                <a:lnTo>
                  <a:pt x="1387521" y="152400"/>
                </a:lnTo>
                <a:lnTo>
                  <a:pt x="1239713" y="190500"/>
                </a:lnTo>
                <a:lnTo>
                  <a:pt x="1191786" y="215900"/>
                </a:lnTo>
                <a:lnTo>
                  <a:pt x="1144558" y="228600"/>
                </a:lnTo>
                <a:lnTo>
                  <a:pt x="1098044" y="254000"/>
                </a:lnTo>
                <a:lnTo>
                  <a:pt x="1052260" y="266700"/>
                </a:lnTo>
                <a:lnTo>
                  <a:pt x="1007222" y="292100"/>
                </a:lnTo>
                <a:lnTo>
                  <a:pt x="962945" y="304800"/>
                </a:lnTo>
                <a:lnTo>
                  <a:pt x="919447" y="330200"/>
                </a:lnTo>
                <a:lnTo>
                  <a:pt x="876743" y="355600"/>
                </a:lnTo>
                <a:lnTo>
                  <a:pt x="834848" y="368300"/>
                </a:lnTo>
                <a:lnTo>
                  <a:pt x="793780" y="393700"/>
                </a:lnTo>
                <a:lnTo>
                  <a:pt x="753553" y="419100"/>
                </a:lnTo>
                <a:lnTo>
                  <a:pt x="714184" y="444500"/>
                </a:lnTo>
                <a:lnTo>
                  <a:pt x="675689" y="469900"/>
                </a:lnTo>
                <a:lnTo>
                  <a:pt x="638083" y="495300"/>
                </a:lnTo>
                <a:lnTo>
                  <a:pt x="601383" y="520700"/>
                </a:lnTo>
                <a:lnTo>
                  <a:pt x="565605" y="546100"/>
                </a:lnTo>
                <a:lnTo>
                  <a:pt x="530764" y="571500"/>
                </a:lnTo>
                <a:lnTo>
                  <a:pt x="496877" y="596900"/>
                </a:lnTo>
                <a:lnTo>
                  <a:pt x="463959" y="622300"/>
                </a:lnTo>
                <a:lnTo>
                  <a:pt x="432027" y="647700"/>
                </a:lnTo>
                <a:lnTo>
                  <a:pt x="401096" y="685800"/>
                </a:lnTo>
                <a:lnTo>
                  <a:pt x="371183" y="711200"/>
                </a:lnTo>
                <a:lnTo>
                  <a:pt x="342303" y="736600"/>
                </a:lnTo>
                <a:lnTo>
                  <a:pt x="314473" y="774700"/>
                </a:lnTo>
                <a:lnTo>
                  <a:pt x="287707" y="800100"/>
                </a:lnTo>
                <a:lnTo>
                  <a:pt x="262023" y="825500"/>
                </a:lnTo>
                <a:lnTo>
                  <a:pt x="237437" y="863600"/>
                </a:lnTo>
                <a:lnTo>
                  <a:pt x="213963" y="889000"/>
                </a:lnTo>
                <a:lnTo>
                  <a:pt x="191619" y="927100"/>
                </a:lnTo>
                <a:lnTo>
                  <a:pt x="170419" y="952500"/>
                </a:lnTo>
                <a:lnTo>
                  <a:pt x="150381" y="990600"/>
                </a:lnTo>
                <a:lnTo>
                  <a:pt x="131520" y="1028700"/>
                </a:lnTo>
                <a:lnTo>
                  <a:pt x="113852" y="1054100"/>
                </a:lnTo>
                <a:lnTo>
                  <a:pt x="97393" y="1092200"/>
                </a:lnTo>
                <a:lnTo>
                  <a:pt x="82159" y="1117600"/>
                </a:lnTo>
                <a:lnTo>
                  <a:pt x="68166" y="1155700"/>
                </a:lnTo>
                <a:lnTo>
                  <a:pt x="55430" y="1193800"/>
                </a:lnTo>
                <a:lnTo>
                  <a:pt x="43967" y="1231900"/>
                </a:lnTo>
                <a:lnTo>
                  <a:pt x="33792" y="1257300"/>
                </a:lnTo>
                <a:lnTo>
                  <a:pt x="24923" y="1295400"/>
                </a:lnTo>
                <a:lnTo>
                  <a:pt x="17374" y="1333500"/>
                </a:lnTo>
                <a:lnTo>
                  <a:pt x="11162" y="1371600"/>
                </a:lnTo>
                <a:lnTo>
                  <a:pt x="6302" y="1409700"/>
                </a:lnTo>
                <a:lnTo>
                  <a:pt x="2811" y="1435100"/>
                </a:lnTo>
                <a:lnTo>
                  <a:pt x="705" y="1473200"/>
                </a:lnTo>
                <a:lnTo>
                  <a:pt x="0" y="1511300"/>
                </a:lnTo>
                <a:lnTo>
                  <a:pt x="705" y="1549400"/>
                </a:lnTo>
                <a:lnTo>
                  <a:pt x="2811" y="1587500"/>
                </a:lnTo>
                <a:lnTo>
                  <a:pt x="6302" y="1625600"/>
                </a:lnTo>
                <a:lnTo>
                  <a:pt x="11162" y="1663700"/>
                </a:lnTo>
                <a:lnTo>
                  <a:pt x="17374" y="1701800"/>
                </a:lnTo>
                <a:lnTo>
                  <a:pt x="24923" y="1727200"/>
                </a:lnTo>
                <a:lnTo>
                  <a:pt x="33792" y="1765300"/>
                </a:lnTo>
                <a:lnTo>
                  <a:pt x="43967" y="1803400"/>
                </a:lnTo>
                <a:lnTo>
                  <a:pt x="55430" y="1841500"/>
                </a:lnTo>
                <a:lnTo>
                  <a:pt x="68166" y="1866900"/>
                </a:lnTo>
                <a:lnTo>
                  <a:pt x="82159" y="1905000"/>
                </a:lnTo>
                <a:lnTo>
                  <a:pt x="97393" y="1943100"/>
                </a:lnTo>
                <a:lnTo>
                  <a:pt x="113852" y="1968500"/>
                </a:lnTo>
                <a:lnTo>
                  <a:pt x="131520" y="2006600"/>
                </a:lnTo>
                <a:lnTo>
                  <a:pt x="150381" y="2044700"/>
                </a:lnTo>
                <a:lnTo>
                  <a:pt x="170419" y="2070100"/>
                </a:lnTo>
                <a:lnTo>
                  <a:pt x="191619" y="2108200"/>
                </a:lnTo>
                <a:lnTo>
                  <a:pt x="213963" y="2133600"/>
                </a:lnTo>
                <a:lnTo>
                  <a:pt x="237437" y="2171700"/>
                </a:lnTo>
                <a:lnTo>
                  <a:pt x="262023" y="2197100"/>
                </a:lnTo>
                <a:lnTo>
                  <a:pt x="287707" y="2222500"/>
                </a:lnTo>
                <a:lnTo>
                  <a:pt x="314473" y="2260600"/>
                </a:lnTo>
                <a:lnTo>
                  <a:pt x="342303" y="2286000"/>
                </a:lnTo>
                <a:lnTo>
                  <a:pt x="371183" y="2324100"/>
                </a:lnTo>
                <a:lnTo>
                  <a:pt x="401096" y="2349500"/>
                </a:lnTo>
                <a:lnTo>
                  <a:pt x="432027" y="2374900"/>
                </a:lnTo>
                <a:lnTo>
                  <a:pt x="463959" y="2400300"/>
                </a:lnTo>
                <a:lnTo>
                  <a:pt x="496877" y="2425700"/>
                </a:lnTo>
                <a:lnTo>
                  <a:pt x="530764" y="2463800"/>
                </a:lnTo>
                <a:lnTo>
                  <a:pt x="565605" y="2489200"/>
                </a:lnTo>
                <a:lnTo>
                  <a:pt x="601383" y="2514600"/>
                </a:lnTo>
                <a:lnTo>
                  <a:pt x="638083" y="2540000"/>
                </a:lnTo>
                <a:lnTo>
                  <a:pt x="675689" y="2565400"/>
                </a:lnTo>
                <a:lnTo>
                  <a:pt x="714184" y="2590800"/>
                </a:lnTo>
                <a:lnTo>
                  <a:pt x="753553" y="2603500"/>
                </a:lnTo>
                <a:lnTo>
                  <a:pt x="793780" y="2628900"/>
                </a:lnTo>
                <a:lnTo>
                  <a:pt x="834848" y="2654300"/>
                </a:lnTo>
                <a:lnTo>
                  <a:pt x="876743" y="2679700"/>
                </a:lnTo>
                <a:lnTo>
                  <a:pt x="919447" y="2705100"/>
                </a:lnTo>
                <a:lnTo>
                  <a:pt x="962945" y="2717800"/>
                </a:lnTo>
                <a:lnTo>
                  <a:pt x="1007222" y="2743200"/>
                </a:lnTo>
                <a:lnTo>
                  <a:pt x="1052260" y="2755900"/>
                </a:lnTo>
                <a:lnTo>
                  <a:pt x="1098044" y="2781300"/>
                </a:lnTo>
                <a:lnTo>
                  <a:pt x="1144558" y="2794000"/>
                </a:lnTo>
                <a:lnTo>
                  <a:pt x="1191786" y="2819400"/>
                </a:lnTo>
                <a:lnTo>
                  <a:pt x="1288321" y="2844800"/>
                </a:lnTo>
                <a:lnTo>
                  <a:pt x="1337596" y="2870200"/>
                </a:lnTo>
                <a:lnTo>
                  <a:pt x="1387521" y="2882900"/>
                </a:lnTo>
                <a:lnTo>
                  <a:pt x="1753860" y="2971800"/>
                </a:lnTo>
                <a:lnTo>
                  <a:pt x="3122939" y="2971800"/>
                </a:lnTo>
                <a:lnTo>
                  <a:pt x="3489278" y="2882900"/>
                </a:lnTo>
                <a:lnTo>
                  <a:pt x="3539203" y="2870200"/>
                </a:lnTo>
                <a:lnTo>
                  <a:pt x="3588478" y="2844800"/>
                </a:lnTo>
                <a:lnTo>
                  <a:pt x="3685013" y="2819400"/>
                </a:lnTo>
                <a:lnTo>
                  <a:pt x="3732241" y="2794000"/>
                </a:lnTo>
                <a:lnTo>
                  <a:pt x="3778755" y="2781300"/>
                </a:lnTo>
                <a:lnTo>
                  <a:pt x="3824539" y="2755900"/>
                </a:lnTo>
                <a:lnTo>
                  <a:pt x="3869577" y="2743200"/>
                </a:lnTo>
                <a:lnTo>
                  <a:pt x="3913854" y="2717800"/>
                </a:lnTo>
                <a:lnTo>
                  <a:pt x="3957352" y="2705100"/>
                </a:lnTo>
                <a:lnTo>
                  <a:pt x="4000056" y="2679700"/>
                </a:lnTo>
                <a:lnTo>
                  <a:pt x="4041951" y="2654300"/>
                </a:lnTo>
                <a:lnTo>
                  <a:pt x="4083019" y="2628900"/>
                </a:lnTo>
                <a:lnTo>
                  <a:pt x="4123246" y="2603500"/>
                </a:lnTo>
                <a:lnTo>
                  <a:pt x="4162615" y="2590800"/>
                </a:lnTo>
                <a:lnTo>
                  <a:pt x="4201110" y="2565400"/>
                </a:lnTo>
                <a:lnTo>
                  <a:pt x="4238716" y="2540000"/>
                </a:lnTo>
                <a:lnTo>
                  <a:pt x="4275416" y="2514600"/>
                </a:lnTo>
                <a:lnTo>
                  <a:pt x="4311194" y="2489200"/>
                </a:lnTo>
                <a:lnTo>
                  <a:pt x="4346035" y="2463800"/>
                </a:lnTo>
                <a:lnTo>
                  <a:pt x="4379922" y="2425700"/>
                </a:lnTo>
                <a:lnTo>
                  <a:pt x="4412840" y="2400300"/>
                </a:lnTo>
                <a:lnTo>
                  <a:pt x="4444772" y="2374900"/>
                </a:lnTo>
                <a:lnTo>
                  <a:pt x="4475703" y="2349500"/>
                </a:lnTo>
                <a:lnTo>
                  <a:pt x="4505616" y="2324100"/>
                </a:lnTo>
                <a:lnTo>
                  <a:pt x="4534496" y="2286000"/>
                </a:lnTo>
                <a:lnTo>
                  <a:pt x="4562326" y="2260600"/>
                </a:lnTo>
                <a:lnTo>
                  <a:pt x="4589092" y="2222500"/>
                </a:lnTo>
                <a:lnTo>
                  <a:pt x="4614776" y="2197100"/>
                </a:lnTo>
                <a:lnTo>
                  <a:pt x="4639362" y="2171700"/>
                </a:lnTo>
                <a:lnTo>
                  <a:pt x="4662836" y="2133600"/>
                </a:lnTo>
                <a:lnTo>
                  <a:pt x="4685180" y="2108200"/>
                </a:lnTo>
                <a:lnTo>
                  <a:pt x="4706380" y="2070100"/>
                </a:lnTo>
                <a:lnTo>
                  <a:pt x="4726418" y="2044700"/>
                </a:lnTo>
                <a:lnTo>
                  <a:pt x="4745279" y="2006600"/>
                </a:lnTo>
                <a:lnTo>
                  <a:pt x="4762947" y="1968500"/>
                </a:lnTo>
                <a:lnTo>
                  <a:pt x="4779406" y="1943100"/>
                </a:lnTo>
                <a:lnTo>
                  <a:pt x="4794640" y="1905000"/>
                </a:lnTo>
                <a:lnTo>
                  <a:pt x="4808633" y="1866900"/>
                </a:lnTo>
                <a:lnTo>
                  <a:pt x="4821369" y="1841500"/>
                </a:lnTo>
                <a:lnTo>
                  <a:pt x="4832832" y="1803400"/>
                </a:lnTo>
                <a:lnTo>
                  <a:pt x="4843007" y="1765300"/>
                </a:lnTo>
                <a:lnTo>
                  <a:pt x="4851876" y="1727200"/>
                </a:lnTo>
                <a:lnTo>
                  <a:pt x="4859425" y="1701800"/>
                </a:lnTo>
                <a:lnTo>
                  <a:pt x="4865637" y="1663700"/>
                </a:lnTo>
                <a:lnTo>
                  <a:pt x="4870497" y="1625600"/>
                </a:lnTo>
                <a:lnTo>
                  <a:pt x="4873988" y="1587500"/>
                </a:lnTo>
                <a:lnTo>
                  <a:pt x="4876094" y="1549400"/>
                </a:lnTo>
                <a:lnTo>
                  <a:pt x="4876800" y="1511300"/>
                </a:lnTo>
                <a:lnTo>
                  <a:pt x="4876094" y="1473200"/>
                </a:lnTo>
                <a:lnTo>
                  <a:pt x="4873988" y="1435100"/>
                </a:lnTo>
                <a:lnTo>
                  <a:pt x="4870497" y="1409700"/>
                </a:lnTo>
                <a:lnTo>
                  <a:pt x="4865637" y="1371600"/>
                </a:lnTo>
                <a:lnTo>
                  <a:pt x="4859425" y="1333500"/>
                </a:lnTo>
                <a:lnTo>
                  <a:pt x="4851876" y="1295400"/>
                </a:lnTo>
                <a:lnTo>
                  <a:pt x="4843007" y="1257300"/>
                </a:lnTo>
                <a:lnTo>
                  <a:pt x="4832832" y="1231900"/>
                </a:lnTo>
                <a:lnTo>
                  <a:pt x="4821369" y="1193800"/>
                </a:lnTo>
                <a:lnTo>
                  <a:pt x="4808633" y="1155700"/>
                </a:lnTo>
                <a:lnTo>
                  <a:pt x="4794640" y="1117600"/>
                </a:lnTo>
                <a:lnTo>
                  <a:pt x="4779406" y="1092200"/>
                </a:lnTo>
                <a:lnTo>
                  <a:pt x="4762947" y="1054100"/>
                </a:lnTo>
                <a:lnTo>
                  <a:pt x="4745279" y="1028700"/>
                </a:lnTo>
                <a:lnTo>
                  <a:pt x="4726418" y="990600"/>
                </a:lnTo>
                <a:lnTo>
                  <a:pt x="4706380" y="952500"/>
                </a:lnTo>
                <a:lnTo>
                  <a:pt x="4685180" y="927100"/>
                </a:lnTo>
                <a:lnTo>
                  <a:pt x="4662836" y="889000"/>
                </a:lnTo>
                <a:lnTo>
                  <a:pt x="4639362" y="863600"/>
                </a:lnTo>
                <a:lnTo>
                  <a:pt x="4614776" y="825500"/>
                </a:lnTo>
                <a:lnTo>
                  <a:pt x="4589092" y="800100"/>
                </a:lnTo>
                <a:lnTo>
                  <a:pt x="4562326" y="774700"/>
                </a:lnTo>
                <a:lnTo>
                  <a:pt x="4534496" y="736600"/>
                </a:lnTo>
                <a:lnTo>
                  <a:pt x="4505616" y="711200"/>
                </a:lnTo>
                <a:lnTo>
                  <a:pt x="4475703" y="685800"/>
                </a:lnTo>
                <a:lnTo>
                  <a:pt x="4444772" y="647700"/>
                </a:lnTo>
                <a:lnTo>
                  <a:pt x="4412840" y="622300"/>
                </a:lnTo>
                <a:lnTo>
                  <a:pt x="4379922" y="596900"/>
                </a:lnTo>
                <a:lnTo>
                  <a:pt x="4346035" y="571500"/>
                </a:lnTo>
                <a:lnTo>
                  <a:pt x="4311194" y="546100"/>
                </a:lnTo>
                <a:lnTo>
                  <a:pt x="4275416" y="520700"/>
                </a:lnTo>
                <a:lnTo>
                  <a:pt x="4238716" y="495300"/>
                </a:lnTo>
                <a:lnTo>
                  <a:pt x="4201110" y="469900"/>
                </a:lnTo>
                <a:lnTo>
                  <a:pt x="4162615" y="444500"/>
                </a:lnTo>
                <a:lnTo>
                  <a:pt x="4123246" y="419100"/>
                </a:lnTo>
                <a:lnTo>
                  <a:pt x="4083019" y="393700"/>
                </a:lnTo>
                <a:lnTo>
                  <a:pt x="4041951" y="368300"/>
                </a:lnTo>
                <a:lnTo>
                  <a:pt x="4000056" y="355600"/>
                </a:lnTo>
                <a:lnTo>
                  <a:pt x="3957352" y="330200"/>
                </a:lnTo>
                <a:lnTo>
                  <a:pt x="3913854" y="304800"/>
                </a:lnTo>
                <a:lnTo>
                  <a:pt x="3869577" y="292100"/>
                </a:lnTo>
                <a:lnTo>
                  <a:pt x="3824539" y="266700"/>
                </a:lnTo>
                <a:lnTo>
                  <a:pt x="3778755" y="254000"/>
                </a:lnTo>
                <a:lnTo>
                  <a:pt x="3732241" y="228600"/>
                </a:lnTo>
                <a:lnTo>
                  <a:pt x="3685013" y="215900"/>
                </a:lnTo>
                <a:lnTo>
                  <a:pt x="3637086" y="190500"/>
                </a:lnTo>
                <a:lnTo>
                  <a:pt x="3489278" y="152400"/>
                </a:lnTo>
                <a:lnTo>
                  <a:pt x="3438719" y="127000"/>
                </a:lnTo>
                <a:lnTo>
                  <a:pt x="3230460" y="76200"/>
                </a:lnTo>
                <a:close/>
              </a:path>
              <a:path w="4876800" h="3022600">
                <a:moveTo>
                  <a:pt x="3013329" y="38100"/>
                </a:moveTo>
                <a:lnTo>
                  <a:pt x="1863470" y="38100"/>
                </a:lnTo>
                <a:lnTo>
                  <a:pt x="1699830" y="76200"/>
                </a:lnTo>
                <a:lnTo>
                  <a:pt x="3176969" y="76200"/>
                </a:lnTo>
                <a:lnTo>
                  <a:pt x="3013329" y="38100"/>
                </a:lnTo>
                <a:close/>
              </a:path>
              <a:path w="4876800" h="3022600">
                <a:moveTo>
                  <a:pt x="2901757" y="25400"/>
                </a:moveTo>
                <a:lnTo>
                  <a:pt x="1975042" y="25400"/>
                </a:lnTo>
                <a:lnTo>
                  <a:pt x="1919019" y="38100"/>
                </a:lnTo>
                <a:lnTo>
                  <a:pt x="2957780" y="38100"/>
                </a:lnTo>
                <a:lnTo>
                  <a:pt x="2901757" y="25400"/>
                </a:lnTo>
                <a:close/>
              </a:path>
              <a:path w="4876800" h="3022600">
                <a:moveTo>
                  <a:pt x="2788350" y="12700"/>
                </a:moveTo>
                <a:lnTo>
                  <a:pt x="2088449" y="12700"/>
                </a:lnTo>
                <a:lnTo>
                  <a:pt x="2031524" y="25400"/>
                </a:lnTo>
                <a:lnTo>
                  <a:pt x="2845275" y="25400"/>
                </a:lnTo>
                <a:lnTo>
                  <a:pt x="2788350" y="12700"/>
                </a:lnTo>
                <a:close/>
              </a:path>
              <a:path w="4876800" h="3022600">
                <a:moveTo>
                  <a:pt x="2615079" y="0"/>
                </a:moveTo>
                <a:lnTo>
                  <a:pt x="2261720" y="0"/>
                </a:lnTo>
                <a:lnTo>
                  <a:pt x="2203563" y="12700"/>
                </a:lnTo>
                <a:lnTo>
                  <a:pt x="2673236" y="12700"/>
                </a:lnTo>
                <a:lnTo>
                  <a:pt x="2615079" y="0"/>
                </a:lnTo>
                <a:close/>
              </a:path>
            </a:pathLst>
          </a:custGeom>
          <a:solidFill>
            <a:srgbClr val="D99593">
              <a:alpha val="54116"/>
            </a:srgbClr>
          </a:solidFill>
        </p:spPr>
        <p:txBody>
          <a:bodyPr wrap="square" lIns="0" tIns="0" rIns="0" bIns="0" rtlCol="0"/>
          <a:lstStyle/>
          <a:p>
            <a:endParaRPr/>
          </a:p>
        </p:txBody>
      </p:sp>
      <p:sp>
        <p:nvSpPr>
          <p:cNvPr id="35" name="object 33">
            <a:extLst>
              <a:ext uri="{FF2B5EF4-FFF2-40B4-BE49-F238E27FC236}">
                <a16:creationId xmlns:a16="http://schemas.microsoft.com/office/drawing/2014/main" id="{84668540-1312-4CC5-A825-7F21EB836A32}"/>
              </a:ext>
            </a:extLst>
          </p:cNvPr>
          <p:cNvSpPr/>
          <p:nvPr/>
        </p:nvSpPr>
        <p:spPr>
          <a:xfrm>
            <a:off x="4976573" y="2840678"/>
            <a:ext cx="3664012" cy="2068813"/>
          </a:xfrm>
          <a:custGeom>
            <a:avLst/>
            <a:gdLst/>
            <a:ahLst/>
            <a:cxnLst/>
            <a:rect l="l" t="t" r="r" b="b"/>
            <a:pathLst>
              <a:path w="4876800" h="3028950">
                <a:moveTo>
                  <a:pt x="0" y="1514475"/>
                </a:moveTo>
                <a:lnTo>
                  <a:pt x="2811" y="1441097"/>
                </a:lnTo>
                <a:lnTo>
                  <a:pt x="11162" y="1368620"/>
                </a:lnTo>
                <a:lnTo>
                  <a:pt x="24923" y="1297125"/>
                </a:lnTo>
                <a:lnTo>
                  <a:pt x="43967" y="1226689"/>
                </a:lnTo>
                <a:lnTo>
                  <a:pt x="68166" y="1157392"/>
                </a:lnTo>
                <a:lnTo>
                  <a:pt x="97393" y="1089315"/>
                </a:lnTo>
                <a:lnTo>
                  <a:pt x="131520" y="1022535"/>
                </a:lnTo>
                <a:lnTo>
                  <a:pt x="170419" y="957132"/>
                </a:lnTo>
                <a:lnTo>
                  <a:pt x="191619" y="924972"/>
                </a:lnTo>
                <a:lnTo>
                  <a:pt x="213963" y="893186"/>
                </a:lnTo>
                <a:lnTo>
                  <a:pt x="237437" y="861784"/>
                </a:lnTo>
                <a:lnTo>
                  <a:pt x="262023" y="830776"/>
                </a:lnTo>
                <a:lnTo>
                  <a:pt x="287707" y="800172"/>
                </a:lnTo>
                <a:lnTo>
                  <a:pt x="314473" y="769982"/>
                </a:lnTo>
                <a:lnTo>
                  <a:pt x="342303" y="740215"/>
                </a:lnTo>
                <a:lnTo>
                  <a:pt x="371183" y="710882"/>
                </a:lnTo>
                <a:lnTo>
                  <a:pt x="401096" y="681992"/>
                </a:lnTo>
                <a:lnTo>
                  <a:pt x="432027" y="653556"/>
                </a:lnTo>
                <a:lnTo>
                  <a:pt x="463959" y="625583"/>
                </a:lnTo>
                <a:lnTo>
                  <a:pt x="496877" y="598083"/>
                </a:lnTo>
                <a:lnTo>
                  <a:pt x="530764" y="571067"/>
                </a:lnTo>
                <a:lnTo>
                  <a:pt x="565605" y="544543"/>
                </a:lnTo>
                <a:lnTo>
                  <a:pt x="601383" y="518523"/>
                </a:lnTo>
                <a:lnTo>
                  <a:pt x="638083" y="493015"/>
                </a:lnTo>
                <a:lnTo>
                  <a:pt x="675689" y="468031"/>
                </a:lnTo>
                <a:lnTo>
                  <a:pt x="714184" y="443579"/>
                </a:lnTo>
                <a:lnTo>
                  <a:pt x="753553" y="419669"/>
                </a:lnTo>
                <a:lnTo>
                  <a:pt x="793780" y="396313"/>
                </a:lnTo>
                <a:lnTo>
                  <a:pt x="834848" y="373518"/>
                </a:lnTo>
                <a:lnTo>
                  <a:pt x="876743" y="351297"/>
                </a:lnTo>
                <a:lnTo>
                  <a:pt x="919447" y="329657"/>
                </a:lnTo>
                <a:lnTo>
                  <a:pt x="962945" y="308610"/>
                </a:lnTo>
                <a:lnTo>
                  <a:pt x="1007222" y="288165"/>
                </a:lnTo>
                <a:lnTo>
                  <a:pt x="1052260" y="268332"/>
                </a:lnTo>
                <a:lnTo>
                  <a:pt x="1098044" y="249121"/>
                </a:lnTo>
                <a:lnTo>
                  <a:pt x="1144558" y="230542"/>
                </a:lnTo>
                <a:lnTo>
                  <a:pt x="1191786" y="212604"/>
                </a:lnTo>
                <a:lnTo>
                  <a:pt x="1239713" y="195319"/>
                </a:lnTo>
                <a:lnTo>
                  <a:pt x="1288321" y="178695"/>
                </a:lnTo>
                <a:lnTo>
                  <a:pt x="1337596" y="162743"/>
                </a:lnTo>
                <a:lnTo>
                  <a:pt x="1387521" y="147472"/>
                </a:lnTo>
                <a:lnTo>
                  <a:pt x="1438080" y="132892"/>
                </a:lnTo>
                <a:lnTo>
                  <a:pt x="1489257" y="119014"/>
                </a:lnTo>
                <a:lnTo>
                  <a:pt x="1541037" y="105848"/>
                </a:lnTo>
                <a:lnTo>
                  <a:pt x="1593403" y="93402"/>
                </a:lnTo>
                <a:lnTo>
                  <a:pt x="1646339" y="81687"/>
                </a:lnTo>
                <a:lnTo>
                  <a:pt x="1699830" y="70714"/>
                </a:lnTo>
                <a:lnTo>
                  <a:pt x="1753860" y="60491"/>
                </a:lnTo>
                <a:lnTo>
                  <a:pt x="1808411" y="51029"/>
                </a:lnTo>
                <a:lnTo>
                  <a:pt x="1863470" y="42338"/>
                </a:lnTo>
                <a:lnTo>
                  <a:pt x="1919019" y="34428"/>
                </a:lnTo>
                <a:lnTo>
                  <a:pt x="1975042" y="27308"/>
                </a:lnTo>
                <a:lnTo>
                  <a:pt x="2031524" y="20988"/>
                </a:lnTo>
                <a:lnTo>
                  <a:pt x="2088449" y="15479"/>
                </a:lnTo>
                <a:lnTo>
                  <a:pt x="2145800" y="10791"/>
                </a:lnTo>
                <a:lnTo>
                  <a:pt x="2203563" y="6932"/>
                </a:lnTo>
                <a:lnTo>
                  <a:pt x="2261720" y="3914"/>
                </a:lnTo>
                <a:lnTo>
                  <a:pt x="2320255" y="1746"/>
                </a:lnTo>
                <a:lnTo>
                  <a:pt x="2379154" y="438"/>
                </a:lnTo>
                <a:lnTo>
                  <a:pt x="2438400" y="0"/>
                </a:lnTo>
                <a:lnTo>
                  <a:pt x="2497645" y="438"/>
                </a:lnTo>
                <a:lnTo>
                  <a:pt x="2556544" y="1746"/>
                </a:lnTo>
                <a:lnTo>
                  <a:pt x="2615079" y="3914"/>
                </a:lnTo>
                <a:lnTo>
                  <a:pt x="2673236" y="6932"/>
                </a:lnTo>
                <a:lnTo>
                  <a:pt x="2730999" y="10791"/>
                </a:lnTo>
                <a:lnTo>
                  <a:pt x="2788350" y="15479"/>
                </a:lnTo>
                <a:lnTo>
                  <a:pt x="2845275" y="20988"/>
                </a:lnTo>
                <a:lnTo>
                  <a:pt x="2901757" y="27308"/>
                </a:lnTo>
                <a:lnTo>
                  <a:pt x="2957780" y="34428"/>
                </a:lnTo>
                <a:lnTo>
                  <a:pt x="3013329" y="42338"/>
                </a:lnTo>
                <a:lnTo>
                  <a:pt x="3068388" y="51029"/>
                </a:lnTo>
                <a:lnTo>
                  <a:pt x="3122939" y="60491"/>
                </a:lnTo>
                <a:lnTo>
                  <a:pt x="3176969" y="70714"/>
                </a:lnTo>
                <a:lnTo>
                  <a:pt x="3230460" y="81687"/>
                </a:lnTo>
                <a:lnTo>
                  <a:pt x="3283396" y="93402"/>
                </a:lnTo>
                <a:lnTo>
                  <a:pt x="3335762" y="105848"/>
                </a:lnTo>
                <a:lnTo>
                  <a:pt x="3387542" y="119014"/>
                </a:lnTo>
                <a:lnTo>
                  <a:pt x="3438719" y="132892"/>
                </a:lnTo>
                <a:lnTo>
                  <a:pt x="3489278" y="147472"/>
                </a:lnTo>
                <a:lnTo>
                  <a:pt x="3539203" y="162743"/>
                </a:lnTo>
                <a:lnTo>
                  <a:pt x="3588478" y="178695"/>
                </a:lnTo>
                <a:lnTo>
                  <a:pt x="3637086" y="195319"/>
                </a:lnTo>
                <a:lnTo>
                  <a:pt x="3685013" y="212604"/>
                </a:lnTo>
                <a:lnTo>
                  <a:pt x="3732241" y="230542"/>
                </a:lnTo>
                <a:lnTo>
                  <a:pt x="3778755" y="249121"/>
                </a:lnTo>
                <a:lnTo>
                  <a:pt x="3824539" y="268332"/>
                </a:lnTo>
                <a:lnTo>
                  <a:pt x="3869577" y="288165"/>
                </a:lnTo>
                <a:lnTo>
                  <a:pt x="3913854" y="308610"/>
                </a:lnTo>
                <a:lnTo>
                  <a:pt x="3957352" y="329657"/>
                </a:lnTo>
                <a:lnTo>
                  <a:pt x="4000056" y="351297"/>
                </a:lnTo>
                <a:lnTo>
                  <a:pt x="4041951" y="373518"/>
                </a:lnTo>
                <a:lnTo>
                  <a:pt x="4083019" y="396313"/>
                </a:lnTo>
                <a:lnTo>
                  <a:pt x="4123246" y="419669"/>
                </a:lnTo>
                <a:lnTo>
                  <a:pt x="4162615" y="443579"/>
                </a:lnTo>
                <a:lnTo>
                  <a:pt x="4201110" y="468031"/>
                </a:lnTo>
                <a:lnTo>
                  <a:pt x="4238716" y="493015"/>
                </a:lnTo>
                <a:lnTo>
                  <a:pt x="4275416" y="518523"/>
                </a:lnTo>
                <a:lnTo>
                  <a:pt x="4311194" y="544543"/>
                </a:lnTo>
                <a:lnTo>
                  <a:pt x="4346035" y="571067"/>
                </a:lnTo>
                <a:lnTo>
                  <a:pt x="4379922" y="598083"/>
                </a:lnTo>
                <a:lnTo>
                  <a:pt x="4412840" y="625583"/>
                </a:lnTo>
                <a:lnTo>
                  <a:pt x="4444772" y="653556"/>
                </a:lnTo>
                <a:lnTo>
                  <a:pt x="4475703" y="681992"/>
                </a:lnTo>
                <a:lnTo>
                  <a:pt x="4505616" y="710882"/>
                </a:lnTo>
                <a:lnTo>
                  <a:pt x="4534496" y="740215"/>
                </a:lnTo>
                <a:lnTo>
                  <a:pt x="4562326" y="769982"/>
                </a:lnTo>
                <a:lnTo>
                  <a:pt x="4589092" y="800172"/>
                </a:lnTo>
                <a:lnTo>
                  <a:pt x="4614776" y="830776"/>
                </a:lnTo>
                <a:lnTo>
                  <a:pt x="4639362" y="861784"/>
                </a:lnTo>
                <a:lnTo>
                  <a:pt x="4662836" y="893186"/>
                </a:lnTo>
                <a:lnTo>
                  <a:pt x="4685180" y="924972"/>
                </a:lnTo>
                <a:lnTo>
                  <a:pt x="4706380" y="957132"/>
                </a:lnTo>
                <a:lnTo>
                  <a:pt x="4726418" y="989656"/>
                </a:lnTo>
                <a:lnTo>
                  <a:pt x="4762947" y="1055757"/>
                </a:lnTo>
                <a:lnTo>
                  <a:pt x="4794640" y="1123196"/>
                </a:lnTo>
                <a:lnTo>
                  <a:pt x="4821369" y="1191893"/>
                </a:lnTo>
                <a:lnTo>
                  <a:pt x="4843007" y="1261769"/>
                </a:lnTo>
                <a:lnTo>
                  <a:pt x="4859425" y="1332745"/>
                </a:lnTo>
                <a:lnTo>
                  <a:pt x="4870497" y="1404741"/>
                </a:lnTo>
                <a:lnTo>
                  <a:pt x="4876094" y="1477678"/>
                </a:lnTo>
                <a:lnTo>
                  <a:pt x="4876800" y="1514475"/>
                </a:lnTo>
                <a:lnTo>
                  <a:pt x="4876094" y="1551271"/>
                </a:lnTo>
                <a:lnTo>
                  <a:pt x="4870497" y="1624208"/>
                </a:lnTo>
                <a:lnTo>
                  <a:pt x="4859425" y="1696204"/>
                </a:lnTo>
                <a:lnTo>
                  <a:pt x="4843007" y="1767180"/>
                </a:lnTo>
                <a:lnTo>
                  <a:pt x="4821369" y="1837056"/>
                </a:lnTo>
                <a:lnTo>
                  <a:pt x="4794640" y="1905753"/>
                </a:lnTo>
                <a:lnTo>
                  <a:pt x="4762947" y="1973192"/>
                </a:lnTo>
                <a:lnTo>
                  <a:pt x="4726418" y="2039293"/>
                </a:lnTo>
                <a:lnTo>
                  <a:pt x="4706380" y="2071817"/>
                </a:lnTo>
                <a:lnTo>
                  <a:pt x="4685180" y="2103977"/>
                </a:lnTo>
                <a:lnTo>
                  <a:pt x="4662836" y="2135763"/>
                </a:lnTo>
                <a:lnTo>
                  <a:pt x="4639362" y="2167165"/>
                </a:lnTo>
                <a:lnTo>
                  <a:pt x="4614776" y="2198173"/>
                </a:lnTo>
                <a:lnTo>
                  <a:pt x="4589092" y="2228777"/>
                </a:lnTo>
                <a:lnTo>
                  <a:pt x="4562326" y="2258967"/>
                </a:lnTo>
                <a:lnTo>
                  <a:pt x="4534496" y="2288734"/>
                </a:lnTo>
                <a:lnTo>
                  <a:pt x="4505616" y="2318067"/>
                </a:lnTo>
                <a:lnTo>
                  <a:pt x="4475703" y="2346957"/>
                </a:lnTo>
                <a:lnTo>
                  <a:pt x="4444772" y="2375393"/>
                </a:lnTo>
                <a:lnTo>
                  <a:pt x="4412840" y="2403366"/>
                </a:lnTo>
                <a:lnTo>
                  <a:pt x="4379922" y="2430866"/>
                </a:lnTo>
                <a:lnTo>
                  <a:pt x="4346035" y="2457882"/>
                </a:lnTo>
                <a:lnTo>
                  <a:pt x="4311194" y="2484406"/>
                </a:lnTo>
                <a:lnTo>
                  <a:pt x="4275416" y="2510426"/>
                </a:lnTo>
                <a:lnTo>
                  <a:pt x="4238716" y="2535934"/>
                </a:lnTo>
                <a:lnTo>
                  <a:pt x="4201110" y="2560918"/>
                </a:lnTo>
                <a:lnTo>
                  <a:pt x="4162615" y="2585370"/>
                </a:lnTo>
                <a:lnTo>
                  <a:pt x="4123246" y="2609280"/>
                </a:lnTo>
                <a:lnTo>
                  <a:pt x="4083019" y="2632636"/>
                </a:lnTo>
                <a:lnTo>
                  <a:pt x="4041951" y="2655431"/>
                </a:lnTo>
                <a:lnTo>
                  <a:pt x="4000056" y="2677652"/>
                </a:lnTo>
                <a:lnTo>
                  <a:pt x="3957352" y="2699292"/>
                </a:lnTo>
                <a:lnTo>
                  <a:pt x="3913854" y="2720339"/>
                </a:lnTo>
                <a:lnTo>
                  <a:pt x="3869577" y="2740784"/>
                </a:lnTo>
                <a:lnTo>
                  <a:pt x="3824539" y="2760617"/>
                </a:lnTo>
                <a:lnTo>
                  <a:pt x="3778755" y="2779828"/>
                </a:lnTo>
                <a:lnTo>
                  <a:pt x="3732241" y="2798407"/>
                </a:lnTo>
                <a:lnTo>
                  <a:pt x="3685013" y="2816345"/>
                </a:lnTo>
                <a:lnTo>
                  <a:pt x="3637086" y="2833630"/>
                </a:lnTo>
                <a:lnTo>
                  <a:pt x="3588478" y="2850254"/>
                </a:lnTo>
                <a:lnTo>
                  <a:pt x="3539203" y="2866206"/>
                </a:lnTo>
                <a:lnTo>
                  <a:pt x="3489278" y="2881477"/>
                </a:lnTo>
                <a:lnTo>
                  <a:pt x="3438719" y="2896057"/>
                </a:lnTo>
                <a:lnTo>
                  <a:pt x="3387542" y="2909935"/>
                </a:lnTo>
                <a:lnTo>
                  <a:pt x="3335762" y="2923101"/>
                </a:lnTo>
                <a:lnTo>
                  <a:pt x="3283396" y="2935547"/>
                </a:lnTo>
                <a:lnTo>
                  <a:pt x="3230460" y="2947262"/>
                </a:lnTo>
                <a:lnTo>
                  <a:pt x="3176969" y="2958235"/>
                </a:lnTo>
                <a:lnTo>
                  <a:pt x="3122939" y="2968458"/>
                </a:lnTo>
                <a:lnTo>
                  <a:pt x="3068388" y="2977920"/>
                </a:lnTo>
                <a:lnTo>
                  <a:pt x="3013329" y="2986611"/>
                </a:lnTo>
                <a:lnTo>
                  <a:pt x="2957780" y="2994521"/>
                </a:lnTo>
                <a:lnTo>
                  <a:pt x="2901757" y="3001641"/>
                </a:lnTo>
                <a:lnTo>
                  <a:pt x="2845275" y="3007961"/>
                </a:lnTo>
                <a:lnTo>
                  <a:pt x="2788350" y="3013470"/>
                </a:lnTo>
                <a:lnTo>
                  <a:pt x="2730999" y="3018158"/>
                </a:lnTo>
                <a:lnTo>
                  <a:pt x="2673236" y="3022017"/>
                </a:lnTo>
                <a:lnTo>
                  <a:pt x="2615079" y="3025035"/>
                </a:lnTo>
                <a:lnTo>
                  <a:pt x="2556544" y="3027203"/>
                </a:lnTo>
                <a:lnTo>
                  <a:pt x="2497645" y="3028511"/>
                </a:lnTo>
                <a:lnTo>
                  <a:pt x="2438400" y="3028950"/>
                </a:lnTo>
                <a:lnTo>
                  <a:pt x="2379154" y="3028511"/>
                </a:lnTo>
                <a:lnTo>
                  <a:pt x="2320255" y="3027203"/>
                </a:lnTo>
                <a:lnTo>
                  <a:pt x="2261720" y="3025035"/>
                </a:lnTo>
                <a:lnTo>
                  <a:pt x="2203563" y="3022017"/>
                </a:lnTo>
                <a:lnTo>
                  <a:pt x="2145800" y="3018158"/>
                </a:lnTo>
                <a:lnTo>
                  <a:pt x="2088449" y="3013470"/>
                </a:lnTo>
                <a:lnTo>
                  <a:pt x="2031524" y="3007961"/>
                </a:lnTo>
                <a:lnTo>
                  <a:pt x="1975042" y="3001641"/>
                </a:lnTo>
                <a:lnTo>
                  <a:pt x="1919019" y="2994521"/>
                </a:lnTo>
                <a:lnTo>
                  <a:pt x="1863470" y="2986611"/>
                </a:lnTo>
                <a:lnTo>
                  <a:pt x="1808411" y="2977920"/>
                </a:lnTo>
                <a:lnTo>
                  <a:pt x="1753860" y="2968458"/>
                </a:lnTo>
                <a:lnTo>
                  <a:pt x="1699830" y="2958235"/>
                </a:lnTo>
                <a:lnTo>
                  <a:pt x="1646339" y="2947262"/>
                </a:lnTo>
                <a:lnTo>
                  <a:pt x="1593403" y="2935547"/>
                </a:lnTo>
                <a:lnTo>
                  <a:pt x="1541037" y="2923101"/>
                </a:lnTo>
                <a:lnTo>
                  <a:pt x="1489257" y="2909935"/>
                </a:lnTo>
                <a:lnTo>
                  <a:pt x="1438080" y="2896057"/>
                </a:lnTo>
                <a:lnTo>
                  <a:pt x="1387521" y="2881477"/>
                </a:lnTo>
                <a:lnTo>
                  <a:pt x="1337596" y="2866206"/>
                </a:lnTo>
                <a:lnTo>
                  <a:pt x="1288321" y="2850254"/>
                </a:lnTo>
                <a:lnTo>
                  <a:pt x="1239713" y="2833630"/>
                </a:lnTo>
                <a:lnTo>
                  <a:pt x="1191786" y="2816345"/>
                </a:lnTo>
                <a:lnTo>
                  <a:pt x="1144558" y="2798407"/>
                </a:lnTo>
                <a:lnTo>
                  <a:pt x="1098044" y="2779828"/>
                </a:lnTo>
                <a:lnTo>
                  <a:pt x="1052260" y="2760617"/>
                </a:lnTo>
                <a:lnTo>
                  <a:pt x="1007222" y="2740784"/>
                </a:lnTo>
                <a:lnTo>
                  <a:pt x="962945" y="2720339"/>
                </a:lnTo>
                <a:lnTo>
                  <a:pt x="919447" y="2699292"/>
                </a:lnTo>
                <a:lnTo>
                  <a:pt x="876743" y="2677652"/>
                </a:lnTo>
                <a:lnTo>
                  <a:pt x="834848" y="2655431"/>
                </a:lnTo>
                <a:lnTo>
                  <a:pt x="793780" y="2632636"/>
                </a:lnTo>
                <a:lnTo>
                  <a:pt x="753553" y="2609280"/>
                </a:lnTo>
                <a:lnTo>
                  <a:pt x="714184" y="2585370"/>
                </a:lnTo>
                <a:lnTo>
                  <a:pt x="675689" y="2560918"/>
                </a:lnTo>
                <a:lnTo>
                  <a:pt x="638083" y="2535934"/>
                </a:lnTo>
                <a:lnTo>
                  <a:pt x="601383" y="2510426"/>
                </a:lnTo>
                <a:lnTo>
                  <a:pt x="565605" y="2484406"/>
                </a:lnTo>
                <a:lnTo>
                  <a:pt x="530764" y="2457882"/>
                </a:lnTo>
                <a:lnTo>
                  <a:pt x="496877" y="2430866"/>
                </a:lnTo>
                <a:lnTo>
                  <a:pt x="463959" y="2403366"/>
                </a:lnTo>
                <a:lnTo>
                  <a:pt x="432027" y="2375393"/>
                </a:lnTo>
                <a:lnTo>
                  <a:pt x="401096" y="2346957"/>
                </a:lnTo>
                <a:lnTo>
                  <a:pt x="371183" y="2318067"/>
                </a:lnTo>
                <a:lnTo>
                  <a:pt x="342303" y="2288734"/>
                </a:lnTo>
                <a:lnTo>
                  <a:pt x="314473" y="2258967"/>
                </a:lnTo>
                <a:lnTo>
                  <a:pt x="287707" y="2228777"/>
                </a:lnTo>
                <a:lnTo>
                  <a:pt x="262023" y="2198173"/>
                </a:lnTo>
                <a:lnTo>
                  <a:pt x="237437" y="2167165"/>
                </a:lnTo>
                <a:lnTo>
                  <a:pt x="213963" y="2135763"/>
                </a:lnTo>
                <a:lnTo>
                  <a:pt x="191619" y="2103977"/>
                </a:lnTo>
                <a:lnTo>
                  <a:pt x="170419" y="2071817"/>
                </a:lnTo>
                <a:lnTo>
                  <a:pt x="150381" y="2039293"/>
                </a:lnTo>
                <a:lnTo>
                  <a:pt x="113852" y="1973192"/>
                </a:lnTo>
                <a:lnTo>
                  <a:pt x="82159" y="1905753"/>
                </a:lnTo>
                <a:lnTo>
                  <a:pt x="55430" y="1837056"/>
                </a:lnTo>
                <a:lnTo>
                  <a:pt x="33792" y="1767180"/>
                </a:lnTo>
                <a:lnTo>
                  <a:pt x="17374" y="1696204"/>
                </a:lnTo>
                <a:lnTo>
                  <a:pt x="6302" y="1624208"/>
                </a:lnTo>
                <a:lnTo>
                  <a:pt x="705" y="1551271"/>
                </a:lnTo>
                <a:lnTo>
                  <a:pt x="0" y="1514475"/>
                </a:lnTo>
                <a:close/>
              </a:path>
            </a:pathLst>
          </a:custGeom>
          <a:ln w="57150">
            <a:solidFill>
              <a:srgbClr val="943735"/>
            </a:solidFill>
          </a:ln>
        </p:spPr>
        <p:txBody>
          <a:bodyPr wrap="square" lIns="0" tIns="0" rIns="0" bIns="0" rtlCol="0"/>
          <a:lstStyle/>
          <a:p>
            <a:endParaRPr dirty="0"/>
          </a:p>
        </p:txBody>
      </p:sp>
      <p:sp>
        <p:nvSpPr>
          <p:cNvPr id="36" name="object 34">
            <a:extLst>
              <a:ext uri="{FF2B5EF4-FFF2-40B4-BE49-F238E27FC236}">
                <a16:creationId xmlns:a16="http://schemas.microsoft.com/office/drawing/2014/main" id="{FB80B19E-9891-45A8-B9A4-9619894CF24C}"/>
              </a:ext>
            </a:extLst>
          </p:cNvPr>
          <p:cNvSpPr txBox="1"/>
          <p:nvPr/>
        </p:nvSpPr>
        <p:spPr>
          <a:xfrm>
            <a:off x="5623193" y="3813407"/>
            <a:ext cx="3056255" cy="570028"/>
          </a:xfrm>
          <a:prstGeom prst="rect">
            <a:avLst/>
          </a:prstGeom>
        </p:spPr>
        <p:txBody>
          <a:bodyPr vert="horz" wrap="square" lIns="0" tIns="15875" rIns="0" bIns="0" rtlCol="0">
            <a:spAutoFit/>
          </a:bodyPr>
          <a:lstStyle/>
          <a:p>
            <a:pPr marL="12700">
              <a:lnSpc>
                <a:spcPct val="100000"/>
              </a:lnSpc>
              <a:spcBef>
                <a:spcPts val="125"/>
              </a:spcBef>
            </a:pPr>
            <a:r>
              <a:rPr b="1" spc="10" dirty="0">
                <a:solidFill>
                  <a:srgbClr val="C00000"/>
                </a:solidFill>
                <a:latin typeface="Arial"/>
                <a:cs typeface="Arial"/>
              </a:rPr>
              <a:t>Difference </a:t>
            </a:r>
            <a:r>
              <a:rPr b="1" spc="-15" dirty="0">
                <a:solidFill>
                  <a:srgbClr val="C00000"/>
                </a:solidFill>
                <a:latin typeface="Arial"/>
                <a:cs typeface="Arial"/>
              </a:rPr>
              <a:t>in </a:t>
            </a:r>
            <a:r>
              <a:rPr b="1" spc="20" dirty="0">
                <a:solidFill>
                  <a:srgbClr val="C00000"/>
                </a:solidFill>
                <a:latin typeface="Arial"/>
                <a:cs typeface="Arial"/>
              </a:rPr>
              <a:t>the</a:t>
            </a:r>
            <a:r>
              <a:rPr b="1" spc="270" dirty="0">
                <a:solidFill>
                  <a:srgbClr val="C00000"/>
                </a:solidFill>
                <a:latin typeface="Arial"/>
                <a:cs typeface="Arial"/>
              </a:rPr>
              <a:t> </a:t>
            </a:r>
            <a:r>
              <a:rPr b="1" spc="30" dirty="0">
                <a:solidFill>
                  <a:srgbClr val="C00000"/>
                </a:solidFill>
                <a:latin typeface="Arial"/>
                <a:cs typeface="Arial"/>
              </a:rPr>
              <a:t>output!</a:t>
            </a:r>
            <a:endParaRPr dirty="0">
              <a:latin typeface="Arial"/>
              <a:cs typeface="Arial"/>
            </a:endParaRPr>
          </a:p>
        </p:txBody>
      </p:sp>
      <p:sp>
        <p:nvSpPr>
          <p:cNvPr id="37" name="object 36">
            <a:extLst>
              <a:ext uri="{FF2B5EF4-FFF2-40B4-BE49-F238E27FC236}">
                <a16:creationId xmlns:a16="http://schemas.microsoft.com/office/drawing/2014/main" id="{B801BFAE-63AC-4CC7-9853-88363F5664C1}"/>
              </a:ext>
            </a:extLst>
          </p:cNvPr>
          <p:cNvSpPr/>
          <p:nvPr/>
        </p:nvSpPr>
        <p:spPr>
          <a:xfrm>
            <a:off x="1683612" y="4826969"/>
            <a:ext cx="1474192" cy="1346680"/>
          </a:xfrm>
          <a:prstGeom prst="rect">
            <a:avLst/>
          </a:prstGeom>
          <a:blipFill>
            <a:blip r:embed="rId4" cstate="print"/>
            <a:stretch>
              <a:fillRect/>
            </a:stretch>
          </a:blipFill>
        </p:spPr>
        <p:txBody>
          <a:bodyPr wrap="square" lIns="0" tIns="0" rIns="0" bIns="0" rtlCol="0"/>
          <a:lstStyle/>
          <a:p>
            <a:endParaRPr/>
          </a:p>
        </p:txBody>
      </p:sp>
      <p:sp>
        <p:nvSpPr>
          <p:cNvPr id="38" name="object 37">
            <a:extLst>
              <a:ext uri="{FF2B5EF4-FFF2-40B4-BE49-F238E27FC236}">
                <a16:creationId xmlns:a16="http://schemas.microsoft.com/office/drawing/2014/main" id="{115F4965-531D-46C4-A157-2C2B1EED4C75}"/>
              </a:ext>
            </a:extLst>
          </p:cNvPr>
          <p:cNvSpPr/>
          <p:nvPr/>
        </p:nvSpPr>
        <p:spPr>
          <a:xfrm>
            <a:off x="3114867" y="4931060"/>
            <a:ext cx="2454602" cy="1210061"/>
          </a:xfrm>
          <a:prstGeom prst="rect">
            <a:avLst/>
          </a:prstGeom>
          <a:blipFill>
            <a:blip r:embed="rId5" cstate="print"/>
            <a:stretch>
              <a:fillRect/>
            </a:stretch>
          </a:blipFill>
        </p:spPr>
        <p:txBody>
          <a:bodyPr wrap="square" lIns="0" tIns="0" rIns="0" bIns="0" rtlCol="0"/>
          <a:lstStyle/>
          <a:p>
            <a:endParaRPr/>
          </a:p>
        </p:txBody>
      </p:sp>
      <p:sp>
        <p:nvSpPr>
          <p:cNvPr id="40" name="object 39">
            <a:extLst>
              <a:ext uri="{FF2B5EF4-FFF2-40B4-BE49-F238E27FC236}">
                <a16:creationId xmlns:a16="http://schemas.microsoft.com/office/drawing/2014/main" id="{8D31C3B7-8A87-4FF6-8F1A-4A04629886C8}"/>
              </a:ext>
            </a:extLst>
          </p:cNvPr>
          <p:cNvSpPr/>
          <p:nvPr/>
        </p:nvSpPr>
        <p:spPr>
          <a:xfrm>
            <a:off x="5648187" y="4937565"/>
            <a:ext cx="1272385" cy="588549"/>
          </a:xfrm>
          <a:custGeom>
            <a:avLst/>
            <a:gdLst/>
            <a:ahLst/>
            <a:cxnLst/>
            <a:rect l="l" t="t" r="r" b="b"/>
            <a:pathLst>
              <a:path w="1693545" h="861695">
                <a:moveTo>
                  <a:pt x="0" y="861529"/>
                </a:moveTo>
                <a:lnTo>
                  <a:pt x="1693291" y="0"/>
                </a:lnTo>
              </a:path>
            </a:pathLst>
          </a:custGeom>
          <a:ln w="38100">
            <a:solidFill>
              <a:srgbClr val="C00000"/>
            </a:solidFill>
          </a:ln>
        </p:spPr>
        <p:txBody>
          <a:bodyPr wrap="square" lIns="0" tIns="0" rIns="0" bIns="0" rtlCol="0"/>
          <a:lstStyle/>
          <a:p>
            <a:endParaRPr/>
          </a:p>
        </p:txBody>
      </p:sp>
      <p:sp>
        <p:nvSpPr>
          <p:cNvPr id="42" name="TextBox 41">
            <a:extLst>
              <a:ext uri="{FF2B5EF4-FFF2-40B4-BE49-F238E27FC236}">
                <a16:creationId xmlns:a16="http://schemas.microsoft.com/office/drawing/2014/main" id="{04FCD035-7BCF-4A1E-AD6C-BF9A00218263}"/>
              </a:ext>
            </a:extLst>
          </p:cNvPr>
          <p:cNvSpPr txBox="1"/>
          <p:nvPr/>
        </p:nvSpPr>
        <p:spPr>
          <a:xfrm>
            <a:off x="547617" y="3201432"/>
            <a:ext cx="1962149" cy="646331"/>
          </a:xfrm>
          <a:prstGeom prst="rect">
            <a:avLst/>
          </a:prstGeom>
          <a:noFill/>
        </p:spPr>
        <p:txBody>
          <a:bodyPr wrap="square" rtlCol="0">
            <a:spAutoFit/>
          </a:bodyPr>
          <a:lstStyle/>
          <a:p>
            <a:pPr marL="12700">
              <a:spcBef>
                <a:spcPts val="125"/>
              </a:spcBef>
            </a:pPr>
            <a:r>
              <a:rPr lang="en-US" altLang="ko-KR" b="1" spc="10" dirty="0">
                <a:solidFill>
                  <a:schemeClr val="bg1"/>
                </a:solidFill>
                <a:latin typeface="Arial"/>
                <a:cs typeface="Arial"/>
              </a:rPr>
              <a:t>Input data  from the training set</a:t>
            </a:r>
          </a:p>
        </p:txBody>
      </p:sp>
      <p:sp>
        <p:nvSpPr>
          <p:cNvPr id="44" name="TextBox 43">
            <a:extLst>
              <a:ext uri="{FF2B5EF4-FFF2-40B4-BE49-F238E27FC236}">
                <a16:creationId xmlns:a16="http://schemas.microsoft.com/office/drawing/2014/main" id="{D28C195F-4E81-4979-AF2B-D8BF05D261DE}"/>
              </a:ext>
            </a:extLst>
          </p:cNvPr>
          <p:cNvSpPr txBox="1"/>
          <p:nvPr/>
        </p:nvSpPr>
        <p:spPr>
          <a:xfrm>
            <a:off x="536370" y="4067984"/>
            <a:ext cx="1962149" cy="646331"/>
          </a:xfrm>
          <a:prstGeom prst="rect">
            <a:avLst/>
          </a:prstGeom>
          <a:noFill/>
        </p:spPr>
        <p:txBody>
          <a:bodyPr wrap="square" rtlCol="0">
            <a:spAutoFit/>
          </a:bodyPr>
          <a:lstStyle/>
          <a:p>
            <a:pPr marL="12700">
              <a:spcBef>
                <a:spcPts val="125"/>
              </a:spcBef>
            </a:pPr>
            <a:r>
              <a:rPr lang="en-US" altLang="ko-KR" b="1" spc="10" dirty="0">
                <a:solidFill>
                  <a:schemeClr val="bg1"/>
                </a:solidFill>
                <a:latin typeface="Arial"/>
                <a:cs typeface="Arial"/>
              </a:rPr>
              <a:t>Input data  from the training set</a:t>
            </a:r>
          </a:p>
        </p:txBody>
      </p:sp>
      <p:sp>
        <p:nvSpPr>
          <p:cNvPr id="45" name="TextBox 44">
            <a:extLst>
              <a:ext uri="{FF2B5EF4-FFF2-40B4-BE49-F238E27FC236}">
                <a16:creationId xmlns:a16="http://schemas.microsoft.com/office/drawing/2014/main" id="{443E9D95-3B4B-4C04-B3D0-33804C78F80B}"/>
              </a:ext>
            </a:extLst>
          </p:cNvPr>
          <p:cNvSpPr txBox="1"/>
          <p:nvPr/>
        </p:nvSpPr>
        <p:spPr>
          <a:xfrm>
            <a:off x="5722326" y="5529705"/>
            <a:ext cx="3472011" cy="646331"/>
          </a:xfrm>
          <a:prstGeom prst="rect">
            <a:avLst/>
          </a:prstGeom>
          <a:noFill/>
        </p:spPr>
        <p:txBody>
          <a:bodyPr wrap="square" rtlCol="0">
            <a:spAutoFit/>
          </a:bodyPr>
          <a:lstStyle/>
          <a:p>
            <a:pPr marL="12700">
              <a:spcBef>
                <a:spcPts val="125"/>
              </a:spcBef>
            </a:pPr>
            <a:r>
              <a:rPr lang="en-US" altLang="ko-KR" b="1" spc="10" dirty="0">
                <a:solidFill>
                  <a:srgbClr val="C00000"/>
                </a:solidFill>
                <a:latin typeface="Arial"/>
                <a:cs typeface="Arial"/>
              </a:rPr>
              <a:t>Train an ML model to  recognize the differences!</a:t>
            </a:r>
          </a:p>
        </p:txBody>
      </p:sp>
      <p:sp>
        <p:nvSpPr>
          <p:cNvPr id="46" name="object 21">
            <a:extLst>
              <a:ext uri="{FF2B5EF4-FFF2-40B4-BE49-F238E27FC236}">
                <a16:creationId xmlns:a16="http://schemas.microsoft.com/office/drawing/2014/main" id="{6453CC98-B88C-4A2E-AECC-6168F0FC5591}"/>
              </a:ext>
            </a:extLst>
          </p:cNvPr>
          <p:cNvSpPr txBox="1"/>
          <p:nvPr/>
        </p:nvSpPr>
        <p:spPr>
          <a:xfrm>
            <a:off x="5382285" y="3098360"/>
            <a:ext cx="531803" cy="577726"/>
          </a:xfrm>
          <a:prstGeom prst="rect">
            <a:avLst/>
          </a:prstGeom>
        </p:spPr>
        <p:txBody>
          <a:bodyPr vert="horz" wrap="square" lIns="0" tIns="50800" rIns="0" bIns="0" rtlCol="0">
            <a:spAutoFit/>
          </a:bodyPr>
          <a:lstStyle/>
          <a:p>
            <a:pPr marL="45085" marR="5080" indent="-19050" algn="r">
              <a:lnSpc>
                <a:spcPct val="79100"/>
              </a:lnSpc>
              <a:spcBef>
                <a:spcPts val="400"/>
              </a:spcBef>
            </a:pPr>
            <a:r>
              <a:rPr sz="800" spc="-175" dirty="0">
                <a:latin typeface="Arial Black"/>
                <a:cs typeface="Arial Black"/>
              </a:rPr>
              <a:t>T</a:t>
            </a:r>
            <a:r>
              <a:rPr sz="800" spc="-135" dirty="0">
                <a:latin typeface="Arial Black"/>
                <a:cs typeface="Arial Black"/>
              </a:rPr>
              <a:t>r</a:t>
            </a:r>
            <a:r>
              <a:rPr sz="800" spc="-65" dirty="0">
                <a:latin typeface="Arial Black"/>
                <a:cs typeface="Arial Black"/>
              </a:rPr>
              <a:t>u</a:t>
            </a:r>
            <a:r>
              <a:rPr sz="800" spc="-215" dirty="0">
                <a:latin typeface="Arial Black"/>
                <a:cs typeface="Arial Black"/>
              </a:rPr>
              <a:t>c</a:t>
            </a:r>
            <a:r>
              <a:rPr sz="800" spc="-110" dirty="0">
                <a:latin typeface="Arial Black"/>
                <a:cs typeface="Arial Black"/>
              </a:rPr>
              <a:t>k </a:t>
            </a:r>
            <a:endParaRPr lang="en-US" altLang="ko-KR" sz="800" spc="-110" dirty="0">
              <a:latin typeface="Arial Black"/>
              <a:cs typeface="Arial Black"/>
            </a:endParaRPr>
          </a:p>
          <a:p>
            <a:pPr marL="45085" marR="5080" indent="-19050" algn="r">
              <a:lnSpc>
                <a:spcPct val="79100"/>
              </a:lnSpc>
              <a:spcBef>
                <a:spcPts val="400"/>
              </a:spcBef>
            </a:pPr>
            <a:r>
              <a:rPr sz="800" spc="-114" dirty="0">
                <a:latin typeface="Arial Black"/>
                <a:cs typeface="Arial Black"/>
              </a:rPr>
              <a:t>Car  </a:t>
            </a:r>
            <a:endParaRPr lang="en-US" altLang="ko-KR" sz="800" spc="-114" dirty="0">
              <a:latin typeface="Arial Black"/>
              <a:cs typeface="Arial Black"/>
            </a:endParaRPr>
          </a:p>
          <a:p>
            <a:pPr marL="45085" marR="5080" indent="-19050" algn="r">
              <a:lnSpc>
                <a:spcPct val="79100"/>
              </a:lnSpc>
              <a:spcBef>
                <a:spcPts val="400"/>
              </a:spcBef>
            </a:pPr>
            <a:r>
              <a:rPr sz="800" spc="-125" dirty="0">
                <a:latin typeface="Arial Black"/>
                <a:cs typeface="Arial Black"/>
              </a:rPr>
              <a:t>Boat</a:t>
            </a:r>
            <a:endParaRPr sz="800" dirty="0">
              <a:latin typeface="Arial Black"/>
              <a:cs typeface="Arial Black"/>
            </a:endParaRPr>
          </a:p>
          <a:p>
            <a:pPr marL="39370" marR="6350" indent="-27305" algn="r">
              <a:lnSpc>
                <a:spcPct val="72700"/>
              </a:lnSpc>
              <a:spcBef>
                <a:spcPts val="165"/>
              </a:spcBef>
            </a:pPr>
            <a:r>
              <a:rPr sz="800" spc="-125" dirty="0">
                <a:latin typeface="Arial Black"/>
                <a:cs typeface="Arial Black"/>
              </a:rPr>
              <a:t>P</a:t>
            </a:r>
            <a:r>
              <a:rPr sz="800" spc="-70" dirty="0">
                <a:latin typeface="Arial Black"/>
                <a:cs typeface="Arial Black"/>
              </a:rPr>
              <a:t>l</a:t>
            </a:r>
            <a:r>
              <a:rPr sz="800" spc="-140" dirty="0">
                <a:latin typeface="Arial Black"/>
                <a:cs typeface="Arial Black"/>
              </a:rPr>
              <a:t>a</a:t>
            </a:r>
            <a:r>
              <a:rPr sz="800" spc="-65" dirty="0">
                <a:latin typeface="Arial Black"/>
                <a:cs typeface="Arial Black"/>
              </a:rPr>
              <a:t>n</a:t>
            </a:r>
            <a:r>
              <a:rPr sz="800" spc="-90" dirty="0">
                <a:latin typeface="Arial Black"/>
                <a:cs typeface="Arial Black"/>
              </a:rPr>
              <a:t>e </a:t>
            </a:r>
            <a:endParaRPr lang="en-US" altLang="ko-KR" sz="800" spc="-90" dirty="0">
              <a:latin typeface="Arial Black"/>
              <a:cs typeface="Arial Black"/>
            </a:endParaRPr>
          </a:p>
          <a:p>
            <a:pPr marL="39370" marR="6350" indent="-27305" algn="r">
              <a:lnSpc>
                <a:spcPct val="72700"/>
              </a:lnSpc>
              <a:spcBef>
                <a:spcPts val="165"/>
              </a:spcBef>
            </a:pPr>
            <a:r>
              <a:rPr sz="800" spc="-50" dirty="0">
                <a:latin typeface="Arial Black"/>
                <a:cs typeface="Arial Black"/>
              </a:rPr>
              <a:t>Dog</a:t>
            </a:r>
            <a:endParaRPr sz="800" dirty="0">
              <a:latin typeface="Arial Black"/>
              <a:cs typeface="Arial Black"/>
            </a:endParaRPr>
          </a:p>
        </p:txBody>
      </p:sp>
      <p:sp>
        <p:nvSpPr>
          <p:cNvPr id="47" name="object 21">
            <a:extLst>
              <a:ext uri="{FF2B5EF4-FFF2-40B4-BE49-F238E27FC236}">
                <a16:creationId xmlns:a16="http://schemas.microsoft.com/office/drawing/2014/main" id="{D89C6E4B-9926-4CA0-BDFF-9A66A6EAE0B6}"/>
              </a:ext>
            </a:extLst>
          </p:cNvPr>
          <p:cNvSpPr txBox="1"/>
          <p:nvPr/>
        </p:nvSpPr>
        <p:spPr>
          <a:xfrm>
            <a:off x="5382285" y="4117298"/>
            <a:ext cx="531803" cy="577726"/>
          </a:xfrm>
          <a:prstGeom prst="rect">
            <a:avLst/>
          </a:prstGeom>
        </p:spPr>
        <p:txBody>
          <a:bodyPr vert="horz" wrap="square" lIns="0" tIns="50800" rIns="0" bIns="0" rtlCol="0">
            <a:spAutoFit/>
          </a:bodyPr>
          <a:lstStyle/>
          <a:p>
            <a:pPr marL="45085" marR="5080" indent="-19050" algn="r">
              <a:lnSpc>
                <a:spcPct val="79100"/>
              </a:lnSpc>
              <a:spcBef>
                <a:spcPts val="400"/>
              </a:spcBef>
            </a:pPr>
            <a:r>
              <a:rPr sz="800" spc="-175" dirty="0">
                <a:latin typeface="Arial Black"/>
                <a:cs typeface="Arial Black"/>
              </a:rPr>
              <a:t>T</a:t>
            </a:r>
            <a:r>
              <a:rPr sz="800" spc="-135" dirty="0">
                <a:latin typeface="Arial Black"/>
                <a:cs typeface="Arial Black"/>
              </a:rPr>
              <a:t>r</a:t>
            </a:r>
            <a:r>
              <a:rPr sz="800" spc="-65" dirty="0">
                <a:latin typeface="Arial Black"/>
                <a:cs typeface="Arial Black"/>
              </a:rPr>
              <a:t>u</a:t>
            </a:r>
            <a:r>
              <a:rPr sz="800" spc="-215" dirty="0">
                <a:latin typeface="Arial Black"/>
                <a:cs typeface="Arial Black"/>
              </a:rPr>
              <a:t>c</a:t>
            </a:r>
            <a:r>
              <a:rPr sz="800" spc="-110" dirty="0">
                <a:latin typeface="Arial Black"/>
                <a:cs typeface="Arial Black"/>
              </a:rPr>
              <a:t>k </a:t>
            </a:r>
            <a:endParaRPr lang="en-US" altLang="ko-KR" sz="800" spc="-110" dirty="0">
              <a:latin typeface="Arial Black"/>
              <a:cs typeface="Arial Black"/>
            </a:endParaRPr>
          </a:p>
          <a:p>
            <a:pPr marL="45085" marR="5080" indent="-19050" algn="r">
              <a:lnSpc>
                <a:spcPct val="79100"/>
              </a:lnSpc>
              <a:spcBef>
                <a:spcPts val="400"/>
              </a:spcBef>
            </a:pPr>
            <a:r>
              <a:rPr sz="800" spc="-114" dirty="0">
                <a:latin typeface="Arial Black"/>
                <a:cs typeface="Arial Black"/>
              </a:rPr>
              <a:t>Car  </a:t>
            </a:r>
            <a:endParaRPr lang="en-US" altLang="ko-KR" sz="800" spc="-114" dirty="0">
              <a:latin typeface="Arial Black"/>
              <a:cs typeface="Arial Black"/>
            </a:endParaRPr>
          </a:p>
          <a:p>
            <a:pPr marL="45085" marR="5080" indent="-19050" algn="r">
              <a:lnSpc>
                <a:spcPct val="79100"/>
              </a:lnSpc>
              <a:spcBef>
                <a:spcPts val="400"/>
              </a:spcBef>
            </a:pPr>
            <a:r>
              <a:rPr sz="800" spc="-125" dirty="0">
                <a:latin typeface="Arial Black"/>
                <a:cs typeface="Arial Black"/>
              </a:rPr>
              <a:t>Boat</a:t>
            </a:r>
            <a:endParaRPr sz="800" dirty="0">
              <a:latin typeface="Arial Black"/>
              <a:cs typeface="Arial Black"/>
            </a:endParaRPr>
          </a:p>
          <a:p>
            <a:pPr marL="39370" marR="6350" indent="-27305" algn="r">
              <a:lnSpc>
                <a:spcPct val="72700"/>
              </a:lnSpc>
              <a:spcBef>
                <a:spcPts val="165"/>
              </a:spcBef>
            </a:pPr>
            <a:r>
              <a:rPr sz="800" spc="-125" dirty="0">
                <a:latin typeface="Arial Black"/>
                <a:cs typeface="Arial Black"/>
              </a:rPr>
              <a:t>P</a:t>
            </a:r>
            <a:r>
              <a:rPr sz="800" spc="-70" dirty="0">
                <a:latin typeface="Arial Black"/>
                <a:cs typeface="Arial Black"/>
              </a:rPr>
              <a:t>l</a:t>
            </a:r>
            <a:r>
              <a:rPr sz="800" spc="-140" dirty="0">
                <a:latin typeface="Arial Black"/>
                <a:cs typeface="Arial Black"/>
              </a:rPr>
              <a:t>a</a:t>
            </a:r>
            <a:r>
              <a:rPr sz="800" spc="-65" dirty="0">
                <a:latin typeface="Arial Black"/>
                <a:cs typeface="Arial Black"/>
              </a:rPr>
              <a:t>n</a:t>
            </a:r>
            <a:r>
              <a:rPr sz="800" spc="-90" dirty="0">
                <a:latin typeface="Arial Black"/>
                <a:cs typeface="Arial Black"/>
              </a:rPr>
              <a:t>e </a:t>
            </a:r>
            <a:endParaRPr lang="en-US" altLang="ko-KR" sz="800" spc="-90" dirty="0">
              <a:latin typeface="Arial Black"/>
              <a:cs typeface="Arial Black"/>
            </a:endParaRPr>
          </a:p>
          <a:p>
            <a:pPr marL="39370" marR="6350" indent="-27305" algn="r">
              <a:lnSpc>
                <a:spcPct val="72700"/>
              </a:lnSpc>
              <a:spcBef>
                <a:spcPts val="165"/>
              </a:spcBef>
            </a:pPr>
            <a:r>
              <a:rPr sz="800" spc="-50" dirty="0">
                <a:latin typeface="Arial Black"/>
                <a:cs typeface="Arial Black"/>
              </a:rPr>
              <a:t>Dog</a:t>
            </a:r>
            <a:endParaRPr sz="800" dirty="0">
              <a:latin typeface="Arial Black"/>
              <a:cs typeface="Arial Black"/>
            </a:endParaRPr>
          </a:p>
        </p:txBody>
      </p:sp>
    </p:spTree>
    <p:extLst>
      <p:ext uri="{BB962C8B-B14F-4D97-AF65-F5344CB8AC3E}">
        <p14:creationId xmlns:p14="http://schemas.microsoft.com/office/powerpoint/2010/main" val="4015979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3E9A654-085A-4781-A5B8-473C5A1CFC55}"/>
              </a:ext>
            </a:extLst>
          </p:cNvPr>
          <p:cNvSpPr>
            <a:spLocks noGrp="1"/>
          </p:cNvSpPr>
          <p:nvPr>
            <p:ph idx="1"/>
          </p:nvPr>
        </p:nvSpPr>
        <p:spPr/>
        <p:txBody>
          <a:bodyPr/>
          <a:lstStyle/>
          <a:p>
            <a:r>
              <a:rPr lang="en-US" altLang="ko-KR" b="1" dirty="0"/>
              <a:t>Assumptions about the Attacker:</a:t>
            </a:r>
          </a:p>
          <a:p>
            <a:pPr lvl="1"/>
            <a:r>
              <a:rPr lang="en-US" altLang="ko-KR" dirty="0"/>
              <a:t>Query access to the model -&gt; obtain prediction vector on any data record.</a:t>
            </a:r>
          </a:p>
          <a:p>
            <a:pPr lvl="1"/>
            <a:r>
              <a:rPr lang="en-US" altLang="ko-KR" dirty="0"/>
              <a:t>Knowledge about input &amp; output format of the model (including number and range of values)</a:t>
            </a:r>
          </a:p>
          <a:p>
            <a:pPr lvl="1"/>
            <a:r>
              <a:rPr lang="en-US" altLang="ko-KR" dirty="0"/>
              <a:t>Knowledge about type, architecture, and training algorithm of the model</a:t>
            </a:r>
          </a:p>
          <a:p>
            <a:pPr lvl="1"/>
            <a:r>
              <a:rPr lang="en-US" altLang="ko-KR" dirty="0"/>
              <a:t>Black-box access to a machine learning oracle, that was used to train the model</a:t>
            </a:r>
          </a:p>
          <a:p>
            <a:pPr lvl="1"/>
            <a:r>
              <a:rPr lang="en-US" altLang="ko-KR" dirty="0"/>
              <a:t>No knowledge about model structure or meta-parameters</a:t>
            </a:r>
          </a:p>
          <a:p>
            <a:pPr lvl="1"/>
            <a:r>
              <a:rPr lang="en-US" altLang="ko-KR" dirty="0"/>
              <a:t>Background knowledge about the data population</a:t>
            </a:r>
          </a:p>
          <a:p>
            <a:pPr lvl="1"/>
            <a:r>
              <a:rPr lang="en-US" altLang="ko-KR" dirty="0"/>
              <a:t>Background knowledge about general data population statistics (Marginal distribution of feature values)</a:t>
            </a:r>
          </a:p>
          <a:p>
            <a:endParaRPr lang="ko-KR" altLang="en-US" dirty="0"/>
          </a:p>
        </p:txBody>
      </p:sp>
      <p:sp>
        <p:nvSpPr>
          <p:cNvPr id="3" name="슬라이드 번호 개체 틀 2">
            <a:extLst>
              <a:ext uri="{FF2B5EF4-FFF2-40B4-BE49-F238E27FC236}">
                <a16:creationId xmlns:a16="http://schemas.microsoft.com/office/drawing/2014/main" id="{3F43F788-F2A0-493A-96D8-5ADE20864F7A}"/>
              </a:ext>
            </a:extLst>
          </p:cNvPr>
          <p:cNvSpPr>
            <a:spLocks noGrp="1"/>
          </p:cNvSpPr>
          <p:nvPr>
            <p:ph type="sldNum" sz="quarter" idx="12"/>
          </p:nvPr>
        </p:nvSpPr>
        <p:spPr/>
        <p:txBody>
          <a:bodyPr/>
          <a:lstStyle/>
          <a:p>
            <a:fld id="{685BE2C3-4C00-4662-A8F6-AE817E3951B3}" type="slidenum">
              <a:rPr lang="ko-KR" altLang="en-US" smtClean="0"/>
              <a:t>18</a:t>
            </a:fld>
            <a:endParaRPr lang="ko-KR" altLang="en-US" dirty="0"/>
          </a:p>
        </p:txBody>
      </p:sp>
      <p:sp>
        <p:nvSpPr>
          <p:cNvPr id="4" name="제목 3">
            <a:extLst>
              <a:ext uri="{FF2B5EF4-FFF2-40B4-BE49-F238E27FC236}">
                <a16:creationId xmlns:a16="http://schemas.microsoft.com/office/drawing/2014/main" id="{DC0EABF0-74FE-44A2-B4B7-D6BF6BB4DCC6}"/>
              </a:ext>
            </a:extLst>
          </p:cNvPr>
          <p:cNvSpPr>
            <a:spLocks noGrp="1"/>
          </p:cNvSpPr>
          <p:nvPr>
            <p:ph type="title"/>
          </p:nvPr>
        </p:nvSpPr>
        <p:spPr/>
        <p:txBody>
          <a:bodyPr/>
          <a:lstStyle/>
          <a:p>
            <a:r>
              <a:rPr lang="en-US" altLang="ko-KR" dirty="0"/>
              <a:t>Problem Statement</a:t>
            </a:r>
            <a:endParaRPr lang="ko-KR" altLang="en-US" dirty="0"/>
          </a:p>
        </p:txBody>
      </p:sp>
    </p:spTree>
    <p:extLst>
      <p:ext uri="{BB962C8B-B14F-4D97-AF65-F5344CB8AC3E}">
        <p14:creationId xmlns:p14="http://schemas.microsoft.com/office/powerpoint/2010/main" val="1151936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D7B8C1F-FAD5-4091-8730-C9DAA31BED38}"/>
              </a:ext>
            </a:extLst>
          </p:cNvPr>
          <p:cNvSpPr>
            <a:spLocks noGrp="1"/>
          </p:cNvSpPr>
          <p:nvPr>
            <p:ph idx="1"/>
          </p:nvPr>
        </p:nvSpPr>
        <p:spPr/>
        <p:txBody>
          <a:bodyPr/>
          <a:lstStyle/>
          <a:p>
            <a:r>
              <a:rPr lang="en-US" altLang="ko-KR" b="1" dirty="0"/>
              <a:t>Metrics:</a:t>
            </a:r>
          </a:p>
          <a:p>
            <a:pPr lvl="1"/>
            <a:r>
              <a:rPr lang="en-US" altLang="ko-KR" b="1" dirty="0"/>
              <a:t>Precision</a:t>
            </a:r>
            <a:r>
              <a:rPr lang="en-US" altLang="ko-KR" dirty="0"/>
              <a:t>: Fraction of records inferred as members are indeed members of the training dataset</a:t>
            </a:r>
          </a:p>
          <a:p>
            <a:endParaRPr lang="en-US" altLang="ko-KR" dirty="0"/>
          </a:p>
          <a:p>
            <a:pPr lvl="1"/>
            <a:r>
              <a:rPr lang="en-US" altLang="ko-KR" b="1" dirty="0"/>
              <a:t>Recall</a:t>
            </a:r>
            <a:r>
              <a:rPr lang="en-US" altLang="ko-KR" dirty="0"/>
              <a:t>: Fraction of the training dataset members correctly inferred as members by the attacker</a:t>
            </a:r>
          </a:p>
          <a:p>
            <a:endParaRPr lang="ko-KR" altLang="en-US" dirty="0"/>
          </a:p>
        </p:txBody>
      </p:sp>
      <p:sp>
        <p:nvSpPr>
          <p:cNvPr id="3" name="슬라이드 번호 개체 틀 2">
            <a:extLst>
              <a:ext uri="{FF2B5EF4-FFF2-40B4-BE49-F238E27FC236}">
                <a16:creationId xmlns:a16="http://schemas.microsoft.com/office/drawing/2014/main" id="{E6E9A02F-CB24-43EF-876A-F18199B1DD16}"/>
              </a:ext>
            </a:extLst>
          </p:cNvPr>
          <p:cNvSpPr>
            <a:spLocks noGrp="1"/>
          </p:cNvSpPr>
          <p:nvPr>
            <p:ph type="sldNum" sz="quarter" idx="12"/>
          </p:nvPr>
        </p:nvSpPr>
        <p:spPr/>
        <p:txBody>
          <a:bodyPr/>
          <a:lstStyle/>
          <a:p>
            <a:fld id="{685BE2C3-4C00-4662-A8F6-AE817E3951B3}" type="slidenum">
              <a:rPr lang="ko-KR" altLang="en-US" smtClean="0"/>
              <a:t>19</a:t>
            </a:fld>
            <a:endParaRPr lang="ko-KR" altLang="en-US" dirty="0"/>
          </a:p>
        </p:txBody>
      </p:sp>
      <p:sp>
        <p:nvSpPr>
          <p:cNvPr id="4" name="제목 3">
            <a:extLst>
              <a:ext uri="{FF2B5EF4-FFF2-40B4-BE49-F238E27FC236}">
                <a16:creationId xmlns:a16="http://schemas.microsoft.com/office/drawing/2014/main" id="{96E4E9DD-3649-4F20-937A-051556D18ABE}"/>
              </a:ext>
            </a:extLst>
          </p:cNvPr>
          <p:cNvSpPr>
            <a:spLocks noGrp="1"/>
          </p:cNvSpPr>
          <p:nvPr>
            <p:ph type="title"/>
          </p:nvPr>
        </p:nvSpPr>
        <p:spPr/>
        <p:txBody>
          <a:bodyPr/>
          <a:lstStyle/>
          <a:p>
            <a:r>
              <a:rPr lang="en-US" altLang="ko-KR" dirty="0"/>
              <a:t>Problem Statement</a:t>
            </a:r>
            <a:endParaRPr lang="ko-KR" altLang="en-US" dirty="0"/>
          </a:p>
        </p:txBody>
      </p:sp>
    </p:spTree>
    <p:extLst>
      <p:ext uri="{BB962C8B-B14F-4D97-AF65-F5344CB8AC3E}">
        <p14:creationId xmlns:p14="http://schemas.microsoft.com/office/powerpoint/2010/main" val="3862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EF8B72-B8D0-4059-8DFB-3BB293D03B46}"/>
              </a:ext>
            </a:extLst>
          </p:cNvPr>
          <p:cNvSpPr>
            <a:spLocks noGrp="1"/>
          </p:cNvSpPr>
          <p:nvPr>
            <p:ph type="title"/>
          </p:nvPr>
        </p:nvSpPr>
        <p:spPr/>
        <p:txBody>
          <a:bodyPr/>
          <a:lstStyle/>
          <a:p>
            <a:r>
              <a:rPr lang="en-US" altLang="ko-KR" dirty="0"/>
              <a:t>Problem statement</a:t>
            </a:r>
            <a:endParaRPr lang="ko-KR" altLang="en-US" dirty="0"/>
          </a:p>
        </p:txBody>
      </p:sp>
      <p:sp>
        <p:nvSpPr>
          <p:cNvPr id="3" name="내용 개체 틀 2">
            <a:extLst>
              <a:ext uri="{FF2B5EF4-FFF2-40B4-BE49-F238E27FC236}">
                <a16:creationId xmlns:a16="http://schemas.microsoft.com/office/drawing/2014/main" id="{510FCF28-FA81-41E6-A714-BECF9BD7EC47}"/>
              </a:ext>
            </a:extLst>
          </p:cNvPr>
          <p:cNvSpPr>
            <a:spLocks noGrp="1"/>
          </p:cNvSpPr>
          <p:nvPr>
            <p:ph idx="1"/>
          </p:nvPr>
        </p:nvSpPr>
        <p:spPr>
          <a:xfrm>
            <a:off x="234315" y="1639047"/>
            <a:ext cx="8675370" cy="4631124"/>
          </a:xfrm>
        </p:spPr>
        <p:txBody>
          <a:bodyPr>
            <a:noAutofit/>
          </a:bodyPr>
          <a:lstStyle/>
          <a:p>
            <a:r>
              <a:rPr lang="en-US" altLang="ko-KR" b="1" dirty="0"/>
              <a:t>Machine learning </a:t>
            </a:r>
            <a:r>
              <a:rPr lang="en-US" altLang="ko-KR" dirty="0"/>
              <a:t>shows superior performance in different domains (vision, natural language detection, malware detection, robotics)</a:t>
            </a:r>
          </a:p>
          <a:p>
            <a:r>
              <a:rPr lang="en-US" altLang="ko-KR" dirty="0"/>
              <a:t>Machine learning is the foundation of new, easy-to-use, popular </a:t>
            </a:r>
            <a:r>
              <a:rPr lang="en-US" altLang="ko-KR" b="1" dirty="0"/>
              <a:t>Internet services </a:t>
            </a:r>
            <a:r>
              <a:rPr lang="en-US" altLang="ko-KR" dirty="0"/>
              <a:t>(Google Prediction API, Amazon Machine Learning, </a:t>
            </a:r>
            <a:r>
              <a:rPr lang="en-US" altLang="ko-KR" dirty="0" err="1"/>
              <a:t>BigML</a:t>
            </a:r>
            <a:r>
              <a:rPr lang="en-US" altLang="ko-KR" dirty="0"/>
              <a:t>)</a:t>
            </a:r>
          </a:p>
          <a:p>
            <a:r>
              <a:rPr lang="en-US" altLang="ko-KR" dirty="0"/>
              <a:t>Machine learning requires </a:t>
            </a:r>
            <a:r>
              <a:rPr lang="en-US" altLang="ko-KR" b="1" dirty="0"/>
              <a:t>data about individual </a:t>
            </a:r>
            <a:r>
              <a:rPr lang="en-US" altLang="ko-KR" dirty="0"/>
              <a:t>users (purchases, preferences, health data, online/offline transactions, photos, spoken commands, locations)</a:t>
            </a:r>
          </a:p>
        </p:txBody>
      </p:sp>
      <p:sp>
        <p:nvSpPr>
          <p:cNvPr id="4" name="슬라이드 번호 개체 틀 3">
            <a:extLst>
              <a:ext uri="{FF2B5EF4-FFF2-40B4-BE49-F238E27FC236}">
                <a16:creationId xmlns:a16="http://schemas.microsoft.com/office/drawing/2014/main" id="{62675EBF-E7C4-4A6F-A3B1-4BB604B196EE}"/>
              </a:ext>
            </a:extLst>
          </p:cNvPr>
          <p:cNvSpPr>
            <a:spLocks noGrp="1"/>
          </p:cNvSpPr>
          <p:nvPr>
            <p:ph type="sldNum" sz="quarter" idx="12"/>
          </p:nvPr>
        </p:nvSpPr>
        <p:spPr/>
        <p:txBody>
          <a:bodyPr/>
          <a:lstStyle/>
          <a:p>
            <a:fld id="{685BE2C3-4C00-4662-A8F6-AE817E3951B3}" type="slidenum">
              <a:rPr lang="ko-KR" altLang="en-US" smtClean="0"/>
              <a:t>2</a:t>
            </a:fld>
            <a:endParaRPr lang="ko-KR" altLang="en-US"/>
          </a:p>
        </p:txBody>
      </p:sp>
    </p:spTree>
    <p:extLst>
      <p:ext uri="{BB962C8B-B14F-4D97-AF65-F5344CB8AC3E}">
        <p14:creationId xmlns:p14="http://schemas.microsoft.com/office/powerpoint/2010/main" val="1428611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7E38DA2-76CF-4DF8-B171-31BD2E6769EE}"/>
              </a:ext>
            </a:extLst>
          </p:cNvPr>
          <p:cNvSpPr>
            <a:spLocks noGrp="1"/>
          </p:cNvSpPr>
          <p:nvPr>
            <p:ph idx="1"/>
          </p:nvPr>
        </p:nvSpPr>
        <p:spPr>
          <a:xfrm>
            <a:off x="628650" y="3744686"/>
            <a:ext cx="7886700" cy="2782728"/>
          </a:xfrm>
        </p:spPr>
        <p:txBody>
          <a:bodyPr/>
          <a:lstStyle/>
          <a:p>
            <a:r>
              <a:rPr lang="en-US" altLang="ko-KR" b="1" dirty="0"/>
              <a:t>End-to-End attack process:</a:t>
            </a:r>
          </a:p>
          <a:p>
            <a:pPr marL="914400" lvl="1" indent="-457200">
              <a:buFont typeface="+mj-lt"/>
              <a:buAutoNum type="arabicPeriod"/>
            </a:pPr>
            <a:r>
              <a:rPr lang="en-US" altLang="ko-KR" dirty="0"/>
              <a:t>Attacker queries the target model with a data record and obtains the models prediction vector</a:t>
            </a:r>
          </a:p>
          <a:p>
            <a:pPr marL="914400" lvl="1" indent="-457200">
              <a:buFont typeface="+mj-lt"/>
              <a:buAutoNum type="arabicPeriod"/>
            </a:pPr>
            <a:r>
              <a:rPr lang="en-US" altLang="ko-KR" dirty="0"/>
              <a:t>Feed the prediction vector and the label of the target model to the attack model (Label, since the distribution of the output depends heavily on the true class of the input)</a:t>
            </a:r>
          </a:p>
          <a:p>
            <a:pPr marL="914400" lvl="1" indent="-457200">
              <a:buFont typeface="+mj-lt"/>
              <a:buAutoNum type="arabicPeriod"/>
            </a:pPr>
            <a:r>
              <a:rPr lang="en-US" altLang="ko-KR" dirty="0"/>
              <a:t>Attack model infers whether the record was in or out of the training dataset of the target model</a:t>
            </a:r>
          </a:p>
          <a:p>
            <a:endParaRPr lang="ko-KR" altLang="en-US" dirty="0"/>
          </a:p>
        </p:txBody>
      </p:sp>
      <p:sp>
        <p:nvSpPr>
          <p:cNvPr id="3" name="슬라이드 번호 개체 틀 2">
            <a:extLst>
              <a:ext uri="{FF2B5EF4-FFF2-40B4-BE49-F238E27FC236}">
                <a16:creationId xmlns:a16="http://schemas.microsoft.com/office/drawing/2014/main" id="{4C5FA4E2-3D62-406E-9DF2-D69AD21AB16F}"/>
              </a:ext>
            </a:extLst>
          </p:cNvPr>
          <p:cNvSpPr>
            <a:spLocks noGrp="1"/>
          </p:cNvSpPr>
          <p:nvPr>
            <p:ph type="sldNum" sz="quarter" idx="12"/>
          </p:nvPr>
        </p:nvSpPr>
        <p:spPr/>
        <p:txBody>
          <a:bodyPr/>
          <a:lstStyle/>
          <a:p>
            <a:fld id="{685BE2C3-4C00-4662-A8F6-AE817E3951B3}" type="slidenum">
              <a:rPr lang="ko-KR" altLang="en-US" smtClean="0"/>
              <a:t>20</a:t>
            </a:fld>
            <a:endParaRPr lang="ko-KR" altLang="en-US" dirty="0"/>
          </a:p>
        </p:txBody>
      </p:sp>
      <p:sp>
        <p:nvSpPr>
          <p:cNvPr id="4" name="제목 3">
            <a:extLst>
              <a:ext uri="{FF2B5EF4-FFF2-40B4-BE49-F238E27FC236}">
                <a16:creationId xmlns:a16="http://schemas.microsoft.com/office/drawing/2014/main" id="{D33CBEB2-D139-47E9-875E-4567ED11D013}"/>
              </a:ext>
            </a:extLst>
          </p:cNvPr>
          <p:cNvSpPr>
            <a:spLocks noGrp="1"/>
          </p:cNvSpPr>
          <p:nvPr>
            <p:ph type="title"/>
          </p:nvPr>
        </p:nvSpPr>
        <p:spPr/>
        <p:txBody>
          <a:bodyPr/>
          <a:lstStyle/>
          <a:p>
            <a:r>
              <a:rPr lang="en-US" altLang="ko-KR" dirty="0"/>
              <a:t>Membership Inference</a:t>
            </a:r>
            <a:endParaRPr lang="ko-KR" altLang="en-US" dirty="0"/>
          </a:p>
        </p:txBody>
      </p:sp>
      <p:sp>
        <p:nvSpPr>
          <p:cNvPr id="5" name="object 3">
            <a:extLst>
              <a:ext uri="{FF2B5EF4-FFF2-40B4-BE49-F238E27FC236}">
                <a16:creationId xmlns:a16="http://schemas.microsoft.com/office/drawing/2014/main" id="{BC6ACE8D-AB30-4E11-9A1A-C6FEC877B525}"/>
              </a:ext>
            </a:extLst>
          </p:cNvPr>
          <p:cNvSpPr/>
          <p:nvPr/>
        </p:nvSpPr>
        <p:spPr>
          <a:xfrm>
            <a:off x="2269228" y="1777554"/>
            <a:ext cx="4921433" cy="2003637"/>
          </a:xfrm>
          <a:prstGeom prst="rect">
            <a:avLst/>
          </a:prstGeom>
          <a:blipFill>
            <a:blip r:embed="rId2"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B7419289-41A4-490C-9B5D-95ECA520F938}"/>
              </a:ext>
            </a:extLst>
          </p:cNvPr>
          <p:cNvSpPr txBox="1"/>
          <p:nvPr/>
        </p:nvSpPr>
        <p:spPr>
          <a:xfrm>
            <a:off x="1265213" y="1444261"/>
            <a:ext cx="6613573" cy="323807"/>
          </a:xfrm>
          <a:prstGeom prst="rect">
            <a:avLst/>
          </a:prstGeom>
        </p:spPr>
        <p:txBody>
          <a:bodyPr vert="horz" wrap="square" lIns="0" tIns="15875" rIns="0" bIns="0" rtlCol="0" anchor="ctr">
            <a:spAutoFit/>
          </a:bodyPr>
          <a:lstStyle/>
          <a:p>
            <a:pPr marL="12700" algn="ctr">
              <a:lnSpc>
                <a:spcPct val="100000"/>
              </a:lnSpc>
              <a:spcBef>
                <a:spcPts val="125"/>
              </a:spcBef>
            </a:pPr>
            <a:r>
              <a:rPr sz="2000" b="1" dirty="0">
                <a:ea typeface="나눔바른고딕 Light" panose="020B0603020101020101" pitchFamily="50" charset="-127"/>
              </a:rPr>
              <a:t>Membership inference attack in the black-box setting</a:t>
            </a:r>
          </a:p>
        </p:txBody>
      </p:sp>
    </p:spTree>
    <p:extLst>
      <p:ext uri="{BB962C8B-B14F-4D97-AF65-F5344CB8AC3E}">
        <p14:creationId xmlns:p14="http://schemas.microsoft.com/office/powerpoint/2010/main" val="3128570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1C0655F-86F5-4763-A97C-BCD01E22F8A1}"/>
              </a:ext>
            </a:extLst>
          </p:cNvPr>
          <p:cNvSpPr>
            <a:spLocks noGrp="1"/>
          </p:cNvSpPr>
          <p:nvPr>
            <p:ph idx="1"/>
          </p:nvPr>
        </p:nvSpPr>
        <p:spPr/>
        <p:txBody>
          <a:bodyPr/>
          <a:lstStyle/>
          <a:p>
            <a:r>
              <a:rPr lang="en-US" altLang="ko-KR" b="1" dirty="0"/>
              <a:t>Reason for the different behavior</a:t>
            </a:r>
          </a:p>
          <a:p>
            <a:pPr lvl="1"/>
            <a:r>
              <a:rPr lang="en-US" altLang="ko-KR" dirty="0"/>
              <a:t>Overfitting</a:t>
            </a:r>
          </a:p>
          <a:p>
            <a:pPr lvl="1"/>
            <a:r>
              <a:rPr lang="en-US" altLang="ko-KR" dirty="0"/>
              <a:t>Structure and Type of the model</a:t>
            </a:r>
          </a:p>
          <a:p>
            <a:r>
              <a:rPr lang="en-US" altLang="ko-KR" b="1" dirty="0"/>
              <a:t>Proposed attack</a:t>
            </a:r>
          </a:p>
          <a:p>
            <a:pPr lvl="1"/>
            <a:r>
              <a:rPr lang="en-US" altLang="ko-KR" dirty="0"/>
              <a:t>Collection of models</a:t>
            </a:r>
          </a:p>
          <a:p>
            <a:pPr lvl="1"/>
            <a:r>
              <a:rPr lang="en-US" altLang="ko-KR" dirty="0"/>
              <a:t>One model for each output class</a:t>
            </a:r>
          </a:p>
          <a:p>
            <a:pPr lvl="1"/>
            <a:r>
              <a:rPr lang="en-US" altLang="ko-KR" dirty="0"/>
              <a:t>This increases accuracy of the attack because the target model produces different distributions over its </a:t>
            </a:r>
            <a:r>
              <a:rPr lang="en-US" altLang="ko-KR" dirty="0" err="1"/>
              <a:t>outp</a:t>
            </a:r>
            <a:r>
              <a:rPr lang="en-US" altLang="ko-KR" dirty="0"/>
              <a:t>  </a:t>
            </a:r>
            <a:r>
              <a:rPr lang="en-US" altLang="ko-KR" dirty="0" err="1"/>
              <a:t>ut</a:t>
            </a:r>
            <a:r>
              <a:rPr lang="en-US" altLang="ko-KR" dirty="0"/>
              <a:t> classes depending on the input’s true class.</a:t>
            </a:r>
          </a:p>
          <a:p>
            <a:r>
              <a:rPr lang="en-US" altLang="ko-KR" b="1" dirty="0"/>
              <a:t>Shadow models</a:t>
            </a:r>
          </a:p>
          <a:p>
            <a:pPr lvl="1"/>
            <a:r>
              <a:rPr lang="en-US" altLang="ko-KR" dirty="0"/>
              <a:t>Intended to behave similarly to the target model</a:t>
            </a:r>
          </a:p>
          <a:p>
            <a:pPr lvl="1"/>
            <a:r>
              <a:rPr lang="en-US" altLang="ko-KR" dirty="0"/>
              <a:t>In contrast to the target model, one knows the ground truth for each shadow model</a:t>
            </a:r>
          </a:p>
          <a:p>
            <a:endParaRPr lang="ko-KR" altLang="en-US" dirty="0"/>
          </a:p>
        </p:txBody>
      </p:sp>
      <p:sp>
        <p:nvSpPr>
          <p:cNvPr id="3" name="슬라이드 번호 개체 틀 2">
            <a:extLst>
              <a:ext uri="{FF2B5EF4-FFF2-40B4-BE49-F238E27FC236}">
                <a16:creationId xmlns:a16="http://schemas.microsoft.com/office/drawing/2014/main" id="{C17E921E-C92C-4B05-856F-CDDF8FD9401A}"/>
              </a:ext>
            </a:extLst>
          </p:cNvPr>
          <p:cNvSpPr>
            <a:spLocks noGrp="1"/>
          </p:cNvSpPr>
          <p:nvPr>
            <p:ph type="sldNum" sz="quarter" idx="12"/>
          </p:nvPr>
        </p:nvSpPr>
        <p:spPr/>
        <p:txBody>
          <a:bodyPr/>
          <a:lstStyle/>
          <a:p>
            <a:fld id="{685BE2C3-4C00-4662-A8F6-AE817E3951B3}" type="slidenum">
              <a:rPr lang="ko-KR" altLang="en-US" smtClean="0"/>
              <a:t>21</a:t>
            </a:fld>
            <a:endParaRPr lang="ko-KR" altLang="en-US" dirty="0"/>
          </a:p>
        </p:txBody>
      </p:sp>
      <p:sp>
        <p:nvSpPr>
          <p:cNvPr id="4" name="제목 3">
            <a:extLst>
              <a:ext uri="{FF2B5EF4-FFF2-40B4-BE49-F238E27FC236}">
                <a16:creationId xmlns:a16="http://schemas.microsoft.com/office/drawing/2014/main" id="{1B486C5E-62E4-4FD2-A53E-C097F22793D2}"/>
              </a:ext>
            </a:extLst>
          </p:cNvPr>
          <p:cNvSpPr>
            <a:spLocks noGrp="1"/>
          </p:cNvSpPr>
          <p:nvPr>
            <p:ph type="title"/>
          </p:nvPr>
        </p:nvSpPr>
        <p:spPr/>
        <p:txBody>
          <a:bodyPr/>
          <a:lstStyle/>
          <a:p>
            <a:r>
              <a:rPr lang="en-US" altLang="ko-KR" dirty="0"/>
              <a:t>Membership Inference</a:t>
            </a:r>
            <a:endParaRPr lang="ko-KR" altLang="en-US" dirty="0"/>
          </a:p>
        </p:txBody>
      </p:sp>
    </p:spTree>
    <p:extLst>
      <p:ext uri="{BB962C8B-B14F-4D97-AF65-F5344CB8AC3E}">
        <p14:creationId xmlns:p14="http://schemas.microsoft.com/office/powerpoint/2010/main" val="61084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8DED4A2F-3C89-4E56-A67E-A9974177D4AE}"/>
              </a:ext>
            </a:extLst>
          </p:cNvPr>
          <p:cNvSpPr>
            <a:spLocks noGrp="1"/>
          </p:cNvSpPr>
          <p:nvPr>
            <p:ph type="sldNum" sz="quarter" idx="12"/>
          </p:nvPr>
        </p:nvSpPr>
        <p:spPr/>
        <p:txBody>
          <a:bodyPr/>
          <a:lstStyle/>
          <a:p>
            <a:fld id="{685BE2C3-4C00-4662-A8F6-AE817E3951B3}" type="slidenum">
              <a:rPr lang="ko-KR" altLang="en-US" smtClean="0"/>
              <a:t>22</a:t>
            </a:fld>
            <a:endParaRPr lang="ko-KR" altLang="en-US" dirty="0"/>
          </a:p>
        </p:txBody>
      </p:sp>
      <p:sp>
        <p:nvSpPr>
          <p:cNvPr id="4" name="제목 3">
            <a:extLst>
              <a:ext uri="{FF2B5EF4-FFF2-40B4-BE49-F238E27FC236}">
                <a16:creationId xmlns:a16="http://schemas.microsoft.com/office/drawing/2014/main" id="{51AB74BF-977B-4990-ABCC-283186A2A041}"/>
              </a:ext>
            </a:extLst>
          </p:cNvPr>
          <p:cNvSpPr>
            <a:spLocks noGrp="1"/>
          </p:cNvSpPr>
          <p:nvPr>
            <p:ph type="title"/>
          </p:nvPr>
        </p:nvSpPr>
        <p:spPr/>
        <p:txBody>
          <a:bodyPr/>
          <a:lstStyle/>
          <a:p>
            <a:r>
              <a:rPr lang="en-US" altLang="ko-KR" dirty="0"/>
              <a:t>Shadow Models</a:t>
            </a:r>
            <a:endParaRPr lang="ko-KR" altLang="en-US" dirty="0"/>
          </a:p>
        </p:txBody>
      </p:sp>
      <p:grpSp>
        <p:nvGrpSpPr>
          <p:cNvPr id="51" name="그룹 50">
            <a:extLst>
              <a:ext uri="{FF2B5EF4-FFF2-40B4-BE49-F238E27FC236}">
                <a16:creationId xmlns:a16="http://schemas.microsoft.com/office/drawing/2014/main" id="{B5201849-F963-475F-9119-F9CD89FF4F83}"/>
              </a:ext>
            </a:extLst>
          </p:cNvPr>
          <p:cNvGrpSpPr/>
          <p:nvPr/>
        </p:nvGrpSpPr>
        <p:grpSpPr>
          <a:xfrm>
            <a:off x="44509" y="1704251"/>
            <a:ext cx="8705916" cy="4681365"/>
            <a:chOff x="195818" y="1471675"/>
            <a:chExt cx="10534158" cy="5149502"/>
          </a:xfrm>
        </p:grpSpPr>
        <p:sp>
          <p:nvSpPr>
            <p:cNvPr id="5" name="object 3">
              <a:extLst>
                <a:ext uri="{FF2B5EF4-FFF2-40B4-BE49-F238E27FC236}">
                  <a16:creationId xmlns:a16="http://schemas.microsoft.com/office/drawing/2014/main" id="{162141A0-B8E6-4A5C-B8B0-03726D354CE0}"/>
                </a:ext>
              </a:extLst>
            </p:cNvPr>
            <p:cNvSpPr/>
            <p:nvPr/>
          </p:nvSpPr>
          <p:spPr>
            <a:xfrm>
              <a:off x="2133600" y="2857500"/>
              <a:ext cx="1028700" cy="1028700"/>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60C8D960-4A7E-480E-AA23-7BA68699FB03}"/>
                </a:ext>
              </a:extLst>
            </p:cNvPr>
            <p:cNvSpPr/>
            <p:nvPr/>
          </p:nvSpPr>
          <p:spPr>
            <a:xfrm>
              <a:off x="2138426" y="4138676"/>
              <a:ext cx="8591550" cy="561975"/>
            </a:xfrm>
            <a:custGeom>
              <a:avLst/>
              <a:gdLst/>
              <a:ahLst/>
              <a:cxnLst/>
              <a:rect l="l" t="t" r="r" b="b"/>
              <a:pathLst>
                <a:path w="8591550" h="561975">
                  <a:moveTo>
                    <a:pt x="8497824" y="0"/>
                  </a:moveTo>
                  <a:lnTo>
                    <a:pt x="93599" y="0"/>
                  </a:lnTo>
                  <a:lnTo>
                    <a:pt x="57167" y="7356"/>
                  </a:lnTo>
                  <a:lnTo>
                    <a:pt x="27416" y="27416"/>
                  </a:lnTo>
                  <a:lnTo>
                    <a:pt x="7356" y="57167"/>
                  </a:lnTo>
                  <a:lnTo>
                    <a:pt x="0" y="93599"/>
                  </a:lnTo>
                  <a:lnTo>
                    <a:pt x="0" y="468249"/>
                  </a:lnTo>
                  <a:lnTo>
                    <a:pt x="7356" y="504699"/>
                  </a:lnTo>
                  <a:lnTo>
                    <a:pt x="27416" y="534495"/>
                  </a:lnTo>
                  <a:lnTo>
                    <a:pt x="57167" y="554599"/>
                  </a:lnTo>
                  <a:lnTo>
                    <a:pt x="93599" y="561975"/>
                  </a:lnTo>
                  <a:lnTo>
                    <a:pt x="8497824" y="561975"/>
                  </a:lnTo>
                  <a:lnTo>
                    <a:pt x="8534274" y="554599"/>
                  </a:lnTo>
                  <a:lnTo>
                    <a:pt x="8564070" y="534495"/>
                  </a:lnTo>
                  <a:lnTo>
                    <a:pt x="8584174" y="504699"/>
                  </a:lnTo>
                  <a:lnTo>
                    <a:pt x="8591550" y="468249"/>
                  </a:lnTo>
                  <a:lnTo>
                    <a:pt x="8591550" y="93599"/>
                  </a:lnTo>
                  <a:lnTo>
                    <a:pt x="8584174" y="57167"/>
                  </a:lnTo>
                  <a:lnTo>
                    <a:pt x="8564070" y="27416"/>
                  </a:lnTo>
                  <a:lnTo>
                    <a:pt x="8534274" y="7356"/>
                  </a:lnTo>
                  <a:lnTo>
                    <a:pt x="8497824" y="0"/>
                  </a:lnTo>
                  <a:close/>
                </a:path>
              </a:pathLst>
            </a:custGeom>
            <a:solidFill>
              <a:srgbClr val="4F81BC"/>
            </a:solidFill>
          </p:spPr>
          <p:txBody>
            <a:bodyPr wrap="square" lIns="0" tIns="0" rIns="0" bIns="0" rtlCol="0"/>
            <a:lstStyle/>
            <a:p>
              <a:endParaRPr/>
            </a:p>
          </p:txBody>
        </p:sp>
        <p:sp>
          <p:nvSpPr>
            <p:cNvPr id="7" name="object 5">
              <a:extLst>
                <a:ext uri="{FF2B5EF4-FFF2-40B4-BE49-F238E27FC236}">
                  <a16:creationId xmlns:a16="http://schemas.microsoft.com/office/drawing/2014/main" id="{304D8654-35B3-456B-8EB2-90A58EF8F47E}"/>
                </a:ext>
              </a:extLst>
            </p:cNvPr>
            <p:cNvSpPr/>
            <p:nvPr/>
          </p:nvSpPr>
          <p:spPr>
            <a:xfrm>
              <a:off x="2138426" y="4138676"/>
              <a:ext cx="8591550" cy="561975"/>
            </a:xfrm>
            <a:custGeom>
              <a:avLst/>
              <a:gdLst/>
              <a:ahLst/>
              <a:cxnLst/>
              <a:rect l="l" t="t" r="r" b="b"/>
              <a:pathLst>
                <a:path w="8591550" h="561975">
                  <a:moveTo>
                    <a:pt x="0" y="93599"/>
                  </a:moveTo>
                  <a:lnTo>
                    <a:pt x="7356" y="57167"/>
                  </a:lnTo>
                  <a:lnTo>
                    <a:pt x="27416" y="27416"/>
                  </a:lnTo>
                  <a:lnTo>
                    <a:pt x="57167" y="7356"/>
                  </a:lnTo>
                  <a:lnTo>
                    <a:pt x="93599" y="0"/>
                  </a:lnTo>
                  <a:lnTo>
                    <a:pt x="8497824" y="0"/>
                  </a:lnTo>
                  <a:lnTo>
                    <a:pt x="8534274" y="7356"/>
                  </a:lnTo>
                  <a:lnTo>
                    <a:pt x="8564070" y="27416"/>
                  </a:lnTo>
                  <a:lnTo>
                    <a:pt x="8584174" y="57167"/>
                  </a:lnTo>
                  <a:lnTo>
                    <a:pt x="8591550" y="93599"/>
                  </a:lnTo>
                  <a:lnTo>
                    <a:pt x="8591550" y="468249"/>
                  </a:lnTo>
                  <a:lnTo>
                    <a:pt x="8584174" y="504699"/>
                  </a:lnTo>
                  <a:lnTo>
                    <a:pt x="8564070" y="534495"/>
                  </a:lnTo>
                  <a:lnTo>
                    <a:pt x="8534274" y="554599"/>
                  </a:lnTo>
                  <a:lnTo>
                    <a:pt x="8497824" y="561975"/>
                  </a:lnTo>
                  <a:lnTo>
                    <a:pt x="93599" y="561975"/>
                  </a:lnTo>
                  <a:lnTo>
                    <a:pt x="57167" y="554599"/>
                  </a:lnTo>
                  <a:lnTo>
                    <a:pt x="27416" y="534495"/>
                  </a:lnTo>
                  <a:lnTo>
                    <a:pt x="7356" y="504699"/>
                  </a:lnTo>
                  <a:lnTo>
                    <a:pt x="0" y="468249"/>
                  </a:lnTo>
                  <a:lnTo>
                    <a:pt x="0" y="93599"/>
                  </a:lnTo>
                  <a:close/>
                </a:path>
              </a:pathLst>
            </a:custGeom>
            <a:ln w="28575">
              <a:solidFill>
                <a:srgbClr val="385D89"/>
              </a:solidFill>
            </a:ln>
          </p:spPr>
          <p:txBody>
            <a:bodyPr wrap="square" lIns="0" tIns="0" rIns="0" bIns="0" rtlCol="0"/>
            <a:lstStyle/>
            <a:p>
              <a:endParaRPr/>
            </a:p>
          </p:txBody>
        </p:sp>
        <p:sp>
          <p:nvSpPr>
            <p:cNvPr id="8" name="object 6">
              <a:extLst>
                <a:ext uri="{FF2B5EF4-FFF2-40B4-BE49-F238E27FC236}">
                  <a16:creationId xmlns:a16="http://schemas.microsoft.com/office/drawing/2014/main" id="{3A03F190-3CF7-45C9-8765-0A9CD61067CB}"/>
                </a:ext>
              </a:extLst>
            </p:cNvPr>
            <p:cNvSpPr txBox="1"/>
            <p:nvPr/>
          </p:nvSpPr>
          <p:spPr>
            <a:xfrm>
              <a:off x="3315779" y="4270311"/>
              <a:ext cx="507111" cy="300355"/>
            </a:xfrm>
            <a:prstGeom prst="rect">
              <a:avLst/>
            </a:prstGeom>
          </p:spPr>
          <p:txBody>
            <a:bodyPr vert="horz" wrap="square" lIns="0" tIns="12700" rIns="0" bIns="0" rtlCol="0">
              <a:spAutoFit/>
            </a:bodyPr>
            <a:lstStyle/>
            <a:p>
              <a:pPr marL="12700">
                <a:lnSpc>
                  <a:spcPct val="100000"/>
                </a:lnSpc>
                <a:spcBef>
                  <a:spcPts val="100"/>
                </a:spcBef>
              </a:pPr>
              <a:r>
                <a:rPr sz="1800" spc="-80" dirty="0">
                  <a:latin typeface="Arial Black"/>
                  <a:cs typeface="Arial Black"/>
                </a:rPr>
                <a:t>O</a:t>
              </a:r>
              <a:r>
                <a:rPr sz="1800" spc="-155" dirty="0">
                  <a:latin typeface="Arial Black"/>
                  <a:cs typeface="Arial Black"/>
                </a:rPr>
                <a:t>u</a:t>
              </a:r>
              <a:r>
                <a:rPr sz="1800" spc="-180" dirty="0">
                  <a:latin typeface="Arial Black"/>
                  <a:cs typeface="Arial Black"/>
                </a:rPr>
                <a:t>t</a:t>
              </a:r>
              <a:endParaRPr sz="1800" dirty="0">
                <a:latin typeface="Arial Black"/>
                <a:cs typeface="Arial Black"/>
              </a:endParaRPr>
            </a:p>
          </p:txBody>
        </p:sp>
        <p:sp>
          <p:nvSpPr>
            <p:cNvPr id="9" name="object 7">
              <a:extLst>
                <a:ext uri="{FF2B5EF4-FFF2-40B4-BE49-F238E27FC236}">
                  <a16:creationId xmlns:a16="http://schemas.microsoft.com/office/drawing/2014/main" id="{D7F88D30-93BA-4086-91AA-34FCEA490A4D}"/>
                </a:ext>
              </a:extLst>
            </p:cNvPr>
            <p:cNvSpPr txBox="1"/>
            <p:nvPr/>
          </p:nvSpPr>
          <p:spPr>
            <a:xfrm>
              <a:off x="4968496" y="4270311"/>
              <a:ext cx="260472" cy="300355"/>
            </a:xfrm>
            <a:prstGeom prst="rect">
              <a:avLst/>
            </a:prstGeom>
          </p:spPr>
          <p:txBody>
            <a:bodyPr vert="horz" wrap="square" lIns="0" tIns="12700" rIns="0" bIns="0" rtlCol="0">
              <a:spAutoFit/>
            </a:bodyPr>
            <a:lstStyle/>
            <a:p>
              <a:pPr marL="12700">
                <a:lnSpc>
                  <a:spcPct val="100000"/>
                </a:lnSpc>
                <a:spcBef>
                  <a:spcPts val="100"/>
                </a:spcBef>
              </a:pPr>
              <a:r>
                <a:rPr sz="1800" spc="-254" dirty="0">
                  <a:latin typeface="Arial Black"/>
                  <a:cs typeface="Arial Black"/>
                </a:rPr>
                <a:t>I</a:t>
              </a:r>
              <a:r>
                <a:rPr sz="1800" spc="-160" dirty="0">
                  <a:latin typeface="Arial Black"/>
                  <a:cs typeface="Arial Black"/>
                </a:rPr>
                <a:t>n</a:t>
              </a:r>
              <a:endParaRPr sz="1800">
                <a:latin typeface="Arial Black"/>
                <a:cs typeface="Arial Black"/>
              </a:endParaRPr>
            </a:p>
          </p:txBody>
        </p:sp>
        <p:sp>
          <p:nvSpPr>
            <p:cNvPr id="10" name="object 8">
              <a:extLst>
                <a:ext uri="{FF2B5EF4-FFF2-40B4-BE49-F238E27FC236}">
                  <a16:creationId xmlns:a16="http://schemas.microsoft.com/office/drawing/2014/main" id="{95DF25EA-332E-4D3F-9033-1CDD935BB24C}"/>
                </a:ext>
              </a:extLst>
            </p:cNvPr>
            <p:cNvSpPr txBox="1"/>
            <p:nvPr/>
          </p:nvSpPr>
          <p:spPr>
            <a:xfrm>
              <a:off x="5862129" y="4270311"/>
              <a:ext cx="507111" cy="300355"/>
            </a:xfrm>
            <a:prstGeom prst="rect">
              <a:avLst/>
            </a:prstGeom>
          </p:spPr>
          <p:txBody>
            <a:bodyPr vert="horz" wrap="square" lIns="0" tIns="12700" rIns="0" bIns="0" rtlCol="0">
              <a:spAutoFit/>
            </a:bodyPr>
            <a:lstStyle/>
            <a:p>
              <a:pPr marL="12700">
                <a:lnSpc>
                  <a:spcPct val="100000"/>
                </a:lnSpc>
                <a:spcBef>
                  <a:spcPts val="100"/>
                </a:spcBef>
              </a:pPr>
              <a:r>
                <a:rPr sz="1800" spc="-80" dirty="0">
                  <a:latin typeface="Arial Black"/>
                  <a:cs typeface="Arial Black"/>
                </a:rPr>
                <a:t>O</a:t>
              </a:r>
              <a:r>
                <a:rPr sz="1800" spc="-155" dirty="0">
                  <a:latin typeface="Arial Black"/>
                  <a:cs typeface="Arial Black"/>
                </a:rPr>
                <a:t>u</a:t>
              </a:r>
              <a:r>
                <a:rPr sz="1800" spc="-180" dirty="0">
                  <a:latin typeface="Arial Black"/>
                  <a:cs typeface="Arial Black"/>
                </a:rPr>
                <a:t>t</a:t>
              </a:r>
              <a:endParaRPr sz="1800" dirty="0">
                <a:latin typeface="Arial Black"/>
                <a:cs typeface="Arial Black"/>
              </a:endParaRPr>
            </a:p>
          </p:txBody>
        </p:sp>
        <p:sp>
          <p:nvSpPr>
            <p:cNvPr id="11" name="object 9">
              <a:extLst>
                <a:ext uri="{FF2B5EF4-FFF2-40B4-BE49-F238E27FC236}">
                  <a16:creationId xmlns:a16="http://schemas.microsoft.com/office/drawing/2014/main" id="{E74EAB10-5497-454B-A251-2FD97D0B022D}"/>
                </a:ext>
              </a:extLst>
            </p:cNvPr>
            <p:cNvSpPr txBox="1"/>
            <p:nvPr/>
          </p:nvSpPr>
          <p:spPr>
            <a:xfrm>
              <a:off x="8299705" y="4270311"/>
              <a:ext cx="260472" cy="300355"/>
            </a:xfrm>
            <a:prstGeom prst="rect">
              <a:avLst/>
            </a:prstGeom>
          </p:spPr>
          <p:txBody>
            <a:bodyPr vert="horz" wrap="square" lIns="0" tIns="12700" rIns="0" bIns="0" rtlCol="0">
              <a:spAutoFit/>
            </a:bodyPr>
            <a:lstStyle/>
            <a:p>
              <a:pPr marL="12700">
                <a:lnSpc>
                  <a:spcPct val="100000"/>
                </a:lnSpc>
                <a:spcBef>
                  <a:spcPts val="100"/>
                </a:spcBef>
              </a:pPr>
              <a:r>
                <a:rPr sz="1800" spc="-254" dirty="0">
                  <a:latin typeface="Arial Black"/>
                  <a:cs typeface="Arial Black"/>
                </a:rPr>
                <a:t>I</a:t>
              </a:r>
              <a:r>
                <a:rPr sz="1800" spc="-160" dirty="0">
                  <a:latin typeface="Arial Black"/>
                  <a:cs typeface="Arial Black"/>
                </a:rPr>
                <a:t>n</a:t>
              </a:r>
              <a:endParaRPr sz="1800" dirty="0">
                <a:latin typeface="Arial Black"/>
                <a:cs typeface="Arial Black"/>
              </a:endParaRPr>
            </a:p>
          </p:txBody>
        </p:sp>
        <p:sp>
          <p:nvSpPr>
            <p:cNvPr id="12" name="object 10">
              <a:extLst>
                <a:ext uri="{FF2B5EF4-FFF2-40B4-BE49-F238E27FC236}">
                  <a16:creationId xmlns:a16="http://schemas.microsoft.com/office/drawing/2014/main" id="{F9B1906D-FA27-4FF1-9287-A615DF1AC90F}"/>
                </a:ext>
              </a:extLst>
            </p:cNvPr>
            <p:cNvSpPr txBox="1"/>
            <p:nvPr/>
          </p:nvSpPr>
          <p:spPr>
            <a:xfrm>
              <a:off x="9193788" y="4270311"/>
              <a:ext cx="506343" cy="300355"/>
            </a:xfrm>
            <a:prstGeom prst="rect">
              <a:avLst/>
            </a:prstGeom>
          </p:spPr>
          <p:txBody>
            <a:bodyPr vert="horz" wrap="square" lIns="0" tIns="12700" rIns="0" bIns="0" rtlCol="0">
              <a:spAutoFit/>
            </a:bodyPr>
            <a:lstStyle/>
            <a:p>
              <a:pPr marL="12700">
                <a:lnSpc>
                  <a:spcPct val="100000"/>
                </a:lnSpc>
                <a:spcBef>
                  <a:spcPts val="100"/>
                </a:spcBef>
              </a:pPr>
              <a:r>
                <a:rPr sz="1800" spc="-85" dirty="0">
                  <a:latin typeface="Arial Black"/>
                  <a:cs typeface="Arial Black"/>
                </a:rPr>
                <a:t>O</a:t>
              </a:r>
              <a:r>
                <a:rPr sz="1800" spc="-155" dirty="0">
                  <a:latin typeface="Arial Black"/>
                  <a:cs typeface="Arial Black"/>
                </a:rPr>
                <a:t>u</a:t>
              </a:r>
              <a:r>
                <a:rPr sz="1800" spc="-180" dirty="0">
                  <a:latin typeface="Arial Black"/>
                  <a:cs typeface="Arial Black"/>
                </a:rPr>
                <a:t>t</a:t>
              </a:r>
              <a:endParaRPr sz="1800" dirty="0">
                <a:latin typeface="Arial Black"/>
                <a:cs typeface="Arial Black"/>
              </a:endParaRPr>
            </a:p>
          </p:txBody>
        </p:sp>
        <p:sp>
          <p:nvSpPr>
            <p:cNvPr id="13" name="object 11">
              <a:extLst>
                <a:ext uri="{FF2B5EF4-FFF2-40B4-BE49-F238E27FC236}">
                  <a16:creationId xmlns:a16="http://schemas.microsoft.com/office/drawing/2014/main" id="{835E06FB-AFB6-4B56-83D5-A877F556D507}"/>
                </a:ext>
              </a:extLst>
            </p:cNvPr>
            <p:cNvSpPr/>
            <p:nvPr/>
          </p:nvSpPr>
          <p:spPr>
            <a:xfrm>
              <a:off x="3009900" y="2857500"/>
              <a:ext cx="1028700" cy="1028700"/>
            </a:xfrm>
            <a:prstGeom prst="rect">
              <a:avLst/>
            </a:prstGeom>
            <a:blipFill>
              <a:blip r:embed="rId2" cstate="print"/>
              <a:stretch>
                <a:fillRect/>
              </a:stretch>
            </a:blipFill>
          </p:spPr>
          <p:txBody>
            <a:bodyPr wrap="square" lIns="0" tIns="0" rIns="0" bIns="0" rtlCol="0"/>
            <a:lstStyle/>
            <a:p>
              <a:endParaRPr/>
            </a:p>
          </p:txBody>
        </p:sp>
        <p:sp>
          <p:nvSpPr>
            <p:cNvPr id="14" name="object 12">
              <a:extLst>
                <a:ext uri="{FF2B5EF4-FFF2-40B4-BE49-F238E27FC236}">
                  <a16:creationId xmlns:a16="http://schemas.microsoft.com/office/drawing/2014/main" id="{37435F4D-63F8-47C3-A187-E9B0387BDBD9}"/>
                </a:ext>
              </a:extLst>
            </p:cNvPr>
            <p:cNvSpPr txBox="1"/>
            <p:nvPr/>
          </p:nvSpPr>
          <p:spPr>
            <a:xfrm>
              <a:off x="2357869" y="3282632"/>
              <a:ext cx="617753" cy="318805"/>
            </a:xfrm>
            <a:prstGeom prst="rect">
              <a:avLst/>
            </a:prstGeom>
          </p:spPr>
          <p:txBody>
            <a:bodyPr vert="horz" wrap="square" lIns="0" tIns="12700" rIns="0" bIns="0" rtlCol="0">
              <a:spAutoFit/>
            </a:bodyPr>
            <a:lstStyle/>
            <a:p>
              <a:pPr marL="12700">
                <a:lnSpc>
                  <a:spcPct val="100000"/>
                </a:lnSpc>
                <a:spcBef>
                  <a:spcPts val="100"/>
                </a:spcBef>
              </a:pPr>
              <a:r>
                <a:rPr sz="1800" spc="-480" dirty="0">
                  <a:solidFill>
                    <a:srgbClr val="FFFFFF"/>
                  </a:solidFill>
                  <a:latin typeface="Arial Black"/>
                  <a:cs typeface="Arial Black"/>
                </a:rPr>
                <a:t>T</a:t>
              </a:r>
              <a:r>
                <a:rPr sz="1800" spc="-204" dirty="0">
                  <a:solidFill>
                    <a:srgbClr val="FFFFFF"/>
                  </a:solidFill>
                  <a:latin typeface="Arial Black"/>
                  <a:cs typeface="Arial Black"/>
                </a:rPr>
                <a:t>r</a:t>
              </a:r>
              <a:r>
                <a:rPr sz="1800" spc="-305" dirty="0">
                  <a:solidFill>
                    <a:srgbClr val="FFFFFF"/>
                  </a:solidFill>
                  <a:latin typeface="Arial Black"/>
                  <a:cs typeface="Arial Black"/>
                </a:rPr>
                <a:t>a</a:t>
              </a:r>
              <a:r>
                <a:rPr sz="1800" spc="-155" dirty="0">
                  <a:solidFill>
                    <a:srgbClr val="FFFFFF"/>
                  </a:solidFill>
                  <a:latin typeface="Arial Black"/>
                  <a:cs typeface="Arial Black"/>
                </a:rPr>
                <a:t>i</a:t>
              </a:r>
              <a:r>
                <a:rPr sz="1800" spc="-160" dirty="0">
                  <a:solidFill>
                    <a:srgbClr val="FFFFFF"/>
                  </a:solidFill>
                  <a:latin typeface="Arial Black"/>
                  <a:cs typeface="Arial Black"/>
                </a:rPr>
                <a:t>n</a:t>
              </a:r>
              <a:endParaRPr sz="1800" dirty="0">
                <a:latin typeface="Arial Black"/>
                <a:cs typeface="Arial Black"/>
              </a:endParaRPr>
            </a:p>
          </p:txBody>
        </p:sp>
        <p:sp>
          <p:nvSpPr>
            <p:cNvPr id="15" name="object 13">
              <a:extLst>
                <a:ext uri="{FF2B5EF4-FFF2-40B4-BE49-F238E27FC236}">
                  <a16:creationId xmlns:a16="http://schemas.microsoft.com/office/drawing/2014/main" id="{541CCBE2-49D9-4098-9797-E42FD69335B1}"/>
                </a:ext>
              </a:extLst>
            </p:cNvPr>
            <p:cNvSpPr txBox="1"/>
            <p:nvPr/>
          </p:nvSpPr>
          <p:spPr>
            <a:xfrm>
              <a:off x="3266630" y="3293681"/>
              <a:ext cx="507111" cy="318805"/>
            </a:xfrm>
            <a:prstGeom prst="rect">
              <a:avLst/>
            </a:prstGeom>
          </p:spPr>
          <p:txBody>
            <a:bodyPr vert="horz" wrap="square" lIns="0" tIns="12700" rIns="0" bIns="0" rtlCol="0">
              <a:spAutoFit/>
            </a:bodyPr>
            <a:lstStyle/>
            <a:p>
              <a:pPr marL="12700">
                <a:lnSpc>
                  <a:spcPct val="100000"/>
                </a:lnSpc>
                <a:spcBef>
                  <a:spcPts val="100"/>
                </a:spcBef>
              </a:pPr>
              <a:r>
                <a:rPr sz="1800" spc="-555" dirty="0">
                  <a:solidFill>
                    <a:srgbClr val="FFFFFF"/>
                  </a:solidFill>
                  <a:latin typeface="Arial Black"/>
                  <a:cs typeface="Arial Black"/>
                </a:rPr>
                <a:t>T</a:t>
              </a:r>
              <a:r>
                <a:rPr sz="1800" spc="-229" dirty="0">
                  <a:solidFill>
                    <a:srgbClr val="FFFFFF"/>
                  </a:solidFill>
                  <a:latin typeface="Arial Black"/>
                  <a:cs typeface="Arial Black"/>
                </a:rPr>
                <a:t>e</a:t>
              </a:r>
              <a:r>
                <a:rPr sz="1800" spc="-350" dirty="0">
                  <a:solidFill>
                    <a:srgbClr val="FFFFFF"/>
                  </a:solidFill>
                  <a:latin typeface="Arial Black"/>
                  <a:cs typeface="Arial Black"/>
                </a:rPr>
                <a:t>s</a:t>
              </a:r>
              <a:r>
                <a:rPr sz="1800" spc="-180" dirty="0">
                  <a:solidFill>
                    <a:srgbClr val="FFFFFF"/>
                  </a:solidFill>
                  <a:latin typeface="Arial Black"/>
                  <a:cs typeface="Arial Black"/>
                </a:rPr>
                <a:t>t</a:t>
              </a:r>
              <a:endParaRPr sz="1800">
                <a:latin typeface="Arial Black"/>
                <a:cs typeface="Arial Black"/>
              </a:endParaRPr>
            </a:p>
          </p:txBody>
        </p:sp>
        <p:sp>
          <p:nvSpPr>
            <p:cNvPr id="16" name="object 14">
              <a:extLst>
                <a:ext uri="{FF2B5EF4-FFF2-40B4-BE49-F238E27FC236}">
                  <a16:creationId xmlns:a16="http://schemas.microsoft.com/office/drawing/2014/main" id="{375A4978-612F-4CD1-8F72-90E1CFA2D2FC}"/>
                </a:ext>
              </a:extLst>
            </p:cNvPr>
            <p:cNvSpPr/>
            <p:nvPr/>
          </p:nvSpPr>
          <p:spPr>
            <a:xfrm>
              <a:off x="4705350" y="2857500"/>
              <a:ext cx="1028700" cy="1028700"/>
            </a:xfrm>
            <a:prstGeom prst="rect">
              <a:avLst/>
            </a:prstGeom>
            <a:blipFill>
              <a:blip r:embed="rId2" cstate="print"/>
              <a:stretch>
                <a:fillRect/>
              </a:stretch>
            </a:blipFill>
          </p:spPr>
          <p:txBody>
            <a:bodyPr wrap="square" lIns="0" tIns="0" rIns="0" bIns="0" rtlCol="0"/>
            <a:lstStyle/>
            <a:p>
              <a:endParaRPr/>
            </a:p>
          </p:txBody>
        </p:sp>
        <p:sp>
          <p:nvSpPr>
            <p:cNvPr id="17" name="object 15">
              <a:extLst>
                <a:ext uri="{FF2B5EF4-FFF2-40B4-BE49-F238E27FC236}">
                  <a16:creationId xmlns:a16="http://schemas.microsoft.com/office/drawing/2014/main" id="{6DB9655A-4D1B-4F55-8C76-92E0E14781FC}"/>
                </a:ext>
              </a:extLst>
            </p:cNvPr>
            <p:cNvSpPr/>
            <p:nvPr/>
          </p:nvSpPr>
          <p:spPr>
            <a:xfrm>
              <a:off x="5581650" y="2857500"/>
              <a:ext cx="1028700" cy="1028700"/>
            </a:xfrm>
            <a:prstGeom prst="rect">
              <a:avLst/>
            </a:prstGeom>
            <a:blipFill>
              <a:blip r:embed="rId2" cstate="print"/>
              <a:stretch>
                <a:fillRect/>
              </a:stretch>
            </a:blipFill>
          </p:spPr>
          <p:txBody>
            <a:bodyPr wrap="square" lIns="0" tIns="0" rIns="0" bIns="0" rtlCol="0"/>
            <a:lstStyle/>
            <a:p>
              <a:endParaRPr/>
            </a:p>
          </p:txBody>
        </p:sp>
        <p:sp>
          <p:nvSpPr>
            <p:cNvPr id="18" name="object 16">
              <a:extLst>
                <a:ext uri="{FF2B5EF4-FFF2-40B4-BE49-F238E27FC236}">
                  <a16:creationId xmlns:a16="http://schemas.microsoft.com/office/drawing/2014/main" id="{DEDE2172-6E05-4616-83A4-7A90E207B7C7}"/>
                </a:ext>
              </a:extLst>
            </p:cNvPr>
            <p:cNvSpPr txBox="1"/>
            <p:nvPr/>
          </p:nvSpPr>
          <p:spPr>
            <a:xfrm>
              <a:off x="4931075" y="3282632"/>
              <a:ext cx="618523" cy="318805"/>
            </a:xfrm>
            <a:prstGeom prst="rect">
              <a:avLst/>
            </a:prstGeom>
          </p:spPr>
          <p:txBody>
            <a:bodyPr vert="horz" wrap="square" lIns="0" tIns="12700" rIns="0" bIns="0" rtlCol="0">
              <a:spAutoFit/>
            </a:bodyPr>
            <a:lstStyle/>
            <a:p>
              <a:pPr marL="12700">
                <a:lnSpc>
                  <a:spcPct val="100000"/>
                </a:lnSpc>
                <a:spcBef>
                  <a:spcPts val="100"/>
                </a:spcBef>
              </a:pPr>
              <a:r>
                <a:rPr sz="1800" spc="-475" dirty="0">
                  <a:solidFill>
                    <a:srgbClr val="FFFFFF"/>
                  </a:solidFill>
                  <a:latin typeface="Arial Black"/>
                  <a:cs typeface="Arial Black"/>
                </a:rPr>
                <a:t>T</a:t>
              </a:r>
              <a:r>
                <a:rPr sz="1800" spc="-204" dirty="0">
                  <a:solidFill>
                    <a:srgbClr val="FFFFFF"/>
                  </a:solidFill>
                  <a:latin typeface="Arial Black"/>
                  <a:cs typeface="Arial Black"/>
                </a:rPr>
                <a:t>r</a:t>
              </a:r>
              <a:r>
                <a:rPr sz="1800" spc="-300" dirty="0">
                  <a:solidFill>
                    <a:srgbClr val="FFFFFF"/>
                  </a:solidFill>
                  <a:latin typeface="Arial Black"/>
                  <a:cs typeface="Arial Black"/>
                </a:rPr>
                <a:t>a</a:t>
              </a:r>
              <a:r>
                <a:rPr sz="1800" spc="-155" dirty="0">
                  <a:solidFill>
                    <a:srgbClr val="FFFFFF"/>
                  </a:solidFill>
                  <a:latin typeface="Arial Black"/>
                  <a:cs typeface="Arial Black"/>
                </a:rPr>
                <a:t>i</a:t>
              </a:r>
              <a:r>
                <a:rPr sz="1800" spc="-160" dirty="0">
                  <a:solidFill>
                    <a:srgbClr val="FFFFFF"/>
                  </a:solidFill>
                  <a:latin typeface="Arial Black"/>
                  <a:cs typeface="Arial Black"/>
                </a:rPr>
                <a:t>n</a:t>
              </a:r>
              <a:endParaRPr sz="1800">
                <a:latin typeface="Arial Black"/>
                <a:cs typeface="Arial Black"/>
              </a:endParaRPr>
            </a:p>
          </p:txBody>
        </p:sp>
        <p:sp>
          <p:nvSpPr>
            <p:cNvPr id="19" name="object 17">
              <a:extLst>
                <a:ext uri="{FF2B5EF4-FFF2-40B4-BE49-F238E27FC236}">
                  <a16:creationId xmlns:a16="http://schemas.microsoft.com/office/drawing/2014/main" id="{15FE4921-B511-4733-99FF-D06A91E44251}"/>
                </a:ext>
              </a:extLst>
            </p:cNvPr>
            <p:cNvSpPr txBox="1"/>
            <p:nvPr/>
          </p:nvSpPr>
          <p:spPr>
            <a:xfrm>
              <a:off x="5840352" y="3293681"/>
              <a:ext cx="506343" cy="318805"/>
            </a:xfrm>
            <a:prstGeom prst="rect">
              <a:avLst/>
            </a:prstGeom>
          </p:spPr>
          <p:txBody>
            <a:bodyPr vert="horz" wrap="square" lIns="0" tIns="12700" rIns="0" bIns="0" rtlCol="0">
              <a:spAutoFit/>
            </a:bodyPr>
            <a:lstStyle/>
            <a:p>
              <a:pPr marL="12700">
                <a:lnSpc>
                  <a:spcPct val="100000"/>
                </a:lnSpc>
                <a:spcBef>
                  <a:spcPts val="100"/>
                </a:spcBef>
              </a:pPr>
              <a:r>
                <a:rPr sz="1800" spc="-555" dirty="0">
                  <a:solidFill>
                    <a:srgbClr val="FFFFFF"/>
                  </a:solidFill>
                  <a:latin typeface="Arial Black"/>
                  <a:cs typeface="Arial Black"/>
                </a:rPr>
                <a:t>T</a:t>
              </a:r>
              <a:r>
                <a:rPr sz="1800" spc="-235" dirty="0">
                  <a:solidFill>
                    <a:srgbClr val="FFFFFF"/>
                  </a:solidFill>
                  <a:latin typeface="Arial Black"/>
                  <a:cs typeface="Arial Black"/>
                </a:rPr>
                <a:t>e</a:t>
              </a:r>
              <a:r>
                <a:rPr sz="1800" spc="-355" dirty="0">
                  <a:solidFill>
                    <a:srgbClr val="FFFFFF"/>
                  </a:solidFill>
                  <a:latin typeface="Arial Black"/>
                  <a:cs typeface="Arial Black"/>
                </a:rPr>
                <a:t>s</a:t>
              </a:r>
              <a:r>
                <a:rPr sz="1800" spc="-180" dirty="0">
                  <a:solidFill>
                    <a:srgbClr val="FFFFFF"/>
                  </a:solidFill>
                  <a:latin typeface="Arial Black"/>
                  <a:cs typeface="Arial Black"/>
                </a:rPr>
                <a:t>t</a:t>
              </a:r>
              <a:endParaRPr sz="1800">
                <a:latin typeface="Arial Black"/>
                <a:cs typeface="Arial Black"/>
              </a:endParaRPr>
            </a:p>
          </p:txBody>
        </p:sp>
        <p:sp>
          <p:nvSpPr>
            <p:cNvPr id="20" name="object 18">
              <a:extLst>
                <a:ext uri="{FF2B5EF4-FFF2-40B4-BE49-F238E27FC236}">
                  <a16:creationId xmlns:a16="http://schemas.microsoft.com/office/drawing/2014/main" id="{684209E4-E278-4A80-BBF2-023D6C27CAF6}"/>
                </a:ext>
              </a:extLst>
            </p:cNvPr>
            <p:cNvSpPr/>
            <p:nvPr/>
          </p:nvSpPr>
          <p:spPr>
            <a:xfrm>
              <a:off x="7981950" y="2857500"/>
              <a:ext cx="1028700" cy="1028700"/>
            </a:xfrm>
            <a:prstGeom prst="rect">
              <a:avLst/>
            </a:prstGeom>
            <a:blipFill>
              <a:blip r:embed="rId2" cstate="print"/>
              <a:stretch>
                <a:fillRect/>
              </a:stretch>
            </a:blipFill>
          </p:spPr>
          <p:txBody>
            <a:bodyPr wrap="square" lIns="0" tIns="0" rIns="0" bIns="0" rtlCol="0"/>
            <a:lstStyle/>
            <a:p>
              <a:endParaRPr/>
            </a:p>
          </p:txBody>
        </p:sp>
        <p:sp>
          <p:nvSpPr>
            <p:cNvPr id="21" name="object 19">
              <a:extLst>
                <a:ext uri="{FF2B5EF4-FFF2-40B4-BE49-F238E27FC236}">
                  <a16:creationId xmlns:a16="http://schemas.microsoft.com/office/drawing/2014/main" id="{618F8B99-773F-4895-9B6E-7FA77C770565}"/>
                </a:ext>
              </a:extLst>
            </p:cNvPr>
            <p:cNvSpPr/>
            <p:nvPr/>
          </p:nvSpPr>
          <p:spPr>
            <a:xfrm>
              <a:off x="8858250" y="2857500"/>
              <a:ext cx="1028700" cy="1028700"/>
            </a:xfrm>
            <a:prstGeom prst="rect">
              <a:avLst/>
            </a:prstGeom>
            <a:blipFill>
              <a:blip r:embed="rId2" cstate="print"/>
              <a:stretch>
                <a:fillRect/>
              </a:stretch>
            </a:blipFill>
          </p:spPr>
          <p:txBody>
            <a:bodyPr wrap="square" lIns="0" tIns="0" rIns="0" bIns="0" rtlCol="0"/>
            <a:lstStyle/>
            <a:p>
              <a:endParaRPr/>
            </a:p>
          </p:txBody>
        </p:sp>
        <p:sp>
          <p:nvSpPr>
            <p:cNvPr id="22" name="object 20">
              <a:extLst>
                <a:ext uri="{FF2B5EF4-FFF2-40B4-BE49-F238E27FC236}">
                  <a16:creationId xmlns:a16="http://schemas.microsoft.com/office/drawing/2014/main" id="{E13515E4-F719-4C83-A81C-416D4BB970E1}"/>
                </a:ext>
              </a:extLst>
            </p:cNvPr>
            <p:cNvSpPr txBox="1"/>
            <p:nvPr/>
          </p:nvSpPr>
          <p:spPr>
            <a:xfrm>
              <a:off x="8212691" y="3282632"/>
              <a:ext cx="619289" cy="318805"/>
            </a:xfrm>
            <a:prstGeom prst="rect">
              <a:avLst/>
            </a:prstGeom>
          </p:spPr>
          <p:txBody>
            <a:bodyPr vert="horz" wrap="square" lIns="0" tIns="12700" rIns="0" bIns="0" rtlCol="0">
              <a:spAutoFit/>
            </a:bodyPr>
            <a:lstStyle/>
            <a:p>
              <a:pPr marL="12700">
                <a:lnSpc>
                  <a:spcPct val="100000"/>
                </a:lnSpc>
                <a:spcBef>
                  <a:spcPts val="100"/>
                </a:spcBef>
              </a:pPr>
              <a:r>
                <a:rPr sz="1800" spc="-475" dirty="0">
                  <a:solidFill>
                    <a:srgbClr val="FFFFFF"/>
                  </a:solidFill>
                  <a:latin typeface="Arial Black"/>
                  <a:cs typeface="Arial Black"/>
                </a:rPr>
                <a:t>T</a:t>
              </a:r>
              <a:r>
                <a:rPr sz="1800" spc="-204" dirty="0">
                  <a:solidFill>
                    <a:srgbClr val="FFFFFF"/>
                  </a:solidFill>
                  <a:latin typeface="Arial Black"/>
                  <a:cs typeface="Arial Black"/>
                </a:rPr>
                <a:t>r</a:t>
              </a:r>
              <a:r>
                <a:rPr sz="1800" spc="-300" dirty="0">
                  <a:solidFill>
                    <a:srgbClr val="FFFFFF"/>
                  </a:solidFill>
                  <a:latin typeface="Arial Black"/>
                  <a:cs typeface="Arial Black"/>
                </a:rPr>
                <a:t>a</a:t>
              </a:r>
              <a:r>
                <a:rPr sz="1800" spc="-155" dirty="0">
                  <a:solidFill>
                    <a:srgbClr val="FFFFFF"/>
                  </a:solidFill>
                  <a:latin typeface="Arial Black"/>
                  <a:cs typeface="Arial Black"/>
                </a:rPr>
                <a:t>i</a:t>
              </a:r>
              <a:r>
                <a:rPr sz="1800" spc="-160" dirty="0">
                  <a:solidFill>
                    <a:srgbClr val="FFFFFF"/>
                  </a:solidFill>
                  <a:latin typeface="Arial Black"/>
                  <a:cs typeface="Arial Black"/>
                </a:rPr>
                <a:t>n</a:t>
              </a:r>
              <a:endParaRPr sz="1800">
                <a:latin typeface="Arial Black"/>
                <a:cs typeface="Arial Black"/>
              </a:endParaRPr>
            </a:p>
          </p:txBody>
        </p:sp>
        <p:sp>
          <p:nvSpPr>
            <p:cNvPr id="23" name="object 21">
              <a:extLst>
                <a:ext uri="{FF2B5EF4-FFF2-40B4-BE49-F238E27FC236}">
                  <a16:creationId xmlns:a16="http://schemas.microsoft.com/office/drawing/2014/main" id="{B40F0EBF-ECAB-4D46-B952-94D43B667A73}"/>
                </a:ext>
              </a:extLst>
            </p:cNvPr>
            <p:cNvSpPr txBox="1"/>
            <p:nvPr/>
          </p:nvSpPr>
          <p:spPr>
            <a:xfrm>
              <a:off x="9122031" y="3293681"/>
              <a:ext cx="506343" cy="318805"/>
            </a:xfrm>
            <a:prstGeom prst="rect">
              <a:avLst/>
            </a:prstGeom>
          </p:spPr>
          <p:txBody>
            <a:bodyPr vert="horz" wrap="square" lIns="0" tIns="12700" rIns="0" bIns="0" rtlCol="0">
              <a:spAutoFit/>
            </a:bodyPr>
            <a:lstStyle/>
            <a:p>
              <a:pPr marL="12700">
                <a:lnSpc>
                  <a:spcPct val="100000"/>
                </a:lnSpc>
                <a:spcBef>
                  <a:spcPts val="100"/>
                </a:spcBef>
              </a:pPr>
              <a:r>
                <a:rPr sz="1800" spc="-555" dirty="0">
                  <a:solidFill>
                    <a:srgbClr val="FFFFFF"/>
                  </a:solidFill>
                  <a:latin typeface="Arial Black"/>
                  <a:cs typeface="Arial Black"/>
                </a:rPr>
                <a:t>T</a:t>
              </a:r>
              <a:r>
                <a:rPr sz="1800" spc="-235" dirty="0">
                  <a:solidFill>
                    <a:srgbClr val="FFFFFF"/>
                  </a:solidFill>
                  <a:latin typeface="Arial Black"/>
                  <a:cs typeface="Arial Black"/>
                </a:rPr>
                <a:t>e</a:t>
              </a:r>
              <a:r>
                <a:rPr sz="1800" spc="-355" dirty="0">
                  <a:solidFill>
                    <a:srgbClr val="FFFFFF"/>
                  </a:solidFill>
                  <a:latin typeface="Arial Black"/>
                  <a:cs typeface="Arial Black"/>
                </a:rPr>
                <a:t>s</a:t>
              </a:r>
              <a:r>
                <a:rPr sz="1800" spc="-180" dirty="0">
                  <a:solidFill>
                    <a:srgbClr val="FFFFFF"/>
                  </a:solidFill>
                  <a:latin typeface="Arial Black"/>
                  <a:cs typeface="Arial Black"/>
                </a:rPr>
                <a:t>t</a:t>
              </a:r>
              <a:endParaRPr sz="1800">
                <a:latin typeface="Arial Black"/>
                <a:cs typeface="Arial Black"/>
              </a:endParaRPr>
            </a:p>
          </p:txBody>
        </p:sp>
        <p:sp>
          <p:nvSpPr>
            <p:cNvPr id="24" name="object 22">
              <a:extLst>
                <a:ext uri="{FF2B5EF4-FFF2-40B4-BE49-F238E27FC236}">
                  <a16:creationId xmlns:a16="http://schemas.microsoft.com/office/drawing/2014/main" id="{26BCB18A-7BB9-4E14-BFFF-EDDA9871F3BE}"/>
                </a:ext>
              </a:extLst>
            </p:cNvPr>
            <p:cNvSpPr/>
            <p:nvPr/>
          </p:nvSpPr>
          <p:spPr>
            <a:xfrm>
              <a:off x="2338451" y="1471675"/>
              <a:ext cx="1524000" cy="838200"/>
            </a:xfrm>
            <a:custGeom>
              <a:avLst/>
              <a:gdLst/>
              <a:ahLst/>
              <a:cxnLst/>
              <a:rect l="l" t="t" r="r" b="b"/>
              <a:pathLst>
                <a:path w="1524000" h="838200">
                  <a:moveTo>
                    <a:pt x="1314450" y="0"/>
                  </a:moveTo>
                  <a:lnTo>
                    <a:pt x="209550" y="0"/>
                  </a:lnTo>
                  <a:lnTo>
                    <a:pt x="0" y="419100"/>
                  </a:lnTo>
                  <a:lnTo>
                    <a:pt x="209550" y="838200"/>
                  </a:lnTo>
                  <a:lnTo>
                    <a:pt x="1314450" y="838200"/>
                  </a:lnTo>
                  <a:lnTo>
                    <a:pt x="1524000" y="419100"/>
                  </a:lnTo>
                  <a:lnTo>
                    <a:pt x="1314450" y="0"/>
                  </a:lnTo>
                  <a:close/>
                </a:path>
              </a:pathLst>
            </a:custGeom>
            <a:solidFill>
              <a:srgbClr val="4F81BC"/>
            </a:solidFill>
          </p:spPr>
          <p:txBody>
            <a:bodyPr wrap="square" lIns="0" tIns="0" rIns="0" bIns="0" rtlCol="0"/>
            <a:lstStyle/>
            <a:p>
              <a:endParaRPr/>
            </a:p>
          </p:txBody>
        </p:sp>
        <p:sp>
          <p:nvSpPr>
            <p:cNvPr id="25" name="object 23">
              <a:extLst>
                <a:ext uri="{FF2B5EF4-FFF2-40B4-BE49-F238E27FC236}">
                  <a16:creationId xmlns:a16="http://schemas.microsoft.com/office/drawing/2014/main" id="{032B7E1A-7B8B-476C-BE82-8CF0E2872341}"/>
                </a:ext>
              </a:extLst>
            </p:cNvPr>
            <p:cNvSpPr/>
            <p:nvPr/>
          </p:nvSpPr>
          <p:spPr>
            <a:xfrm>
              <a:off x="2338451" y="1471675"/>
              <a:ext cx="1524000" cy="838200"/>
            </a:xfrm>
            <a:custGeom>
              <a:avLst/>
              <a:gdLst/>
              <a:ahLst/>
              <a:cxnLst/>
              <a:rect l="l" t="t" r="r" b="b"/>
              <a:pathLst>
                <a:path w="1524000" h="838200">
                  <a:moveTo>
                    <a:pt x="0" y="419100"/>
                  </a:moveTo>
                  <a:lnTo>
                    <a:pt x="209550" y="0"/>
                  </a:lnTo>
                  <a:lnTo>
                    <a:pt x="1314450" y="0"/>
                  </a:lnTo>
                  <a:lnTo>
                    <a:pt x="1524000" y="419100"/>
                  </a:lnTo>
                  <a:lnTo>
                    <a:pt x="1314450" y="838200"/>
                  </a:lnTo>
                  <a:lnTo>
                    <a:pt x="209550" y="838200"/>
                  </a:lnTo>
                  <a:lnTo>
                    <a:pt x="0" y="419100"/>
                  </a:lnTo>
                  <a:close/>
                </a:path>
              </a:pathLst>
            </a:custGeom>
            <a:ln w="28575">
              <a:solidFill>
                <a:srgbClr val="385D89"/>
              </a:solidFill>
            </a:ln>
          </p:spPr>
          <p:txBody>
            <a:bodyPr wrap="square" lIns="0" tIns="0" rIns="0" bIns="0" rtlCol="0"/>
            <a:lstStyle/>
            <a:p>
              <a:endParaRPr/>
            </a:p>
          </p:txBody>
        </p:sp>
        <p:sp>
          <p:nvSpPr>
            <p:cNvPr id="26" name="object 24">
              <a:extLst>
                <a:ext uri="{FF2B5EF4-FFF2-40B4-BE49-F238E27FC236}">
                  <a16:creationId xmlns:a16="http://schemas.microsoft.com/office/drawing/2014/main" id="{4D37898E-97FA-4111-8E24-C0FF274877CD}"/>
                </a:ext>
              </a:extLst>
            </p:cNvPr>
            <p:cNvSpPr txBox="1"/>
            <p:nvPr/>
          </p:nvSpPr>
          <p:spPr>
            <a:xfrm>
              <a:off x="2552667" y="1598612"/>
              <a:ext cx="1083375" cy="567056"/>
            </a:xfrm>
            <a:prstGeom prst="rect">
              <a:avLst/>
            </a:prstGeom>
          </p:spPr>
          <p:txBody>
            <a:bodyPr vert="horz" wrap="square" lIns="0" tIns="27940" rIns="0" bIns="0" rtlCol="0">
              <a:spAutoFit/>
            </a:bodyPr>
            <a:lstStyle/>
            <a:p>
              <a:pPr marL="12700" marR="5080" indent="28575">
                <a:lnSpc>
                  <a:spcPts val="2100"/>
                </a:lnSpc>
                <a:spcBef>
                  <a:spcPts val="220"/>
                </a:spcBef>
              </a:pPr>
              <a:r>
                <a:rPr sz="1800" spc="-245" dirty="0">
                  <a:solidFill>
                    <a:srgbClr val="FFFFFF"/>
                  </a:solidFill>
                  <a:latin typeface="Arial Black"/>
                  <a:cs typeface="Arial Black"/>
                </a:rPr>
                <a:t>Shadow  </a:t>
              </a:r>
              <a:r>
                <a:rPr sz="1800" spc="-150" dirty="0">
                  <a:solidFill>
                    <a:srgbClr val="FFFFFF"/>
                  </a:solidFill>
                  <a:latin typeface="Arial Black"/>
                  <a:cs typeface="Arial Black"/>
                </a:rPr>
                <a:t>Model</a:t>
              </a:r>
              <a:r>
                <a:rPr sz="1800" dirty="0">
                  <a:solidFill>
                    <a:srgbClr val="FFFFFF"/>
                  </a:solidFill>
                  <a:latin typeface="Arial Black"/>
                  <a:cs typeface="Arial Black"/>
                </a:rPr>
                <a:t> </a:t>
              </a:r>
              <a:r>
                <a:rPr sz="1800" spc="-210" dirty="0">
                  <a:solidFill>
                    <a:srgbClr val="FFFFFF"/>
                  </a:solidFill>
                  <a:latin typeface="Arial Black"/>
                  <a:cs typeface="Arial Black"/>
                </a:rPr>
                <a:t>1</a:t>
              </a:r>
              <a:endParaRPr sz="1800" dirty="0">
                <a:latin typeface="Arial Black"/>
                <a:cs typeface="Arial Black"/>
              </a:endParaRPr>
            </a:p>
          </p:txBody>
        </p:sp>
        <p:sp>
          <p:nvSpPr>
            <p:cNvPr id="27" name="object 25">
              <a:extLst>
                <a:ext uri="{FF2B5EF4-FFF2-40B4-BE49-F238E27FC236}">
                  <a16:creationId xmlns:a16="http://schemas.microsoft.com/office/drawing/2014/main" id="{95C48D02-BC69-4110-BF35-5C50D61C8936}"/>
                </a:ext>
              </a:extLst>
            </p:cNvPr>
            <p:cNvSpPr/>
            <p:nvPr/>
          </p:nvSpPr>
          <p:spPr>
            <a:xfrm>
              <a:off x="4910201" y="1471675"/>
              <a:ext cx="1524000" cy="838200"/>
            </a:xfrm>
            <a:custGeom>
              <a:avLst/>
              <a:gdLst/>
              <a:ahLst/>
              <a:cxnLst/>
              <a:rect l="l" t="t" r="r" b="b"/>
              <a:pathLst>
                <a:path w="1524000" h="838200">
                  <a:moveTo>
                    <a:pt x="1314450" y="0"/>
                  </a:moveTo>
                  <a:lnTo>
                    <a:pt x="209550" y="0"/>
                  </a:lnTo>
                  <a:lnTo>
                    <a:pt x="0" y="419100"/>
                  </a:lnTo>
                  <a:lnTo>
                    <a:pt x="209550" y="838200"/>
                  </a:lnTo>
                  <a:lnTo>
                    <a:pt x="1314450" y="838200"/>
                  </a:lnTo>
                  <a:lnTo>
                    <a:pt x="1524000" y="419100"/>
                  </a:lnTo>
                  <a:lnTo>
                    <a:pt x="1314450" y="0"/>
                  </a:lnTo>
                  <a:close/>
                </a:path>
              </a:pathLst>
            </a:custGeom>
            <a:solidFill>
              <a:srgbClr val="4F81BC"/>
            </a:solidFill>
          </p:spPr>
          <p:txBody>
            <a:bodyPr wrap="square" lIns="0" tIns="0" rIns="0" bIns="0" rtlCol="0"/>
            <a:lstStyle/>
            <a:p>
              <a:endParaRPr/>
            </a:p>
          </p:txBody>
        </p:sp>
        <p:sp>
          <p:nvSpPr>
            <p:cNvPr id="28" name="object 26">
              <a:extLst>
                <a:ext uri="{FF2B5EF4-FFF2-40B4-BE49-F238E27FC236}">
                  <a16:creationId xmlns:a16="http://schemas.microsoft.com/office/drawing/2014/main" id="{64FCED5B-08CB-4E27-812F-A5ADF2CFA55F}"/>
                </a:ext>
              </a:extLst>
            </p:cNvPr>
            <p:cNvSpPr/>
            <p:nvPr/>
          </p:nvSpPr>
          <p:spPr>
            <a:xfrm>
              <a:off x="4910201" y="1471675"/>
              <a:ext cx="1524000" cy="838200"/>
            </a:xfrm>
            <a:custGeom>
              <a:avLst/>
              <a:gdLst/>
              <a:ahLst/>
              <a:cxnLst/>
              <a:rect l="l" t="t" r="r" b="b"/>
              <a:pathLst>
                <a:path w="1524000" h="838200">
                  <a:moveTo>
                    <a:pt x="0" y="419100"/>
                  </a:moveTo>
                  <a:lnTo>
                    <a:pt x="209550" y="0"/>
                  </a:lnTo>
                  <a:lnTo>
                    <a:pt x="1314450" y="0"/>
                  </a:lnTo>
                  <a:lnTo>
                    <a:pt x="1524000" y="419100"/>
                  </a:lnTo>
                  <a:lnTo>
                    <a:pt x="1314450" y="838200"/>
                  </a:lnTo>
                  <a:lnTo>
                    <a:pt x="209550" y="838200"/>
                  </a:lnTo>
                  <a:lnTo>
                    <a:pt x="0" y="419100"/>
                  </a:lnTo>
                  <a:close/>
                </a:path>
              </a:pathLst>
            </a:custGeom>
            <a:ln w="28575">
              <a:solidFill>
                <a:srgbClr val="385D89"/>
              </a:solidFill>
            </a:ln>
          </p:spPr>
          <p:txBody>
            <a:bodyPr wrap="square" lIns="0" tIns="0" rIns="0" bIns="0" rtlCol="0"/>
            <a:lstStyle/>
            <a:p>
              <a:endParaRPr/>
            </a:p>
          </p:txBody>
        </p:sp>
        <p:sp>
          <p:nvSpPr>
            <p:cNvPr id="29" name="object 27">
              <a:extLst>
                <a:ext uri="{FF2B5EF4-FFF2-40B4-BE49-F238E27FC236}">
                  <a16:creationId xmlns:a16="http://schemas.microsoft.com/office/drawing/2014/main" id="{46E7AE2B-959E-4885-956D-B28D0C33A5C3}"/>
                </a:ext>
              </a:extLst>
            </p:cNvPr>
            <p:cNvSpPr txBox="1"/>
            <p:nvPr/>
          </p:nvSpPr>
          <p:spPr>
            <a:xfrm>
              <a:off x="5126455" y="1598612"/>
              <a:ext cx="1081837" cy="567056"/>
            </a:xfrm>
            <a:prstGeom prst="rect">
              <a:avLst/>
            </a:prstGeom>
          </p:spPr>
          <p:txBody>
            <a:bodyPr vert="horz" wrap="square" lIns="0" tIns="27940" rIns="0" bIns="0" rtlCol="0">
              <a:spAutoFit/>
            </a:bodyPr>
            <a:lstStyle/>
            <a:p>
              <a:pPr marL="12700" marR="5080" indent="28575">
                <a:lnSpc>
                  <a:spcPts val="2100"/>
                </a:lnSpc>
                <a:spcBef>
                  <a:spcPts val="220"/>
                </a:spcBef>
              </a:pPr>
              <a:r>
                <a:rPr sz="1800" spc="-245" dirty="0">
                  <a:solidFill>
                    <a:srgbClr val="FFFFFF"/>
                  </a:solidFill>
                  <a:latin typeface="Arial Black"/>
                  <a:cs typeface="Arial Black"/>
                </a:rPr>
                <a:t>Shadow  </a:t>
              </a:r>
              <a:r>
                <a:rPr sz="1800" spc="-150" dirty="0">
                  <a:solidFill>
                    <a:srgbClr val="FFFFFF"/>
                  </a:solidFill>
                  <a:latin typeface="Arial Black"/>
                  <a:cs typeface="Arial Black"/>
                </a:rPr>
                <a:t>Model</a:t>
              </a:r>
              <a:r>
                <a:rPr sz="1800" spc="-10" dirty="0">
                  <a:solidFill>
                    <a:srgbClr val="FFFFFF"/>
                  </a:solidFill>
                  <a:latin typeface="Arial Black"/>
                  <a:cs typeface="Arial Black"/>
                </a:rPr>
                <a:t> </a:t>
              </a:r>
              <a:r>
                <a:rPr sz="1800" spc="-210" dirty="0">
                  <a:solidFill>
                    <a:srgbClr val="FFFFFF"/>
                  </a:solidFill>
                  <a:latin typeface="Arial Black"/>
                  <a:cs typeface="Arial Black"/>
                </a:rPr>
                <a:t>2</a:t>
              </a:r>
              <a:endParaRPr sz="1800">
                <a:latin typeface="Arial Black"/>
                <a:cs typeface="Arial Black"/>
              </a:endParaRPr>
            </a:p>
          </p:txBody>
        </p:sp>
        <p:sp>
          <p:nvSpPr>
            <p:cNvPr id="30" name="object 28">
              <a:extLst>
                <a:ext uri="{FF2B5EF4-FFF2-40B4-BE49-F238E27FC236}">
                  <a16:creationId xmlns:a16="http://schemas.microsoft.com/office/drawing/2014/main" id="{3DD1CE67-3B77-44DA-95D9-02AE8F92E43D}"/>
                </a:ext>
              </a:extLst>
            </p:cNvPr>
            <p:cNvSpPr/>
            <p:nvPr/>
          </p:nvSpPr>
          <p:spPr>
            <a:xfrm>
              <a:off x="8224901" y="1471675"/>
              <a:ext cx="1524000" cy="838200"/>
            </a:xfrm>
            <a:custGeom>
              <a:avLst/>
              <a:gdLst/>
              <a:ahLst/>
              <a:cxnLst/>
              <a:rect l="l" t="t" r="r" b="b"/>
              <a:pathLst>
                <a:path w="1524000" h="838200">
                  <a:moveTo>
                    <a:pt x="1314450" y="0"/>
                  </a:moveTo>
                  <a:lnTo>
                    <a:pt x="209550" y="0"/>
                  </a:lnTo>
                  <a:lnTo>
                    <a:pt x="0" y="419100"/>
                  </a:lnTo>
                  <a:lnTo>
                    <a:pt x="209550" y="838200"/>
                  </a:lnTo>
                  <a:lnTo>
                    <a:pt x="1314450" y="838200"/>
                  </a:lnTo>
                  <a:lnTo>
                    <a:pt x="1524000" y="419100"/>
                  </a:lnTo>
                  <a:lnTo>
                    <a:pt x="1314450" y="0"/>
                  </a:lnTo>
                  <a:close/>
                </a:path>
              </a:pathLst>
            </a:custGeom>
            <a:solidFill>
              <a:srgbClr val="4F81BC"/>
            </a:solidFill>
          </p:spPr>
          <p:txBody>
            <a:bodyPr wrap="square" lIns="0" tIns="0" rIns="0" bIns="0" rtlCol="0"/>
            <a:lstStyle/>
            <a:p>
              <a:endParaRPr/>
            </a:p>
          </p:txBody>
        </p:sp>
        <p:sp>
          <p:nvSpPr>
            <p:cNvPr id="31" name="object 29">
              <a:extLst>
                <a:ext uri="{FF2B5EF4-FFF2-40B4-BE49-F238E27FC236}">
                  <a16:creationId xmlns:a16="http://schemas.microsoft.com/office/drawing/2014/main" id="{20829DAE-4829-490A-A7AD-9DF3DFAC1A26}"/>
                </a:ext>
              </a:extLst>
            </p:cNvPr>
            <p:cNvSpPr/>
            <p:nvPr/>
          </p:nvSpPr>
          <p:spPr>
            <a:xfrm>
              <a:off x="8224901" y="1471675"/>
              <a:ext cx="1524000" cy="838200"/>
            </a:xfrm>
            <a:custGeom>
              <a:avLst/>
              <a:gdLst/>
              <a:ahLst/>
              <a:cxnLst/>
              <a:rect l="l" t="t" r="r" b="b"/>
              <a:pathLst>
                <a:path w="1524000" h="838200">
                  <a:moveTo>
                    <a:pt x="0" y="419100"/>
                  </a:moveTo>
                  <a:lnTo>
                    <a:pt x="209550" y="0"/>
                  </a:lnTo>
                  <a:lnTo>
                    <a:pt x="1314450" y="0"/>
                  </a:lnTo>
                  <a:lnTo>
                    <a:pt x="1524000" y="419100"/>
                  </a:lnTo>
                  <a:lnTo>
                    <a:pt x="1314450" y="838200"/>
                  </a:lnTo>
                  <a:lnTo>
                    <a:pt x="209550" y="838200"/>
                  </a:lnTo>
                  <a:lnTo>
                    <a:pt x="0" y="419100"/>
                  </a:lnTo>
                  <a:close/>
                </a:path>
              </a:pathLst>
            </a:custGeom>
            <a:ln w="28575">
              <a:solidFill>
                <a:srgbClr val="385D89"/>
              </a:solidFill>
            </a:ln>
          </p:spPr>
          <p:txBody>
            <a:bodyPr wrap="square" lIns="0" tIns="0" rIns="0" bIns="0" rtlCol="0"/>
            <a:lstStyle/>
            <a:p>
              <a:endParaRPr/>
            </a:p>
          </p:txBody>
        </p:sp>
        <p:sp>
          <p:nvSpPr>
            <p:cNvPr id="32" name="object 30">
              <a:extLst>
                <a:ext uri="{FF2B5EF4-FFF2-40B4-BE49-F238E27FC236}">
                  <a16:creationId xmlns:a16="http://schemas.microsoft.com/office/drawing/2014/main" id="{2A4397CE-3BD3-4AFA-9AB7-23A577B4BAF9}"/>
                </a:ext>
              </a:extLst>
            </p:cNvPr>
            <p:cNvSpPr txBox="1"/>
            <p:nvPr/>
          </p:nvSpPr>
          <p:spPr>
            <a:xfrm>
              <a:off x="8450733" y="1602042"/>
              <a:ext cx="1069542" cy="567690"/>
            </a:xfrm>
            <a:prstGeom prst="rect">
              <a:avLst/>
            </a:prstGeom>
          </p:spPr>
          <p:txBody>
            <a:bodyPr vert="horz" wrap="square" lIns="0" tIns="27940" rIns="0" bIns="0" rtlCol="0">
              <a:spAutoFit/>
            </a:bodyPr>
            <a:lstStyle/>
            <a:p>
              <a:pPr marL="12700" marR="5080" indent="28575">
                <a:lnSpc>
                  <a:spcPts val="2100"/>
                </a:lnSpc>
                <a:spcBef>
                  <a:spcPts val="220"/>
                </a:spcBef>
              </a:pPr>
              <a:r>
                <a:rPr sz="1800" spc="-245" dirty="0">
                  <a:solidFill>
                    <a:srgbClr val="FFFFFF"/>
                  </a:solidFill>
                  <a:latin typeface="Arial Black"/>
                  <a:cs typeface="Arial Black"/>
                </a:rPr>
                <a:t>Shadow  </a:t>
              </a:r>
              <a:r>
                <a:rPr sz="1800" spc="-150" dirty="0">
                  <a:solidFill>
                    <a:srgbClr val="FFFFFF"/>
                  </a:solidFill>
                  <a:latin typeface="Arial Black"/>
                  <a:cs typeface="Arial Black"/>
                </a:rPr>
                <a:t>Model</a:t>
              </a:r>
              <a:r>
                <a:rPr sz="1800" spc="-10" dirty="0">
                  <a:solidFill>
                    <a:srgbClr val="FFFFFF"/>
                  </a:solidFill>
                  <a:latin typeface="Arial Black"/>
                  <a:cs typeface="Arial Black"/>
                </a:rPr>
                <a:t> </a:t>
              </a:r>
              <a:r>
                <a:rPr sz="1800" spc="-290" dirty="0">
                  <a:solidFill>
                    <a:srgbClr val="FFFFFF"/>
                  </a:solidFill>
                  <a:latin typeface="Arial Black"/>
                  <a:cs typeface="Arial Black"/>
                </a:rPr>
                <a:t>k</a:t>
              </a:r>
              <a:endParaRPr sz="1800" dirty="0">
                <a:latin typeface="Arial Black"/>
                <a:cs typeface="Arial Black"/>
              </a:endParaRPr>
            </a:p>
          </p:txBody>
        </p:sp>
        <p:sp>
          <p:nvSpPr>
            <p:cNvPr id="33" name="object 31">
              <a:extLst>
                <a:ext uri="{FF2B5EF4-FFF2-40B4-BE49-F238E27FC236}">
                  <a16:creationId xmlns:a16="http://schemas.microsoft.com/office/drawing/2014/main" id="{DA7DF7E2-93A2-4EFE-8151-B4B08967EC66}"/>
                </a:ext>
              </a:extLst>
            </p:cNvPr>
            <p:cNvSpPr/>
            <p:nvPr/>
          </p:nvSpPr>
          <p:spPr>
            <a:xfrm>
              <a:off x="2647569" y="2309876"/>
              <a:ext cx="417195" cy="556895"/>
            </a:xfrm>
            <a:custGeom>
              <a:avLst/>
              <a:gdLst/>
              <a:ahLst/>
              <a:cxnLst/>
              <a:rect l="l" t="t" r="r" b="b"/>
              <a:pathLst>
                <a:path w="417194" h="556894">
                  <a:moveTo>
                    <a:pt x="366186" y="57292"/>
                  </a:moveTo>
                  <a:lnTo>
                    <a:pt x="0" y="549275"/>
                  </a:lnTo>
                  <a:lnTo>
                    <a:pt x="10287" y="556895"/>
                  </a:lnTo>
                  <a:lnTo>
                    <a:pt x="376316" y="64832"/>
                  </a:lnTo>
                  <a:lnTo>
                    <a:pt x="366186" y="57292"/>
                  </a:lnTo>
                  <a:close/>
                </a:path>
                <a:path w="417194" h="556894">
                  <a:moveTo>
                    <a:pt x="408334" y="47116"/>
                  </a:moveTo>
                  <a:lnTo>
                    <a:pt x="373761" y="47116"/>
                  </a:lnTo>
                  <a:lnTo>
                    <a:pt x="383920" y="54610"/>
                  </a:lnTo>
                  <a:lnTo>
                    <a:pt x="376316" y="64832"/>
                  </a:lnTo>
                  <a:lnTo>
                    <a:pt x="401828" y="83820"/>
                  </a:lnTo>
                  <a:lnTo>
                    <a:pt x="408334" y="47116"/>
                  </a:lnTo>
                  <a:close/>
                </a:path>
                <a:path w="417194" h="556894">
                  <a:moveTo>
                    <a:pt x="373761" y="47116"/>
                  </a:moveTo>
                  <a:lnTo>
                    <a:pt x="366186" y="57292"/>
                  </a:lnTo>
                  <a:lnTo>
                    <a:pt x="376316" y="64832"/>
                  </a:lnTo>
                  <a:lnTo>
                    <a:pt x="383920" y="54610"/>
                  </a:lnTo>
                  <a:lnTo>
                    <a:pt x="373761" y="47116"/>
                  </a:lnTo>
                  <a:close/>
                </a:path>
                <a:path w="417194" h="556894">
                  <a:moveTo>
                    <a:pt x="416687" y="0"/>
                  </a:moveTo>
                  <a:lnTo>
                    <a:pt x="340741" y="38353"/>
                  </a:lnTo>
                  <a:lnTo>
                    <a:pt x="366186" y="57292"/>
                  </a:lnTo>
                  <a:lnTo>
                    <a:pt x="373761" y="47116"/>
                  </a:lnTo>
                  <a:lnTo>
                    <a:pt x="408334" y="47116"/>
                  </a:lnTo>
                  <a:lnTo>
                    <a:pt x="416687" y="0"/>
                  </a:lnTo>
                  <a:close/>
                </a:path>
              </a:pathLst>
            </a:custGeom>
            <a:solidFill>
              <a:srgbClr val="497DBA"/>
            </a:solidFill>
          </p:spPr>
          <p:txBody>
            <a:bodyPr wrap="square" lIns="0" tIns="0" rIns="0" bIns="0" rtlCol="0"/>
            <a:lstStyle/>
            <a:p>
              <a:endParaRPr/>
            </a:p>
          </p:txBody>
        </p:sp>
        <p:sp>
          <p:nvSpPr>
            <p:cNvPr id="34" name="object 32">
              <a:extLst>
                <a:ext uri="{FF2B5EF4-FFF2-40B4-BE49-F238E27FC236}">
                  <a16:creationId xmlns:a16="http://schemas.microsoft.com/office/drawing/2014/main" id="{42AF6D5A-4E0D-4B59-BE97-EC751083B9A1}"/>
                </a:ext>
              </a:extLst>
            </p:cNvPr>
            <p:cNvSpPr/>
            <p:nvPr/>
          </p:nvSpPr>
          <p:spPr>
            <a:xfrm>
              <a:off x="3100451" y="2309748"/>
              <a:ext cx="433705" cy="557530"/>
            </a:xfrm>
            <a:custGeom>
              <a:avLst/>
              <a:gdLst/>
              <a:ahLst/>
              <a:cxnLst/>
              <a:rect l="l" t="t" r="r" b="b"/>
              <a:pathLst>
                <a:path w="433704" h="557530">
                  <a:moveTo>
                    <a:pt x="51621" y="56433"/>
                  </a:moveTo>
                  <a:lnTo>
                    <a:pt x="41608" y="64206"/>
                  </a:lnTo>
                  <a:lnTo>
                    <a:pt x="423418" y="557149"/>
                  </a:lnTo>
                  <a:lnTo>
                    <a:pt x="433450" y="549401"/>
                  </a:lnTo>
                  <a:lnTo>
                    <a:pt x="51621" y="56433"/>
                  </a:lnTo>
                  <a:close/>
                </a:path>
                <a:path w="433704" h="557530">
                  <a:moveTo>
                    <a:pt x="0" y="0"/>
                  </a:moveTo>
                  <a:lnTo>
                    <a:pt x="16510" y="83692"/>
                  </a:lnTo>
                  <a:lnTo>
                    <a:pt x="41608" y="64206"/>
                  </a:lnTo>
                  <a:lnTo>
                    <a:pt x="33781" y="54101"/>
                  </a:lnTo>
                  <a:lnTo>
                    <a:pt x="43815" y="46354"/>
                  </a:lnTo>
                  <a:lnTo>
                    <a:pt x="64602" y="46354"/>
                  </a:lnTo>
                  <a:lnTo>
                    <a:pt x="76707" y="36956"/>
                  </a:lnTo>
                  <a:lnTo>
                    <a:pt x="0" y="0"/>
                  </a:lnTo>
                  <a:close/>
                </a:path>
                <a:path w="433704" h="557530">
                  <a:moveTo>
                    <a:pt x="43815" y="46354"/>
                  </a:moveTo>
                  <a:lnTo>
                    <a:pt x="33781" y="54101"/>
                  </a:lnTo>
                  <a:lnTo>
                    <a:pt x="41608" y="64206"/>
                  </a:lnTo>
                  <a:lnTo>
                    <a:pt x="51621" y="56433"/>
                  </a:lnTo>
                  <a:lnTo>
                    <a:pt x="43815" y="46354"/>
                  </a:lnTo>
                  <a:close/>
                </a:path>
                <a:path w="433704" h="557530">
                  <a:moveTo>
                    <a:pt x="64602" y="46354"/>
                  </a:moveTo>
                  <a:lnTo>
                    <a:pt x="43815" y="46354"/>
                  </a:lnTo>
                  <a:lnTo>
                    <a:pt x="51621" y="56433"/>
                  </a:lnTo>
                  <a:lnTo>
                    <a:pt x="64602" y="46354"/>
                  </a:lnTo>
                  <a:close/>
                </a:path>
              </a:pathLst>
            </a:custGeom>
            <a:solidFill>
              <a:srgbClr val="497DBA"/>
            </a:solidFill>
          </p:spPr>
          <p:txBody>
            <a:bodyPr wrap="square" lIns="0" tIns="0" rIns="0" bIns="0" rtlCol="0"/>
            <a:lstStyle/>
            <a:p>
              <a:endParaRPr/>
            </a:p>
          </p:txBody>
        </p:sp>
        <p:sp>
          <p:nvSpPr>
            <p:cNvPr id="35" name="object 33">
              <a:extLst>
                <a:ext uri="{FF2B5EF4-FFF2-40B4-BE49-F238E27FC236}">
                  <a16:creationId xmlns:a16="http://schemas.microsoft.com/office/drawing/2014/main" id="{E6098BD0-E8B2-43BF-B323-6177A30F9700}"/>
                </a:ext>
              </a:extLst>
            </p:cNvPr>
            <p:cNvSpPr/>
            <p:nvPr/>
          </p:nvSpPr>
          <p:spPr>
            <a:xfrm>
              <a:off x="5219446" y="2309876"/>
              <a:ext cx="425450" cy="557530"/>
            </a:xfrm>
            <a:custGeom>
              <a:avLst/>
              <a:gdLst/>
              <a:ahLst/>
              <a:cxnLst/>
              <a:rect l="l" t="t" r="r" b="b"/>
              <a:pathLst>
                <a:path w="425450" h="557530">
                  <a:moveTo>
                    <a:pt x="374277" y="56791"/>
                  </a:moveTo>
                  <a:lnTo>
                    <a:pt x="0" y="549275"/>
                  </a:lnTo>
                  <a:lnTo>
                    <a:pt x="10032" y="557022"/>
                  </a:lnTo>
                  <a:lnTo>
                    <a:pt x="384372" y="64457"/>
                  </a:lnTo>
                  <a:lnTo>
                    <a:pt x="374277" y="56791"/>
                  </a:lnTo>
                  <a:close/>
                </a:path>
                <a:path w="425450" h="557530">
                  <a:moveTo>
                    <a:pt x="416679" y="46609"/>
                  </a:moveTo>
                  <a:lnTo>
                    <a:pt x="382015" y="46609"/>
                  </a:lnTo>
                  <a:lnTo>
                    <a:pt x="392049" y="54356"/>
                  </a:lnTo>
                  <a:lnTo>
                    <a:pt x="384372" y="64457"/>
                  </a:lnTo>
                  <a:lnTo>
                    <a:pt x="409701" y="83693"/>
                  </a:lnTo>
                  <a:lnTo>
                    <a:pt x="416679" y="46609"/>
                  </a:lnTo>
                  <a:close/>
                </a:path>
                <a:path w="425450" h="557530">
                  <a:moveTo>
                    <a:pt x="382015" y="46609"/>
                  </a:moveTo>
                  <a:lnTo>
                    <a:pt x="374277" y="56791"/>
                  </a:lnTo>
                  <a:lnTo>
                    <a:pt x="384372" y="64457"/>
                  </a:lnTo>
                  <a:lnTo>
                    <a:pt x="392049" y="54356"/>
                  </a:lnTo>
                  <a:lnTo>
                    <a:pt x="382015" y="46609"/>
                  </a:lnTo>
                  <a:close/>
                </a:path>
                <a:path w="425450" h="557530">
                  <a:moveTo>
                    <a:pt x="425450" y="0"/>
                  </a:moveTo>
                  <a:lnTo>
                    <a:pt x="348995" y="37591"/>
                  </a:lnTo>
                  <a:lnTo>
                    <a:pt x="374277" y="56791"/>
                  </a:lnTo>
                  <a:lnTo>
                    <a:pt x="382015" y="46609"/>
                  </a:lnTo>
                  <a:lnTo>
                    <a:pt x="416679" y="46609"/>
                  </a:lnTo>
                  <a:lnTo>
                    <a:pt x="425450" y="0"/>
                  </a:lnTo>
                  <a:close/>
                </a:path>
              </a:pathLst>
            </a:custGeom>
            <a:solidFill>
              <a:srgbClr val="497DBA"/>
            </a:solidFill>
          </p:spPr>
          <p:txBody>
            <a:bodyPr wrap="square" lIns="0" tIns="0" rIns="0" bIns="0" rtlCol="0"/>
            <a:lstStyle/>
            <a:p>
              <a:endParaRPr/>
            </a:p>
          </p:txBody>
        </p:sp>
        <p:sp>
          <p:nvSpPr>
            <p:cNvPr id="36" name="object 34">
              <a:extLst>
                <a:ext uri="{FF2B5EF4-FFF2-40B4-BE49-F238E27FC236}">
                  <a16:creationId xmlns:a16="http://schemas.microsoft.com/office/drawing/2014/main" id="{1653E13D-EB93-4748-AE9E-079BA4FD6293}"/>
                </a:ext>
              </a:extLst>
            </p:cNvPr>
            <p:cNvSpPr/>
            <p:nvPr/>
          </p:nvSpPr>
          <p:spPr>
            <a:xfrm>
              <a:off x="5643626" y="2309748"/>
              <a:ext cx="461645" cy="557530"/>
            </a:xfrm>
            <a:custGeom>
              <a:avLst/>
              <a:gdLst/>
              <a:ahLst/>
              <a:cxnLst/>
              <a:rect l="l" t="t" r="r" b="b"/>
              <a:pathLst>
                <a:path w="461645" h="557530">
                  <a:moveTo>
                    <a:pt x="53324" y="54779"/>
                  </a:moveTo>
                  <a:lnTo>
                    <a:pt x="43515" y="62872"/>
                  </a:lnTo>
                  <a:lnTo>
                    <a:pt x="451865" y="557276"/>
                  </a:lnTo>
                  <a:lnTo>
                    <a:pt x="461645" y="549148"/>
                  </a:lnTo>
                  <a:lnTo>
                    <a:pt x="53324" y="54779"/>
                  </a:lnTo>
                  <a:close/>
                </a:path>
                <a:path w="461645" h="557530">
                  <a:moveTo>
                    <a:pt x="0" y="0"/>
                  </a:moveTo>
                  <a:lnTo>
                    <a:pt x="19050" y="83058"/>
                  </a:lnTo>
                  <a:lnTo>
                    <a:pt x="43515" y="62872"/>
                  </a:lnTo>
                  <a:lnTo>
                    <a:pt x="35433" y="53086"/>
                  </a:lnTo>
                  <a:lnTo>
                    <a:pt x="45212" y="44958"/>
                  </a:lnTo>
                  <a:lnTo>
                    <a:pt x="65228" y="44958"/>
                  </a:lnTo>
                  <a:lnTo>
                    <a:pt x="77850" y="34543"/>
                  </a:lnTo>
                  <a:lnTo>
                    <a:pt x="0" y="0"/>
                  </a:lnTo>
                  <a:close/>
                </a:path>
                <a:path w="461645" h="557530">
                  <a:moveTo>
                    <a:pt x="45212" y="44958"/>
                  </a:moveTo>
                  <a:lnTo>
                    <a:pt x="35433" y="53086"/>
                  </a:lnTo>
                  <a:lnTo>
                    <a:pt x="43515" y="62872"/>
                  </a:lnTo>
                  <a:lnTo>
                    <a:pt x="53324" y="54779"/>
                  </a:lnTo>
                  <a:lnTo>
                    <a:pt x="45212" y="44958"/>
                  </a:lnTo>
                  <a:close/>
                </a:path>
                <a:path w="461645" h="557530">
                  <a:moveTo>
                    <a:pt x="65228" y="44958"/>
                  </a:moveTo>
                  <a:lnTo>
                    <a:pt x="45212" y="44958"/>
                  </a:lnTo>
                  <a:lnTo>
                    <a:pt x="53324" y="54779"/>
                  </a:lnTo>
                  <a:lnTo>
                    <a:pt x="65228" y="44958"/>
                  </a:lnTo>
                  <a:close/>
                </a:path>
              </a:pathLst>
            </a:custGeom>
            <a:solidFill>
              <a:srgbClr val="497DBA"/>
            </a:solidFill>
          </p:spPr>
          <p:txBody>
            <a:bodyPr wrap="square" lIns="0" tIns="0" rIns="0" bIns="0" rtlCol="0"/>
            <a:lstStyle/>
            <a:p>
              <a:endParaRPr/>
            </a:p>
          </p:txBody>
        </p:sp>
        <p:sp>
          <p:nvSpPr>
            <p:cNvPr id="37" name="object 35">
              <a:extLst>
                <a:ext uri="{FF2B5EF4-FFF2-40B4-BE49-F238E27FC236}">
                  <a16:creationId xmlns:a16="http://schemas.microsoft.com/office/drawing/2014/main" id="{FFE9C433-A52E-42A7-A487-C998106B6A49}"/>
                </a:ext>
              </a:extLst>
            </p:cNvPr>
            <p:cNvSpPr/>
            <p:nvPr/>
          </p:nvSpPr>
          <p:spPr>
            <a:xfrm>
              <a:off x="8495792" y="2309876"/>
              <a:ext cx="366395" cy="556895"/>
            </a:xfrm>
            <a:custGeom>
              <a:avLst/>
              <a:gdLst/>
              <a:ahLst/>
              <a:cxnLst/>
              <a:rect l="l" t="t" r="r" b="b"/>
              <a:pathLst>
                <a:path w="366395" h="556894">
                  <a:moveTo>
                    <a:pt x="319211" y="60273"/>
                  </a:moveTo>
                  <a:lnTo>
                    <a:pt x="0" y="549656"/>
                  </a:lnTo>
                  <a:lnTo>
                    <a:pt x="10540" y="556640"/>
                  </a:lnTo>
                  <a:lnTo>
                    <a:pt x="329890" y="67237"/>
                  </a:lnTo>
                  <a:lnTo>
                    <a:pt x="319211" y="60273"/>
                  </a:lnTo>
                  <a:close/>
                </a:path>
                <a:path w="366395" h="556894">
                  <a:moveTo>
                    <a:pt x="360474" y="49657"/>
                  </a:moveTo>
                  <a:lnTo>
                    <a:pt x="326135" y="49657"/>
                  </a:lnTo>
                  <a:lnTo>
                    <a:pt x="336803" y="56641"/>
                  </a:lnTo>
                  <a:lnTo>
                    <a:pt x="329890" y="67237"/>
                  </a:lnTo>
                  <a:lnTo>
                    <a:pt x="356488" y="84582"/>
                  </a:lnTo>
                  <a:lnTo>
                    <a:pt x="360474" y="49657"/>
                  </a:lnTo>
                  <a:close/>
                </a:path>
                <a:path w="366395" h="556894">
                  <a:moveTo>
                    <a:pt x="326135" y="49657"/>
                  </a:moveTo>
                  <a:lnTo>
                    <a:pt x="319211" y="60273"/>
                  </a:lnTo>
                  <a:lnTo>
                    <a:pt x="329890" y="67237"/>
                  </a:lnTo>
                  <a:lnTo>
                    <a:pt x="336803" y="56641"/>
                  </a:lnTo>
                  <a:lnTo>
                    <a:pt x="326135" y="49657"/>
                  </a:lnTo>
                  <a:close/>
                </a:path>
                <a:path w="366395" h="556894">
                  <a:moveTo>
                    <a:pt x="366140" y="0"/>
                  </a:moveTo>
                  <a:lnTo>
                    <a:pt x="292607" y="42925"/>
                  </a:lnTo>
                  <a:lnTo>
                    <a:pt x="319211" y="60273"/>
                  </a:lnTo>
                  <a:lnTo>
                    <a:pt x="326135" y="49657"/>
                  </a:lnTo>
                  <a:lnTo>
                    <a:pt x="360474" y="49657"/>
                  </a:lnTo>
                  <a:lnTo>
                    <a:pt x="366140" y="0"/>
                  </a:lnTo>
                  <a:close/>
                </a:path>
              </a:pathLst>
            </a:custGeom>
            <a:solidFill>
              <a:srgbClr val="497DBA"/>
            </a:solidFill>
          </p:spPr>
          <p:txBody>
            <a:bodyPr wrap="square" lIns="0" tIns="0" rIns="0" bIns="0" rtlCol="0"/>
            <a:lstStyle/>
            <a:p>
              <a:endParaRPr/>
            </a:p>
          </p:txBody>
        </p:sp>
        <p:sp>
          <p:nvSpPr>
            <p:cNvPr id="38" name="object 36">
              <a:extLst>
                <a:ext uri="{FF2B5EF4-FFF2-40B4-BE49-F238E27FC236}">
                  <a16:creationId xmlns:a16="http://schemas.microsoft.com/office/drawing/2014/main" id="{04497BEB-D511-4BF3-9776-5178B4F7B767}"/>
                </a:ext>
              </a:extLst>
            </p:cNvPr>
            <p:cNvSpPr/>
            <p:nvPr/>
          </p:nvSpPr>
          <p:spPr>
            <a:xfrm>
              <a:off x="9082151" y="2309748"/>
              <a:ext cx="299720" cy="556260"/>
            </a:xfrm>
            <a:custGeom>
              <a:avLst/>
              <a:gdLst/>
              <a:ahLst/>
              <a:cxnLst/>
              <a:rect l="l" t="t" r="r" b="b"/>
              <a:pathLst>
                <a:path w="299720" h="556260">
                  <a:moveTo>
                    <a:pt x="41286" y="64330"/>
                  </a:moveTo>
                  <a:lnTo>
                    <a:pt x="30100" y="70282"/>
                  </a:lnTo>
                  <a:lnTo>
                    <a:pt x="288544" y="556260"/>
                  </a:lnTo>
                  <a:lnTo>
                    <a:pt x="299720" y="550290"/>
                  </a:lnTo>
                  <a:lnTo>
                    <a:pt x="41286" y="64330"/>
                  </a:lnTo>
                  <a:close/>
                </a:path>
                <a:path w="299720" h="556260">
                  <a:moveTo>
                    <a:pt x="0" y="0"/>
                  </a:moveTo>
                  <a:lnTo>
                    <a:pt x="2031" y="85216"/>
                  </a:lnTo>
                  <a:lnTo>
                    <a:pt x="30100" y="70282"/>
                  </a:lnTo>
                  <a:lnTo>
                    <a:pt x="24129" y="59054"/>
                  </a:lnTo>
                  <a:lnTo>
                    <a:pt x="35305" y="53086"/>
                  </a:lnTo>
                  <a:lnTo>
                    <a:pt x="62420" y="53086"/>
                  </a:lnTo>
                  <a:lnTo>
                    <a:pt x="69342" y="49402"/>
                  </a:lnTo>
                  <a:lnTo>
                    <a:pt x="0" y="0"/>
                  </a:lnTo>
                  <a:close/>
                </a:path>
                <a:path w="299720" h="556260">
                  <a:moveTo>
                    <a:pt x="35305" y="53086"/>
                  </a:moveTo>
                  <a:lnTo>
                    <a:pt x="24129" y="59054"/>
                  </a:lnTo>
                  <a:lnTo>
                    <a:pt x="30100" y="70282"/>
                  </a:lnTo>
                  <a:lnTo>
                    <a:pt x="41286" y="64330"/>
                  </a:lnTo>
                  <a:lnTo>
                    <a:pt x="35305" y="53086"/>
                  </a:lnTo>
                  <a:close/>
                </a:path>
                <a:path w="299720" h="556260">
                  <a:moveTo>
                    <a:pt x="62420" y="53086"/>
                  </a:moveTo>
                  <a:lnTo>
                    <a:pt x="35305" y="53086"/>
                  </a:lnTo>
                  <a:lnTo>
                    <a:pt x="41286" y="64330"/>
                  </a:lnTo>
                  <a:lnTo>
                    <a:pt x="62420" y="53086"/>
                  </a:lnTo>
                  <a:close/>
                </a:path>
              </a:pathLst>
            </a:custGeom>
            <a:solidFill>
              <a:srgbClr val="497DBA"/>
            </a:solidFill>
          </p:spPr>
          <p:txBody>
            <a:bodyPr wrap="square" lIns="0" tIns="0" rIns="0" bIns="0" rtlCol="0"/>
            <a:lstStyle/>
            <a:p>
              <a:endParaRPr/>
            </a:p>
          </p:txBody>
        </p:sp>
        <p:sp>
          <p:nvSpPr>
            <p:cNvPr id="39" name="object 37">
              <a:extLst>
                <a:ext uri="{FF2B5EF4-FFF2-40B4-BE49-F238E27FC236}">
                  <a16:creationId xmlns:a16="http://schemas.microsoft.com/office/drawing/2014/main" id="{811B0478-7B7C-433E-969C-CE49C53495F9}"/>
                </a:ext>
              </a:extLst>
            </p:cNvPr>
            <p:cNvSpPr/>
            <p:nvPr/>
          </p:nvSpPr>
          <p:spPr>
            <a:xfrm>
              <a:off x="3857625" y="1866900"/>
              <a:ext cx="519430" cy="2552065"/>
            </a:xfrm>
            <a:custGeom>
              <a:avLst/>
              <a:gdLst/>
              <a:ahLst/>
              <a:cxnLst/>
              <a:rect l="l" t="t" r="r" b="b"/>
              <a:pathLst>
                <a:path w="519429" h="2552065">
                  <a:moveTo>
                    <a:pt x="443229" y="2437257"/>
                  </a:moveTo>
                  <a:lnTo>
                    <a:pt x="405129" y="2437257"/>
                  </a:lnTo>
                  <a:lnTo>
                    <a:pt x="462279" y="2551557"/>
                  </a:lnTo>
                  <a:lnTo>
                    <a:pt x="509904" y="2456307"/>
                  </a:lnTo>
                  <a:lnTo>
                    <a:pt x="443229" y="2456307"/>
                  </a:lnTo>
                  <a:lnTo>
                    <a:pt x="443229" y="2437257"/>
                  </a:lnTo>
                  <a:close/>
                </a:path>
                <a:path w="519429" h="2552065">
                  <a:moveTo>
                    <a:pt x="443229" y="19050"/>
                  </a:moveTo>
                  <a:lnTo>
                    <a:pt x="443229" y="2456307"/>
                  </a:lnTo>
                  <a:lnTo>
                    <a:pt x="481329" y="2456307"/>
                  </a:lnTo>
                  <a:lnTo>
                    <a:pt x="481329" y="38100"/>
                  </a:lnTo>
                  <a:lnTo>
                    <a:pt x="462279" y="38100"/>
                  </a:lnTo>
                  <a:lnTo>
                    <a:pt x="443229" y="19050"/>
                  </a:lnTo>
                  <a:close/>
                </a:path>
                <a:path w="519429" h="2552065">
                  <a:moveTo>
                    <a:pt x="519429" y="2437257"/>
                  </a:moveTo>
                  <a:lnTo>
                    <a:pt x="481329" y="2437257"/>
                  </a:lnTo>
                  <a:lnTo>
                    <a:pt x="481329" y="2456307"/>
                  </a:lnTo>
                  <a:lnTo>
                    <a:pt x="509904" y="2456307"/>
                  </a:lnTo>
                  <a:lnTo>
                    <a:pt x="519429" y="2437257"/>
                  </a:lnTo>
                  <a:close/>
                </a:path>
                <a:path w="519429" h="2552065">
                  <a:moveTo>
                    <a:pt x="462279" y="0"/>
                  </a:moveTo>
                  <a:lnTo>
                    <a:pt x="0" y="0"/>
                  </a:lnTo>
                  <a:lnTo>
                    <a:pt x="0" y="38100"/>
                  </a:lnTo>
                  <a:lnTo>
                    <a:pt x="443229" y="38100"/>
                  </a:lnTo>
                  <a:lnTo>
                    <a:pt x="443229" y="19050"/>
                  </a:lnTo>
                  <a:lnTo>
                    <a:pt x="481329" y="19050"/>
                  </a:lnTo>
                  <a:lnTo>
                    <a:pt x="479817" y="11626"/>
                  </a:lnTo>
                  <a:lnTo>
                    <a:pt x="475710" y="5572"/>
                  </a:lnTo>
                  <a:lnTo>
                    <a:pt x="469649" y="1494"/>
                  </a:lnTo>
                  <a:lnTo>
                    <a:pt x="462279" y="0"/>
                  </a:lnTo>
                  <a:close/>
                </a:path>
                <a:path w="519429" h="2552065">
                  <a:moveTo>
                    <a:pt x="481329" y="19050"/>
                  </a:moveTo>
                  <a:lnTo>
                    <a:pt x="443229" y="19050"/>
                  </a:lnTo>
                  <a:lnTo>
                    <a:pt x="462279" y="38100"/>
                  </a:lnTo>
                  <a:lnTo>
                    <a:pt x="481329" y="38100"/>
                  </a:lnTo>
                  <a:lnTo>
                    <a:pt x="481329" y="19050"/>
                  </a:lnTo>
                  <a:close/>
                </a:path>
              </a:pathLst>
            </a:custGeom>
            <a:solidFill>
              <a:srgbClr val="C00000"/>
            </a:solidFill>
          </p:spPr>
          <p:txBody>
            <a:bodyPr wrap="square" lIns="0" tIns="0" rIns="0" bIns="0" rtlCol="0"/>
            <a:lstStyle/>
            <a:p>
              <a:endParaRPr/>
            </a:p>
          </p:txBody>
        </p:sp>
        <p:sp>
          <p:nvSpPr>
            <p:cNvPr id="40" name="object 38">
              <a:extLst>
                <a:ext uri="{FF2B5EF4-FFF2-40B4-BE49-F238E27FC236}">
                  <a16:creationId xmlns:a16="http://schemas.microsoft.com/office/drawing/2014/main" id="{51A781D8-4D6E-463E-B5BA-37AF32EFC4AE}"/>
                </a:ext>
              </a:extLst>
            </p:cNvPr>
            <p:cNvSpPr/>
            <p:nvPr/>
          </p:nvSpPr>
          <p:spPr>
            <a:xfrm>
              <a:off x="6419850" y="1866900"/>
              <a:ext cx="519430" cy="2552065"/>
            </a:xfrm>
            <a:custGeom>
              <a:avLst/>
              <a:gdLst/>
              <a:ahLst/>
              <a:cxnLst/>
              <a:rect l="l" t="t" r="r" b="b"/>
              <a:pathLst>
                <a:path w="519429" h="2552065">
                  <a:moveTo>
                    <a:pt x="443229" y="2437257"/>
                  </a:moveTo>
                  <a:lnTo>
                    <a:pt x="405129" y="2437257"/>
                  </a:lnTo>
                  <a:lnTo>
                    <a:pt x="462279" y="2551557"/>
                  </a:lnTo>
                  <a:lnTo>
                    <a:pt x="509904" y="2456307"/>
                  </a:lnTo>
                  <a:lnTo>
                    <a:pt x="443229" y="2456307"/>
                  </a:lnTo>
                  <a:lnTo>
                    <a:pt x="443229" y="2437257"/>
                  </a:lnTo>
                  <a:close/>
                </a:path>
                <a:path w="519429" h="2552065">
                  <a:moveTo>
                    <a:pt x="443229" y="19050"/>
                  </a:moveTo>
                  <a:lnTo>
                    <a:pt x="443229" y="2456307"/>
                  </a:lnTo>
                  <a:lnTo>
                    <a:pt x="481329" y="2456307"/>
                  </a:lnTo>
                  <a:lnTo>
                    <a:pt x="481329" y="38100"/>
                  </a:lnTo>
                  <a:lnTo>
                    <a:pt x="462279" y="38100"/>
                  </a:lnTo>
                  <a:lnTo>
                    <a:pt x="443229" y="19050"/>
                  </a:lnTo>
                  <a:close/>
                </a:path>
                <a:path w="519429" h="2552065">
                  <a:moveTo>
                    <a:pt x="519429" y="2437257"/>
                  </a:moveTo>
                  <a:lnTo>
                    <a:pt x="481329" y="2437257"/>
                  </a:lnTo>
                  <a:lnTo>
                    <a:pt x="481329" y="2456307"/>
                  </a:lnTo>
                  <a:lnTo>
                    <a:pt x="509904" y="2456307"/>
                  </a:lnTo>
                  <a:lnTo>
                    <a:pt x="519429" y="2437257"/>
                  </a:lnTo>
                  <a:close/>
                </a:path>
                <a:path w="519429" h="2552065">
                  <a:moveTo>
                    <a:pt x="462279" y="0"/>
                  </a:moveTo>
                  <a:lnTo>
                    <a:pt x="0" y="0"/>
                  </a:lnTo>
                  <a:lnTo>
                    <a:pt x="0" y="38100"/>
                  </a:lnTo>
                  <a:lnTo>
                    <a:pt x="443229" y="38100"/>
                  </a:lnTo>
                  <a:lnTo>
                    <a:pt x="443229" y="19050"/>
                  </a:lnTo>
                  <a:lnTo>
                    <a:pt x="481329" y="19050"/>
                  </a:lnTo>
                  <a:lnTo>
                    <a:pt x="479817" y="11626"/>
                  </a:lnTo>
                  <a:lnTo>
                    <a:pt x="475710" y="5572"/>
                  </a:lnTo>
                  <a:lnTo>
                    <a:pt x="469649" y="1494"/>
                  </a:lnTo>
                  <a:lnTo>
                    <a:pt x="462279" y="0"/>
                  </a:lnTo>
                  <a:close/>
                </a:path>
                <a:path w="519429" h="2552065">
                  <a:moveTo>
                    <a:pt x="481329" y="19050"/>
                  </a:moveTo>
                  <a:lnTo>
                    <a:pt x="443229" y="19050"/>
                  </a:lnTo>
                  <a:lnTo>
                    <a:pt x="462279" y="38100"/>
                  </a:lnTo>
                  <a:lnTo>
                    <a:pt x="481329" y="38100"/>
                  </a:lnTo>
                  <a:lnTo>
                    <a:pt x="481329" y="19050"/>
                  </a:lnTo>
                  <a:close/>
                </a:path>
              </a:pathLst>
            </a:custGeom>
            <a:solidFill>
              <a:srgbClr val="C00000"/>
            </a:solidFill>
          </p:spPr>
          <p:txBody>
            <a:bodyPr wrap="square" lIns="0" tIns="0" rIns="0" bIns="0" rtlCol="0"/>
            <a:lstStyle/>
            <a:p>
              <a:endParaRPr/>
            </a:p>
          </p:txBody>
        </p:sp>
        <p:sp>
          <p:nvSpPr>
            <p:cNvPr id="41" name="object 39">
              <a:extLst>
                <a:ext uri="{FF2B5EF4-FFF2-40B4-BE49-F238E27FC236}">
                  <a16:creationId xmlns:a16="http://schemas.microsoft.com/office/drawing/2014/main" id="{B8507DE0-ECD7-482B-AF89-C2CBA4105E4B}"/>
                </a:ext>
              </a:extLst>
            </p:cNvPr>
            <p:cNvSpPr/>
            <p:nvPr/>
          </p:nvSpPr>
          <p:spPr>
            <a:xfrm>
              <a:off x="9734550" y="1866900"/>
              <a:ext cx="519430" cy="2552065"/>
            </a:xfrm>
            <a:custGeom>
              <a:avLst/>
              <a:gdLst/>
              <a:ahLst/>
              <a:cxnLst/>
              <a:rect l="l" t="t" r="r" b="b"/>
              <a:pathLst>
                <a:path w="519429" h="2552065">
                  <a:moveTo>
                    <a:pt x="443229" y="2437257"/>
                  </a:moveTo>
                  <a:lnTo>
                    <a:pt x="405129" y="2437257"/>
                  </a:lnTo>
                  <a:lnTo>
                    <a:pt x="462279" y="2551557"/>
                  </a:lnTo>
                  <a:lnTo>
                    <a:pt x="509904" y="2456307"/>
                  </a:lnTo>
                  <a:lnTo>
                    <a:pt x="443229" y="2456307"/>
                  </a:lnTo>
                  <a:lnTo>
                    <a:pt x="443229" y="2437257"/>
                  </a:lnTo>
                  <a:close/>
                </a:path>
                <a:path w="519429" h="2552065">
                  <a:moveTo>
                    <a:pt x="443229" y="19050"/>
                  </a:moveTo>
                  <a:lnTo>
                    <a:pt x="443229" y="2456307"/>
                  </a:lnTo>
                  <a:lnTo>
                    <a:pt x="481329" y="2456307"/>
                  </a:lnTo>
                  <a:lnTo>
                    <a:pt x="481329" y="38100"/>
                  </a:lnTo>
                  <a:lnTo>
                    <a:pt x="462279" y="38100"/>
                  </a:lnTo>
                  <a:lnTo>
                    <a:pt x="443229" y="19050"/>
                  </a:lnTo>
                  <a:close/>
                </a:path>
                <a:path w="519429" h="2552065">
                  <a:moveTo>
                    <a:pt x="519429" y="2437257"/>
                  </a:moveTo>
                  <a:lnTo>
                    <a:pt x="481329" y="2437257"/>
                  </a:lnTo>
                  <a:lnTo>
                    <a:pt x="481329" y="2456307"/>
                  </a:lnTo>
                  <a:lnTo>
                    <a:pt x="509904" y="2456307"/>
                  </a:lnTo>
                  <a:lnTo>
                    <a:pt x="519429" y="2437257"/>
                  </a:lnTo>
                  <a:close/>
                </a:path>
                <a:path w="519429" h="2552065">
                  <a:moveTo>
                    <a:pt x="462279" y="0"/>
                  </a:moveTo>
                  <a:lnTo>
                    <a:pt x="0" y="0"/>
                  </a:lnTo>
                  <a:lnTo>
                    <a:pt x="0" y="38100"/>
                  </a:lnTo>
                  <a:lnTo>
                    <a:pt x="443229" y="38100"/>
                  </a:lnTo>
                  <a:lnTo>
                    <a:pt x="443229" y="19050"/>
                  </a:lnTo>
                  <a:lnTo>
                    <a:pt x="481329" y="19050"/>
                  </a:lnTo>
                  <a:lnTo>
                    <a:pt x="479817" y="11626"/>
                  </a:lnTo>
                  <a:lnTo>
                    <a:pt x="475710" y="5572"/>
                  </a:lnTo>
                  <a:lnTo>
                    <a:pt x="469649" y="1494"/>
                  </a:lnTo>
                  <a:lnTo>
                    <a:pt x="462279" y="0"/>
                  </a:lnTo>
                  <a:close/>
                </a:path>
                <a:path w="519429" h="2552065">
                  <a:moveTo>
                    <a:pt x="481329" y="19050"/>
                  </a:moveTo>
                  <a:lnTo>
                    <a:pt x="443229" y="19050"/>
                  </a:lnTo>
                  <a:lnTo>
                    <a:pt x="462279" y="38100"/>
                  </a:lnTo>
                  <a:lnTo>
                    <a:pt x="481329" y="38100"/>
                  </a:lnTo>
                  <a:lnTo>
                    <a:pt x="481329" y="19050"/>
                  </a:lnTo>
                  <a:close/>
                </a:path>
              </a:pathLst>
            </a:custGeom>
            <a:solidFill>
              <a:srgbClr val="C00000"/>
            </a:solidFill>
          </p:spPr>
          <p:txBody>
            <a:bodyPr wrap="square" lIns="0" tIns="0" rIns="0" bIns="0" rtlCol="0"/>
            <a:lstStyle/>
            <a:p>
              <a:endParaRPr/>
            </a:p>
          </p:txBody>
        </p:sp>
        <p:sp>
          <p:nvSpPr>
            <p:cNvPr id="42" name="object 40">
              <a:extLst>
                <a:ext uri="{FF2B5EF4-FFF2-40B4-BE49-F238E27FC236}">
                  <a16:creationId xmlns:a16="http://schemas.microsoft.com/office/drawing/2014/main" id="{75092EAC-63E9-4B9D-B2E7-4668AF9298BB}"/>
                </a:ext>
              </a:extLst>
            </p:cNvPr>
            <p:cNvSpPr txBox="1"/>
            <p:nvPr/>
          </p:nvSpPr>
          <p:spPr>
            <a:xfrm>
              <a:off x="4338489" y="2196248"/>
              <a:ext cx="330201" cy="1619683"/>
            </a:xfrm>
            <a:prstGeom prst="rect">
              <a:avLst/>
            </a:prstGeom>
          </p:spPr>
          <p:txBody>
            <a:bodyPr vert="vert" wrap="square" lIns="0" tIns="33020" rIns="0" bIns="0" rtlCol="0">
              <a:spAutoFit/>
            </a:bodyPr>
            <a:lstStyle/>
            <a:p>
              <a:pPr marL="12700">
                <a:lnSpc>
                  <a:spcPct val="100000"/>
                </a:lnSpc>
                <a:spcBef>
                  <a:spcPts val="260"/>
                </a:spcBef>
              </a:pPr>
              <a:r>
                <a:rPr sz="1800" spc="-229" dirty="0">
                  <a:solidFill>
                    <a:srgbClr val="C00000"/>
                  </a:solidFill>
                  <a:latin typeface="Arial Black"/>
                  <a:cs typeface="Arial Black"/>
                </a:rPr>
                <a:t>Classification</a:t>
              </a:r>
              <a:endParaRPr sz="1800" dirty="0">
                <a:latin typeface="Arial Black"/>
                <a:cs typeface="Arial Black"/>
              </a:endParaRPr>
            </a:p>
          </p:txBody>
        </p:sp>
        <p:sp>
          <p:nvSpPr>
            <p:cNvPr id="43" name="object 41">
              <a:extLst>
                <a:ext uri="{FF2B5EF4-FFF2-40B4-BE49-F238E27FC236}">
                  <a16:creationId xmlns:a16="http://schemas.microsoft.com/office/drawing/2014/main" id="{FF4F1593-17F0-41CE-9FF6-5F841BEF394D}"/>
                </a:ext>
              </a:extLst>
            </p:cNvPr>
            <p:cNvSpPr txBox="1"/>
            <p:nvPr/>
          </p:nvSpPr>
          <p:spPr>
            <a:xfrm>
              <a:off x="6960227" y="2196315"/>
              <a:ext cx="329565" cy="1618914"/>
            </a:xfrm>
            <a:prstGeom prst="rect">
              <a:avLst/>
            </a:prstGeom>
          </p:spPr>
          <p:txBody>
            <a:bodyPr vert="vert" wrap="square" lIns="0" tIns="33019" rIns="0" bIns="0" rtlCol="0">
              <a:spAutoFit/>
            </a:bodyPr>
            <a:lstStyle/>
            <a:p>
              <a:pPr marL="12700">
                <a:lnSpc>
                  <a:spcPct val="100000"/>
                </a:lnSpc>
                <a:spcBef>
                  <a:spcPts val="259"/>
                </a:spcBef>
              </a:pPr>
              <a:r>
                <a:rPr sz="1800" spc="-229" dirty="0">
                  <a:solidFill>
                    <a:srgbClr val="C00000"/>
                  </a:solidFill>
                  <a:latin typeface="Arial Black"/>
                  <a:cs typeface="Arial Black"/>
                </a:rPr>
                <a:t>Classification</a:t>
              </a:r>
              <a:endParaRPr sz="1800" dirty="0">
                <a:latin typeface="Arial Black"/>
                <a:cs typeface="Arial Black"/>
              </a:endParaRPr>
            </a:p>
          </p:txBody>
        </p:sp>
        <p:sp>
          <p:nvSpPr>
            <p:cNvPr id="44" name="object 42">
              <a:extLst>
                <a:ext uri="{FF2B5EF4-FFF2-40B4-BE49-F238E27FC236}">
                  <a16:creationId xmlns:a16="http://schemas.microsoft.com/office/drawing/2014/main" id="{7EDF9110-D5DB-4D58-AB1B-59EFF491F6A0}"/>
                </a:ext>
              </a:extLst>
            </p:cNvPr>
            <p:cNvSpPr txBox="1"/>
            <p:nvPr/>
          </p:nvSpPr>
          <p:spPr>
            <a:xfrm>
              <a:off x="10229512" y="2196248"/>
              <a:ext cx="330201" cy="1619682"/>
            </a:xfrm>
            <a:prstGeom prst="rect">
              <a:avLst/>
            </a:prstGeom>
          </p:spPr>
          <p:txBody>
            <a:bodyPr vert="vert" wrap="square" lIns="0" tIns="33020" rIns="0" bIns="0" rtlCol="0">
              <a:spAutoFit/>
            </a:bodyPr>
            <a:lstStyle/>
            <a:p>
              <a:pPr marL="12700">
                <a:lnSpc>
                  <a:spcPct val="100000"/>
                </a:lnSpc>
                <a:spcBef>
                  <a:spcPts val="260"/>
                </a:spcBef>
              </a:pPr>
              <a:r>
                <a:rPr sz="1800" spc="-229" dirty="0">
                  <a:solidFill>
                    <a:srgbClr val="C00000"/>
                  </a:solidFill>
                  <a:latin typeface="Arial Black"/>
                  <a:cs typeface="Arial Black"/>
                </a:rPr>
                <a:t>Classification</a:t>
              </a:r>
              <a:endParaRPr sz="1800" dirty="0">
                <a:latin typeface="Arial Black"/>
                <a:cs typeface="Arial Black"/>
              </a:endParaRPr>
            </a:p>
          </p:txBody>
        </p:sp>
        <p:sp>
          <p:nvSpPr>
            <p:cNvPr id="45" name="object 43">
              <a:extLst>
                <a:ext uri="{FF2B5EF4-FFF2-40B4-BE49-F238E27FC236}">
                  <a16:creationId xmlns:a16="http://schemas.microsoft.com/office/drawing/2014/main" id="{94208AC4-A2DA-4739-9BF1-5E3A997BC97D}"/>
                </a:ext>
              </a:extLst>
            </p:cNvPr>
            <p:cNvSpPr/>
            <p:nvPr/>
          </p:nvSpPr>
          <p:spPr>
            <a:xfrm>
              <a:off x="2407544" y="5215852"/>
              <a:ext cx="890385" cy="1068462"/>
            </a:xfrm>
            <a:prstGeom prst="rect">
              <a:avLst/>
            </a:prstGeom>
            <a:blipFill>
              <a:blip r:embed="rId3" cstate="print"/>
              <a:stretch>
                <a:fillRect/>
              </a:stretch>
            </a:blipFill>
          </p:spPr>
          <p:txBody>
            <a:bodyPr wrap="square" lIns="0" tIns="0" rIns="0" bIns="0" rtlCol="0"/>
            <a:lstStyle/>
            <a:p>
              <a:endParaRPr/>
            </a:p>
          </p:txBody>
        </p:sp>
        <p:sp>
          <p:nvSpPr>
            <p:cNvPr id="46" name="object 44">
              <a:extLst>
                <a:ext uri="{FF2B5EF4-FFF2-40B4-BE49-F238E27FC236}">
                  <a16:creationId xmlns:a16="http://schemas.microsoft.com/office/drawing/2014/main" id="{820065DE-FC94-4FDD-B60A-A03F89AC02D2}"/>
                </a:ext>
              </a:extLst>
            </p:cNvPr>
            <p:cNvSpPr/>
            <p:nvPr/>
          </p:nvSpPr>
          <p:spPr>
            <a:xfrm>
              <a:off x="6281801" y="4824476"/>
              <a:ext cx="752475" cy="495300"/>
            </a:xfrm>
            <a:custGeom>
              <a:avLst/>
              <a:gdLst/>
              <a:ahLst/>
              <a:cxnLst/>
              <a:rect l="l" t="t" r="r" b="b"/>
              <a:pathLst>
                <a:path w="752475" h="495300">
                  <a:moveTo>
                    <a:pt x="752475" y="247650"/>
                  </a:moveTo>
                  <a:lnTo>
                    <a:pt x="0" y="247650"/>
                  </a:lnTo>
                  <a:lnTo>
                    <a:pt x="376174" y="495300"/>
                  </a:lnTo>
                  <a:lnTo>
                    <a:pt x="752475" y="247650"/>
                  </a:lnTo>
                  <a:close/>
                </a:path>
                <a:path w="752475" h="495300">
                  <a:moveTo>
                    <a:pt x="564260" y="0"/>
                  </a:moveTo>
                  <a:lnTo>
                    <a:pt x="188087" y="0"/>
                  </a:lnTo>
                  <a:lnTo>
                    <a:pt x="188087" y="247650"/>
                  </a:lnTo>
                  <a:lnTo>
                    <a:pt x="564260" y="247650"/>
                  </a:lnTo>
                  <a:lnTo>
                    <a:pt x="564260" y="0"/>
                  </a:lnTo>
                  <a:close/>
                </a:path>
              </a:pathLst>
            </a:custGeom>
            <a:solidFill>
              <a:srgbClr val="4F81BC"/>
            </a:solidFill>
          </p:spPr>
          <p:txBody>
            <a:bodyPr wrap="square" lIns="0" tIns="0" rIns="0" bIns="0" rtlCol="0"/>
            <a:lstStyle/>
            <a:p>
              <a:endParaRPr/>
            </a:p>
          </p:txBody>
        </p:sp>
        <p:sp>
          <p:nvSpPr>
            <p:cNvPr id="47" name="object 45">
              <a:extLst>
                <a:ext uri="{FF2B5EF4-FFF2-40B4-BE49-F238E27FC236}">
                  <a16:creationId xmlns:a16="http://schemas.microsoft.com/office/drawing/2014/main" id="{7DE40C31-8CAC-4377-837D-5C02D974850F}"/>
                </a:ext>
              </a:extLst>
            </p:cNvPr>
            <p:cNvSpPr/>
            <p:nvPr/>
          </p:nvSpPr>
          <p:spPr>
            <a:xfrm>
              <a:off x="6281801" y="4824476"/>
              <a:ext cx="752475" cy="495300"/>
            </a:xfrm>
            <a:custGeom>
              <a:avLst/>
              <a:gdLst/>
              <a:ahLst/>
              <a:cxnLst/>
              <a:rect l="l" t="t" r="r" b="b"/>
              <a:pathLst>
                <a:path w="752475" h="495300">
                  <a:moveTo>
                    <a:pt x="0" y="247650"/>
                  </a:moveTo>
                  <a:lnTo>
                    <a:pt x="188087" y="247650"/>
                  </a:lnTo>
                  <a:lnTo>
                    <a:pt x="188087" y="0"/>
                  </a:lnTo>
                  <a:lnTo>
                    <a:pt x="564260" y="0"/>
                  </a:lnTo>
                  <a:lnTo>
                    <a:pt x="564260" y="247650"/>
                  </a:lnTo>
                  <a:lnTo>
                    <a:pt x="752475" y="247650"/>
                  </a:lnTo>
                  <a:lnTo>
                    <a:pt x="376174" y="495300"/>
                  </a:lnTo>
                  <a:lnTo>
                    <a:pt x="0" y="247650"/>
                  </a:lnTo>
                  <a:close/>
                </a:path>
              </a:pathLst>
            </a:custGeom>
            <a:ln w="28575">
              <a:solidFill>
                <a:srgbClr val="385D89"/>
              </a:solidFill>
            </a:ln>
          </p:spPr>
          <p:txBody>
            <a:bodyPr wrap="square" lIns="0" tIns="0" rIns="0" bIns="0" rtlCol="0"/>
            <a:lstStyle/>
            <a:p>
              <a:endParaRPr/>
            </a:p>
          </p:txBody>
        </p:sp>
        <p:sp>
          <p:nvSpPr>
            <p:cNvPr id="48" name="object 46">
              <a:extLst>
                <a:ext uri="{FF2B5EF4-FFF2-40B4-BE49-F238E27FC236}">
                  <a16:creationId xmlns:a16="http://schemas.microsoft.com/office/drawing/2014/main" id="{D9E86DB6-8306-493F-8F1C-12C5D57529E4}"/>
                </a:ext>
              </a:extLst>
            </p:cNvPr>
            <p:cNvSpPr txBox="1"/>
            <p:nvPr/>
          </p:nvSpPr>
          <p:spPr>
            <a:xfrm>
              <a:off x="4171696" y="5337492"/>
              <a:ext cx="4813935" cy="1283685"/>
            </a:xfrm>
            <a:prstGeom prst="rect">
              <a:avLst/>
            </a:prstGeom>
          </p:spPr>
          <p:txBody>
            <a:bodyPr vert="horz" wrap="square" lIns="0" tIns="12700" rIns="0" bIns="0" rtlCol="0">
              <a:spAutoFit/>
            </a:bodyPr>
            <a:lstStyle/>
            <a:p>
              <a:pPr marR="3175" algn="ctr">
                <a:lnSpc>
                  <a:spcPts val="2130"/>
                </a:lnSpc>
                <a:spcBef>
                  <a:spcPts val="100"/>
                </a:spcBef>
              </a:pPr>
              <a:r>
                <a:rPr sz="2000" b="1" dirty="0">
                  <a:ea typeface="나눔바른고딕 Light" panose="020B0603020101020101" pitchFamily="50" charset="-127"/>
                </a:rPr>
                <a:t>Train the attack model</a:t>
              </a:r>
            </a:p>
            <a:p>
              <a:pPr marR="90805" algn="ctr">
                <a:lnSpc>
                  <a:spcPts val="2130"/>
                </a:lnSpc>
              </a:pPr>
              <a:r>
                <a:rPr sz="2000" b="1" dirty="0">
                  <a:ea typeface="나눔바른고딕 Light" panose="020B0603020101020101" pitchFamily="50" charset="-127"/>
                </a:rPr>
                <a:t>to predict if an input was a member</a:t>
              </a:r>
            </a:p>
            <a:p>
              <a:pPr algn="ctr">
                <a:lnSpc>
                  <a:spcPct val="100000"/>
                </a:lnSpc>
                <a:spcBef>
                  <a:spcPts val="20"/>
                </a:spcBef>
              </a:pPr>
              <a:r>
                <a:rPr sz="2000" b="1" dirty="0">
                  <a:ea typeface="나눔바른고딕 Light" panose="020B0603020101020101" pitchFamily="50" charset="-127"/>
                </a:rPr>
                <a:t>of the training set (in) or a non-member (out)</a:t>
              </a:r>
            </a:p>
          </p:txBody>
        </p:sp>
        <p:sp>
          <p:nvSpPr>
            <p:cNvPr id="50" name="object 48">
              <a:extLst>
                <a:ext uri="{FF2B5EF4-FFF2-40B4-BE49-F238E27FC236}">
                  <a16:creationId xmlns:a16="http://schemas.microsoft.com/office/drawing/2014/main" id="{99D81DD9-B7D0-4778-B2D0-A76531A1A980}"/>
                </a:ext>
              </a:extLst>
            </p:cNvPr>
            <p:cNvSpPr txBox="1"/>
            <p:nvPr/>
          </p:nvSpPr>
          <p:spPr>
            <a:xfrm>
              <a:off x="195818" y="4062656"/>
              <a:ext cx="1947938" cy="637611"/>
            </a:xfrm>
            <a:prstGeom prst="rect">
              <a:avLst/>
            </a:prstGeom>
          </p:spPr>
          <p:txBody>
            <a:bodyPr vert="horz" wrap="square" lIns="0" tIns="12700" rIns="0" bIns="0" rtlCol="0">
              <a:spAutoFit/>
            </a:bodyPr>
            <a:lstStyle/>
            <a:p>
              <a:pPr algn="ctr">
                <a:lnSpc>
                  <a:spcPct val="100000"/>
                </a:lnSpc>
                <a:spcBef>
                  <a:spcPts val="100"/>
                </a:spcBef>
                <a:tabLst>
                  <a:tab pos="2389505" algn="l"/>
                </a:tabLst>
              </a:pPr>
              <a:r>
                <a:rPr dirty="0">
                  <a:latin typeface="Arial" panose="020B0604020202020204" pitchFamily="34" charset="0"/>
                  <a:cs typeface="Arial" panose="020B0604020202020204" pitchFamily="34" charset="0"/>
                </a:rPr>
                <a:t>Attack Training</a:t>
              </a:r>
              <a:endParaRPr lang="en-US" altLang="ko-KR" dirty="0">
                <a:latin typeface="Arial" panose="020B0604020202020204" pitchFamily="34" charset="0"/>
                <a:cs typeface="Arial" panose="020B0604020202020204" pitchFamily="34" charset="0"/>
              </a:endParaRPr>
            </a:p>
            <a:p>
              <a:pPr algn="ctr">
                <a:lnSpc>
                  <a:spcPct val="100000"/>
                </a:lnSpc>
                <a:spcBef>
                  <a:spcPts val="100"/>
                </a:spcBef>
                <a:tabLst>
                  <a:tab pos="2389505" algn="l"/>
                </a:tabLst>
              </a:pPr>
              <a:r>
                <a:rPr dirty="0">
                  <a:latin typeface="Arial" panose="020B0604020202020204" pitchFamily="34" charset="0"/>
                  <a:cs typeface="Arial" panose="020B0604020202020204" pitchFamily="34" charset="0"/>
                </a:rPr>
                <a:t>Set</a:t>
              </a:r>
            </a:p>
          </p:txBody>
        </p:sp>
        <p:sp>
          <p:nvSpPr>
            <p:cNvPr id="52" name="object 6">
              <a:extLst>
                <a:ext uri="{FF2B5EF4-FFF2-40B4-BE49-F238E27FC236}">
                  <a16:creationId xmlns:a16="http://schemas.microsoft.com/office/drawing/2014/main" id="{C1A67097-5AF2-4532-AC72-50629A7CB758}"/>
                </a:ext>
              </a:extLst>
            </p:cNvPr>
            <p:cNvSpPr txBox="1"/>
            <p:nvPr/>
          </p:nvSpPr>
          <p:spPr>
            <a:xfrm>
              <a:off x="2463618" y="4270311"/>
              <a:ext cx="419100" cy="318805"/>
            </a:xfrm>
            <a:prstGeom prst="rect">
              <a:avLst/>
            </a:prstGeom>
          </p:spPr>
          <p:txBody>
            <a:bodyPr vert="horz" wrap="square" lIns="0" tIns="12700" rIns="0" bIns="0" rtlCol="0">
              <a:spAutoFit/>
            </a:bodyPr>
            <a:lstStyle/>
            <a:p>
              <a:pPr marL="12700">
                <a:lnSpc>
                  <a:spcPct val="100000"/>
                </a:lnSpc>
                <a:spcBef>
                  <a:spcPts val="100"/>
                </a:spcBef>
              </a:pPr>
              <a:r>
                <a:rPr lang="en-US" altLang="ko-KR" sz="1800" spc="-80" dirty="0">
                  <a:latin typeface="Arial Black"/>
                  <a:cs typeface="Arial Black"/>
                </a:rPr>
                <a:t>In</a:t>
              </a:r>
              <a:endParaRPr sz="1800" dirty="0">
                <a:latin typeface="Arial Black"/>
                <a:cs typeface="Arial Black"/>
              </a:endParaRPr>
            </a:p>
          </p:txBody>
        </p:sp>
      </p:grpSp>
    </p:spTree>
    <p:extLst>
      <p:ext uri="{BB962C8B-B14F-4D97-AF65-F5344CB8AC3E}">
        <p14:creationId xmlns:p14="http://schemas.microsoft.com/office/powerpoint/2010/main" val="3064582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20C39030-3FE9-411C-8DDC-28389D80F1C9}"/>
              </a:ext>
            </a:extLst>
          </p:cNvPr>
          <p:cNvSpPr>
            <a:spLocks noGrp="1"/>
          </p:cNvSpPr>
          <p:nvPr>
            <p:ph idx="1"/>
          </p:nvPr>
        </p:nvSpPr>
        <p:spPr/>
        <p:txBody>
          <a:bodyPr/>
          <a:lstStyle/>
          <a:p>
            <a:r>
              <a:rPr lang="en-US" altLang="ko-KR" b="1" dirty="0"/>
              <a:t>Similar models trained on relatively similar data records using the same service behave </a:t>
            </a:r>
            <a:r>
              <a:rPr lang="en-US" altLang="ko-KR" b="1" dirty="0" err="1"/>
              <a:t>i</a:t>
            </a:r>
            <a:r>
              <a:rPr lang="en-US" altLang="ko-KR" b="1" dirty="0"/>
              <a:t>  n a similar way. (Imitation of the target model)</a:t>
            </a:r>
          </a:p>
          <a:p>
            <a:pPr lvl="1"/>
            <a:r>
              <a:rPr lang="en-US" altLang="ko-KR" dirty="0"/>
              <a:t>One shadow model for each class</a:t>
            </a:r>
          </a:p>
          <a:p>
            <a:pPr lvl="1"/>
            <a:r>
              <a:rPr lang="en-US" altLang="ko-KR" dirty="0"/>
              <a:t>The attack will perform better if the training datasets happen to overlap</a:t>
            </a:r>
          </a:p>
          <a:p>
            <a:pPr lvl="1"/>
            <a:r>
              <a:rPr lang="en-US" altLang="ko-KR" dirty="0"/>
              <a:t>Must be trained in a similar way to the target model</a:t>
            </a:r>
          </a:p>
          <a:p>
            <a:pPr lvl="1"/>
            <a:r>
              <a:rPr lang="en-US" altLang="ko-KR" dirty="0"/>
              <a:t>For ML-as-a-service, the attacker can use exactly the same service to train the shadow model as  was used to train the target model</a:t>
            </a:r>
          </a:p>
          <a:p>
            <a:pPr lvl="1"/>
            <a:r>
              <a:rPr lang="en-US" altLang="ko-KR" dirty="0"/>
              <a:t>The more shadow models, the more accurate the attack model will be</a:t>
            </a:r>
          </a:p>
          <a:p>
            <a:endParaRPr lang="ko-KR" altLang="en-US" dirty="0"/>
          </a:p>
        </p:txBody>
      </p:sp>
      <p:sp>
        <p:nvSpPr>
          <p:cNvPr id="3" name="슬라이드 번호 개체 틀 2">
            <a:extLst>
              <a:ext uri="{FF2B5EF4-FFF2-40B4-BE49-F238E27FC236}">
                <a16:creationId xmlns:a16="http://schemas.microsoft.com/office/drawing/2014/main" id="{5DB1564C-7BDD-4B54-B99C-9E2A50EAF3AB}"/>
              </a:ext>
            </a:extLst>
          </p:cNvPr>
          <p:cNvSpPr>
            <a:spLocks noGrp="1"/>
          </p:cNvSpPr>
          <p:nvPr>
            <p:ph type="sldNum" sz="quarter" idx="12"/>
          </p:nvPr>
        </p:nvSpPr>
        <p:spPr/>
        <p:txBody>
          <a:bodyPr/>
          <a:lstStyle/>
          <a:p>
            <a:fld id="{685BE2C3-4C00-4662-A8F6-AE817E3951B3}" type="slidenum">
              <a:rPr lang="ko-KR" altLang="en-US" smtClean="0"/>
              <a:t>23</a:t>
            </a:fld>
            <a:endParaRPr lang="ko-KR" altLang="en-US" dirty="0"/>
          </a:p>
        </p:txBody>
      </p:sp>
      <p:sp>
        <p:nvSpPr>
          <p:cNvPr id="4" name="제목 3">
            <a:extLst>
              <a:ext uri="{FF2B5EF4-FFF2-40B4-BE49-F238E27FC236}">
                <a16:creationId xmlns:a16="http://schemas.microsoft.com/office/drawing/2014/main" id="{660A536D-43C3-4E47-87AB-6871A838B57E}"/>
              </a:ext>
            </a:extLst>
          </p:cNvPr>
          <p:cNvSpPr>
            <a:spLocks noGrp="1"/>
          </p:cNvSpPr>
          <p:nvPr>
            <p:ph type="title"/>
          </p:nvPr>
        </p:nvSpPr>
        <p:spPr/>
        <p:txBody>
          <a:bodyPr/>
          <a:lstStyle/>
          <a:p>
            <a:r>
              <a:rPr lang="en-US" altLang="ko-KR" dirty="0"/>
              <a:t>Shadow Models</a:t>
            </a:r>
            <a:endParaRPr lang="ko-KR" altLang="en-US" dirty="0"/>
          </a:p>
        </p:txBody>
      </p:sp>
    </p:spTree>
    <p:extLst>
      <p:ext uri="{BB962C8B-B14F-4D97-AF65-F5344CB8AC3E}">
        <p14:creationId xmlns:p14="http://schemas.microsoft.com/office/powerpoint/2010/main" val="696980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20C39030-3FE9-411C-8DDC-28389D80F1C9}"/>
              </a:ext>
            </a:extLst>
          </p:cNvPr>
          <p:cNvSpPr>
            <a:spLocks noGrp="1"/>
          </p:cNvSpPr>
          <p:nvPr>
            <p:ph idx="1"/>
          </p:nvPr>
        </p:nvSpPr>
        <p:spPr/>
        <p:txBody>
          <a:bodyPr/>
          <a:lstStyle/>
          <a:p>
            <a:r>
              <a:rPr lang="en-US" altLang="ko-KR" b="1" dirty="0"/>
              <a:t>Assumptions</a:t>
            </a:r>
          </a:p>
          <a:p>
            <a:pPr lvl="1"/>
            <a:r>
              <a:rPr lang="en-US" altLang="ko-KR" dirty="0"/>
              <a:t>Knowledge of type and architecture of the target model</a:t>
            </a:r>
          </a:p>
          <a:p>
            <a:pPr lvl="1"/>
            <a:r>
              <a:rPr lang="en-US" altLang="ko-KR" dirty="0"/>
              <a:t>Training data with the same underlying distribution as the training data of the target model</a:t>
            </a:r>
          </a:p>
          <a:p>
            <a:pPr lvl="1"/>
            <a:r>
              <a:rPr lang="en-US" altLang="ko-KR" dirty="0"/>
              <a:t>Training dataset for the shadow models is disjoint from the private datasets used to train the </a:t>
            </a:r>
            <a:r>
              <a:rPr lang="en-US" altLang="ko-KR" dirty="0" err="1"/>
              <a:t>targ</a:t>
            </a:r>
            <a:endParaRPr lang="en-US" altLang="ko-KR" dirty="0"/>
          </a:p>
          <a:p>
            <a:pPr lvl="1"/>
            <a:r>
              <a:rPr lang="en-US" altLang="ko-KR" dirty="0"/>
              <a:t>et model</a:t>
            </a:r>
          </a:p>
        </p:txBody>
      </p:sp>
      <p:sp>
        <p:nvSpPr>
          <p:cNvPr id="3" name="슬라이드 번호 개체 틀 2">
            <a:extLst>
              <a:ext uri="{FF2B5EF4-FFF2-40B4-BE49-F238E27FC236}">
                <a16:creationId xmlns:a16="http://schemas.microsoft.com/office/drawing/2014/main" id="{5DB1564C-7BDD-4B54-B99C-9E2A50EAF3AB}"/>
              </a:ext>
            </a:extLst>
          </p:cNvPr>
          <p:cNvSpPr>
            <a:spLocks noGrp="1"/>
          </p:cNvSpPr>
          <p:nvPr>
            <p:ph type="sldNum" sz="quarter" idx="12"/>
          </p:nvPr>
        </p:nvSpPr>
        <p:spPr/>
        <p:txBody>
          <a:bodyPr/>
          <a:lstStyle/>
          <a:p>
            <a:fld id="{685BE2C3-4C00-4662-A8F6-AE817E3951B3}" type="slidenum">
              <a:rPr lang="ko-KR" altLang="en-US" smtClean="0"/>
              <a:t>24</a:t>
            </a:fld>
            <a:endParaRPr lang="ko-KR" altLang="en-US" dirty="0"/>
          </a:p>
        </p:txBody>
      </p:sp>
      <p:sp>
        <p:nvSpPr>
          <p:cNvPr id="4" name="제목 3">
            <a:extLst>
              <a:ext uri="{FF2B5EF4-FFF2-40B4-BE49-F238E27FC236}">
                <a16:creationId xmlns:a16="http://schemas.microsoft.com/office/drawing/2014/main" id="{660A536D-43C3-4E47-87AB-6871A838B57E}"/>
              </a:ext>
            </a:extLst>
          </p:cNvPr>
          <p:cNvSpPr>
            <a:spLocks noGrp="1"/>
          </p:cNvSpPr>
          <p:nvPr>
            <p:ph type="title"/>
          </p:nvPr>
        </p:nvSpPr>
        <p:spPr/>
        <p:txBody>
          <a:bodyPr/>
          <a:lstStyle/>
          <a:p>
            <a:r>
              <a:rPr lang="en-US" altLang="ko-KR" dirty="0"/>
              <a:t>Shadow Models</a:t>
            </a:r>
            <a:endParaRPr lang="ko-KR" altLang="en-US" dirty="0"/>
          </a:p>
        </p:txBody>
      </p:sp>
    </p:spTree>
    <p:extLst>
      <p:ext uri="{BB962C8B-B14F-4D97-AF65-F5344CB8AC3E}">
        <p14:creationId xmlns:p14="http://schemas.microsoft.com/office/powerpoint/2010/main" val="408414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A10EECC-F69C-4187-8D31-E9BAC370AF07}"/>
              </a:ext>
            </a:extLst>
          </p:cNvPr>
          <p:cNvSpPr>
            <a:spLocks noGrp="1"/>
          </p:cNvSpPr>
          <p:nvPr>
            <p:ph idx="1"/>
          </p:nvPr>
        </p:nvSpPr>
        <p:spPr/>
        <p:txBody>
          <a:bodyPr/>
          <a:lstStyle/>
          <a:p>
            <a:r>
              <a:rPr lang="en-US" altLang="ko-KR" b="1" dirty="0"/>
              <a:t>Real data</a:t>
            </a:r>
          </a:p>
          <a:p>
            <a:pPr lvl="1"/>
            <a:r>
              <a:rPr lang="en-US" altLang="ko-KR" dirty="0"/>
              <a:t>Similar to training data of the target model (i.e., drawn from the same distribution)</a:t>
            </a:r>
          </a:p>
          <a:p>
            <a:pPr marL="0" indent="0">
              <a:buNone/>
            </a:pPr>
            <a:endParaRPr lang="en-US" altLang="ko-KR" dirty="0"/>
          </a:p>
          <a:p>
            <a:r>
              <a:rPr lang="en-US" altLang="ko-KR" b="1" dirty="0"/>
              <a:t>Synthetic data</a:t>
            </a:r>
          </a:p>
          <a:p>
            <a:pPr lvl="1"/>
            <a:r>
              <a:rPr lang="en-US" altLang="ko-KR" dirty="0"/>
              <a:t>Use a sampling algorithm to obtain data classified with high confidence by the target model</a:t>
            </a:r>
          </a:p>
          <a:p>
            <a:endParaRPr lang="ko-KR" altLang="en-US" dirty="0"/>
          </a:p>
        </p:txBody>
      </p:sp>
      <p:sp>
        <p:nvSpPr>
          <p:cNvPr id="3" name="슬라이드 번호 개체 틀 2">
            <a:extLst>
              <a:ext uri="{FF2B5EF4-FFF2-40B4-BE49-F238E27FC236}">
                <a16:creationId xmlns:a16="http://schemas.microsoft.com/office/drawing/2014/main" id="{C7103DAA-5F39-4E60-A700-6A6A5ADB58C0}"/>
              </a:ext>
            </a:extLst>
          </p:cNvPr>
          <p:cNvSpPr>
            <a:spLocks noGrp="1"/>
          </p:cNvSpPr>
          <p:nvPr>
            <p:ph type="sldNum" sz="quarter" idx="12"/>
          </p:nvPr>
        </p:nvSpPr>
        <p:spPr/>
        <p:txBody>
          <a:bodyPr/>
          <a:lstStyle/>
          <a:p>
            <a:fld id="{685BE2C3-4C00-4662-A8F6-AE817E3951B3}" type="slidenum">
              <a:rPr lang="ko-KR" altLang="en-US" smtClean="0"/>
              <a:t>25</a:t>
            </a:fld>
            <a:endParaRPr lang="ko-KR" altLang="en-US" dirty="0"/>
          </a:p>
        </p:txBody>
      </p:sp>
      <p:sp>
        <p:nvSpPr>
          <p:cNvPr id="4" name="제목 3">
            <a:extLst>
              <a:ext uri="{FF2B5EF4-FFF2-40B4-BE49-F238E27FC236}">
                <a16:creationId xmlns:a16="http://schemas.microsoft.com/office/drawing/2014/main" id="{6A1B5F3D-F254-4704-BC66-081CE89EA9A1}"/>
              </a:ext>
            </a:extLst>
          </p:cNvPr>
          <p:cNvSpPr>
            <a:spLocks noGrp="1"/>
          </p:cNvSpPr>
          <p:nvPr>
            <p:ph type="title"/>
          </p:nvPr>
        </p:nvSpPr>
        <p:spPr/>
        <p:txBody>
          <a:bodyPr>
            <a:noAutofit/>
          </a:bodyPr>
          <a:lstStyle/>
          <a:p>
            <a:r>
              <a:rPr lang="en-US" altLang="ko-KR" sz="2800" dirty="0"/>
              <a:t>Generating training data for shadow models</a:t>
            </a:r>
            <a:endParaRPr lang="ko-KR" altLang="en-US" sz="2800" dirty="0"/>
          </a:p>
        </p:txBody>
      </p:sp>
    </p:spTree>
    <p:extLst>
      <p:ext uri="{BB962C8B-B14F-4D97-AF65-F5344CB8AC3E}">
        <p14:creationId xmlns:p14="http://schemas.microsoft.com/office/powerpoint/2010/main" val="4192214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A10EECC-F69C-4187-8D31-E9BAC370AF07}"/>
              </a:ext>
            </a:extLst>
          </p:cNvPr>
          <p:cNvSpPr>
            <a:spLocks noGrp="1"/>
          </p:cNvSpPr>
          <p:nvPr>
            <p:ph idx="1"/>
          </p:nvPr>
        </p:nvSpPr>
        <p:spPr/>
        <p:txBody>
          <a:bodyPr/>
          <a:lstStyle/>
          <a:p>
            <a:r>
              <a:rPr lang="en-US" altLang="ko-KR" b="1" dirty="0"/>
              <a:t>Model-based synthesis:</a:t>
            </a:r>
          </a:p>
          <a:p>
            <a:pPr lvl="1"/>
            <a:r>
              <a:rPr lang="en-US" altLang="ko-KR" dirty="0"/>
              <a:t>Attacker does not have real training data nor any statistics about its  distribution</a:t>
            </a:r>
          </a:p>
          <a:p>
            <a:pPr lvl="1"/>
            <a:r>
              <a:rPr lang="en-US" altLang="ko-KR" dirty="0"/>
              <a:t>Generate synthetic training querying the target model</a:t>
            </a:r>
          </a:p>
          <a:p>
            <a:r>
              <a:rPr lang="en-US" altLang="ko-KR" b="1" dirty="0"/>
              <a:t>Intuition:</a:t>
            </a:r>
          </a:p>
          <a:p>
            <a:pPr lvl="1"/>
            <a:r>
              <a:rPr lang="en-US" altLang="ko-KR" dirty="0"/>
              <a:t>High confidence (synthetic) samples target model should be statistic  ally similar to the targets training dataset</a:t>
            </a:r>
          </a:p>
          <a:p>
            <a:r>
              <a:rPr lang="en-US" altLang="ko-KR" b="1" dirty="0"/>
              <a:t>Procedure</a:t>
            </a:r>
          </a:p>
          <a:p>
            <a:pPr marL="914400" lvl="1" indent="-457200">
              <a:buFont typeface="+mj-lt"/>
              <a:buAutoNum type="arabicPeriod"/>
            </a:pPr>
            <a:r>
              <a:rPr lang="en-US" altLang="ko-KR" b="1" dirty="0"/>
              <a:t>Search</a:t>
            </a:r>
            <a:r>
              <a:rPr lang="en-US" altLang="ko-KR" dirty="0"/>
              <a:t> the input space and find inputs that are classified with high confidence (hill climbing algorithm)</a:t>
            </a:r>
          </a:p>
          <a:p>
            <a:pPr marL="914400" lvl="1" indent="-457200">
              <a:buFont typeface="+mj-lt"/>
              <a:buAutoNum type="arabicPeriod"/>
            </a:pPr>
            <a:r>
              <a:rPr lang="en-US" altLang="ko-KR" b="1" dirty="0"/>
              <a:t>Sample</a:t>
            </a:r>
            <a:r>
              <a:rPr lang="en-US" altLang="ko-KR" dirty="0"/>
              <a:t> synthetic data</a:t>
            </a:r>
          </a:p>
          <a:p>
            <a:pPr marL="0" indent="0">
              <a:buNone/>
            </a:pPr>
            <a:endParaRPr lang="en-US" altLang="ko-KR" b="1" dirty="0"/>
          </a:p>
          <a:p>
            <a:endParaRPr lang="en-US" altLang="ko-KR" b="1" dirty="0"/>
          </a:p>
        </p:txBody>
      </p:sp>
      <p:sp>
        <p:nvSpPr>
          <p:cNvPr id="3" name="슬라이드 번호 개체 틀 2">
            <a:extLst>
              <a:ext uri="{FF2B5EF4-FFF2-40B4-BE49-F238E27FC236}">
                <a16:creationId xmlns:a16="http://schemas.microsoft.com/office/drawing/2014/main" id="{C7103DAA-5F39-4E60-A700-6A6A5ADB58C0}"/>
              </a:ext>
            </a:extLst>
          </p:cNvPr>
          <p:cNvSpPr>
            <a:spLocks noGrp="1"/>
          </p:cNvSpPr>
          <p:nvPr>
            <p:ph type="sldNum" sz="quarter" idx="12"/>
          </p:nvPr>
        </p:nvSpPr>
        <p:spPr/>
        <p:txBody>
          <a:bodyPr/>
          <a:lstStyle/>
          <a:p>
            <a:fld id="{685BE2C3-4C00-4662-A8F6-AE817E3951B3}" type="slidenum">
              <a:rPr lang="ko-KR" altLang="en-US" smtClean="0"/>
              <a:t>26</a:t>
            </a:fld>
            <a:endParaRPr lang="ko-KR" altLang="en-US" dirty="0"/>
          </a:p>
        </p:txBody>
      </p:sp>
      <p:sp>
        <p:nvSpPr>
          <p:cNvPr id="4" name="제목 3">
            <a:extLst>
              <a:ext uri="{FF2B5EF4-FFF2-40B4-BE49-F238E27FC236}">
                <a16:creationId xmlns:a16="http://schemas.microsoft.com/office/drawing/2014/main" id="{6A1B5F3D-F254-4704-BC66-081CE89EA9A1}"/>
              </a:ext>
            </a:extLst>
          </p:cNvPr>
          <p:cNvSpPr>
            <a:spLocks noGrp="1"/>
          </p:cNvSpPr>
          <p:nvPr>
            <p:ph type="title"/>
          </p:nvPr>
        </p:nvSpPr>
        <p:spPr/>
        <p:txBody>
          <a:bodyPr>
            <a:noAutofit/>
          </a:bodyPr>
          <a:lstStyle/>
          <a:p>
            <a:r>
              <a:rPr lang="en-US" altLang="ko-KR" sz="2800" dirty="0"/>
              <a:t>Generating training data for shadow models</a:t>
            </a:r>
            <a:endParaRPr lang="ko-KR" altLang="en-US" sz="2800" dirty="0"/>
          </a:p>
        </p:txBody>
      </p:sp>
    </p:spTree>
    <p:extLst>
      <p:ext uri="{BB962C8B-B14F-4D97-AF65-F5344CB8AC3E}">
        <p14:creationId xmlns:p14="http://schemas.microsoft.com/office/powerpoint/2010/main" val="4208827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C7103DAA-5F39-4E60-A700-6A6A5ADB58C0}"/>
              </a:ext>
            </a:extLst>
          </p:cNvPr>
          <p:cNvSpPr>
            <a:spLocks noGrp="1"/>
          </p:cNvSpPr>
          <p:nvPr>
            <p:ph type="sldNum" sz="quarter" idx="12"/>
          </p:nvPr>
        </p:nvSpPr>
        <p:spPr/>
        <p:txBody>
          <a:bodyPr/>
          <a:lstStyle/>
          <a:p>
            <a:fld id="{685BE2C3-4C00-4662-A8F6-AE817E3951B3}" type="slidenum">
              <a:rPr lang="ko-KR" altLang="en-US" smtClean="0"/>
              <a:t>27</a:t>
            </a:fld>
            <a:endParaRPr lang="ko-KR" altLang="en-US" dirty="0"/>
          </a:p>
        </p:txBody>
      </p:sp>
      <p:sp>
        <p:nvSpPr>
          <p:cNvPr id="4" name="제목 3">
            <a:extLst>
              <a:ext uri="{FF2B5EF4-FFF2-40B4-BE49-F238E27FC236}">
                <a16:creationId xmlns:a16="http://schemas.microsoft.com/office/drawing/2014/main" id="{6A1B5F3D-F254-4704-BC66-081CE89EA9A1}"/>
              </a:ext>
            </a:extLst>
          </p:cNvPr>
          <p:cNvSpPr>
            <a:spLocks noGrp="1"/>
          </p:cNvSpPr>
          <p:nvPr>
            <p:ph type="title"/>
          </p:nvPr>
        </p:nvSpPr>
        <p:spPr/>
        <p:txBody>
          <a:bodyPr>
            <a:noAutofit/>
          </a:bodyPr>
          <a:lstStyle/>
          <a:p>
            <a:r>
              <a:rPr lang="en-US" altLang="ko-KR" sz="2800" dirty="0"/>
              <a:t>Generating training data for shadow models</a:t>
            </a:r>
            <a:endParaRPr lang="ko-KR" altLang="en-US" sz="2800" dirty="0"/>
          </a:p>
        </p:txBody>
      </p:sp>
      <p:sp>
        <p:nvSpPr>
          <p:cNvPr id="7" name="object 6">
            <a:extLst>
              <a:ext uri="{FF2B5EF4-FFF2-40B4-BE49-F238E27FC236}">
                <a16:creationId xmlns:a16="http://schemas.microsoft.com/office/drawing/2014/main" id="{117D4146-DBBC-412C-810F-AA4872E30C2A}"/>
              </a:ext>
            </a:extLst>
          </p:cNvPr>
          <p:cNvSpPr/>
          <p:nvPr/>
        </p:nvSpPr>
        <p:spPr>
          <a:xfrm>
            <a:off x="3143250" y="2785772"/>
            <a:ext cx="4914900" cy="3438588"/>
          </a:xfrm>
          <a:prstGeom prst="rect">
            <a:avLst/>
          </a:prstGeom>
          <a:blipFill>
            <a:blip r:embed="rId2"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D217395C-2960-44FA-A23B-5A85557A04CE}"/>
              </a:ext>
            </a:extLst>
          </p:cNvPr>
          <p:cNvSpPr txBox="1"/>
          <p:nvPr/>
        </p:nvSpPr>
        <p:spPr>
          <a:xfrm>
            <a:off x="6551231" y="6213565"/>
            <a:ext cx="1216025" cy="300355"/>
          </a:xfrm>
          <a:prstGeom prst="rect">
            <a:avLst/>
          </a:prstGeom>
        </p:spPr>
        <p:txBody>
          <a:bodyPr vert="horz" wrap="square" lIns="0" tIns="12700" rIns="0" bIns="0" rtlCol="0">
            <a:spAutoFit/>
          </a:bodyPr>
          <a:lstStyle/>
          <a:p>
            <a:pPr marL="12700">
              <a:lnSpc>
                <a:spcPct val="100000"/>
              </a:lnSpc>
              <a:spcBef>
                <a:spcPts val="100"/>
              </a:spcBef>
            </a:pPr>
            <a:r>
              <a:rPr sz="1800" spc="-180" dirty="0">
                <a:latin typeface="Arial Black"/>
                <a:cs typeface="Arial Black"/>
              </a:rPr>
              <a:t>Input</a:t>
            </a:r>
            <a:r>
              <a:rPr sz="1800" spc="-15" dirty="0">
                <a:latin typeface="Arial Black"/>
                <a:cs typeface="Arial Black"/>
              </a:rPr>
              <a:t> </a:t>
            </a:r>
            <a:r>
              <a:rPr sz="1800" spc="-285" dirty="0">
                <a:latin typeface="Arial Black"/>
                <a:cs typeface="Arial Black"/>
              </a:rPr>
              <a:t>space</a:t>
            </a:r>
            <a:endParaRPr sz="1800" dirty="0">
              <a:latin typeface="Arial Black"/>
              <a:cs typeface="Arial Black"/>
            </a:endParaRPr>
          </a:p>
        </p:txBody>
      </p:sp>
      <p:sp>
        <p:nvSpPr>
          <p:cNvPr id="9" name="object 9">
            <a:extLst>
              <a:ext uri="{FF2B5EF4-FFF2-40B4-BE49-F238E27FC236}">
                <a16:creationId xmlns:a16="http://schemas.microsoft.com/office/drawing/2014/main" id="{DC2179B5-0E1C-4777-9FCD-72DD66E9A242}"/>
              </a:ext>
            </a:extLst>
          </p:cNvPr>
          <p:cNvSpPr/>
          <p:nvPr/>
        </p:nvSpPr>
        <p:spPr>
          <a:xfrm>
            <a:off x="4452938" y="2181062"/>
            <a:ext cx="3114675" cy="514350"/>
          </a:xfrm>
          <a:custGeom>
            <a:avLst/>
            <a:gdLst/>
            <a:ahLst/>
            <a:cxnLst/>
            <a:rect l="l" t="t" r="r" b="b"/>
            <a:pathLst>
              <a:path w="3114675" h="514350">
                <a:moveTo>
                  <a:pt x="3028950" y="0"/>
                </a:moveTo>
                <a:lnTo>
                  <a:pt x="85725" y="0"/>
                </a:lnTo>
                <a:lnTo>
                  <a:pt x="52345" y="6732"/>
                </a:lnTo>
                <a:lnTo>
                  <a:pt x="25098" y="25098"/>
                </a:lnTo>
                <a:lnTo>
                  <a:pt x="6732" y="52345"/>
                </a:lnTo>
                <a:lnTo>
                  <a:pt x="0" y="85725"/>
                </a:lnTo>
                <a:lnTo>
                  <a:pt x="0" y="428498"/>
                </a:lnTo>
                <a:lnTo>
                  <a:pt x="6732" y="461897"/>
                </a:lnTo>
                <a:lnTo>
                  <a:pt x="25098" y="489188"/>
                </a:lnTo>
                <a:lnTo>
                  <a:pt x="52345" y="507597"/>
                </a:lnTo>
                <a:lnTo>
                  <a:pt x="85725" y="514350"/>
                </a:lnTo>
                <a:lnTo>
                  <a:pt x="3028950" y="514350"/>
                </a:lnTo>
                <a:lnTo>
                  <a:pt x="3062275" y="507597"/>
                </a:lnTo>
                <a:lnTo>
                  <a:pt x="3089529" y="489188"/>
                </a:lnTo>
                <a:lnTo>
                  <a:pt x="3107924" y="461897"/>
                </a:lnTo>
                <a:lnTo>
                  <a:pt x="3114675" y="428498"/>
                </a:lnTo>
                <a:lnTo>
                  <a:pt x="3114675" y="85725"/>
                </a:lnTo>
                <a:lnTo>
                  <a:pt x="3107924" y="52345"/>
                </a:lnTo>
                <a:lnTo>
                  <a:pt x="3089529" y="25098"/>
                </a:lnTo>
                <a:lnTo>
                  <a:pt x="3062275" y="6732"/>
                </a:lnTo>
                <a:lnTo>
                  <a:pt x="3028950" y="0"/>
                </a:lnTo>
                <a:close/>
              </a:path>
            </a:pathLst>
          </a:custGeom>
          <a:solidFill>
            <a:srgbClr val="4F81BC"/>
          </a:solidFill>
        </p:spPr>
        <p:txBody>
          <a:bodyPr wrap="square" lIns="0" tIns="0" rIns="0" bIns="0" rtlCol="0"/>
          <a:lstStyle/>
          <a:p>
            <a:endParaRPr/>
          </a:p>
        </p:txBody>
      </p:sp>
      <p:sp>
        <p:nvSpPr>
          <p:cNvPr id="10" name="object 10">
            <a:extLst>
              <a:ext uri="{FF2B5EF4-FFF2-40B4-BE49-F238E27FC236}">
                <a16:creationId xmlns:a16="http://schemas.microsoft.com/office/drawing/2014/main" id="{D6C16480-1CB8-4F17-ADB0-59CE47F1C840}"/>
              </a:ext>
            </a:extLst>
          </p:cNvPr>
          <p:cNvSpPr/>
          <p:nvPr/>
        </p:nvSpPr>
        <p:spPr>
          <a:xfrm>
            <a:off x="4452938" y="2181062"/>
            <a:ext cx="3114675" cy="514350"/>
          </a:xfrm>
          <a:custGeom>
            <a:avLst/>
            <a:gdLst/>
            <a:ahLst/>
            <a:cxnLst/>
            <a:rect l="l" t="t" r="r" b="b"/>
            <a:pathLst>
              <a:path w="3114675" h="514350">
                <a:moveTo>
                  <a:pt x="0" y="85725"/>
                </a:moveTo>
                <a:lnTo>
                  <a:pt x="6732" y="52345"/>
                </a:lnTo>
                <a:lnTo>
                  <a:pt x="25098" y="25098"/>
                </a:lnTo>
                <a:lnTo>
                  <a:pt x="52345" y="6732"/>
                </a:lnTo>
                <a:lnTo>
                  <a:pt x="85725" y="0"/>
                </a:lnTo>
                <a:lnTo>
                  <a:pt x="3028950" y="0"/>
                </a:lnTo>
                <a:lnTo>
                  <a:pt x="3062275" y="6732"/>
                </a:lnTo>
                <a:lnTo>
                  <a:pt x="3089529" y="25098"/>
                </a:lnTo>
                <a:lnTo>
                  <a:pt x="3107924" y="52345"/>
                </a:lnTo>
                <a:lnTo>
                  <a:pt x="3114675" y="85725"/>
                </a:lnTo>
                <a:lnTo>
                  <a:pt x="3114675" y="428498"/>
                </a:lnTo>
                <a:lnTo>
                  <a:pt x="3107924" y="461897"/>
                </a:lnTo>
                <a:lnTo>
                  <a:pt x="3089529" y="489188"/>
                </a:lnTo>
                <a:lnTo>
                  <a:pt x="3062275" y="507597"/>
                </a:lnTo>
                <a:lnTo>
                  <a:pt x="3028950" y="514350"/>
                </a:lnTo>
                <a:lnTo>
                  <a:pt x="85725" y="514350"/>
                </a:lnTo>
                <a:lnTo>
                  <a:pt x="52345" y="507597"/>
                </a:lnTo>
                <a:lnTo>
                  <a:pt x="25098" y="489188"/>
                </a:lnTo>
                <a:lnTo>
                  <a:pt x="6732" y="461897"/>
                </a:lnTo>
                <a:lnTo>
                  <a:pt x="0" y="428498"/>
                </a:lnTo>
                <a:lnTo>
                  <a:pt x="0" y="85725"/>
                </a:lnTo>
                <a:close/>
              </a:path>
            </a:pathLst>
          </a:custGeom>
          <a:ln w="28575">
            <a:solidFill>
              <a:srgbClr val="385D89"/>
            </a:solidFill>
          </a:ln>
        </p:spPr>
        <p:txBody>
          <a:bodyPr wrap="square" lIns="0" tIns="0" rIns="0" bIns="0" rtlCol="0"/>
          <a:lstStyle/>
          <a:p>
            <a:endParaRPr/>
          </a:p>
        </p:txBody>
      </p:sp>
      <p:sp>
        <p:nvSpPr>
          <p:cNvPr id="11" name="object 11">
            <a:extLst>
              <a:ext uri="{FF2B5EF4-FFF2-40B4-BE49-F238E27FC236}">
                <a16:creationId xmlns:a16="http://schemas.microsoft.com/office/drawing/2014/main" id="{1DE95724-B660-4453-A1E5-3CC22111C3E0}"/>
              </a:ext>
            </a:extLst>
          </p:cNvPr>
          <p:cNvSpPr txBox="1"/>
          <p:nvPr/>
        </p:nvSpPr>
        <p:spPr>
          <a:xfrm>
            <a:off x="5215192" y="2284503"/>
            <a:ext cx="1590040" cy="30035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Arial"/>
                <a:cs typeface="Arial"/>
              </a:rPr>
              <a:t>Prediction</a:t>
            </a:r>
            <a:r>
              <a:rPr sz="1800" b="1" spc="50" dirty="0">
                <a:solidFill>
                  <a:srgbClr val="FFFFFF"/>
                </a:solidFill>
                <a:latin typeface="Arial"/>
                <a:cs typeface="Arial"/>
              </a:rPr>
              <a:t> </a:t>
            </a:r>
            <a:r>
              <a:rPr sz="1800" b="1" spc="-20" dirty="0">
                <a:solidFill>
                  <a:srgbClr val="FFFFFF"/>
                </a:solidFill>
                <a:latin typeface="Arial"/>
                <a:cs typeface="Arial"/>
              </a:rPr>
              <a:t>API</a:t>
            </a:r>
            <a:endParaRPr sz="1800" dirty="0">
              <a:latin typeface="Arial"/>
              <a:cs typeface="Arial"/>
            </a:endParaRPr>
          </a:p>
        </p:txBody>
      </p:sp>
      <p:sp>
        <p:nvSpPr>
          <p:cNvPr id="12" name="object 12">
            <a:extLst>
              <a:ext uri="{FF2B5EF4-FFF2-40B4-BE49-F238E27FC236}">
                <a16:creationId xmlns:a16="http://schemas.microsoft.com/office/drawing/2014/main" id="{76D65F06-CC61-4022-98FB-A79C20D01308}"/>
              </a:ext>
            </a:extLst>
          </p:cNvPr>
          <p:cNvSpPr txBox="1"/>
          <p:nvPr/>
        </p:nvSpPr>
        <p:spPr>
          <a:xfrm>
            <a:off x="5819330" y="2977542"/>
            <a:ext cx="561975" cy="300355"/>
          </a:xfrm>
          <a:prstGeom prst="rect">
            <a:avLst/>
          </a:prstGeom>
        </p:spPr>
        <p:txBody>
          <a:bodyPr vert="horz" wrap="square" lIns="0" tIns="12700" rIns="0" bIns="0" rtlCol="0">
            <a:spAutoFit/>
          </a:bodyPr>
          <a:lstStyle/>
          <a:p>
            <a:pPr marL="12700">
              <a:lnSpc>
                <a:spcPct val="100000"/>
              </a:lnSpc>
              <a:spcBef>
                <a:spcPts val="100"/>
              </a:spcBef>
            </a:pPr>
            <a:r>
              <a:rPr sz="1800" spc="-254" dirty="0">
                <a:latin typeface="Arial Black"/>
                <a:cs typeface="Arial Black"/>
              </a:rPr>
              <a:t>I</a:t>
            </a:r>
            <a:r>
              <a:rPr sz="1800" spc="-155" dirty="0">
                <a:latin typeface="Arial Black"/>
                <a:cs typeface="Arial Black"/>
              </a:rPr>
              <a:t>npu</a:t>
            </a:r>
            <a:r>
              <a:rPr sz="1800" spc="-180" dirty="0">
                <a:latin typeface="Arial Black"/>
                <a:cs typeface="Arial Black"/>
              </a:rPr>
              <a:t>t</a:t>
            </a:r>
            <a:endParaRPr sz="1800">
              <a:latin typeface="Arial Black"/>
              <a:cs typeface="Arial Black"/>
            </a:endParaRPr>
          </a:p>
        </p:txBody>
      </p:sp>
      <p:sp>
        <p:nvSpPr>
          <p:cNvPr id="13" name="object 13">
            <a:extLst>
              <a:ext uri="{FF2B5EF4-FFF2-40B4-BE49-F238E27FC236}">
                <a16:creationId xmlns:a16="http://schemas.microsoft.com/office/drawing/2014/main" id="{B05103EB-DEBE-4C5C-8B81-D812B4A1D0F1}"/>
              </a:ext>
            </a:extLst>
          </p:cNvPr>
          <p:cNvSpPr/>
          <p:nvPr/>
        </p:nvSpPr>
        <p:spPr>
          <a:xfrm rot="16200000">
            <a:off x="3741478" y="2170162"/>
            <a:ext cx="352425" cy="600075"/>
          </a:xfrm>
          <a:custGeom>
            <a:avLst/>
            <a:gdLst/>
            <a:ahLst/>
            <a:cxnLst/>
            <a:rect l="l" t="t" r="r" b="b"/>
            <a:pathLst>
              <a:path w="352425" h="600075">
                <a:moveTo>
                  <a:pt x="264287" y="176149"/>
                </a:moveTo>
                <a:lnTo>
                  <a:pt x="88010" y="176149"/>
                </a:lnTo>
                <a:lnTo>
                  <a:pt x="88010" y="600075"/>
                </a:lnTo>
                <a:lnTo>
                  <a:pt x="264287" y="600075"/>
                </a:lnTo>
                <a:lnTo>
                  <a:pt x="264287" y="176149"/>
                </a:lnTo>
                <a:close/>
              </a:path>
              <a:path w="352425" h="600075">
                <a:moveTo>
                  <a:pt x="176149" y="0"/>
                </a:moveTo>
                <a:lnTo>
                  <a:pt x="0" y="176149"/>
                </a:lnTo>
                <a:lnTo>
                  <a:pt x="352425" y="176149"/>
                </a:lnTo>
                <a:lnTo>
                  <a:pt x="176149" y="0"/>
                </a:lnTo>
                <a:close/>
              </a:path>
            </a:pathLst>
          </a:custGeom>
          <a:solidFill>
            <a:srgbClr val="4F81BC"/>
          </a:solidFill>
        </p:spPr>
        <p:txBody>
          <a:bodyPr wrap="square" lIns="0" tIns="0" rIns="0" bIns="0" rtlCol="0"/>
          <a:lstStyle/>
          <a:p>
            <a:endParaRPr/>
          </a:p>
        </p:txBody>
      </p:sp>
      <p:sp>
        <p:nvSpPr>
          <p:cNvPr id="15" name="object 15">
            <a:extLst>
              <a:ext uri="{FF2B5EF4-FFF2-40B4-BE49-F238E27FC236}">
                <a16:creationId xmlns:a16="http://schemas.microsoft.com/office/drawing/2014/main" id="{1E5355BC-7D62-4D2E-B68D-BEE6E5BA31A2}"/>
              </a:ext>
            </a:extLst>
          </p:cNvPr>
          <p:cNvSpPr txBox="1"/>
          <p:nvPr/>
        </p:nvSpPr>
        <p:spPr>
          <a:xfrm>
            <a:off x="3248401" y="2663091"/>
            <a:ext cx="1338580" cy="300355"/>
          </a:xfrm>
          <a:prstGeom prst="rect">
            <a:avLst/>
          </a:prstGeom>
        </p:spPr>
        <p:txBody>
          <a:bodyPr vert="horz" wrap="square" lIns="0" tIns="12700" rIns="0" bIns="0" rtlCol="0">
            <a:spAutoFit/>
          </a:bodyPr>
          <a:lstStyle/>
          <a:p>
            <a:pPr marL="12700">
              <a:lnSpc>
                <a:spcPct val="100000"/>
              </a:lnSpc>
              <a:spcBef>
                <a:spcPts val="100"/>
              </a:spcBef>
            </a:pPr>
            <a:r>
              <a:rPr sz="1800" spc="-229" dirty="0">
                <a:latin typeface="Arial Black"/>
                <a:cs typeface="Arial Black"/>
              </a:rPr>
              <a:t>Classification</a:t>
            </a:r>
            <a:endParaRPr sz="1800" dirty="0">
              <a:latin typeface="Arial Black"/>
              <a:cs typeface="Arial Black"/>
            </a:endParaRPr>
          </a:p>
        </p:txBody>
      </p:sp>
      <p:sp>
        <p:nvSpPr>
          <p:cNvPr id="16" name="object 16">
            <a:extLst>
              <a:ext uri="{FF2B5EF4-FFF2-40B4-BE49-F238E27FC236}">
                <a16:creationId xmlns:a16="http://schemas.microsoft.com/office/drawing/2014/main" id="{C9A785E3-AC20-49C6-8659-A410385CC579}"/>
              </a:ext>
            </a:extLst>
          </p:cNvPr>
          <p:cNvSpPr/>
          <p:nvPr/>
        </p:nvSpPr>
        <p:spPr>
          <a:xfrm>
            <a:off x="3600894" y="3400262"/>
            <a:ext cx="2478405" cy="2237105"/>
          </a:xfrm>
          <a:custGeom>
            <a:avLst/>
            <a:gdLst/>
            <a:ahLst/>
            <a:cxnLst/>
            <a:rect l="l" t="t" r="r" b="b"/>
            <a:pathLst>
              <a:path w="2478404" h="2237104">
                <a:moveTo>
                  <a:pt x="2417369" y="46267"/>
                </a:moveTo>
                <a:lnTo>
                  <a:pt x="0" y="2227668"/>
                </a:lnTo>
                <a:lnTo>
                  <a:pt x="8509" y="2237092"/>
                </a:lnTo>
                <a:lnTo>
                  <a:pt x="2425931" y="55744"/>
                </a:lnTo>
                <a:lnTo>
                  <a:pt x="2417369" y="46267"/>
                </a:lnTo>
                <a:close/>
              </a:path>
              <a:path w="2478404" h="2237104">
                <a:moveTo>
                  <a:pt x="2463468" y="37719"/>
                </a:moveTo>
                <a:lnTo>
                  <a:pt x="2426843" y="37719"/>
                </a:lnTo>
                <a:lnTo>
                  <a:pt x="2435352" y="47244"/>
                </a:lnTo>
                <a:lnTo>
                  <a:pt x="2425931" y="55744"/>
                </a:lnTo>
                <a:lnTo>
                  <a:pt x="2447163" y="79248"/>
                </a:lnTo>
                <a:lnTo>
                  <a:pt x="2463468" y="37719"/>
                </a:lnTo>
                <a:close/>
              </a:path>
              <a:path w="2478404" h="2237104">
                <a:moveTo>
                  <a:pt x="2426843" y="37719"/>
                </a:moveTo>
                <a:lnTo>
                  <a:pt x="2417369" y="46267"/>
                </a:lnTo>
                <a:lnTo>
                  <a:pt x="2425931" y="55744"/>
                </a:lnTo>
                <a:lnTo>
                  <a:pt x="2435352" y="47244"/>
                </a:lnTo>
                <a:lnTo>
                  <a:pt x="2426843" y="37719"/>
                </a:lnTo>
                <a:close/>
              </a:path>
              <a:path w="2478404" h="2237104">
                <a:moveTo>
                  <a:pt x="2478278" y="0"/>
                </a:moveTo>
                <a:lnTo>
                  <a:pt x="2396109" y="22733"/>
                </a:lnTo>
                <a:lnTo>
                  <a:pt x="2417369" y="46267"/>
                </a:lnTo>
                <a:lnTo>
                  <a:pt x="2426843" y="37719"/>
                </a:lnTo>
                <a:lnTo>
                  <a:pt x="2463468" y="37719"/>
                </a:lnTo>
                <a:lnTo>
                  <a:pt x="2478278" y="0"/>
                </a:lnTo>
                <a:close/>
              </a:path>
            </a:pathLst>
          </a:custGeom>
          <a:solidFill>
            <a:srgbClr val="497DBA"/>
          </a:solidFill>
        </p:spPr>
        <p:txBody>
          <a:bodyPr wrap="square" lIns="0" tIns="0" rIns="0" bIns="0" rtlCol="0"/>
          <a:lstStyle/>
          <a:p>
            <a:endParaRPr/>
          </a:p>
        </p:txBody>
      </p:sp>
      <p:sp>
        <p:nvSpPr>
          <p:cNvPr id="17" name="object 17">
            <a:extLst>
              <a:ext uri="{FF2B5EF4-FFF2-40B4-BE49-F238E27FC236}">
                <a16:creationId xmlns:a16="http://schemas.microsoft.com/office/drawing/2014/main" id="{DA3E45DF-F49D-4735-9401-6106DFADB107}"/>
              </a:ext>
            </a:extLst>
          </p:cNvPr>
          <p:cNvSpPr/>
          <p:nvPr/>
        </p:nvSpPr>
        <p:spPr>
          <a:xfrm>
            <a:off x="4314889" y="3400262"/>
            <a:ext cx="1762125" cy="1902460"/>
          </a:xfrm>
          <a:custGeom>
            <a:avLst/>
            <a:gdLst/>
            <a:ahLst/>
            <a:cxnLst/>
            <a:rect l="l" t="t" r="r" b="b"/>
            <a:pathLst>
              <a:path w="1762125" h="1902460">
                <a:moveTo>
                  <a:pt x="1705560" y="51545"/>
                </a:moveTo>
                <a:lnTo>
                  <a:pt x="0" y="1893697"/>
                </a:lnTo>
                <a:lnTo>
                  <a:pt x="9271" y="1902333"/>
                </a:lnTo>
                <a:lnTo>
                  <a:pt x="1714860" y="60149"/>
                </a:lnTo>
                <a:lnTo>
                  <a:pt x="1705560" y="51545"/>
                </a:lnTo>
                <a:close/>
              </a:path>
              <a:path w="1762125" h="1902460">
                <a:moveTo>
                  <a:pt x="1749754" y="42163"/>
                </a:moveTo>
                <a:lnTo>
                  <a:pt x="1714246" y="42163"/>
                </a:lnTo>
                <a:lnTo>
                  <a:pt x="1723517" y="50800"/>
                </a:lnTo>
                <a:lnTo>
                  <a:pt x="1714860" y="60149"/>
                </a:lnTo>
                <a:lnTo>
                  <a:pt x="1738249" y="81787"/>
                </a:lnTo>
                <a:lnTo>
                  <a:pt x="1749754" y="42163"/>
                </a:lnTo>
                <a:close/>
              </a:path>
              <a:path w="1762125" h="1902460">
                <a:moveTo>
                  <a:pt x="1714246" y="42163"/>
                </a:moveTo>
                <a:lnTo>
                  <a:pt x="1705560" y="51545"/>
                </a:lnTo>
                <a:lnTo>
                  <a:pt x="1714860" y="60149"/>
                </a:lnTo>
                <a:lnTo>
                  <a:pt x="1723517" y="50800"/>
                </a:lnTo>
                <a:lnTo>
                  <a:pt x="1714246" y="42163"/>
                </a:lnTo>
                <a:close/>
              </a:path>
              <a:path w="1762125" h="1902460">
                <a:moveTo>
                  <a:pt x="1761998" y="0"/>
                </a:moveTo>
                <a:lnTo>
                  <a:pt x="1682242" y="29972"/>
                </a:lnTo>
                <a:lnTo>
                  <a:pt x="1705560" y="51545"/>
                </a:lnTo>
                <a:lnTo>
                  <a:pt x="1714246" y="42163"/>
                </a:lnTo>
                <a:lnTo>
                  <a:pt x="1749754" y="42163"/>
                </a:lnTo>
                <a:lnTo>
                  <a:pt x="1761998" y="0"/>
                </a:lnTo>
                <a:close/>
              </a:path>
            </a:pathLst>
          </a:custGeom>
          <a:solidFill>
            <a:srgbClr val="497DBA"/>
          </a:solidFill>
        </p:spPr>
        <p:txBody>
          <a:bodyPr wrap="square" lIns="0" tIns="0" rIns="0" bIns="0" rtlCol="0"/>
          <a:lstStyle/>
          <a:p>
            <a:endParaRPr/>
          </a:p>
        </p:txBody>
      </p:sp>
      <p:sp>
        <p:nvSpPr>
          <p:cNvPr id="18" name="object 18">
            <a:extLst>
              <a:ext uri="{FF2B5EF4-FFF2-40B4-BE49-F238E27FC236}">
                <a16:creationId xmlns:a16="http://schemas.microsoft.com/office/drawing/2014/main" id="{751AC259-BEB7-4C5C-855E-3DBE62969B46}"/>
              </a:ext>
            </a:extLst>
          </p:cNvPr>
          <p:cNvSpPr/>
          <p:nvPr/>
        </p:nvSpPr>
        <p:spPr>
          <a:xfrm>
            <a:off x="5095304" y="3400262"/>
            <a:ext cx="982344" cy="1435100"/>
          </a:xfrm>
          <a:custGeom>
            <a:avLst/>
            <a:gdLst/>
            <a:ahLst/>
            <a:cxnLst/>
            <a:rect l="l" t="t" r="r" b="b"/>
            <a:pathLst>
              <a:path w="982345" h="1435100">
                <a:moveTo>
                  <a:pt x="933899" y="59276"/>
                </a:moveTo>
                <a:lnTo>
                  <a:pt x="0" y="1427988"/>
                </a:lnTo>
                <a:lnTo>
                  <a:pt x="10540" y="1435100"/>
                </a:lnTo>
                <a:lnTo>
                  <a:pt x="944380" y="66418"/>
                </a:lnTo>
                <a:lnTo>
                  <a:pt x="933899" y="59276"/>
                </a:lnTo>
                <a:close/>
              </a:path>
              <a:path w="982345" h="1435100">
                <a:moveTo>
                  <a:pt x="975480" y="48768"/>
                </a:moveTo>
                <a:lnTo>
                  <a:pt x="941069" y="48768"/>
                </a:lnTo>
                <a:lnTo>
                  <a:pt x="951483" y="56007"/>
                </a:lnTo>
                <a:lnTo>
                  <a:pt x="944380" y="66418"/>
                </a:lnTo>
                <a:lnTo>
                  <a:pt x="970660" y="84327"/>
                </a:lnTo>
                <a:lnTo>
                  <a:pt x="975480" y="48768"/>
                </a:lnTo>
                <a:close/>
              </a:path>
              <a:path w="982345" h="1435100">
                <a:moveTo>
                  <a:pt x="941069" y="48768"/>
                </a:moveTo>
                <a:lnTo>
                  <a:pt x="933899" y="59276"/>
                </a:lnTo>
                <a:lnTo>
                  <a:pt x="944380" y="66418"/>
                </a:lnTo>
                <a:lnTo>
                  <a:pt x="951483" y="56007"/>
                </a:lnTo>
                <a:lnTo>
                  <a:pt x="941069" y="48768"/>
                </a:lnTo>
                <a:close/>
              </a:path>
              <a:path w="982345" h="1435100">
                <a:moveTo>
                  <a:pt x="982090" y="0"/>
                </a:moveTo>
                <a:lnTo>
                  <a:pt x="907668" y="41401"/>
                </a:lnTo>
                <a:lnTo>
                  <a:pt x="933899" y="59276"/>
                </a:lnTo>
                <a:lnTo>
                  <a:pt x="941069" y="48768"/>
                </a:lnTo>
                <a:lnTo>
                  <a:pt x="975480" y="48768"/>
                </a:lnTo>
                <a:lnTo>
                  <a:pt x="982090" y="0"/>
                </a:lnTo>
                <a:close/>
              </a:path>
            </a:pathLst>
          </a:custGeom>
          <a:solidFill>
            <a:srgbClr val="497DBA"/>
          </a:solidFill>
        </p:spPr>
        <p:txBody>
          <a:bodyPr wrap="square" lIns="0" tIns="0" rIns="0" bIns="0" rtlCol="0"/>
          <a:lstStyle/>
          <a:p>
            <a:endParaRPr/>
          </a:p>
        </p:txBody>
      </p:sp>
      <p:sp>
        <p:nvSpPr>
          <p:cNvPr id="19" name="object 19">
            <a:extLst>
              <a:ext uri="{FF2B5EF4-FFF2-40B4-BE49-F238E27FC236}">
                <a16:creationId xmlns:a16="http://schemas.microsoft.com/office/drawing/2014/main" id="{A5E0C6A6-B72E-480F-B0CB-7890CB3440B0}"/>
              </a:ext>
            </a:extLst>
          </p:cNvPr>
          <p:cNvSpPr/>
          <p:nvPr/>
        </p:nvSpPr>
        <p:spPr>
          <a:xfrm>
            <a:off x="6043485" y="3400262"/>
            <a:ext cx="76200" cy="548640"/>
          </a:xfrm>
          <a:custGeom>
            <a:avLst/>
            <a:gdLst/>
            <a:ahLst/>
            <a:cxnLst/>
            <a:rect l="l" t="t" r="r" b="b"/>
            <a:pathLst>
              <a:path w="76200" h="548639">
                <a:moveTo>
                  <a:pt x="44450" y="63500"/>
                </a:moveTo>
                <a:lnTo>
                  <a:pt x="31750" y="63500"/>
                </a:lnTo>
                <a:lnTo>
                  <a:pt x="31750" y="548640"/>
                </a:lnTo>
                <a:lnTo>
                  <a:pt x="44450" y="548640"/>
                </a:lnTo>
                <a:lnTo>
                  <a:pt x="44450" y="63500"/>
                </a:lnTo>
                <a:close/>
              </a:path>
              <a:path w="76200" h="548639">
                <a:moveTo>
                  <a:pt x="38100" y="0"/>
                </a:moveTo>
                <a:lnTo>
                  <a:pt x="0" y="76200"/>
                </a:lnTo>
                <a:lnTo>
                  <a:pt x="31750" y="76200"/>
                </a:lnTo>
                <a:lnTo>
                  <a:pt x="31750" y="63500"/>
                </a:lnTo>
                <a:lnTo>
                  <a:pt x="69850" y="63500"/>
                </a:lnTo>
                <a:lnTo>
                  <a:pt x="38100" y="0"/>
                </a:lnTo>
                <a:close/>
              </a:path>
              <a:path w="76200" h="548639">
                <a:moveTo>
                  <a:pt x="69850" y="63500"/>
                </a:moveTo>
                <a:lnTo>
                  <a:pt x="44450" y="63500"/>
                </a:lnTo>
                <a:lnTo>
                  <a:pt x="44450" y="76200"/>
                </a:lnTo>
                <a:lnTo>
                  <a:pt x="76200" y="76200"/>
                </a:lnTo>
                <a:lnTo>
                  <a:pt x="69850" y="63500"/>
                </a:lnTo>
                <a:close/>
              </a:path>
            </a:pathLst>
          </a:custGeom>
          <a:solidFill>
            <a:srgbClr val="497DBA"/>
          </a:solidFill>
        </p:spPr>
        <p:txBody>
          <a:bodyPr wrap="square" lIns="0" tIns="0" rIns="0" bIns="0" rtlCol="0"/>
          <a:lstStyle/>
          <a:p>
            <a:endParaRPr/>
          </a:p>
        </p:txBody>
      </p:sp>
      <p:sp>
        <p:nvSpPr>
          <p:cNvPr id="20" name="object 20">
            <a:extLst>
              <a:ext uri="{FF2B5EF4-FFF2-40B4-BE49-F238E27FC236}">
                <a16:creationId xmlns:a16="http://schemas.microsoft.com/office/drawing/2014/main" id="{A2164443-F375-4FDA-9801-8FEDC1CA90EF}"/>
              </a:ext>
            </a:extLst>
          </p:cNvPr>
          <p:cNvSpPr/>
          <p:nvPr/>
        </p:nvSpPr>
        <p:spPr>
          <a:xfrm>
            <a:off x="6081713" y="3367114"/>
            <a:ext cx="476884" cy="76200"/>
          </a:xfrm>
          <a:custGeom>
            <a:avLst/>
            <a:gdLst/>
            <a:ahLst/>
            <a:cxnLst/>
            <a:rect l="l" t="t" r="r" b="b"/>
            <a:pathLst>
              <a:path w="476884" h="76200">
                <a:moveTo>
                  <a:pt x="78485" y="0"/>
                </a:moveTo>
                <a:lnTo>
                  <a:pt x="0" y="33020"/>
                </a:lnTo>
                <a:lnTo>
                  <a:pt x="73532" y="76073"/>
                </a:lnTo>
                <a:lnTo>
                  <a:pt x="75595" y="44391"/>
                </a:lnTo>
                <a:lnTo>
                  <a:pt x="62865" y="43561"/>
                </a:lnTo>
                <a:lnTo>
                  <a:pt x="63753" y="30861"/>
                </a:lnTo>
                <a:lnTo>
                  <a:pt x="76476" y="30861"/>
                </a:lnTo>
                <a:lnTo>
                  <a:pt x="78485" y="0"/>
                </a:lnTo>
                <a:close/>
              </a:path>
              <a:path w="476884" h="76200">
                <a:moveTo>
                  <a:pt x="76422" y="31687"/>
                </a:moveTo>
                <a:lnTo>
                  <a:pt x="75595" y="44391"/>
                </a:lnTo>
                <a:lnTo>
                  <a:pt x="475615" y="70485"/>
                </a:lnTo>
                <a:lnTo>
                  <a:pt x="476503" y="57785"/>
                </a:lnTo>
                <a:lnTo>
                  <a:pt x="76422" y="31687"/>
                </a:lnTo>
                <a:close/>
              </a:path>
              <a:path w="476884" h="76200">
                <a:moveTo>
                  <a:pt x="63753" y="30861"/>
                </a:moveTo>
                <a:lnTo>
                  <a:pt x="62865" y="43561"/>
                </a:lnTo>
                <a:lnTo>
                  <a:pt x="75595" y="44391"/>
                </a:lnTo>
                <a:lnTo>
                  <a:pt x="76422" y="31687"/>
                </a:lnTo>
                <a:lnTo>
                  <a:pt x="63753" y="30861"/>
                </a:lnTo>
                <a:close/>
              </a:path>
              <a:path w="476884" h="76200">
                <a:moveTo>
                  <a:pt x="76476" y="30861"/>
                </a:moveTo>
                <a:lnTo>
                  <a:pt x="63753" y="30861"/>
                </a:lnTo>
                <a:lnTo>
                  <a:pt x="76422" y="31687"/>
                </a:lnTo>
                <a:lnTo>
                  <a:pt x="76476" y="30861"/>
                </a:lnTo>
                <a:close/>
              </a:path>
            </a:pathLst>
          </a:custGeom>
          <a:solidFill>
            <a:srgbClr val="497DBA"/>
          </a:solidFill>
        </p:spPr>
        <p:txBody>
          <a:bodyPr wrap="square" lIns="0" tIns="0" rIns="0" bIns="0" rtlCol="0"/>
          <a:lstStyle/>
          <a:p>
            <a:endParaRPr/>
          </a:p>
        </p:txBody>
      </p:sp>
      <p:sp>
        <p:nvSpPr>
          <p:cNvPr id="21" name="object 21">
            <a:extLst>
              <a:ext uri="{FF2B5EF4-FFF2-40B4-BE49-F238E27FC236}">
                <a16:creationId xmlns:a16="http://schemas.microsoft.com/office/drawing/2014/main" id="{340E1C75-6137-4D56-8E1F-CF4144F4CEEA}"/>
              </a:ext>
            </a:extLst>
          </p:cNvPr>
          <p:cNvSpPr/>
          <p:nvPr/>
        </p:nvSpPr>
        <p:spPr>
          <a:xfrm>
            <a:off x="6081713" y="3400134"/>
            <a:ext cx="180975" cy="281940"/>
          </a:xfrm>
          <a:custGeom>
            <a:avLst/>
            <a:gdLst/>
            <a:ahLst/>
            <a:cxnLst/>
            <a:rect l="l" t="t" r="r" b="b"/>
            <a:pathLst>
              <a:path w="180975" h="281939">
                <a:moveTo>
                  <a:pt x="45888" y="61163"/>
                </a:moveTo>
                <a:lnTo>
                  <a:pt x="35214" y="67900"/>
                </a:lnTo>
                <a:lnTo>
                  <a:pt x="169925" y="281939"/>
                </a:lnTo>
                <a:lnTo>
                  <a:pt x="180721" y="275081"/>
                </a:lnTo>
                <a:lnTo>
                  <a:pt x="45888" y="61163"/>
                </a:lnTo>
                <a:close/>
              </a:path>
              <a:path w="180975" h="281939">
                <a:moveTo>
                  <a:pt x="0" y="0"/>
                </a:moveTo>
                <a:lnTo>
                  <a:pt x="8381" y="84836"/>
                </a:lnTo>
                <a:lnTo>
                  <a:pt x="35214" y="67900"/>
                </a:lnTo>
                <a:lnTo>
                  <a:pt x="28448" y="57150"/>
                </a:lnTo>
                <a:lnTo>
                  <a:pt x="39116" y="50418"/>
                </a:lnTo>
                <a:lnTo>
                  <a:pt x="62911" y="50418"/>
                </a:lnTo>
                <a:lnTo>
                  <a:pt x="72771" y="44196"/>
                </a:lnTo>
                <a:lnTo>
                  <a:pt x="0" y="0"/>
                </a:lnTo>
                <a:close/>
              </a:path>
              <a:path w="180975" h="281939">
                <a:moveTo>
                  <a:pt x="39116" y="50418"/>
                </a:moveTo>
                <a:lnTo>
                  <a:pt x="28448" y="57150"/>
                </a:lnTo>
                <a:lnTo>
                  <a:pt x="35214" y="67900"/>
                </a:lnTo>
                <a:lnTo>
                  <a:pt x="45888" y="61163"/>
                </a:lnTo>
                <a:lnTo>
                  <a:pt x="39116" y="50418"/>
                </a:lnTo>
                <a:close/>
              </a:path>
              <a:path w="180975" h="281939">
                <a:moveTo>
                  <a:pt x="62911" y="50418"/>
                </a:moveTo>
                <a:lnTo>
                  <a:pt x="39116" y="50418"/>
                </a:lnTo>
                <a:lnTo>
                  <a:pt x="45888" y="61163"/>
                </a:lnTo>
                <a:lnTo>
                  <a:pt x="62911" y="50418"/>
                </a:lnTo>
                <a:close/>
              </a:path>
            </a:pathLst>
          </a:custGeom>
          <a:solidFill>
            <a:srgbClr val="497DBA"/>
          </a:solidFill>
        </p:spPr>
        <p:txBody>
          <a:bodyPr wrap="square" lIns="0" tIns="0" rIns="0" bIns="0" rtlCol="0"/>
          <a:lstStyle/>
          <a:p>
            <a:endParaRPr/>
          </a:p>
        </p:txBody>
      </p:sp>
      <p:sp>
        <p:nvSpPr>
          <p:cNvPr id="22" name="object 22">
            <a:extLst>
              <a:ext uri="{FF2B5EF4-FFF2-40B4-BE49-F238E27FC236}">
                <a16:creationId xmlns:a16="http://schemas.microsoft.com/office/drawing/2014/main" id="{7C8B4781-C31A-4D09-B9F3-C9575CCE9A29}"/>
              </a:ext>
            </a:extLst>
          </p:cNvPr>
          <p:cNvSpPr/>
          <p:nvPr/>
        </p:nvSpPr>
        <p:spPr>
          <a:xfrm>
            <a:off x="6081585" y="3400134"/>
            <a:ext cx="890269" cy="876935"/>
          </a:xfrm>
          <a:custGeom>
            <a:avLst/>
            <a:gdLst/>
            <a:ahLst/>
            <a:cxnLst/>
            <a:rect l="l" t="t" r="r" b="b"/>
            <a:pathLst>
              <a:path w="890270" h="876935">
                <a:moveTo>
                  <a:pt x="58773" y="48985"/>
                </a:moveTo>
                <a:lnTo>
                  <a:pt x="49882" y="58003"/>
                </a:lnTo>
                <a:lnTo>
                  <a:pt x="880999" y="876681"/>
                </a:lnTo>
                <a:lnTo>
                  <a:pt x="890016" y="867663"/>
                </a:lnTo>
                <a:lnTo>
                  <a:pt x="58773" y="48985"/>
                </a:lnTo>
                <a:close/>
              </a:path>
              <a:path w="890270" h="876935">
                <a:moveTo>
                  <a:pt x="0" y="0"/>
                </a:moveTo>
                <a:lnTo>
                  <a:pt x="27558" y="80645"/>
                </a:lnTo>
                <a:lnTo>
                  <a:pt x="49882" y="58003"/>
                </a:lnTo>
                <a:lnTo>
                  <a:pt x="40894" y="49149"/>
                </a:lnTo>
                <a:lnTo>
                  <a:pt x="49783" y="40131"/>
                </a:lnTo>
                <a:lnTo>
                  <a:pt x="67502" y="40131"/>
                </a:lnTo>
                <a:lnTo>
                  <a:pt x="81025" y="26415"/>
                </a:lnTo>
                <a:lnTo>
                  <a:pt x="0" y="0"/>
                </a:lnTo>
                <a:close/>
              </a:path>
              <a:path w="890270" h="876935">
                <a:moveTo>
                  <a:pt x="49783" y="40131"/>
                </a:moveTo>
                <a:lnTo>
                  <a:pt x="40894" y="49149"/>
                </a:lnTo>
                <a:lnTo>
                  <a:pt x="49882" y="58003"/>
                </a:lnTo>
                <a:lnTo>
                  <a:pt x="58773" y="48985"/>
                </a:lnTo>
                <a:lnTo>
                  <a:pt x="49783" y="40131"/>
                </a:lnTo>
                <a:close/>
              </a:path>
              <a:path w="890270" h="876935">
                <a:moveTo>
                  <a:pt x="67502" y="40131"/>
                </a:moveTo>
                <a:lnTo>
                  <a:pt x="49783" y="40131"/>
                </a:lnTo>
                <a:lnTo>
                  <a:pt x="58773" y="48985"/>
                </a:lnTo>
                <a:lnTo>
                  <a:pt x="67502" y="40131"/>
                </a:lnTo>
                <a:close/>
              </a:path>
            </a:pathLst>
          </a:custGeom>
          <a:solidFill>
            <a:srgbClr val="497DBA"/>
          </a:solidFill>
        </p:spPr>
        <p:txBody>
          <a:bodyPr wrap="square" lIns="0" tIns="0" rIns="0" bIns="0" rtlCol="0"/>
          <a:lstStyle/>
          <a:p>
            <a:endParaRPr/>
          </a:p>
        </p:txBody>
      </p:sp>
      <p:sp>
        <p:nvSpPr>
          <p:cNvPr id="23" name="object 23">
            <a:extLst>
              <a:ext uri="{FF2B5EF4-FFF2-40B4-BE49-F238E27FC236}">
                <a16:creationId xmlns:a16="http://schemas.microsoft.com/office/drawing/2014/main" id="{E27CC7BB-956B-4663-B6C0-407EB7633F22}"/>
              </a:ext>
            </a:extLst>
          </p:cNvPr>
          <p:cNvSpPr/>
          <p:nvPr/>
        </p:nvSpPr>
        <p:spPr>
          <a:xfrm>
            <a:off x="6081585" y="3400134"/>
            <a:ext cx="1227455" cy="1906270"/>
          </a:xfrm>
          <a:custGeom>
            <a:avLst/>
            <a:gdLst/>
            <a:ahLst/>
            <a:cxnLst/>
            <a:rect l="l" t="t" r="r" b="b"/>
            <a:pathLst>
              <a:path w="1227454" h="1906270">
                <a:moveTo>
                  <a:pt x="46588" y="60685"/>
                </a:moveTo>
                <a:lnTo>
                  <a:pt x="35914" y="67533"/>
                </a:lnTo>
                <a:lnTo>
                  <a:pt x="1216532" y="1906015"/>
                </a:lnTo>
                <a:lnTo>
                  <a:pt x="1227201" y="1899158"/>
                </a:lnTo>
                <a:lnTo>
                  <a:pt x="46588" y="60685"/>
                </a:lnTo>
                <a:close/>
              </a:path>
              <a:path w="1227454" h="1906270">
                <a:moveTo>
                  <a:pt x="0" y="0"/>
                </a:moveTo>
                <a:lnTo>
                  <a:pt x="9144" y="84709"/>
                </a:lnTo>
                <a:lnTo>
                  <a:pt x="35914" y="67533"/>
                </a:lnTo>
                <a:lnTo>
                  <a:pt x="29082" y="56896"/>
                </a:lnTo>
                <a:lnTo>
                  <a:pt x="39750" y="50037"/>
                </a:lnTo>
                <a:lnTo>
                  <a:pt x="63183" y="50037"/>
                </a:lnTo>
                <a:lnTo>
                  <a:pt x="73278" y="43561"/>
                </a:lnTo>
                <a:lnTo>
                  <a:pt x="0" y="0"/>
                </a:lnTo>
                <a:close/>
              </a:path>
              <a:path w="1227454" h="1906270">
                <a:moveTo>
                  <a:pt x="39750" y="50037"/>
                </a:moveTo>
                <a:lnTo>
                  <a:pt x="29082" y="56896"/>
                </a:lnTo>
                <a:lnTo>
                  <a:pt x="35914" y="67533"/>
                </a:lnTo>
                <a:lnTo>
                  <a:pt x="46588" y="60685"/>
                </a:lnTo>
                <a:lnTo>
                  <a:pt x="39750" y="50037"/>
                </a:lnTo>
                <a:close/>
              </a:path>
              <a:path w="1227454" h="1906270">
                <a:moveTo>
                  <a:pt x="63183" y="50037"/>
                </a:moveTo>
                <a:lnTo>
                  <a:pt x="39750" y="50037"/>
                </a:lnTo>
                <a:lnTo>
                  <a:pt x="46588" y="60685"/>
                </a:lnTo>
                <a:lnTo>
                  <a:pt x="63183" y="50037"/>
                </a:lnTo>
                <a:close/>
              </a:path>
            </a:pathLst>
          </a:custGeom>
          <a:solidFill>
            <a:srgbClr val="497DBA"/>
          </a:solidFill>
        </p:spPr>
        <p:txBody>
          <a:bodyPr wrap="square" lIns="0" tIns="0" rIns="0" bIns="0" rtlCol="0"/>
          <a:lstStyle/>
          <a:p>
            <a:endParaRPr/>
          </a:p>
        </p:txBody>
      </p:sp>
      <p:sp>
        <p:nvSpPr>
          <p:cNvPr id="24" name="object 15">
            <a:extLst>
              <a:ext uri="{FF2B5EF4-FFF2-40B4-BE49-F238E27FC236}">
                <a16:creationId xmlns:a16="http://schemas.microsoft.com/office/drawing/2014/main" id="{6D718201-DAEF-47A1-AD12-BA04D1738CA2}"/>
              </a:ext>
            </a:extLst>
          </p:cNvPr>
          <p:cNvSpPr txBox="1"/>
          <p:nvPr/>
        </p:nvSpPr>
        <p:spPr>
          <a:xfrm>
            <a:off x="-67132" y="2361560"/>
            <a:ext cx="3449575" cy="269304"/>
          </a:xfrm>
          <a:prstGeom prst="rect">
            <a:avLst/>
          </a:prstGeom>
        </p:spPr>
        <p:txBody>
          <a:bodyPr vert="horz" wrap="square" lIns="0" tIns="12700" rIns="0" bIns="0" rtlCol="0">
            <a:spAutoFit/>
          </a:bodyPr>
          <a:lstStyle/>
          <a:p>
            <a:pPr marR="5080" algn="r">
              <a:lnSpc>
                <a:spcPts val="1970"/>
              </a:lnSpc>
              <a:spcBef>
                <a:spcPts val="100"/>
              </a:spcBef>
            </a:pPr>
            <a:r>
              <a:rPr lang="en-US" altLang="ko-KR" spc="-250" dirty="0">
                <a:latin typeface="Arial Black"/>
                <a:cs typeface="Arial Black"/>
              </a:rPr>
              <a:t>Select </a:t>
            </a:r>
            <a:r>
              <a:rPr lang="en-US" altLang="ko-KR" spc="-155" dirty="0">
                <a:latin typeface="Arial Black"/>
                <a:cs typeface="Arial Black"/>
              </a:rPr>
              <a:t>high </a:t>
            </a:r>
            <a:r>
              <a:rPr lang="en-US" altLang="ko-KR" spc="-210" dirty="0">
                <a:latin typeface="Arial Black"/>
                <a:cs typeface="Arial Black"/>
              </a:rPr>
              <a:t>confidence</a:t>
            </a:r>
            <a:r>
              <a:rPr lang="en-US" altLang="ko-KR" spc="-320" dirty="0">
                <a:latin typeface="Arial Black"/>
                <a:cs typeface="Arial Black"/>
              </a:rPr>
              <a:t> </a:t>
            </a:r>
            <a:r>
              <a:rPr lang="en-US" altLang="ko-KR" spc="-250" dirty="0">
                <a:latin typeface="Arial Black"/>
                <a:cs typeface="Arial Black"/>
              </a:rPr>
              <a:t>samples</a:t>
            </a:r>
            <a:endParaRPr lang="en-US" altLang="ko-KR" dirty="0">
              <a:latin typeface="Arial Black"/>
              <a:cs typeface="Arial Black"/>
            </a:endParaRPr>
          </a:p>
        </p:txBody>
      </p:sp>
      <p:sp>
        <p:nvSpPr>
          <p:cNvPr id="26" name="직사각형 25">
            <a:extLst>
              <a:ext uri="{FF2B5EF4-FFF2-40B4-BE49-F238E27FC236}">
                <a16:creationId xmlns:a16="http://schemas.microsoft.com/office/drawing/2014/main" id="{192A06CE-8DC7-44CF-8481-75BAA143784E}"/>
              </a:ext>
            </a:extLst>
          </p:cNvPr>
          <p:cNvSpPr/>
          <p:nvPr/>
        </p:nvSpPr>
        <p:spPr>
          <a:xfrm>
            <a:off x="4774273" y="5419093"/>
            <a:ext cx="1921039" cy="369332"/>
          </a:xfrm>
          <a:prstGeom prst="rect">
            <a:avLst/>
          </a:prstGeom>
        </p:spPr>
        <p:txBody>
          <a:bodyPr wrap="none">
            <a:spAutoFit/>
          </a:bodyPr>
          <a:lstStyle/>
          <a:p>
            <a:pPr marR="5080" algn="r">
              <a:lnSpc>
                <a:spcPct val="100000"/>
              </a:lnSpc>
              <a:spcBef>
                <a:spcPts val="770"/>
              </a:spcBef>
            </a:pPr>
            <a:r>
              <a:rPr lang="en-US" altLang="ko-KR" spc="-175" dirty="0">
                <a:solidFill>
                  <a:srgbClr val="FFFFFF"/>
                </a:solidFill>
                <a:latin typeface="Arial Black"/>
                <a:cs typeface="Arial Black"/>
              </a:rPr>
              <a:t>High</a:t>
            </a:r>
            <a:r>
              <a:rPr lang="en-US" altLang="ko-KR" dirty="0">
                <a:solidFill>
                  <a:srgbClr val="FFFFFF"/>
                </a:solidFill>
                <a:latin typeface="Arial Black"/>
                <a:cs typeface="Arial Black"/>
              </a:rPr>
              <a:t> </a:t>
            </a:r>
            <a:r>
              <a:rPr lang="en-US" altLang="ko-KR" spc="-200" dirty="0">
                <a:solidFill>
                  <a:srgbClr val="FFFFFF"/>
                </a:solidFill>
                <a:latin typeface="Arial Black"/>
                <a:cs typeface="Arial Black"/>
              </a:rPr>
              <a:t>Confidence</a:t>
            </a:r>
            <a:endParaRPr lang="en-US" altLang="ko-KR" dirty="0">
              <a:latin typeface="Arial Black"/>
              <a:cs typeface="Arial Black"/>
            </a:endParaRPr>
          </a:p>
        </p:txBody>
      </p:sp>
    </p:spTree>
    <p:extLst>
      <p:ext uri="{BB962C8B-B14F-4D97-AF65-F5344CB8AC3E}">
        <p14:creationId xmlns:p14="http://schemas.microsoft.com/office/powerpoint/2010/main" val="659093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A10EECC-F69C-4187-8D31-E9BAC370AF07}"/>
              </a:ext>
            </a:extLst>
          </p:cNvPr>
          <p:cNvSpPr>
            <a:spLocks noGrp="1"/>
          </p:cNvSpPr>
          <p:nvPr>
            <p:ph idx="1"/>
          </p:nvPr>
        </p:nvSpPr>
        <p:spPr/>
        <p:txBody>
          <a:bodyPr/>
          <a:lstStyle/>
          <a:p>
            <a:r>
              <a:rPr lang="en-US" altLang="ko-KR" b="1" dirty="0"/>
              <a:t>Statistics-based synthesis:</a:t>
            </a:r>
          </a:p>
          <a:p>
            <a:pPr lvl="1"/>
            <a:r>
              <a:rPr lang="en-US" altLang="ko-KR" dirty="0"/>
              <a:t>Use statistical information about the population from which the target model training data was drawn(Prior knowledge of the marginal distributions of different features)</a:t>
            </a:r>
          </a:p>
          <a:p>
            <a:pPr lvl="1"/>
            <a:r>
              <a:rPr lang="en-US" altLang="ko-KR" dirty="0"/>
              <a:t>In experiments: Generate synthetic training records for the shadow models by independently sampling the value of each feature from its own marginal distribution</a:t>
            </a:r>
          </a:p>
          <a:p>
            <a:r>
              <a:rPr lang="en-US" altLang="ko-KR" b="1" dirty="0"/>
              <a:t>Noisy real data</a:t>
            </a:r>
          </a:p>
          <a:p>
            <a:pPr lvl="1"/>
            <a:r>
              <a:rPr lang="en-US" altLang="ko-KR" dirty="0"/>
              <a:t>Attacker may have access to some data that is similar to the target model’s training data and can  be considered as a “noisy” version thereof</a:t>
            </a:r>
          </a:p>
          <a:p>
            <a:pPr lvl="1"/>
            <a:r>
              <a:rPr lang="en-US" altLang="ko-KR" dirty="0"/>
              <a:t>In experiments: Simulate this by flipping the (binary) values of 10% or 20% randomly selected features, before training the shadow models</a:t>
            </a:r>
          </a:p>
        </p:txBody>
      </p:sp>
      <p:sp>
        <p:nvSpPr>
          <p:cNvPr id="3" name="슬라이드 번호 개체 틀 2">
            <a:extLst>
              <a:ext uri="{FF2B5EF4-FFF2-40B4-BE49-F238E27FC236}">
                <a16:creationId xmlns:a16="http://schemas.microsoft.com/office/drawing/2014/main" id="{C7103DAA-5F39-4E60-A700-6A6A5ADB58C0}"/>
              </a:ext>
            </a:extLst>
          </p:cNvPr>
          <p:cNvSpPr>
            <a:spLocks noGrp="1"/>
          </p:cNvSpPr>
          <p:nvPr>
            <p:ph type="sldNum" sz="quarter" idx="12"/>
          </p:nvPr>
        </p:nvSpPr>
        <p:spPr/>
        <p:txBody>
          <a:bodyPr/>
          <a:lstStyle/>
          <a:p>
            <a:fld id="{685BE2C3-4C00-4662-A8F6-AE817E3951B3}" type="slidenum">
              <a:rPr lang="ko-KR" altLang="en-US" smtClean="0"/>
              <a:t>28</a:t>
            </a:fld>
            <a:endParaRPr lang="ko-KR" altLang="en-US" dirty="0"/>
          </a:p>
        </p:txBody>
      </p:sp>
      <p:sp>
        <p:nvSpPr>
          <p:cNvPr id="4" name="제목 3">
            <a:extLst>
              <a:ext uri="{FF2B5EF4-FFF2-40B4-BE49-F238E27FC236}">
                <a16:creationId xmlns:a16="http://schemas.microsoft.com/office/drawing/2014/main" id="{6A1B5F3D-F254-4704-BC66-081CE89EA9A1}"/>
              </a:ext>
            </a:extLst>
          </p:cNvPr>
          <p:cNvSpPr>
            <a:spLocks noGrp="1"/>
          </p:cNvSpPr>
          <p:nvPr>
            <p:ph type="title"/>
          </p:nvPr>
        </p:nvSpPr>
        <p:spPr/>
        <p:txBody>
          <a:bodyPr>
            <a:noAutofit/>
          </a:bodyPr>
          <a:lstStyle/>
          <a:p>
            <a:r>
              <a:rPr lang="en-US" altLang="ko-KR" sz="2800" dirty="0"/>
              <a:t>Generating training data for shadow models</a:t>
            </a:r>
            <a:endParaRPr lang="ko-KR" altLang="en-US" sz="2800" dirty="0"/>
          </a:p>
        </p:txBody>
      </p:sp>
    </p:spTree>
    <p:extLst>
      <p:ext uri="{BB962C8B-B14F-4D97-AF65-F5344CB8AC3E}">
        <p14:creationId xmlns:p14="http://schemas.microsoft.com/office/powerpoint/2010/main" val="1628166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B9D15D8-4A7E-414F-B5B3-53CAF879004B}"/>
              </a:ext>
            </a:extLst>
          </p:cNvPr>
          <p:cNvSpPr>
            <a:spLocks noGrp="1"/>
          </p:cNvSpPr>
          <p:nvPr>
            <p:ph idx="1"/>
          </p:nvPr>
        </p:nvSpPr>
        <p:spPr/>
        <p:txBody>
          <a:bodyPr/>
          <a:lstStyle/>
          <a:p>
            <a:r>
              <a:rPr lang="en-US" altLang="ko-KR" b="1" dirty="0"/>
              <a:t>CIFAR</a:t>
            </a:r>
          </a:p>
          <a:p>
            <a:pPr lvl="1"/>
            <a:r>
              <a:rPr lang="en-US" altLang="ko-KR" dirty="0"/>
              <a:t>Image based benchmark dataset for recognition</a:t>
            </a:r>
          </a:p>
          <a:p>
            <a:pPr lvl="1"/>
            <a:r>
              <a:rPr lang="en-US" altLang="ko-KR" dirty="0"/>
              <a:t>Use different fractions of the dataset to show the effect of the training dataset size  in the accuracy of the attack</a:t>
            </a:r>
          </a:p>
          <a:p>
            <a:pPr lvl="1"/>
            <a:r>
              <a:rPr lang="en-US" altLang="ko-KR" dirty="0"/>
              <a:t>Image classification</a:t>
            </a:r>
          </a:p>
          <a:p>
            <a:r>
              <a:rPr lang="en-US" altLang="ko-KR" b="1" dirty="0"/>
              <a:t>Purchases</a:t>
            </a:r>
          </a:p>
          <a:p>
            <a:pPr lvl="1"/>
            <a:r>
              <a:rPr lang="en-US" altLang="ko-KR" dirty="0"/>
              <a:t>Shopping histories for several thousand individuals</a:t>
            </a:r>
          </a:p>
          <a:p>
            <a:pPr lvl="1"/>
            <a:r>
              <a:rPr lang="en-US" altLang="ko-KR" dirty="0"/>
              <a:t>Authors derived a simplified purchase dataset, where each record consists of 600 binary features.  Each feature corresponds to a product and represents whether the user has purchased it or not.</a:t>
            </a:r>
          </a:p>
          <a:p>
            <a:pPr lvl="1"/>
            <a:r>
              <a:rPr lang="en-US" altLang="ko-KR" dirty="0"/>
              <a:t>5 different classification tasks {2,10,20,50,100} - Predict the purchase style</a:t>
            </a:r>
          </a:p>
          <a:p>
            <a:endParaRPr lang="ko-KR" altLang="en-US" dirty="0"/>
          </a:p>
        </p:txBody>
      </p:sp>
      <p:sp>
        <p:nvSpPr>
          <p:cNvPr id="3" name="슬라이드 번호 개체 틀 2">
            <a:extLst>
              <a:ext uri="{FF2B5EF4-FFF2-40B4-BE49-F238E27FC236}">
                <a16:creationId xmlns:a16="http://schemas.microsoft.com/office/drawing/2014/main" id="{E96B0B3F-1798-464E-B625-06D8BED691C5}"/>
              </a:ext>
            </a:extLst>
          </p:cNvPr>
          <p:cNvSpPr>
            <a:spLocks noGrp="1"/>
          </p:cNvSpPr>
          <p:nvPr>
            <p:ph type="sldNum" sz="quarter" idx="12"/>
          </p:nvPr>
        </p:nvSpPr>
        <p:spPr/>
        <p:txBody>
          <a:bodyPr/>
          <a:lstStyle/>
          <a:p>
            <a:fld id="{685BE2C3-4C00-4662-A8F6-AE817E3951B3}" type="slidenum">
              <a:rPr lang="ko-KR" altLang="en-US" smtClean="0"/>
              <a:t>29</a:t>
            </a:fld>
            <a:endParaRPr lang="ko-KR" altLang="en-US" dirty="0"/>
          </a:p>
        </p:txBody>
      </p:sp>
      <p:sp>
        <p:nvSpPr>
          <p:cNvPr id="4" name="제목 3">
            <a:extLst>
              <a:ext uri="{FF2B5EF4-FFF2-40B4-BE49-F238E27FC236}">
                <a16:creationId xmlns:a16="http://schemas.microsoft.com/office/drawing/2014/main" id="{E102C038-B752-4DD6-A72B-411C68329A46}"/>
              </a:ext>
            </a:extLst>
          </p:cNvPr>
          <p:cNvSpPr>
            <a:spLocks noGrp="1"/>
          </p:cNvSpPr>
          <p:nvPr>
            <p:ph type="title"/>
          </p:nvPr>
        </p:nvSpPr>
        <p:spPr/>
        <p:txBody>
          <a:bodyPr/>
          <a:lstStyle/>
          <a:p>
            <a:r>
              <a:rPr lang="en-US" altLang="ko-KR" dirty="0"/>
              <a:t>Datasets</a:t>
            </a:r>
            <a:endParaRPr lang="ko-KR" altLang="en-US" dirty="0"/>
          </a:p>
        </p:txBody>
      </p:sp>
    </p:spTree>
    <p:extLst>
      <p:ext uri="{BB962C8B-B14F-4D97-AF65-F5344CB8AC3E}">
        <p14:creationId xmlns:p14="http://schemas.microsoft.com/office/powerpoint/2010/main" val="280830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EF8B72-B8D0-4059-8DFB-3BB293D03B46}"/>
              </a:ext>
            </a:extLst>
          </p:cNvPr>
          <p:cNvSpPr>
            <a:spLocks noGrp="1"/>
          </p:cNvSpPr>
          <p:nvPr>
            <p:ph type="title"/>
          </p:nvPr>
        </p:nvSpPr>
        <p:spPr/>
        <p:txBody>
          <a:bodyPr/>
          <a:lstStyle/>
          <a:p>
            <a:r>
              <a:rPr lang="en-US" altLang="ko-KR" dirty="0"/>
              <a:t>Problem statement</a:t>
            </a:r>
            <a:endParaRPr lang="ko-KR" altLang="en-US" dirty="0"/>
          </a:p>
        </p:txBody>
      </p:sp>
      <p:sp>
        <p:nvSpPr>
          <p:cNvPr id="3" name="내용 개체 틀 2">
            <a:extLst>
              <a:ext uri="{FF2B5EF4-FFF2-40B4-BE49-F238E27FC236}">
                <a16:creationId xmlns:a16="http://schemas.microsoft.com/office/drawing/2014/main" id="{510FCF28-FA81-41E6-A714-BECF9BD7EC47}"/>
              </a:ext>
            </a:extLst>
          </p:cNvPr>
          <p:cNvSpPr>
            <a:spLocks noGrp="1"/>
          </p:cNvSpPr>
          <p:nvPr>
            <p:ph idx="1"/>
          </p:nvPr>
        </p:nvSpPr>
        <p:spPr>
          <a:xfrm>
            <a:off x="234315" y="1639047"/>
            <a:ext cx="8675370" cy="4631124"/>
          </a:xfrm>
        </p:spPr>
        <p:txBody>
          <a:bodyPr>
            <a:noAutofit/>
          </a:bodyPr>
          <a:lstStyle/>
          <a:p>
            <a:r>
              <a:rPr lang="en-US" altLang="ko-KR" b="1" dirty="0"/>
              <a:t>Do model predictions leak information about training data?</a:t>
            </a:r>
            <a:endParaRPr lang="en-US" altLang="ko-KR" dirty="0"/>
          </a:p>
          <a:p>
            <a:r>
              <a:rPr lang="en-US" altLang="ko-KR" dirty="0"/>
              <a:t>It is important that an attacker </a:t>
            </a:r>
            <a:r>
              <a:rPr lang="en-US" altLang="ko-KR" b="1" dirty="0"/>
              <a:t>CAN NOT </a:t>
            </a:r>
            <a:r>
              <a:rPr lang="en-US" altLang="ko-KR" dirty="0"/>
              <a:t>infer about the information about individuals from a trained model</a:t>
            </a:r>
          </a:p>
          <a:p>
            <a:r>
              <a:rPr lang="en-US" altLang="ko-KR" b="1" dirty="0"/>
              <a:t>Membership Inference Attack (MIA): </a:t>
            </a:r>
            <a:r>
              <a:rPr lang="en-US" altLang="ko-KR" dirty="0"/>
              <a:t>Determine whether a given data record was part of the training dataset or not</a:t>
            </a:r>
          </a:p>
        </p:txBody>
      </p:sp>
      <p:sp>
        <p:nvSpPr>
          <p:cNvPr id="4" name="슬라이드 번호 개체 틀 3">
            <a:extLst>
              <a:ext uri="{FF2B5EF4-FFF2-40B4-BE49-F238E27FC236}">
                <a16:creationId xmlns:a16="http://schemas.microsoft.com/office/drawing/2014/main" id="{62675EBF-E7C4-4A6F-A3B1-4BB604B196EE}"/>
              </a:ext>
            </a:extLst>
          </p:cNvPr>
          <p:cNvSpPr>
            <a:spLocks noGrp="1"/>
          </p:cNvSpPr>
          <p:nvPr>
            <p:ph type="sldNum" sz="quarter" idx="12"/>
          </p:nvPr>
        </p:nvSpPr>
        <p:spPr/>
        <p:txBody>
          <a:bodyPr/>
          <a:lstStyle/>
          <a:p>
            <a:fld id="{685BE2C3-4C00-4662-A8F6-AE817E3951B3}" type="slidenum">
              <a:rPr lang="ko-KR" altLang="en-US" smtClean="0"/>
              <a:t>3</a:t>
            </a:fld>
            <a:endParaRPr lang="ko-KR" altLang="en-US"/>
          </a:p>
        </p:txBody>
      </p:sp>
    </p:spTree>
    <p:extLst>
      <p:ext uri="{BB962C8B-B14F-4D97-AF65-F5344CB8AC3E}">
        <p14:creationId xmlns:p14="http://schemas.microsoft.com/office/powerpoint/2010/main" val="551709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B9D15D8-4A7E-414F-B5B3-53CAF879004B}"/>
              </a:ext>
            </a:extLst>
          </p:cNvPr>
          <p:cNvSpPr>
            <a:spLocks noGrp="1"/>
          </p:cNvSpPr>
          <p:nvPr>
            <p:ph idx="1"/>
          </p:nvPr>
        </p:nvSpPr>
        <p:spPr/>
        <p:txBody>
          <a:bodyPr/>
          <a:lstStyle/>
          <a:p>
            <a:r>
              <a:rPr lang="en-US" altLang="ko-KR" b="1" dirty="0"/>
              <a:t>Locations</a:t>
            </a:r>
          </a:p>
          <a:p>
            <a:pPr lvl="1"/>
            <a:r>
              <a:rPr lang="en-US" altLang="ko-KR" dirty="0"/>
              <a:t>Created from mobile users location “check-ins” in the Foursquare social network</a:t>
            </a:r>
          </a:p>
          <a:p>
            <a:pPr lvl="1"/>
            <a:r>
              <a:rPr lang="en-US" altLang="ko-KR" dirty="0"/>
              <a:t>Restricted to the Bangkok area For each location venue, geographical position and location type.</a:t>
            </a:r>
          </a:p>
          <a:p>
            <a:pPr lvl="1"/>
            <a:r>
              <a:rPr lang="en-US" altLang="ko-KR" dirty="0"/>
              <a:t>Partition the Bangkok map</a:t>
            </a:r>
          </a:p>
          <a:p>
            <a:pPr lvl="1"/>
            <a:r>
              <a:rPr lang="en-US" altLang="ko-KR" dirty="0"/>
              <a:t>446 binary features, whether a user visited a certain region or location type</a:t>
            </a:r>
          </a:p>
          <a:p>
            <a:pPr lvl="1"/>
            <a:r>
              <a:rPr lang="en-US" altLang="ko-KR" dirty="0"/>
              <a:t>Classify into 30 different geosocial types</a:t>
            </a:r>
          </a:p>
        </p:txBody>
      </p:sp>
      <p:sp>
        <p:nvSpPr>
          <p:cNvPr id="3" name="슬라이드 번호 개체 틀 2">
            <a:extLst>
              <a:ext uri="{FF2B5EF4-FFF2-40B4-BE49-F238E27FC236}">
                <a16:creationId xmlns:a16="http://schemas.microsoft.com/office/drawing/2014/main" id="{E96B0B3F-1798-464E-B625-06D8BED691C5}"/>
              </a:ext>
            </a:extLst>
          </p:cNvPr>
          <p:cNvSpPr>
            <a:spLocks noGrp="1"/>
          </p:cNvSpPr>
          <p:nvPr>
            <p:ph type="sldNum" sz="quarter" idx="12"/>
          </p:nvPr>
        </p:nvSpPr>
        <p:spPr/>
        <p:txBody>
          <a:bodyPr/>
          <a:lstStyle/>
          <a:p>
            <a:fld id="{685BE2C3-4C00-4662-A8F6-AE817E3951B3}" type="slidenum">
              <a:rPr lang="ko-KR" altLang="en-US" smtClean="0"/>
              <a:t>30</a:t>
            </a:fld>
            <a:endParaRPr lang="ko-KR" altLang="en-US" dirty="0"/>
          </a:p>
        </p:txBody>
      </p:sp>
      <p:sp>
        <p:nvSpPr>
          <p:cNvPr id="4" name="제목 3">
            <a:extLst>
              <a:ext uri="{FF2B5EF4-FFF2-40B4-BE49-F238E27FC236}">
                <a16:creationId xmlns:a16="http://schemas.microsoft.com/office/drawing/2014/main" id="{E102C038-B752-4DD6-A72B-411C68329A46}"/>
              </a:ext>
            </a:extLst>
          </p:cNvPr>
          <p:cNvSpPr>
            <a:spLocks noGrp="1"/>
          </p:cNvSpPr>
          <p:nvPr>
            <p:ph type="title"/>
          </p:nvPr>
        </p:nvSpPr>
        <p:spPr/>
        <p:txBody>
          <a:bodyPr/>
          <a:lstStyle/>
          <a:p>
            <a:r>
              <a:rPr lang="en-US" altLang="ko-KR" dirty="0"/>
              <a:t>Datasets</a:t>
            </a:r>
            <a:endParaRPr lang="ko-KR" altLang="en-US" dirty="0"/>
          </a:p>
        </p:txBody>
      </p:sp>
    </p:spTree>
    <p:extLst>
      <p:ext uri="{BB962C8B-B14F-4D97-AF65-F5344CB8AC3E}">
        <p14:creationId xmlns:p14="http://schemas.microsoft.com/office/powerpoint/2010/main" val="3012304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B9D15D8-4A7E-414F-B5B3-53CAF879004B}"/>
              </a:ext>
            </a:extLst>
          </p:cNvPr>
          <p:cNvSpPr>
            <a:spLocks noGrp="1"/>
          </p:cNvSpPr>
          <p:nvPr>
            <p:ph idx="1"/>
          </p:nvPr>
        </p:nvSpPr>
        <p:spPr/>
        <p:txBody>
          <a:bodyPr/>
          <a:lstStyle/>
          <a:p>
            <a:r>
              <a:rPr lang="en-US" altLang="ko-KR" b="1" dirty="0"/>
              <a:t>Texas hospital stays</a:t>
            </a:r>
          </a:p>
          <a:p>
            <a:pPr lvl="1"/>
            <a:r>
              <a:rPr lang="en-US" altLang="ko-KR" dirty="0"/>
              <a:t>Based on the Hospital Discharge Data public use</a:t>
            </a:r>
          </a:p>
          <a:p>
            <a:pPr lvl="1"/>
            <a:r>
              <a:rPr lang="en-US" altLang="ko-KR" dirty="0"/>
              <a:t>Files with information about inpatient stays in several health facilities</a:t>
            </a:r>
          </a:p>
          <a:p>
            <a:pPr lvl="1"/>
            <a:r>
              <a:rPr lang="en-US" altLang="ko-KR" dirty="0"/>
              <a:t>Each record contains four main groups of attributes:</a:t>
            </a:r>
          </a:p>
          <a:p>
            <a:pPr marL="1371600" lvl="2" indent="-457200">
              <a:buFont typeface="+mj-lt"/>
              <a:buAutoNum type="arabicPeriod"/>
            </a:pPr>
            <a:r>
              <a:rPr lang="en-US" altLang="ko-KR" dirty="0"/>
              <a:t>External cause of injury (suicide, drug misuse)</a:t>
            </a:r>
          </a:p>
          <a:p>
            <a:pPr marL="1371600" lvl="2" indent="-457200">
              <a:buFont typeface="+mj-lt"/>
              <a:buAutoNum type="arabicPeriod"/>
            </a:pPr>
            <a:r>
              <a:rPr lang="en-US" altLang="ko-KR" dirty="0"/>
              <a:t>Diagnosis (Schizophrenia, illegal abortion)</a:t>
            </a:r>
          </a:p>
          <a:p>
            <a:pPr marL="1371600" lvl="2" indent="-457200">
              <a:buFont typeface="+mj-lt"/>
              <a:buAutoNum type="arabicPeriod"/>
            </a:pPr>
            <a:r>
              <a:rPr lang="en-US" altLang="ko-KR" dirty="0"/>
              <a:t>Underwent procedure of the patient (surgery)</a:t>
            </a:r>
          </a:p>
          <a:p>
            <a:pPr lvl="1"/>
            <a:r>
              <a:rPr lang="en-US" altLang="ko-KR" dirty="0"/>
              <a:t>Predict the patients main procedure based on the attributes other than secondary procedures</a:t>
            </a:r>
          </a:p>
        </p:txBody>
      </p:sp>
      <p:sp>
        <p:nvSpPr>
          <p:cNvPr id="3" name="슬라이드 번호 개체 틀 2">
            <a:extLst>
              <a:ext uri="{FF2B5EF4-FFF2-40B4-BE49-F238E27FC236}">
                <a16:creationId xmlns:a16="http://schemas.microsoft.com/office/drawing/2014/main" id="{E96B0B3F-1798-464E-B625-06D8BED691C5}"/>
              </a:ext>
            </a:extLst>
          </p:cNvPr>
          <p:cNvSpPr>
            <a:spLocks noGrp="1"/>
          </p:cNvSpPr>
          <p:nvPr>
            <p:ph type="sldNum" sz="quarter" idx="12"/>
          </p:nvPr>
        </p:nvSpPr>
        <p:spPr/>
        <p:txBody>
          <a:bodyPr/>
          <a:lstStyle/>
          <a:p>
            <a:fld id="{685BE2C3-4C00-4662-A8F6-AE817E3951B3}" type="slidenum">
              <a:rPr lang="ko-KR" altLang="en-US" smtClean="0"/>
              <a:t>31</a:t>
            </a:fld>
            <a:endParaRPr lang="ko-KR" altLang="en-US" dirty="0"/>
          </a:p>
        </p:txBody>
      </p:sp>
      <p:sp>
        <p:nvSpPr>
          <p:cNvPr id="4" name="제목 3">
            <a:extLst>
              <a:ext uri="{FF2B5EF4-FFF2-40B4-BE49-F238E27FC236}">
                <a16:creationId xmlns:a16="http://schemas.microsoft.com/office/drawing/2014/main" id="{E102C038-B752-4DD6-A72B-411C68329A46}"/>
              </a:ext>
            </a:extLst>
          </p:cNvPr>
          <p:cNvSpPr>
            <a:spLocks noGrp="1"/>
          </p:cNvSpPr>
          <p:nvPr>
            <p:ph type="title"/>
          </p:nvPr>
        </p:nvSpPr>
        <p:spPr/>
        <p:txBody>
          <a:bodyPr/>
          <a:lstStyle/>
          <a:p>
            <a:r>
              <a:rPr lang="en-US" altLang="ko-KR" dirty="0"/>
              <a:t>Datasets</a:t>
            </a:r>
            <a:endParaRPr lang="ko-KR" altLang="en-US" dirty="0"/>
          </a:p>
        </p:txBody>
      </p:sp>
    </p:spTree>
    <p:extLst>
      <p:ext uri="{BB962C8B-B14F-4D97-AF65-F5344CB8AC3E}">
        <p14:creationId xmlns:p14="http://schemas.microsoft.com/office/powerpoint/2010/main" val="2406255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B9D15D8-4A7E-414F-B5B3-53CAF879004B}"/>
              </a:ext>
            </a:extLst>
          </p:cNvPr>
          <p:cNvSpPr>
            <a:spLocks noGrp="1"/>
          </p:cNvSpPr>
          <p:nvPr>
            <p:ph idx="1"/>
          </p:nvPr>
        </p:nvSpPr>
        <p:spPr/>
        <p:txBody>
          <a:bodyPr/>
          <a:lstStyle/>
          <a:p>
            <a:r>
              <a:rPr lang="en-US" altLang="ko-KR" b="1" dirty="0"/>
              <a:t>MNIST</a:t>
            </a:r>
          </a:p>
          <a:p>
            <a:pPr lvl="1"/>
            <a:r>
              <a:rPr lang="en-US" altLang="ko-KR" dirty="0"/>
              <a:t>Handwritten digits</a:t>
            </a:r>
          </a:p>
          <a:p>
            <a:pPr lvl="1"/>
            <a:r>
              <a:rPr lang="en-US" altLang="ko-KR" dirty="0"/>
              <a:t>Classify numbers 0-10</a:t>
            </a:r>
          </a:p>
          <a:p>
            <a:r>
              <a:rPr lang="en-US" altLang="ko-KR" b="1" dirty="0"/>
              <a:t>UCI Adult (Census Income)</a:t>
            </a:r>
          </a:p>
          <a:p>
            <a:pPr lvl="1"/>
            <a:r>
              <a:rPr lang="en-US" altLang="ko-KR" dirty="0"/>
              <a:t>People dataset</a:t>
            </a:r>
          </a:p>
          <a:p>
            <a:pPr lvl="1"/>
            <a:r>
              <a:rPr lang="en-US" altLang="ko-KR" dirty="0"/>
              <a:t>14 features: age, gender, education, occupation, working hours, native country</a:t>
            </a:r>
          </a:p>
          <a:p>
            <a:pPr lvl="1"/>
            <a:r>
              <a:rPr lang="en-US" altLang="ko-KR" dirty="0"/>
              <a:t>Binary classification to predict if a person maker over $50K a year</a:t>
            </a:r>
          </a:p>
        </p:txBody>
      </p:sp>
      <p:sp>
        <p:nvSpPr>
          <p:cNvPr id="3" name="슬라이드 번호 개체 틀 2">
            <a:extLst>
              <a:ext uri="{FF2B5EF4-FFF2-40B4-BE49-F238E27FC236}">
                <a16:creationId xmlns:a16="http://schemas.microsoft.com/office/drawing/2014/main" id="{E96B0B3F-1798-464E-B625-06D8BED691C5}"/>
              </a:ext>
            </a:extLst>
          </p:cNvPr>
          <p:cNvSpPr>
            <a:spLocks noGrp="1"/>
          </p:cNvSpPr>
          <p:nvPr>
            <p:ph type="sldNum" sz="quarter" idx="12"/>
          </p:nvPr>
        </p:nvSpPr>
        <p:spPr/>
        <p:txBody>
          <a:bodyPr/>
          <a:lstStyle/>
          <a:p>
            <a:fld id="{685BE2C3-4C00-4662-A8F6-AE817E3951B3}" type="slidenum">
              <a:rPr lang="ko-KR" altLang="en-US" smtClean="0"/>
              <a:t>32</a:t>
            </a:fld>
            <a:endParaRPr lang="ko-KR" altLang="en-US" dirty="0"/>
          </a:p>
        </p:txBody>
      </p:sp>
      <p:sp>
        <p:nvSpPr>
          <p:cNvPr id="4" name="제목 3">
            <a:extLst>
              <a:ext uri="{FF2B5EF4-FFF2-40B4-BE49-F238E27FC236}">
                <a16:creationId xmlns:a16="http://schemas.microsoft.com/office/drawing/2014/main" id="{E102C038-B752-4DD6-A72B-411C68329A46}"/>
              </a:ext>
            </a:extLst>
          </p:cNvPr>
          <p:cNvSpPr>
            <a:spLocks noGrp="1"/>
          </p:cNvSpPr>
          <p:nvPr>
            <p:ph type="title"/>
          </p:nvPr>
        </p:nvSpPr>
        <p:spPr/>
        <p:txBody>
          <a:bodyPr/>
          <a:lstStyle/>
          <a:p>
            <a:r>
              <a:rPr lang="en-US" altLang="ko-KR" dirty="0"/>
              <a:t>Datasets</a:t>
            </a:r>
            <a:endParaRPr lang="ko-KR" altLang="en-US" dirty="0"/>
          </a:p>
        </p:txBody>
      </p:sp>
    </p:spTree>
    <p:extLst>
      <p:ext uri="{BB962C8B-B14F-4D97-AF65-F5344CB8AC3E}">
        <p14:creationId xmlns:p14="http://schemas.microsoft.com/office/powerpoint/2010/main" val="1846931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FB289FC-52E1-494D-9875-60CCA0DCBEA6}"/>
              </a:ext>
            </a:extLst>
          </p:cNvPr>
          <p:cNvSpPr>
            <a:spLocks noGrp="1"/>
          </p:cNvSpPr>
          <p:nvPr>
            <p:ph idx="1"/>
          </p:nvPr>
        </p:nvSpPr>
        <p:spPr/>
        <p:txBody>
          <a:bodyPr/>
          <a:lstStyle/>
          <a:p>
            <a:r>
              <a:rPr lang="en-US" altLang="ko-KR" dirty="0"/>
              <a:t>Evaluated inference attacks on three types of target models: two constructed by cloud-based “machine learning as a service” platforms and one implemented locally</a:t>
            </a:r>
          </a:p>
          <a:p>
            <a:r>
              <a:rPr lang="en-US" altLang="ko-KR" b="1" dirty="0"/>
              <a:t>Machine-Learning-as-a-service</a:t>
            </a:r>
            <a:r>
              <a:rPr lang="en-US" altLang="ko-KR" dirty="0"/>
              <a:t>:</a:t>
            </a:r>
          </a:p>
          <a:p>
            <a:pPr lvl="1"/>
            <a:r>
              <a:rPr lang="en-US" altLang="ko-KR" b="1" dirty="0"/>
              <a:t>Google Prediction API</a:t>
            </a:r>
            <a:r>
              <a:rPr lang="en-US" altLang="ko-KR" dirty="0"/>
              <a:t>: No configuration parameters</a:t>
            </a:r>
          </a:p>
          <a:p>
            <a:pPr lvl="1"/>
            <a:r>
              <a:rPr lang="en-US" altLang="ko-KR" b="1" dirty="0"/>
              <a:t>Amazon ML</a:t>
            </a:r>
            <a:r>
              <a:rPr lang="en-US" altLang="ko-KR" dirty="0"/>
              <a:t>: control over a few meta-parameters: maximum number of passes, L2 regularization  amount</a:t>
            </a:r>
          </a:p>
          <a:p>
            <a:r>
              <a:rPr lang="en-US" altLang="ko-KR" b="1" dirty="0"/>
              <a:t>Neural Networks</a:t>
            </a:r>
            <a:r>
              <a:rPr lang="en-US" altLang="ko-KR" dirty="0"/>
              <a:t>:</a:t>
            </a:r>
          </a:p>
          <a:p>
            <a:pPr lvl="1"/>
            <a:r>
              <a:rPr lang="en-US" altLang="ko-KR" dirty="0"/>
              <a:t>CIFAR: Convolutional Network</a:t>
            </a:r>
          </a:p>
          <a:p>
            <a:pPr lvl="1"/>
            <a:r>
              <a:rPr lang="en-US" altLang="ko-KR" dirty="0"/>
              <a:t>Purchase: Fully connected neural network</a:t>
            </a:r>
          </a:p>
          <a:p>
            <a:endParaRPr lang="ko-KR" altLang="en-US" dirty="0"/>
          </a:p>
        </p:txBody>
      </p:sp>
      <p:sp>
        <p:nvSpPr>
          <p:cNvPr id="3" name="슬라이드 번호 개체 틀 2">
            <a:extLst>
              <a:ext uri="{FF2B5EF4-FFF2-40B4-BE49-F238E27FC236}">
                <a16:creationId xmlns:a16="http://schemas.microsoft.com/office/drawing/2014/main" id="{41DE4D21-2045-4235-9BAD-C7F466F1534E}"/>
              </a:ext>
            </a:extLst>
          </p:cNvPr>
          <p:cNvSpPr>
            <a:spLocks noGrp="1"/>
          </p:cNvSpPr>
          <p:nvPr>
            <p:ph type="sldNum" sz="quarter" idx="12"/>
          </p:nvPr>
        </p:nvSpPr>
        <p:spPr/>
        <p:txBody>
          <a:bodyPr/>
          <a:lstStyle/>
          <a:p>
            <a:fld id="{685BE2C3-4C00-4662-A8F6-AE817E3951B3}" type="slidenum">
              <a:rPr lang="ko-KR" altLang="en-US" smtClean="0"/>
              <a:t>33</a:t>
            </a:fld>
            <a:endParaRPr lang="ko-KR" altLang="en-US" dirty="0"/>
          </a:p>
        </p:txBody>
      </p:sp>
      <p:sp>
        <p:nvSpPr>
          <p:cNvPr id="4" name="제목 3">
            <a:extLst>
              <a:ext uri="{FF2B5EF4-FFF2-40B4-BE49-F238E27FC236}">
                <a16:creationId xmlns:a16="http://schemas.microsoft.com/office/drawing/2014/main" id="{BFBA8882-3874-41C6-B8C7-23AA7DBB9DBA}"/>
              </a:ext>
            </a:extLst>
          </p:cNvPr>
          <p:cNvSpPr>
            <a:spLocks noGrp="1"/>
          </p:cNvSpPr>
          <p:nvPr>
            <p:ph type="title"/>
          </p:nvPr>
        </p:nvSpPr>
        <p:spPr/>
        <p:txBody>
          <a:bodyPr/>
          <a:lstStyle/>
          <a:p>
            <a:r>
              <a:rPr lang="en-US" altLang="ko-KR" dirty="0"/>
              <a:t>Target models</a:t>
            </a:r>
            <a:endParaRPr lang="ko-KR" altLang="en-US" dirty="0"/>
          </a:p>
        </p:txBody>
      </p:sp>
    </p:spTree>
    <p:extLst>
      <p:ext uri="{BB962C8B-B14F-4D97-AF65-F5344CB8AC3E}">
        <p14:creationId xmlns:p14="http://schemas.microsoft.com/office/powerpoint/2010/main" val="4120364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790CFD34-9295-4096-8E28-1E8315A5E641}"/>
              </a:ext>
            </a:extLst>
          </p:cNvPr>
          <p:cNvSpPr>
            <a:spLocks noGrp="1"/>
          </p:cNvSpPr>
          <p:nvPr>
            <p:ph idx="1"/>
          </p:nvPr>
        </p:nvSpPr>
        <p:spPr/>
        <p:txBody>
          <a:bodyPr/>
          <a:lstStyle/>
          <a:p>
            <a:r>
              <a:rPr lang="en-US" altLang="ko-KR" dirty="0"/>
              <a:t>Training set and test set of each target and shadow model:</a:t>
            </a:r>
          </a:p>
          <a:p>
            <a:pPr lvl="1"/>
            <a:r>
              <a:rPr lang="en-US" altLang="ko-KR" dirty="0"/>
              <a:t>randomly selected from the respective datasets</a:t>
            </a:r>
          </a:p>
          <a:p>
            <a:pPr lvl="1"/>
            <a:r>
              <a:rPr lang="en-US" altLang="ko-KR" dirty="0"/>
              <a:t>same size</a:t>
            </a:r>
          </a:p>
          <a:p>
            <a:pPr lvl="1"/>
            <a:r>
              <a:rPr lang="en-US" altLang="ko-KR" dirty="0"/>
              <a:t>disjoint</a:t>
            </a:r>
          </a:p>
          <a:p>
            <a:r>
              <a:rPr lang="en-US" altLang="ko-KR" dirty="0"/>
              <a:t>No overlap between the dataset of the target model and those of the shadow models</a:t>
            </a:r>
          </a:p>
          <a:p>
            <a:r>
              <a:rPr lang="en-US" altLang="ko-KR" dirty="0"/>
              <a:t>Datasets used for different shadow models can overlap with each other.</a:t>
            </a:r>
          </a:p>
          <a:p>
            <a:r>
              <a:rPr lang="en-US" altLang="ko-KR" dirty="0"/>
              <a:t>Purchase: trained on Google API, Amazon ML &amp; locally employing the same training dataset</a:t>
            </a:r>
            <a:br>
              <a:rPr lang="en-US" altLang="ko-KR" dirty="0"/>
            </a:br>
            <a:r>
              <a:rPr lang="en-US" altLang="ko-KR" dirty="0"/>
              <a:t>-&gt;Compare leakage from different models</a:t>
            </a:r>
          </a:p>
          <a:p>
            <a:endParaRPr lang="ko-KR" altLang="en-US" dirty="0"/>
          </a:p>
        </p:txBody>
      </p:sp>
      <p:sp>
        <p:nvSpPr>
          <p:cNvPr id="3" name="슬라이드 번호 개체 틀 2">
            <a:extLst>
              <a:ext uri="{FF2B5EF4-FFF2-40B4-BE49-F238E27FC236}">
                <a16:creationId xmlns:a16="http://schemas.microsoft.com/office/drawing/2014/main" id="{588DFA03-9F2C-49BB-92F0-1D9542AAB2FB}"/>
              </a:ext>
            </a:extLst>
          </p:cNvPr>
          <p:cNvSpPr>
            <a:spLocks noGrp="1"/>
          </p:cNvSpPr>
          <p:nvPr>
            <p:ph type="sldNum" sz="quarter" idx="12"/>
          </p:nvPr>
        </p:nvSpPr>
        <p:spPr/>
        <p:txBody>
          <a:bodyPr/>
          <a:lstStyle/>
          <a:p>
            <a:fld id="{685BE2C3-4C00-4662-A8F6-AE817E3951B3}" type="slidenum">
              <a:rPr lang="ko-KR" altLang="en-US" smtClean="0"/>
              <a:t>34</a:t>
            </a:fld>
            <a:endParaRPr lang="ko-KR" altLang="en-US" dirty="0"/>
          </a:p>
        </p:txBody>
      </p:sp>
      <p:sp>
        <p:nvSpPr>
          <p:cNvPr id="4" name="제목 3">
            <a:extLst>
              <a:ext uri="{FF2B5EF4-FFF2-40B4-BE49-F238E27FC236}">
                <a16:creationId xmlns:a16="http://schemas.microsoft.com/office/drawing/2014/main" id="{FCCE8587-A3CB-4813-BBB4-987B982EC083}"/>
              </a:ext>
            </a:extLst>
          </p:cNvPr>
          <p:cNvSpPr>
            <a:spLocks noGrp="1"/>
          </p:cNvSpPr>
          <p:nvPr>
            <p:ph type="title"/>
          </p:nvPr>
        </p:nvSpPr>
        <p:spPr/>
        <p:txBody>
          <a:bodyPr/>
          <a:lstStyle/>
          <a:p>
            <a:r>
              <a:rPr lang="en-US" altLang="ko-KR" dirty="0"/>
              <a:t>Experimental Setup</a:t>
            </a:r>
            <a:endParaRPr lang="ko-KR" altLang="en-US" dirty="0"/>
          </a:p>
        </p:txBody>
      </p:sp>
    </p:spTree>
    <p:extLst>
      <p:ext uri="{BB962C8B-B14F-4D97-AF65-F5344CB8AC3E}">
        <p14:creationId xmlns:p14="http://schemas.microsoft.com/office/powerpoint/2010/main" val="2253303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588DFA03-9F2C-49BB-92F0-1D9542AAB2FB}"/>
              </a:ext>
            </a:extLst>
          </p:cNvPr>
          <p:cNvSpPr>
            <a:spLocks noGrp="1"/>
          </p:cNvSpPr>
          <p:nvPr>
            <p:ph type="sldNum" sz="quarter" idx="12"/>
          </p:nvPr>
        </p:nvSpPr>
        <p:spPr/>
        <p:txBody>
          <a:bodyPr/>
          <a:lstStyle/>
          <a:p>
            <a:fld id="{685BE2C3-4C00-4662-A8F6-AE817E3951B3}" type="slidenum">
              <a:rPr lang="ko-KR" altLang="en-US" smtClean="0"/>
              <a:t>35</a:t>
            </a:fld>
            <a:endParaRPr lang="ko-KR" altLang="en-US" dirty="0"/>
          </a:p>
        </p:txBody>
      </p:sp>
      <p:sp>
        <p:nvSpPr>
          <p:cNvPr id="4" name="제목 3">
            <a:extLst>
              <a:ext uri="{FF2B5EF4-FFF2-40B4-BE49-F238E27FC236}">
                <a16:creationId xmlns:a16="http://schemas.microsoft.com/office/drawing/2014/main" id="{FCCE8587-A3CB-4813-BBB4-987B982EC083}"/>
              </a:ext>
            </a:extLst>
          </p:cNvPr>
          <p:cNvSpPr>
            <a:spLocks noGrp="1"/>
          </p:cNvSpPr>
          <p:nvPr>
            <p:ph type="title"/>
          </p:nvPr>
        </p:nvSpPr>
        <p:spPr/>
        <p:txBody>
          <a:bodyPr/>
          <a:lstStyle/>
          <a:p>
            <a:r>
              <a:rPr lang="en-US" altLang="ko-KR" dirty="0"/>
              <a:t>Experimental Setup</a:t>
            </a:r>
            <a:endParaRPr lang="ko-KR" altLang="en-US" dirty="0"/>
          </a:p>
        </p:txBody>
      </p:sp>
      <p:sp>
        <p:nvSpPr>
          <p:cNvPr id="7" name="object 5">
            <a:extLst>
              <a:ext uri="{FF2B5EF4-FFF2-40B4-BE49-F238E27FC236}">
                <a16:creationId xmlns:a16="http://schemas.microsoft.com/office/drawing/2014/main" id="{53E3A0AB-5132-4570-88E2-E4E4E4096FCB}"/>
              </a:ext>
            </a:extLst>
          </p:cNvPr>
          <p:cNvSpPr txBox="1"/>
          <p:nvPr/>
        </p:nvSpPr>
        <p:spPr>
          <a:xfrm>
            <a:off x="124112" y="4498020"/>
            <a:ext cx="7844232" cy="1213794"/>
          </a:xfrm>
          <a:prstGeom prst="rect">
            <a:avLst/>
          </a:prstGeom>
        </p:spPr>
        <p:txBody>
          <a:bodyPr vert="horz" wrap="square" lIns="0" tIns="33655" rIns="0" bIns="0" rtlCol="0">
            <a:spAutoFit/>
          </a:bodyPr>
          <a:lstStyle/>
          <a:p>
            <a:pPr marL="228600" indent="-228600" defTabSz="914400" latinLnBrk="1">
              <a:spcBef>
                <a:spcPts val="1000"/>
              </a:spcBef>
              <a:buFont typeface="Arial" panose="020B0604020202020204" pitchFamily="34" charset="0"/>
              <a:buChar char="•"/>
              <a:tabLst>
                <a:tab pos="2456815" algn="l"/>
                <a:tab pos="6144895" algn="l"/>
              </a:tabLst>
            </a:pPr>
            <a:r>
              <a:rPr sz="2000" dirty="0">
                <a:ea typeface="나눔바른고딕 Light" panose="020B0603020101020101" pitchFamily="50" charset="-127"/>
              </a:rPr>
              <a:t>*Training   set sizes</a:t>
            </a:r>
            <a:endParaRPr lang="en-US" altLang="ko-KR" sz="2000" dirty="0">
              <a:ea typeface="나눔바른고딕 Light" panose="020B0603020101020101" pitchFamily="50" charset="-127"/>
            </a:endParaRPr>
          </a:p>
          <a:p>
            <a:pPr marL="685800" lvl="1" indent="-228600" defTabSz="914400" latinLnBrk="1">
              <a:spcBef>
                <a:spcPts val="1000"/>
              </a:spcBef>
              <a:buFont typeface="Arial" panose="020B0604020202020204" pitchFamily="34" charset="0"/>
              <a:buChar char="•"/>
              <a:tabLst>
                <a:tab pos="2456815" algn="l"/>
                <a:tab pos="6144895" algn="l"/>
              </a:tabLst>
            </a:pPr>
            <a:r>
              <a:rPr sz="2000" dirty="0">
                <a:ea typeface="나눔바른고딕 Light" panose="020B0603020101020101" pitchFamily="50" charset="-127"/>
              </a:rPr>
              <a:t>CIFAR-10</a:t>
            </a:r>
            <a:r>
              <a:rPr lang="en-US" altLang="ko-KR" sz="2000" dirty="0">
                <a:ea typeface="나눔바른고딕 Light" panose="020B0603020101020101" pitchFamily="50" charset="-127"/>
              </a:rPr>
              <a:t>  </a:t>
            </a:r>
            <a:r>
              <a:rPr sz="2000" dirty="0">
                <a:ea typeface="나눔바른고딕 Light" panose="020B0603020101020101" pitchFamily="50" charset="-127"/>
              </a:rPr>
              <a:t>:  2.500, 5.000, 10.000, 15.000;</a:t>
            </a:r>
            <a:endParaRPr lang="en-US" altLang="ko-KR" sz="2000" dirty="0">
              <a:ea typeface="나눔바른고딕 Light" panose="020B0603020101020101" pitchFamily="50" charset="-127"/>
            </a:endParaRPr>
          </a:p>
          <a:p>
            <a:pPr marL="685800" lvl="1" indent="-228600" defTabSz="914400" latinLnBrk="1">
              <a:spcBef>
                <a:spcPts val="1000"/>
              </a:spcBef>
              <a:buFont typeface="Arial" panose="020B0604020202020204" pitchFamily="34" charset="0"/>
              <a:buChar char="•"/>
              <a:tabLst>
                <a:tab pos="2456815" algn="l"/>
                <a:tab pos="6144895" algn="l"/>
              </a:tabLst>
            </a:pPr>
            <a:r>
              <a:rPr sz="2000" dirty="0">
                <a:ea typeface="나눔바른고딕 Light" panose="020B0603020101020101" pitchFamily="50" charset="-127"/>
              </a:rPr>
              <a:t>CIFAR-100: 4.600, 10.520, 19.920, 29.540</a:t>
            </a:r>
          </a:p>
        </p:txBody>
      </p:sp>
      <p:graphicFrame>
        <p:nvGraphicFramePr>
          <p:cNvPr id="8" name="object 4">
            <a:extLst>
              <a:ext uri="{FF2B5EF4-FFF2-40B4-BE49-F238E27FC236}">
                <a16:creationId xmlns:a16="http://schemas.microsoft.com/office/drawing/2014/main" id="{9B2C87F0-74B6-469E-B99B-BE1422B630BF}"/>
              </a:ext>
            </a:extLst>
          </p:cNvPr>
          <p:cNvGraphicFramePr>
            <a:graphicFrameLocks noGrp="1"/>
          </p:cNvGraphicFramePr>
          <p:nvPr>
            <p:extLst>
              <p:ext uri="{D42A27DB-BD31-4B8C-83A1-F6EECF244321}">
                <p14:modId xmlns:p14="http://schemas.microsoft.com/office/powerpoint/2010/main" val="247254499"/>
              </p:ext>
            </p:extLst>
          </p:nvPr>
        </p:nvGraphicFramePr>
        <p:xfrm>
          <a:off x="124111" y="1744296"/>
          <a:ext cx="8895778" cy="2592705"/>
        </p:xfrm>
        <a:graphic>
          <a:graphicData uri="http://schemas.openxmlformats.org/drawingml/2006/table">
            <a:tbl>
              <a:tblPr firstRow="1" bandRow="1">
                <a:tableStyleId>{2D5ABB26-0587-4C30-8999-92F81FD0307C}</a:tableStyleId>
              </a:tblPr>
              <a:tblGrid>
                <a:gridCol w="1571308">
                  <a:extLst>
                    <a:ext uri="{9D8B030D-6E8A-4147-A177-3AD203B41FA5}">
                      <a16:colId xmlns:a16="http://schemas.microsoft.com/office/drawing/2014/main" val="20000"/>
                    </a:ext>
                  </a:extLst>
                </a:gridCol>
                <a:gridCol w="1756156">
                  <a:extLst>
                    <a:ext uri="{9D8B030D-6E8A-4147-A177-3AD203B41FA5}">
                      <a16:colId xmlns:a16="http://schemas.microsoft.com/office/drawing/2014/main" val="20001"/>
                    </a:ext>
                  </a:extLst>
                </a:gridCol>
                <a:gridCol w="1861185">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929129">
                  <a:extLst>
                    <a:ext uri="{9D8B030D-6E8A-4147-A177-3AD203B41FA5}">
                      <a16:colId xmlns:a16="http://schemas.microsoft.com/office/drawing/2014/main" val="20004"/>
                    </a:ext>
                  </a:extLst>
                </a:gridCol>
              </a:tblGrid>
              <a:tr h="370205">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bg1"/>
                          </a:solidFill>
                          <a:latin typeface="Arial"/>
                          <a:ea typeface="나눔바른고딕 Light" panose="020B0603020101020101" pitchFamily="50" charset="-127"/>
                          <a:cs typeface="+mn-cs"/>
                        </a:rPr>
                        <a:t>Dataset</a:t>
                      </a:r>
                    </a:p>
                  </a:txBody>
                  <a:tcPr marL="0" marR="0" marT="539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bg1"/>
                          </a:solidFill>
                          <a:latin typeface="Arial"/>
                          <a:ea typeface="나눔바른고딕 Light" panose="020B0603020101020101" pitchFamily="50" charset="-127"/>
                          <a:cs typeface="+mn-cs"/>
                        </a:rPr>
                        <a:t>Training set size</a:t>
                      </a: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0" marR="268605" indent="0" algn="ctr" defTabSz="914400" rtl="0" eaLnBrk="1" latinLnBrk="1" hangingPunct="1">
                        <a:lnSpc>
                          <a:spcPct val="100000"/>
                        </a:lnSpc>
                        <a:spcBef>
                          <a:spcPts val="1000"/>
                        </a:spcBef>
                        <a:buFont typeface="Arial" panose="020B0604020202020204" pitchFamily="34" charset="0"/>
                        <a:buNone/>
                      </a:pPr>
                      <a:r>
                        <a:rPr sz="1600" kern="1200" dirty="0">
                          <a:solidFill>
                            <a:schemeClr val="bg1"/>
                          </a:solidFill>
                          <a:latin typeface="Arial"/>
                          <a:ea typeface="나눔바른고딕 Light" panose="020B0603020101020101" pitchFamily="50" charset="-127"/>
                          <a:cs typeface="+mn-cs"/>
                        </a:rPr>
                        <a:t>Cloud/Locally</a:t>
                      </a:r>
                    </a:p>
                  </a:txBody>
                  <a:tcPr marL="0" marR="0" marT="539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bg1"/>
                          </a:solidFill>
                          <a:latin typeface="Arial"/>
                          <a:ea typeface="나눔바른고딕 Light" panose="020B0603020101020101" pitchFamily="50" charset="-127"/>
                          <a:cs typeface="+mn-cs"/>
                        </a:rPr>
                        <a:t># classes</a:t>
                      </a:r>
                    </a:p>
                  </a:txBody>
                  <a:tcPr marL="0" marR="0" marT="539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bg1"/>
                          </a:solidFill>
                          <a:latin typeface="Arial"/>
                          <a:ea typeface="나눔바른고딕 Light" panose="020B0603020101020101" pitchFamily="50" charset="-127"/>
                          <a:cs typeface="+mn-cs"/>
                        </a:rPr>
                        <a:t># Shadow models</a:t>
                      </a:r>
                    </a:p>
                  </a:txBody>
                  <a:tcPr marL="0" marR="0" marT="539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840">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CIFAR</a:t>
                      </a:r>
                    </a:p>
                  </a:txBody>
                  <a:tcPr marL="0" marR="0" marT="546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varies*</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46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Locally</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46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10/100</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46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100</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46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205">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Purchases</a:t>
                      </a:r>
                    </a:p>
                  </a:txBody>
                  <a:tcPr marL="0" marR="0" marT="552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10.000</a:t>
                      </a:r>
                    </a:p>
                  </a:txBody>
                  <a:tcPr marL="0" marR="0" marT="552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marR="296545"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Cloud/Locally</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52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{2,10,20,50,100}</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52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20</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52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40">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Locations</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58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1.200</a:t>
                      </a:r>
                    </a:p>
                  </a:txBody>
                  <a:tcPr marL="0" marR="0" marT="558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Cloud</a:t>
                      </a:r>
                    </a:p>
                  </a:txBody>
                  <a:tcPr marL="0" marR="0" marT="558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30</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58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60</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58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70205">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Texas hospital</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10.000</a:t>
                      </a: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Cloud</a:t>
                      </a: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endPar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10</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70205">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MNIST</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10.000</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Cloud</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10</a:t>
                      </a: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50</a:t>
                      </a: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70205">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UCI Adult</a:t>
                      </a: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10.000</a:t>
                      </a: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Cloud</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2</a:t>
                      </a:r>
                      <a:endParaRPr sz="1600" kern="1200">
                        <a:solidFill>
                          <a:schemeClr val="tx1"/>
                        </a:solidFill>
                        <a:latin typeface="Arial" panose="020B0604020202020204" pitchFamily="34" charset="0"/>
                        <a:ea typeface="나눔바른고딕 Light" panose="020B0603020101020101" pitchFamily="50" charset="-127"/>
                        <a:cs typeface="Arial" panose="020B0604020202020204" pitchFamily="34" charset="0"/>
                      </a:endParaRP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0" indent="0" algn="ctr" defTabSz="914400" rtl="0" eaLnBrk="1" latinLnBrk="1" hangingPunct="1">
                        <a:lnSpc>
                          <a:spcPct val="100000"/>
                        </a:lnSpc>
                        <a:spcBef>
                          <a:spcPts val="1000"/>
                        </a:spcBef>
                        <a:buFont typeface="Arial" panose="020B0604020202020204" pitchFamily="34" charset="0"/>
                        <a:buNone/>
                      </a:pPr>
                      <a:r>
                        <a:rPr sz="1600" kern="1200" dirty="0">
                          <a:solidFill>
                            <a:schemeClr val="tx1"/>
                          </a:solidFill>
                          <a:latin typeface="Arial" panose="020B0604020202020204" pitchFamily="34" charset="0"/>
                          <a:ea typeface="나눔바른고딕 Light" panose="020B0603020101020101" pitchFamily="50" charset="-127"/>
                          <a:cs typeface="Arial" panose="020B0604020202020204" pitchFamily="34" charset="0"/>
                        </a:rPr>
                        <a:t>20</a:t>
                      </a:r>
                    </a:p>
                  </a:txBody>
                  <a:tcPr marL="0" marR="0" marT="571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57822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933B41F6-6075-4512-8447-372B9CC0E393}"/>
              </a:ext>
            </a:extLst>
          </p:cNvPr>
          <p:cNvSpPr>
            <a:spLocks noGrp="1"/>
          </p:cNvSpPr>
          <p:nvPr>
            <p:ph idx="1"/>
          </p:nvPr>
        </p:nvSpPr>
        <p:spPr/>
        <p:txBody>
          <a:bodyPr/>
          <a:lstStyle/>
          <a:p>
            <a:r>
              <a:rPr lang="en-US" altLang="ko-KR" dirty="0"/>
              <a:t>Evaluate the attack by executing it on randomly reshuffled records from the target’s training and test datasets</a:t>
            </a:r>
          </a:p>
          <a:p>
            <a:r>
              <a:rPr lang="en-US" altLang="ko-KR" dirty="0"/>
              <a:t>Use sets of same size (i.e., equal number of members and non-members) in order to maximize the uncertainty of inference, thus the baseline is 0.5</a:t>
            </a:r>
          </a:p>
          <a:p>
            <a:r>
              <a:rPr lang="en-US" altLang="ko-KR" dirty="0"/>
              <a:t>Metrics: Precision, Recall</a:t>
            </a:r>
          </a:p>
          <a:p>
            <a:endParaRPr lang="ko-KR" altLang="en-US" dirty="0"/>
          </a:p>
        </p:txBody>
      </p:sp>
      <p:sp>
        <p:nvSpPr>
          <p:cNvPr id="3" name="슬라이드 번호 개체 틀 2">
            <a:extLst>
              <a:ext uri="{FF2B5EF4-FFF2-40B4-BE49-F238E27FC236}">
                <a16:creationId xmlns:a16="http://schemas.microsoft.com/office/drawing/2014/main" id="{4C5A6E06-F6DB-41E3-B27C-737D0F81245E}"/>
              </a:ext>
            </a:extLst>
          </p:cNvPr>
          <p:cNvSpPr>
            <a:spLocks noGrp="1"/>
          </p:cNvSpPr>
          <p:nvPr>
            <p:ph type="sldNum" sz="quarter" idx="12"/>
          </p:nvPr>
        </p:nvSpPr>
        <p:spPr/>
        <p:txBody>
          <a:bodyPr/>
          <a:lstStyle/>
          <a:p>
            <a:fld id="{685BE2C3-4C00-4662-A8F6-AE817E3951B3}" type="slidenum">
              <a:rPr lang="ko-KR" altLang="en-US" smtClean="0"/>
              <a:t>36</a:t>
            </a:fld>
            <a:endParaRPr lang="ko-KR" altLang="en-US" dirty="0"/>
          </a:p>
        </p:txBody>
      </p:sp>
      <p:sp>
        <p:nvSpPr>
          <p:cNvPr id="4" name="제목 3">
            <a:extLst>
              <a:ext uri="{FF2B5EF4-FFF2-40B4-BE49-F238E27FC236}">
                <a16:creationId xmlns:a16="http://schemas.microsoft.com/office/drawing/2014/main" id="{F23C9E65-0C3E-4014-90AC-6F6E02F43FA3}"/>
              </a:ext>
            </a:extLst>
          </p:cNvPr>
          <p:cNvSpPr>
            <a:spLocks noGrp="1"/>
          </p:cNvSpPr>
          <p:nvPr>
            <p:ph type="title"/>
          </p:nvPr>
        </p:nvSpPr>
        <p:spPr/>
        <p:txBody>
          <a:bodyPr/>
          <a:lstStyle/>
          <a:p>
            <a:r>
              <a:rPr lang="en-US" altLang="ko-KR" dirty="0"/>
              <a:t>Accuracy of the attack</a:t>
            </a:r>
            <a:endParaRPr lang="ko-KR" altLang="en-US" dirty="0"/>
          </a:p>
        </p:txBody>
      </p:sp>
    </p:spTree>
    <p:extLst>
      <p:ext uri="{BB962C8B-B14F-4D97-AF65-F5344CB8AC3E}">
        <p14:creationId xmlns:p14="http://schemas.microsoft.com/office/powerpoint/2010/main" val="2696662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933B41F6-6075-4512-8447-372B9CC0E393}"/>
              </a:ext>
            </a:extLst>
          </p:cNvPr>
          <p:cNvSpPr>
            <a:spLocks noGrp="1"/>
          </p:cNvSpPr>
          <p:nvPr>
            <p:ph idx="1"/>
          </p:nvPr>
        </p:nvSpPr>
        <p:spPr/>
        <p:txBody>
          <a:bodyPr/>
          <a:lstStyle/>
          <a:p>
            <a:r>
              <a:rPr lang="en-US" altLang="ko-KR" dirty="0"/>
              <a:t>Most measurements are reported per class because the accuracy of the attack can vary considerably for different classes</a:t>
            </a:r>
          </a:p>
          <a:p>
            <a:r>
              <a:rPr lang="en-US" altLang="ko-KR" dirty="0"/>
              <a:t>This is due to the difference in size and composition of the training data belonging to each class and highly depends on the dataset</a:t>
            </a:r>
          </a:p>
        </p:txBody>
      </p:sp>
      <p:sp>
        <p:nvSpPr>
          <p:cNvPr id="3" name="슬라이드 번호 개체 틀 2">
            <a:extLst>
              <a:ext uri="{FF2B5EF4-FFF2-40B4-BE49-F238E27FC236}">
                <a16:creationId xmlns:a16="http://schemas.microsoft.com/office/drawing/2014/main" id="{4C5A6E06-F6DB-41E3-B27C-737D0F81245E}"/>
              </a:ext>
            </a:extLst>
          </p:cNvPr>
          <p:cNvSpPr>
            <a:spLocks noGrp="1"/>
          </p:cNvSpPr>
          <p:nvPr>
            <p:ph type="sldNum" sz="quarter" idx="12"/>
          </p:nvPr>
        </p:nvSpPr>
        <p:spPr/>
        <p:txBody>
          <a:bodyPr/>
          <a:lstStyle/>
          <a:p>
            <a:fld id="{685BE2C3-4C00-4662-A8F6-AE817E3951B3}" type="slidenum">
              <a:rPr lang="ko-KR" altLang="en-US" smtClean="0"/>
              <a:t>37</a:t>
            </a:fld>
            <a:endParaRPr lang="ko-KR" altLang="en-US" dirty="0"/>
          </a:p>
        </p:txBody>
      </p:sp>
      <p:sp>
        <p:nvSpPr>
          <p:cNvPr id="4" name="제목 3">
            <a:extLst>
              <a:ext uri="{FF2B5EF4-FFF2-40B4-BE49-F238E27FC236}">
                <a16:creationId xmlns:a16="http://schemas.microsoft.com/office/drawing/2014/main" id="{F23C9E65-0C3E-4014-90AC-6F6E02F43FA3}"/>
              </a:ext>
            </a:extLst>
          </p:cNvPr>
          <p:cNvSpPr>
            <a:spLocks noGrp="1"/>
          </p:cNvSpPr>
          <p:nvPr>
            <p:ph type="title"/>
          </p:nvPr>
        </p:nvSpPr>
        <p:spPr/>
        <p:txBody>
          <a:bodyPr/>
          <a:lstStyle/>
          <a:p>
            <a:r>
              <a:rPr lang="en-US" altLang="ko-KR" dirty="0"/>
              <a:t>Accuracy of the attack</a:t>
            </a:r>
            <a:endParaRPr lang="ko-KR" altLang="en-US" dirty="0"/>
          </a:p>
        </p:txBody>
      </p:sp>
    </p:spTree>
    <p:extLst>
      <p:ext uri="{BB962C8B-B14F-4D97-AF65-F5344CB8AC3E}">
        <p14:creationId xmlns:p14="http://schemas.microsoft.com/office/powerpoint/2010/main" val="1736028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52EDC9C-949E-44F8-BDAC-5435BE09B6BA}"/>
              </a:ext>
            </a:extLst>
          </p:cNvPr>
          <p:cNvSpPr>
            <a:spLocks noGrp="1"/>
          </p:cNvSpPr>
          <p:nvPr>
            <p:ph idx="1"/>
          </p:nvPr>
        </p:nvSpPr>
        <p:spPr>
          <a:xfrm>
            <a:off x="628649" y="1639047"/>
            <a:ext cx="8355693" cy="4351338"/>
          </a:xfrm>
        </p:spPr>
        <p:txBody>
          <a:bodyPr/>
          <a:lstStyle/>
          <a:p>
            <a:r>
              <a:rPr lang="en-US" altLang="ko-KR" dirty="0"/>
              <a:t>Different classes while varying the size of the training datasets</a:t>
            </a:r>
          </a:p>
          <a:p>
            <a:r>
              <a:rPr lang="en-US" altLang="ko-KR" dirty="0"/>
              <a:t>Test accuracy of 0.6 and 0.2 for CIFAR-10 and CIFAR-100</a:t>
            </a:r>
          </a:p>
          <a:p>
            <a:r>
              <a:rPr lang="en-US" altLang="ko-KR" dirty="0"/>
              <a:t>Test accuracy is low, indicating that the models are heavily overfitted</a:t>
            </a:r>
          </a:p>
          <a:p>
            <a:endParaRPr lang="ko-KR" altLang="en-US" dirty="0"/>
          </a:p>
        </p:txBody>
      </p:sp>
      <p:sp>
        <p:nvSpPr>
          <p:cNvPr id="3" name="슬라이드 번호 개체 틀 2">
            <a:extLst>
              <a:ext uri="{FF2B5EF4-FFF2-40B4-BE49-F238E27FC236}">
                <a16:creationId xmlns:a16="http://schemas.microsoft.com/office/drawing/2014/main" id="{85CED7D4-E36D-49AD-B2A0-FCC0B9AF2948}"/>
              </a:ext>
            </a:extLst>
          </p:cNvPr>
          <p:cNvSpPr>
            <a:spLocks noGrp="1"/>
          </p:cNvSpPr>
          <p:nvPr>
            <p:ph type="sldNum" sz="quarter" idx="12"/>
          </p:nvPr>
        </p:nvSpPr>
        <p:spPr/>
        <p:txBody>
          <a:bodyPr/>
          <a:lstStyle/>
          <a:p>
            <a:fld id="{685BE2C3-4C00-4662-A8F6-AE817E3951B3}" type="slidenum">
              <a:rPr lang="ko-KR" altLang="en-US" smtClean="0"/>
              <a:t>38</a:t>
            </a:fld>
            <a:endParaRPr lang="ko-KR" altLang="en-US" dirty="0"/>
          </a:p>
        </p:txBody>
      </p:sp>
      <p:sp>
        <p:nvSpPr>
          <p:cNvPr id="4" name="제목 3">
            <a:extLst>
              <a:ext uri="{FF2B5EF4-FFF2-40B4-BE49-F238E27FC236}">
                <a16:creationId xmlns:a16="http://schemas.microsoft.com/office/drawing/2014/main" id="{93F80897-6E3E-4FE3-BAD9-B1A3C819E7FB}"/>
              </a:ext>
            </a:extLst>
          </p:cNvPr>
          <p:cNvSpPr>
            <a:spLocks noGrp="1"/>
          </p:cNvSpPr>
          <p:nvPr>
            <p:ph type="title"/>
          </p:nvPr>
        </p:nvSpPr>
        <p:spPr/>
        <p:txBody>
          <a:bodyPr/>
          <a:lstStyle/>
          <a:p>
            <a:r>
              <a:rPr lang="en-US" altLang="ko-KR" dirty="0"/>
              <a:t>Accuracy of the attack</a:t>
            </a:r>
            <a:endParaRPr lang="ko-KR" altLang="en-US" dirty="0"/>
          </a:p>
        </p:txBody>
      </p:sp>
    </p:spTree>
    <p:extLst>
      <p:ext uri="{BB962C8B-B14F-4D97-AF65-F5344CB8AC3E}">
        <p14:creationId xmlns:p14="http://schemas.microsoft.com/office/powerpoint/2010/main" val="4160499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85CED7D4-E36D-49AD-B2A0-FCC0B9AF2948}"/>
              </a:ext>
            </a:extLst>
          </p:cNvPr>
          <p:cNvSpPr>
            <a:spLocks noGrp="1"/>
          </p:cNvSpPr>
          <p:nvPr>
            <p:ph type="sldNum" sz="quarter" idx="12"/>
          </p:nvPr>
        </p:nvSpPr>
        <p:spPr/>
        <p:txBody>
          <a:bodyPr/>
          <a:lstStyle/>
          <a:p>
            <a:fld id="{685BE2C3-4C00-4662-A8F6-AE817E3951B3}" type="slidenum">
              <a:rPr lang="ko-KR" altLang="en-US" smtClean="0"/>
              <a:t>39</a:t>
            </a:fld>
            <a:endParaRPr lang="ko-KR" altLang="en-US" dirty="0"/>
          </a:p>
        </p:txBody>
      </p:sp>
      <p:sp>
        <p:nvSpPr>
          <p:cNvPr id="4" name="제목 3">
            <a:extLst>
              <a:ext uri="{FF2B5EF4-FFF2-40B4-BE49-F238E27FC236}">
                <a16:creationId xmlns:a16="http://schemas.microsoft.com/office/drawing/2014/main" id="{93F80897-6E3E-4FE3-BAD9-B1A3C819E7FB}"/>
              </a:ext>
            </a:extLst>
          </p:cNvPr>
          <p:cNvSpPr>
            <a:spLocks noGrp="1"/>
          </p:cNvSpPr>
          <p:nvPr>
            <p:ph type="title"/>
          </p:nvPr>
        </p:nvSpPr>
        <p:spPr/>
        <p:txBody>
          <a:bodyPr/>
          <a:lstStyle/>
          <a:p>
            <a:r>
              <a:rPr lang="en-US" altLang="ko-KR" dirty="0"/>
              <a:t>Accuracy of the attack</a:t>
            </a:r>
            <a:endParaRPr lang="ko-KR" altLang="en-US" dirty="0"/>
          </a:p>
        </p:txBody>
      </p:sp>
      <p:sp>
        <p:nvSpPr>
          <p:cNvPr id="5" name="직사각형 4">
            <a:extLst>
              <a:ext uri="{FF2B5EF4-FFF2-40B4-BE49-F238E27FC236}">
                <a16:creationId xmlns:a16="http://schemas.microsoft.com/office/drawing/2014/main" id="{BF8C028D-9C34-4750-9A2D-B3F1A62E2630}"/>
              </a:ext>
            </a:extLst>
          </p:cNvPr>
          <p:cNvSpPr/>
          <p:nvPr/>
        </p:nvSpPr>
        <p:spPr>
          <a:xfrm>
            <a:off x="890374" y="1674337"/>
            <a:ext cx="7363252" cy="830997"/>
          </a:xfrm>
          <a:prstGeom prst="rect">
            <a:avLst/>
          </a:prstGeom>
        </p:spPr>
        <p:txBody>
          <a:bodyPr>
            <a:spAutoFit/>
          </a:bodyPr>
          <a:lstStyle/>
          <a:p>
            <a:pPr algn="ctr" defTabSz="914400" latinLnBrk="1">
              <a:spcBef>
                <a:spcPts val="1000"/>
              </a:spcBef>
            </a:pPr>
            <a:r>
              <a:rPr lang="en-US" altLang="ko-KR" sz="2400" b="1" dirty="0">
                <a:ea typeface="나눔바른고딕 Light" panose="020B0603020101020101" pitchFamily="50" charset="-127"/>
              </a:rPr>
              <a:t>Precision of the membership inference attack against neural networks trained on CIFAR</a:t>
            </a:r>
          </a:p>
        </p:txBody>
      </p:sp>
      <p:sp>
        <p:nvSpPr>
          <p:cNvPr id="8" name="object 3">
            <a:extLst>
              <a:ext uri="{FF2B5EF4-FFF2-40B4-BE49-F238E27FC236}">
                <a16:creationId xmlns:a16="http://schemas.microsoft.com/office/drawing/2014/main" id="{5405D998-A1C4-48EE-8621-00331256D6C2}"/>
              </a:ext>
            </a:extLst>
          </p:cNvPr>
          <p:cNvSpPr/>
          <p:nvPr/>
        </p:nvSpPr>
        <p:spPr>
          <a:xfrm>
            <a:off x="135085" y="2505334"/>
            <a:ext cx="8873830" cy="3156281"/>
          </a:xfrm>
          <a:prstGeom prst="rect">
            <a:avLst/>
          </a:prstGeom>
          <a:blipFill>
            <a:blip r:embed="rId2" cstate="print"/>
            <a:stretch>
              <a:fillRect/>
            </a:stretch>
          </a:blipFill>
        </p:spPr>
        <p:txBody>
          <a:bodyPr wrap="square" lIns="0" tIns="0" rIns="0" bIns="0" rtlCol="0"/>
          <a:lstStyle/>
          <a:p>
            <a:endParaRPr/>
          </a:p>
        </p:txBody>
      </p:sp>
      <p:sp>
        <p:nvSpPr>
          <p:cNvPr id="9" name="직사각형 8">
            <a:extLst>
              <a:ext uri="{FF2B5EF4-FFF2-40B4-BE49-F238E27FC236}">
                <a16:creationId xmlns:a16="http://schemas.microsoft.com/office/drawing/2014/main" id="{96189429-7EBC-4F5F-BDD0-CEE5CB7B48E1}"/>
              </a:ext>
            </a:extLst>
          </p:cNvPr>
          <p:cNvSpPr/>
          <p:nvPr/>
        </p:nvSpPr>
        <p:spPr>
          <a:xfrm>
            <a:off x="541184" y="5685817"/>
            <a:ext cx="6693865" cy="830997"/>
          </a:xfrm>
          <a:prstGeom prst="rect">
            <a:avLst/>
          </a:prstGeom>
        </p:spPr>
        <p:txBody>
          <a:bodyPr>
            <a:spAutoFit/>
          </a:bodyPr>
          <a:lstStyle/>
          <a:p>
            <a:pPr marL="228600" indent="-228600" defTabSz="914400" latinLnBrk="1">
              <a:spcBef>
                <a:spcPts val="1000"/>
              </a:spcBef>
              <a:buFont typeface="Arial" panose="020B0604020202020204" pitchFamily="34" charset="0"/>
              <a:buChar char="•"/>
            </a:pPr>
            <a:r>
              <a:rPr lang="en-US" altLang="ko-KR" sz="2400" dirty="0">
                <a:ea typeface="나눔바른고딕 Light" panose="020B0603020101020101" pitchFamily="50" charset="-127"/>
              </a:rPr>
              <a:t>The attack performs much better than the baseline</a:t>
            </a:r>
          </a:p>
        </p:txBody>
      </p:sp>
    </p:spTree>
    <p:extLst>
      <p:ext uri="{BB962C8B-B14F-4D97-AF65-F5344CB8AC3E}">
        <p14:creationId xmlns:p14="http://schemas.microsoft.com/office/powerpoint/2010/main" val="347658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6E17DF6-A491-4B1C-BD47-B6A547F2837A}"/>
              </a:ext>
            </a:extLst>
          </p:cNvPr>
          <p:cNvSpPr>
            <a:spLocks noGrp="1"/>
          </p:cNvSpPr>
          <p:nvPr>
            <p:ph idx="1"/>
          </p:nvPr>
        </p:nvSpPr>
        <p:spPr/>
        <p:txBody>
          <a:bodyPr/>
          <a:lstStyle/>
          <a:p>
            <a:r>
              <a:rPr lang="en-US" altLang="ko-KR" dirty="0"/>
              <a:t>Quantify </a:t>
            </a:r>
            <a:r>
              <a:rPr lang="en-US" altLang="ko-KR" b="1" dirty="0"/>
              <a:t>membership information leakage </a:t>
            </a:r>
            <a:r>
              <a:rPr lang="en-US" altLang="ko-KR" dirty="0"/>
              <a:t>through the prediction outputs of machine learning models</a:t>
            </a:r>
          </a:p>
          <a:p>
            <a:r>
              <a:rPr lang="en-US" altLang="ko-KR" dirty="0"/>
              <a:t>State the membership inference problem as a </a:t>
            </a:r>
            <a:r>
              <a:rPr lang="en-US" altLang="ko-KR" b="1" dirty="0"/>
              <a:t>binary classification problem</a:t>
            </a:r>
          </a:p>
          <a:p>
            <a:r>
              <a:rPr lang="en-US" altLang="ko-KR" dirty="0"/>
              <a:t>Introduction of </a:t>
            </a:r>
            <a:r>
              <a:rPr lang="en-US" altLang="ko-KR" b="1" dirty="0"/>
              <a:t>shadow training</a:t>
            </a:r>
          </a:p>
          <a:p>
            <a:r>
              <a:rPr lang="en-US" altLang="ko-KR" dirty="0"/>
              <a:t>Several effective methods to </a:t>
            </a:r>
            <a:r>
              <a:rPr lang="en-US" altLang="ko-KR" b="1" dirty="0"/>
              <a:t>generate training data </a:t>
            </a:r>
            <a:r>
              <a:rPr lang="en-US" altLang="ko-KR" dirty="0"/>
              <a:t>for shadow models</a:t>
            </a:r>
          </a:p>
          <a:p>
            <a:endParaRPr lang="ko-KR" altLang="en-US" dirty="0"/>
          </a:p>
        </p:txBody>
      </p:sp>
      <p:sp>
        <p:nvSpPr>
          <p:cNvPr id="3" name="슬라이드 번호 개체 틀 2">
            <a:extLst>
              <a:ext uri="{FF2B5EF4-FFF2-40B4-BE49-F238E27FC236}">
                <a16:creationId xmlns:a16="http://schemas.microsoft.com/office/drawing/2014/main" id="{CE704922-9963-43AE-BC78-CB5CD5E6FD3D}"/>
              </a:ext>
            </a:extLst>
          </p:cNvPr>
          <p:cNvSpPr>
            <a:spLocks noGrp="1"/>
          </p:cNvSpPr>
          <p:nvPr>
            <p:ph type="sldNum" sz="quarter" idx="12"/>
          </p:nvPr>
        </p:nvSpPr>
        <p:spPr/>
        <p:txBody>
          <a:bodyPr/>
          <a:lstStyle/>
          <a:p>
            <a:fld id="{685BE2C3-4C00-4662-A8F6-AE817E3951B3}" type="slidenum">
              <a:rPr lang="ko-KR" altLang="en-US" smtClean="0"/>
              <a:t>4</a:t>
            </a:fld>
            <a:endParaRPr lang="ko-KR" altLang="en-US" dirty="0"/>
          </a:p>
        </p:txBody>
      </p:sp>
      <p:sp>
        <p:nvSpPr>
          <p:cNvPr id="4" name="제목 3">
            <a:extLst>
              <a:ext uri="{FF2B5EF4-FFF2-40B4-BE49-F238E27FC236}">
                <a16:creationId xmlns:a16="http://schemas.microsoft.com/office/drawing/2014/main" id="{98AA3B80-0BAE-44E4-93FD-2F3B8400D020}"/>
              </a:ext>
            </a:extLst>
          </p:cNvPr>
          <p:cNvSpPr>
            <a:spLocks noGrp="1"/>
          </p:cNvSpPr>
          <p:nvPr>
            <p:ph type="title"/>
          </p:nvPr>
        </p:nvSpPr>
        <p:spPr/>
        <p:txBody>
          <a:bodyPr/>
          <a:lstStyle/>
          <a:p>
            <a:r>
              <a:rPr lang="en-US" altLang="ko-KR" dirty="0"/>
              <a:t>Key Contributions</a:t>
            </a:r>
            <a:endParaRPr lang="ko-KR" altLang="en-US" dirty="0"/>
          </a:p>
        </p:txBody>
      </p:sp>
    </p:spTree>
    <p:extLst>
      <p:ext uri="{BB962C8B-B14F-4D97-AF65-F5344CB8AC3E}">
        <p14:creationId xmlns:p14="http://schemas.microsoft.com/office/powerpoint/2010/main" val="1156302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F20E088-7008-4EB4-BA04-29431F57E464}"/>
              </a:ext>
            </a:extLst>
          </p:cNvPr>
          <p:cNvSpPr>
            <a:spLocks noGrp="1"/>
          </p:cNvSpPr>
          <p:nvPr>
            <p:ph idx="1"/>
          </p:nvPr>
        </p:nvSpPr>
        <p:spPr>
          <a:xfrm>
            <a:off x="628650" y="4049485"/>
            <a:ext cx="7886700" cy="1940899"/>
          </a:xfrm>
        </p:spPr>
        <p:txBody>
          <a:bodyPr/>
          <a:lstStyle/>
          <a:p>
            <a:endParaRPr lang="en-US" altLang="ko-KR" dirty="0"/>
          </a:p>
          <a:p>
            <a:r>
              <a:rPr lang="en-US" altLang="ko-KR" dirty="0"/>
              <a:t>Large gaps between Training &amp; Test set indicate overfitting</a:t>
            </a:r>
          </a:p>
          <a:p>
            <a:r>
              <a:rPr lang="en-US" altLang="ko-KR" dirty="0"/>
              <a:t>Larger test accuracy indicates better generalizability and higher predictive power</a:t>
            </a:r>
          </a:p>
          <a:p>
            <a:endParaRPr lang="ko-KR" altLang="en-US" dirty="0"/>
          </a:p>
        </p:txBody>
      </p:sp>
      <p:sp>
        <p:nvSpPr>
          <p:cNvPr id="3" name="슬라이드 번호 개체 틀 2">
            <a:extLst>
              <a:ext uri="{FF2B5EF4-FFF2-40B4-BE49-F238E27FC236}">
                <a16:creationId xmlns:a16="http://schemas.microsoft.com/office/drawing/2014/main" id="{11AA6EAC-2CD5-438F-A9A8-0871E1FECCC3}"/>
              </a:ext>
            </a:extLst>
          </p:cNvPr>
          <p:cNvSpPr>
            <a:spLocks noGrp="1"/>
          </p:cNvSpPr>
          <p:nvPr>
            <p:ph type="sldNum" sz="quarter" idx="12"/>
          </p:nvPr>
        </p:nvSpPr>
        <p:spPr/>
        <p:txBody>
          <a:bodyPr/>
          <a:lstStyle/>
          <a:p>
            <a:fld id="{685BE2C3-4C00-4662-A8F6-AE817E3951B3}" type="slidenum">
              <a:rPr lang="ko-KR" altLang="en-US" smtClean="0"/>
              <a:t>40</a:t>
            </a:fld>
            <a:endParaRPr lang="ko-KR" altLang="en-US" dirty="0"/>
          </a:p>
        </p:txBody>
      </p:sp>
      <p:sp>
        <p:nvSpPr>
          <p:cNvPr id="4" name="제목 3">
            <a:extLst>
              <a:ext uri="{FF2B5EF4-FFF2-40B4-BE49-F238E27FC236}">
                <a16:creationId xmlns:a16="http://schemas.microsoft.com/office/drawing/2014/main" id="{DED5F35E-E07D-4781-B7AC-B219B122523F}"/>
              </a:ext>
            </a:extLst>
          </p:cNvPr>
          <p:cNvSpPr>
            <a:spLocks noGrp="1"/>
          </p:cNvSpPr>
          <p:nvPr>
            <p:ph type="title"/>
          </p:nvPr>
        </p:nvSpPr>
        <p:spPr/>
        <p:txBody>
          <a:bodyPr/>
          <a:lstStyle/>
          <a:p>
            <a:r>
              <a:rPr lang="en-US" altLang="ko-KR" dirty="0"/>
              <a:t>Accuracy of the attack</a:t>
            </a:r>
            <a:endParaRPr lang="ko-KR" altLang="en-US" dirty="0"/>
          </a:p>
        </p:txBody>
      </p:sp>
      <p:sp>
        <p:nvSpPr>
          <p:cNvPr id="5" name="직사각형 4">
            <a:extLst>
              <a:ext uri="{FF2B5EF4-FFF2-40B4-BE49-F238E27FC236}">
                <a16:creationId xmlns:a16="http://schemas.microsoft.com/office/drawing/2014/main" id="{F1A73C7F-B5A5-426B-99D8-D856E4A7A146}"/>
              </a:ext>
            </a:extLst>
          </p:cNvPr>
          <p:cNvSpPr/>
          <p:nvPr/>
        </p:nvSpPr>
        <p:spPr>
          <a:xfrm>
            <a:off x="890374" y="1674337"/>
            <a:ext cx="7363252" cy="830997"/>
          </a:xfrm>
          <a:prstGeom prst="rect">
            <a:avLst/>
          </a:prstGeom>
        </p:spPr>
        <p:txBody>
          <a:bodyPr>
            <a:spAutoFit/>
          </a:bodyPr>
          <a:lstStyle/>
          <a:p>
            <a:pPr algn="ctr" defTabSz="914400" latinLnBrk="1">
              <a:spcBef>
                <a:spcPts val="1000"/>
              </a:spcBef>
            </a:pPr>
            <a:r>
              <a:rPr lang="en-US" altLang="ko-KR" sz="2400" b="1" dirty="0">
                <a:ea typeface="나눔바른고딕 Light" panose="020B0603020101020101" pitchFamily="50" charset="-127"/>
              </a:rPr>
              <a:t>Training &amp; Test accuracy of the models constructed using ML-as-a-service (Purchase dataset 100 classes)</a:t>
            </a:r>
          </a:p>
        </p:txBody>
      </p:sp>
      <p:sp>
        <p:nvSpPr>
          <p:cNvPr id="6" name="object 3">
            <a:extLst>
              <a:ext uri="{FF2B5EF4-FFF2-40B4-BE49-F238E27FC236}">
                <a16:creationId xmlns:a16="http://schemas.microsoft.com/office/drawing/2014/main" id="{799A3B30-6BC4-4ADA-A583-6B8ECD53605B}"/>
              </a:ext>
            </a:extLst>
          </p:cNvPr>
          <p:cNvSpPr/>
          <p:nvPr/>
        </p:nvSpPr>
        <p:spPr>
          <a:xfrm>
            <a:off x="2112492" y="2724737"/>
            <a:ext cx="4919016" cy="14085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61599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8DE965B2-C450-49EB-9C96-28682762F61B}"/>
              </a:ext>
            </a:extLst>
          </p:cNvPr>
          <p:cNvSpPr>
            <a:spLocks noGrp="1"/>
          </p:cNvSpPr>
          <p:nvPr>
            <p:ph type="sldNum" sz="quarter" idx="12"/>
          </p:nvPr>
        </p:nvSpPr>
        <p:spPr/>
        <p:txBody>
          <a:bodyPr/>
          <a:lstStyle/>
          <a:p>
            <a:fld id="{685BE2C3-4C00-4662-A8F6-AE817E3951B3}" type="slidenum">
              <a:rPr lang="ko-KR" altLang="en-US" smtClean="0"/>
              <a:t>41</a:t>
            </a:fld>
            <a:endParaRPr lang="ko-KR" altLang="en-US" dirty="0"/>
          </a:p>
        </p:txBody>
      </p:sp>
      <p:sp>
        <p:nvSpPr>
          <p:cNvPr id="4" name="제목 3">
            <a:extLst>
              <a:ext uri="{FF2B5EF4-FFF2-40B4-BE49-F238E27FC236}">
                <a16:creationId xmlns:a16="http://schemas.microsoft.com/office/drawing/2014/main" id="{810FAF74-B340-4053-9DDD-621C34CB3C0D}"/>
              </a:ext>
            </a:extLst>
          </p:cNvPr>
          <p:cNvSpPr>
            <a:spLocks noGrp="1"/>
          </p:cNvSpPr>
          <p:nvPr>
            <p:ph type="title"/>
          </p:nvPr>
        </p:nvSpPr>
        <p:spPr/>
        <p:txBody>
          <a:bodyPr>
            <a:normAutofit/>
          </a:bodyPr>
          <a:lstStyle/>
          <a:p>
            <a:r>
              <a:rPr lang="en-US" altLang="ko-KR" dirty="0"/>
              <a:t>Accuracy of the attack</a:t>
            </a:r>
            <a:endParaRPr lang="ko-KR" altLang="en-US" dirty="0"/>
          </a:p>
        </p:txBody>
      </p:sp>
      <p:sp>
        <p:nvSpPr>
          <p:cNvPr id="6" name="object 3">
            <a:extLst>
              <a:ext uri="{FF2B5EF4-FFF2-40B4-BE49-F238E27FC236}">
                <a16:creationId xmlns:a16="http://schemas.microsoft.com/office/drawing/2014/main" id="{B066A988-80F5-418B-A26F-DC9EE3784552}"/>
              </a:ext>
            </a:extLst>
          </p:cNvPr>
          <p:cNvSpPr/>
          <p:nvPr/>
        </p:nvSpPr>
        <p:spPr>
          <a:xfrm>
            <a:off x="100490" y="3333709"/>
            <a:ext cx="8943020" cy="2950071"/>
          </a:xfrm>
          <a:prstGeom prst="rect">
            <a:avLst/>
          </a:prstGeom>
          <a:blipFill>
            <a:blip r:embed="rId2" cstate="print"/>
            <a:stretch>
              <a:fillRect/>
            </a:stretch>
          </a:blipFill>
        </p:spPr>
        <p:txBody>
          <a:bodyPr wrap="square" lIns="0" tIns="0" rIns="0" bIns="0" rtlCol="0"/>
          <a:lstStyle/>
          <a:p>
            <a:endParaRPr/>
          </a:p>
        </p:txBody>
      </p:sp>
      <p:sp>
        <p:nvSpPr>
          <p:cNvPr id="7" name="내용 개체 틀 1">
            <a:extLst>
              <a:ext uri="{FF2B5EF4-FFF2-40B4-BE49-F238E27FC236}">
                <a16:creationId xmlns:a16="http://schemas.microsoft.com/office/drawing/2014/main" id="{19D222EF-6382-4EBF-B240-94EF0EFD6418}"/>
              </a:ext>
            </a:extLst>
          </p:cNvPr>
          <p:cNvSpPr>
            <a:spLocks noGrp="1"/>
          </p:cNvSpPr>
          <p:nvPr>
            <p:ph idx="1"/>
          </p:nvPr>
        </p:nvSpPr>
        <p:spPr>
          <a:xfrm>
            <a:off x="628650" y="1682591"/>
            <a:ext cx="7886700" cy="4351338"/>
          </a:xfrm>
        </p:spPr>
        <p:txBody>
          <a:bodyPr/>
          <a:lstStyle/>
          <a:p>
            <a:r>
              <a:rPr lang="en-US" altLang="ko-KR" dirty="0"/>
              <a:t>Empirical CDF of the precision and recall of the membership inference attack against different classes of the models train  ed using Amazon ML and Google API on 10.000 purchase records</a:t>
            </a:r>
          </a:p>
          <a:p>
            <a:endParaRPr lang="ko-KR" altLang="en-US" dirty="0"/>
          </a:p>
        </p:txBody>
      </p:sp>
    </p:spTree>
    <p:extLst>
      <p:ext uri="{BB962C8B-B14F-4D97-AF65-F5344CB8AC3E}">
        <p14:creationId xmlns:p14="http://schemas.microsoft.com/office/powerpoint/2010/main" val="12988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C5E6954-BA86-444D-AAF7-E199F4AE21D0}"/>
              </a:ext>
            </a:extLst>
          </p:cNvPr>
          <p:cNvSpPr>
            <a:spLocks noGrp="1"/>
          </p:cNvSpPr>
          <p:nvPr>
            <p:ph idx="1"/>
          </p:nvPr>
        </p:nvSpPr>
        <p:spPr>
          <a:xfrm>
            <a:off x="628650" y="5367271"/>
            <a:ext cx="7886700" cy="1171642"/>
          </a:xfrm>
        </p:spPr>
        <p:txBody>
          <a:bodyPr/>
          <a:lstStyle/>
          <a:p>
            <a:r>
              <a:rPr lang="en-US" altLang="ko-KR" dirty="0"/>
              <a:t>The attack model is a neural network</a:t>
            </a:r>
          </a:p>
          <a:p>
            <a:r>
              <a:rPr lang="en-US" altLang="ko-KR" dirty="0"/>
              <a:t>Google Prediction API exhibit the biggest leakage</a:t>
            </a:r>
          </a:p>
          <a:p>
            <a:endParaRPr lang="ko-KR" altLang="en-US" dirty="0"/>
          </a:p>
        </p:txBody>
      </p:sp>
      <p:sp>
        <p:nvSpPr>
          <p:cNvPr id="3" name="슬라이드 번호 개체 틀 2">
            <a:extLst>
              <a:ext uri="{FF2B5EF4-FFF2-40B4-BE49-F238E27FC236}">
                <a16:creationId xmlns:a16="http://schemas.microsoft.com/office/drawing/2014/main" id="{02786849-8407-495E-AA59-E7A6C63207F1}"/>
              </a:ext>
            </a:extLst>
          </p:cNvPr>
          <p:cNvSpPr>
            <a:spLocks noGrp="1"/>
          </p:cNvSpPr>
          <p:nvPr>
            <p:ph type="sldNum" sz="quarter" idx="12"/>
          </p:nvPr>
        </p:nvSpPr>
        <p:spPr/>
        <p:txBody>
          <a:bodyPr/>
          <a:lstStyle/>
          <a:p>
            <a:fld id="{685BE2C3-4C00-4662-A8F6-AE817E3951B3}" type="slidenum">
              <a:rPr lang="ko-KR" altLang="en-US" smtClean="0"/>
              <a:t>42</a:t>
            </a:fld>
            <a:endParaRPr lang="ko-KR" altLang="en-US" dirty="0"/>
          </a:p>
        </p:txBody>
      </p:sp>
      <p:sp>
        <p:nvSpPr>
          <p:cNvPr id="4" name="제목 3">
            <a:extLst>
              <a:ext uri="{FF2B5EF4-FFF2-40B4-BE49-F238E27FC236}">
                <a16:creationId xmlns:a16="http://schemas.microsoft.com/office/drawing/2014/main" id="{6E46DDC9-D645-4AF6-925E-69C99B9DE785}"/>
              </a:ext>
            </a:extLst>
          </p:cNvPr>
          <p:cNvSpPr>
            <a:spLocks noGrp="1"/>
          </p:cNvSpPr>
          <p:nvPr>
            <p:ph type="title"/>
          </p:nvPr>
        </p:nvSpPr>
        <p:spPr/>
        <p:txBody>
          <a:bodyPr/>
          <a:lstStyle/>
          <a:p>
            <a:r>
              <a:rPr lang="en-US" altLang="ko-KR" dirty="0"/>
              <a:t>Accuracy of the attack</a:t>
            </a:r>
            <a:endParaRPr lang="ko-KR" altLang="en-US" dirty="0"/>
          </a:p>
        </p:txBody>
      </p:sp>
      <p:sp>
        <p:nvSpPr>
          <p:cNvPr id="5" name="직사각형 4">
            <a:extLst>
              <a:ext uri="{FF2B5EF4-FFF2-40B4-BE49-F238E27FC236}">
                <a16:creationId xmlns:a16="http://schemas.microsoft.com/office/drawing/2014/main" id="{FDD5819C-5612-40EA-960F-9FD54D07052D}"/>
              </a:ext>
            </a:extLst>
          </p:cNvPr>
          <p:cNvSpPr/>
          <p:nvPr/>
        </p:nvSpPr>
        <p:spPr>
          <a:xfrm>
            <a:off x="890374" y="1453020"/>
            <a:ext cx="7363252" cy="707886"/>
          </a:xfrm>
          <a:prstGeom prst="rect">
            <a:avLst/>
          </a:prstGeom>
        </p:spPr>
        <p:txBody>
          <a:bodyPr>
            <a:spAutoFit/>
          </a:bodyPr>
          <a:lstStyle/>
          <a:p>
            <a:pPr algn="ctr" defTabSz="914400" latinLnBrk="1">
              <a:spcBef>
                <a:spcPts val="1000"/>
              </a:spcBef>
            </a:pPr>
            <a:r>
              <a:rPr lang="en-US" altLang="ko-KR" sz="2000" b="1" dirty="0">
                <a:ea typeface="나눔바른고딕 Light" panose="020B0603020101020101" pitchFamily="50" charset="-127"/>
              </a:rPr>
              <a:t>Precision of MIA against models trained on the same datasets by using different platforms</a:t>
            </a:r>
          </a:p>
        </p:txBody>
      </p:sp>
      <p:sp>
        <p:nvSpPr>
          <p:cNvPr id="6" name="object 3">
            <a:extLst>
              <a:ext uri="{FF2B5EF4-FFF2-40B4-BE49-F238E27FC236}">
                <a16:creationId xmlns:a16="http://schemas.microsoft.com/office/drawing/2014/main" id="{0F8824A6-BD80-4E2B-A44E-9800F831423F}"/>
              </a:ext>
            </a:extLst>
          </p:cNvPr>
          <p:cNvSpPr/>
          <p:nvPr/>
        </p:nvSpPr>
        <p:spPr>
          <a:xfrm>
            <a:off x="2570335" y="2196730"/>
            <a:ext cx="4319220" cy="313471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13132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C5E6954-BA86-444D-AAF7-E199F4AE21D0}"/>
              </a:ext>
            </a:extLst>
          </p:cNvPr>
          <p:cNvSpPr>
            <a:spLocks noGrp="1"/>
          </p:cNvSpPr>
          <p:nvPr>
            <p:ph idx="1"/>
          </p:nvPr>
        </p:nvSpPr>
        <p:spPr>
          <a:xfrm>
            <a:off x="0" y="2378454"/>
            <a:ext cx="4876800" cy="2614459"/>
          </a:xfrm>
        </p:spPr>
        <p:txBody>
          <a:bodyPr/>
          <a:lstStyle/>
          <a:p>
            <a:r>
              <a:rPr lang="en-US" altLang="ko-KR" sz="2000" dirty="0"/>
              <a:t>Training accuracy </a:t>
            </a:r>
            <a:br>
              <a:rPr lang="en-US" altLang="ko-KR" sz="2000" dirty="0"/>
            </a:br>
            <a:r>
              <a:rPr lang="en-US" altLang="ko-KR" sz="2000" dirty="0"/>
              <a:t>of the target model: 0.66</a:t>
            </a:r>
          </a:p>
          <a:p>
            <a:r>
              <a:rPr lang="en-US" altLang="ko-KR" sz="2000" dirty="0"/>
              <a:t>Test accuracy </a:t>
            </a:r>
            <a:br>
              <a:rPr lang="en-US" altLang="ko-KR" sz="2000" dirty="0"/>
            </a:br>
            <a:r>
              <a:rPr lang="en-US" altLang="ko-KR" sz="2000" dirty="0"/>
              <a:t>of the target model: 0.51</a:t>
            </a:r>
          </a:p>
          <a:p>
            <a:r>
              <a:rPr lang="en-US" altLang="ko-KR" sz="2000" dirty="0"/>
              <a:t>Precision is mostly above 0.6</a:t>
            </a:r>
          </a:p>
          <a:p>
            <a:r>
              <a:rPr lang="en-US" altLang="ko-KR" sz="2000" dirty="0"/>
              <a:t>For half of the classes, precision is above 0.7</a:t>
            </a:r>
          </a:p>
          <a:p>
            <a:r>
              <a:rPr lang="en-US" altLang="ko-KR" sz="2000" dirty="0"/>
              <a:t>For more than 20 classes precision is above 0.85</a:t>
            </a:r>
          </a:p>
          <a:p>
            <a:endParaRPr lang="en-US" altLang="ko-KR" sz="2000" dirty="0"/>
          </a:p>
        </p:txBody>
      </p:sp>
      <p:sp>
        <p:nvSpPr>
          <p:cNvPr id="3" name="슬라이드 번호 개체 틀 2">
            <a:extLst>
              <a:ext uri="{FF2B5EF4-FFF2-40B4-BE49-F238E27FC236}">
                <a16:creationId xmlns:a16="http://schemas.microsoft.com/office/drawing/2014/main" id="{02786849-8407-495E-AA59-E7A6C63207F1}"/>
              </a:ext>
            </a:extLst>
          </p:cNvPr>
          <p:cNvSpPr>
            <a:spLocks noGrp="1"/>
          </p:cNvSpPr>
          <p:nvPr>
            <p:ph type="sldNum" sz="quarter" idx="12"/>
          </p:nvPr>
        </p:nvSpPr>
        <p:spPr/>
        <p:txBody>
          <a:bodyPr/>
          <a:lstStyle/>
          <a:p>
            <a:fld id="{685BE2C3-4C00-4662-A8F6-AE817E3951B3}" type="slidenum">
              <a:rPr lang="ko-KR" altLang="en-US" smtClean="0"/>
              <a:t>43</a:t>
            </a:fld>
            <a:endParaRPr lang="ko-KR" altLang="en-US" dirty="0"/>
          </a:p>
        </p:txBody>
      </p:sp>
      <p:sp>
        <p:nvSpPr>
          <p:cNvPr id="4" name="제목 3">
            <a:extLst>
              <a:ext uri="{FF2B5EF4-FFF2-40B4-BE49-F238E27FC236}">
                <a16:creationId xmlns:a16="http://schemas.microsoft.com/office/drawing/2014/main" id="{6E46DDC9-D645-4AF6-925E-69C99B9DE785}"/>
              </a:ext>
            </a:extLst>
          </p:cNvPr>
          <p:cNvSpPr>
            <a:spLocks noGrp="1"/>
          </p:cNvSpPr>
          <p:nvPr>
            <p:ph type="title"/>
          </p:nvPr>
        </p:nvSpPr>
        <p:spPr/>
        <p:txBody>
          <a:bodyPr/>
          <a:lstStyle/>
          <a:p>
            <a:r>
              <a:rPr lang="en-US" altLang="ko-KR" dirty="0"/>
              <a:t>Accuracy of the attack</a:t>
            </a:r>
            <a:endParaRPr lang="ko-KR" altLang="en-US" dirty="0"/>
          </a:p>
        </p:txBody>
      </p:sp>
      <p:sp>
        <p:nvSpPr>
          <p:cNvPr id="5" name="직사각형 4">
            <a:extLst>
              <a:ext uri="{FF2B5EF4-FFF2-40B4-BE49-F238E27FC236}">
                <a16:creationId xmlns:a16="http://schemas.microsoft.com/office/drawing/2014/main" id="{FDD5819C-5612-40EA-960F-9FD54D07052D}"/>
              </a:ext>
            </a:extLst>
          </p:cNvPr>
          <p:cNvSpPr/>
          <p:nvPr/>
        </p:nvSpPr>
        <p:spPr>
          <a:xfrm>
            <a:off x="1780748" y="1490729"/>
            <a:ext cx="7363252" cy="707886"/>
          </a:xfrm>
          <a:prstGeom prst="rect">
            <a:avLst/>
          </a:prstGeom>
        </p:spPr>
        <p:txBody>
          <a:bodyPr>
            <a:spAutoFit/>
          </a:bodyPr>
          <a:lstStyle/>
          <a:p>
            <a:pPr algn="r" defTabSz="914400" latinLnBrk="1">
              <a:spcBef>
                <a:spcPts val="1000"/>
              </a:spcBef>
            </a:pPr>
            <a:r>
              <a:rPr lang="en-US" altLang="ko-KR" sz="2000" b="1" dirty="0">
                <a:ea typeface="나눔바른고딕 Light" panose="020B0603020101020101" pitchFamily="50" charset="-127"/>
              </a:rPr>
              <a:t>Precision and Recall of the MIA against the classification model trained using Google Prediction API  (Texas hospital-stay dataset)</a:t>
            </a:r>
          </a:p>
        </p:txBody>
      </p:sp>
      <p:sp>
        <p:nvSpPr>
          <p:cNvPr id="7" name="object 6">
            <a:extLst>
              <a:ext uri="{FF2B5EF4-FFF2-40B4-BE49-F238E27FC236}">
                <a16:creationId xmlns:a16="http://schemas.microsoft.com/office/drawing/2014/main" id="{B0B97196-429E-4FCB-91BB-BFBC73F5D1D2}"/>
              </a:ext>
            </a:extLst>
          </p:cNvPr>
          <p:cNvSpPr/>
          <p:nvPr/>
        </p:nvSpPr>
        <p:spPr>
          <a:xfrm>
            <a:off x="4876800" y="2242299"/>
            <a:ext cx="4099164" cy="362147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83948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C5E6954-BA86-444D-AAF7-E199F4AE21D0}"/>
              </a:ext>
            </a:extLst>
          </p:cNvPr>
          <p:cNvSpPr>
            <a:spLocks noGrp="1"/>
          </p:cNvSpPr>
          <p:nvPr>
            <p:ph idx="1"/>
          </p:nvPr>
        </p:nvSpPr>
        <p:spPr>
          <a:xfrm>
            <a:off x="0" y="2378454"/>
            <a:ext cx="4876800" cy="2614459"/>
          </a:xfrm>
        </p:spPr>
        <p:txBody>
          <a:bodyPr/>
          <a:lstStyle/>
          <a:p>
            <a:r>
              <a:rPr lang="en-US" altLang="ko-KR" sz="2000" dirty="0"/>
              <a:t>Training accuracy </a:t>
            </a:r>
            <a:br>
              <a:rPr lang="en-US" altLang="ko-KR" sz="2000" dirty="0"/>
            </a:br>
            <a:r>
              <a:rPr lang="en-US" altLang="ko-KR" sz="2000" dirty="0"/>
              <a:t>of the target model: 1.0</a:t>
            </a:r>
          </a:p>
          <a:p>
            <a:r>
              <a:rPr lang="en-US" altLang="ko-KR" sz="2000" dirty="0"/>
              <a:t>Test accuracy </a:t>
            </a:r>
            <a:br>
              <a:rPr lang="en-US" altLang="ko-KR" sz="2000" dirty="0"/>
            </a:br>
            <a:r>
              <a:rPr lang="en-US" altLang="ko-KR" sz="2000" dirty="0"/>
              <a:t>of the target model: 0.66</a:t>
            </a:r>
          </a:p>
          <a:p>
            <a:r>
              <a:rPr lang="en-US" altLang="ko-KR" sz="2000" dirty="0"/>
              <a:t>Precision is between 0.6 and 0.8 </a:t>
            </a:r>
            <a:br>
              <a:rPr lang="en-US" altLang="ko-KR" sz="2000" dirty="0"/>
            </a:br>
            <a:r>
              <a:rPr lang="en-US" altLang="ko-KR" sz="2000" dirty="0"/>
              <a:t>with an almost constant </a:t>
            </a:r>
            <a:br>
              <a:rPr lang="en-US" altLang="ko-KR" sz="2000" dirty="0"/>
            </a:br>
            <a:r>
              <a:rPr lang="en-US" altLang="ko-KR" sz="2000" dirty="0"/>
              <a:t>recall of 1.0</a:t>
            </a:r>
          </a:p>
        </p:txBody>
      </p:sp>
      <p:sp>
        <p:nvSpPr>
          <p:cNvPr id="3" name="슬라이드 번호 개체 틀 2">
            <a:extLst>
              <a:ext uri="{FF2B5EF4-FFF2-40B4-BE49-F238E27FC236}">
                <a16:creationId xmlns:a16="http://schemas.microsoft.com/office/drawing/2014/main" id="{02786849-8407-495E-AA59-E7A6C63207F1}"/>
              </a:ext>
            </a:extLst>
          </p:cNvPr>
          <p:cNvSpPr>
            <a:spLocks noGrp="1"/>
          </p:cNvSpPr>
          <p:nvPr>
            <p:ph type="sldNum" sz="quarter" idx="12"/>
          </p:nvPr>
        </p:nvSpPr>
        <p:spPr/>
        <p:txBody>
          <a:bodyPr/>
          <a:lstStyle/>
          <a:p>
            <a:fld id="{685BE2C3-4C00-4662-A8F6-AE817E3951B3}" type="slidenum">
              <a:rPr lang="ko-KR" altLang="en-US" smtClean="0"/>
              <a:t>44</a:t>
            </a:fld>
            <a:endParaRPr lang="ko-KR" altLang="en-US" dirty="0"/>
          </a:p>
        </p:txBody>
      </p:sp>
      <p:sp>
        <p:nvSpPr>
          <p:cNvPr id="4" name="제목 3">
            <a:extLst>
              <a:ext uri="{FF2B5EF4-FFF2-40B4-BE49-F238E27FC236}">
                <a16:creationId xmlns:a16="http://schemas.microsoft.com/office/drawing/2014/main" id="{6E46DDC9-D645-4AF6-925E-69C99B9DE785}"/>
              </a:ext>
            </a:extLst>
          </p:cNvPr>
          <p:cNvSpPr>
            <a:spLocks noGrp="1"/>
          </p:cNvSpPr>
          <p:nvPr>
            <p:ph type="title"/>
          </p:nvPr>
        </p:nvSpPr>
        <p:spPr/>
        <p:txBody>
          <a:bodyPr/>
          <a:lstStyle/>
          <a:p>
            <a:r>
              <a:rPr lang="en-US" altLang="ko-KR" dirty="0"/>
              <a:t>Accuracy of the attack</a:t>
            </a:r>
            <a:endParaRPr lang="ko-KR" altLang="en-US" dirty="0"/>
          </a:p>
        </p:txBody>
      </p:sp>
      <p:sp>
        <p:nvSpPr>
          <p:cNvPr id="5" name="직사각형 4">
            <a:extLst>
              <a:ext uri="{FF2B5EF4-FFF2-40B4-BE49-F238E27FC236}">
                <a16:creationId xmlns:a16="http://schemas.microsoft.com/office/drawing/2014/main" id="{FDD5819C-5612-40EA-960F-9FD54D07052D}"/>
              </a:ext>
            </a:extLst>
          </p:cNvPr>
          <p:cNvSpPr/>
          <p:nvPr/>
        </p:nvSpPr>
        <p:spPr>
          <a:xfrm>
            <a:off x="1780748" y="1490729"/>
            <a:ext cx="7363252" cy="707886"/>
          </a:xfrm>
          <a:prstGeom prst="rect">
            <a:avLst/>
          </a:prstGeom>
        </p:spPr>
        <p:txBody>
          <a:bodyPr>
            <a:spAutoFit/>
          </a:bodyPr>
          <a:lstStyle/>
          <a:p>
            <a:pPr algn="r" defTabSz="914400" latinLnBrk="1">
              <a:spcBef>
                <a:spcPts val="1000"/>
              </a:spcBef>
            </a:pPr>
            <a:r>
              <a:rPr lang="en-US" altLang="ko-KR" sz="2000" b="1" dirty="0">
                <a:ea typeface="나눔바른고딕 Light" panose="020B0603020101020101" pitchFamily="50" charset="-127"/>
              </a:rPr>
              <a:t>Empirical CDF of the precision of the MAI against the Google-trained model (location dataset)</a:t>
            </a:r>
          </a:p>
        </p:txBody>
      </p:sp>
      <p:sp>
        <p:nvSpPr>
          <p:cNvPr id="8" name="object 4">
            <a:extLst>
              <a:ext uri="{FF2B5EF4-FFF2-40B4-BE49-F238E27FC236}">
                <a16:creationId xmlns:a16="http://schemas.microsoft.com/office/drawing/2014/main" id="{01ABDA5D-4418-44E6-BFB1-2FE777748397}"/>
              </a:ext>
            </a:extLst>
          </p:cNvPr>
          <p:cNvSpPr/>
          <p:nvPr/>
        </p:nvSpPr>
        <p:spPr>
          <a:xfrm>
            <a:off x="4729945" y="2458573"/>
            <a:ext cx="4131176" cy="359040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39988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C5E6954-BA86-444D-AAF7-E199F4AE21D0}"/>
              </a:ext>
            </a:extLst>
          </p:cNvPr>
          <p:cNvSpPr>
            <a:spLocks noGrp="1"/>
          </p:cNvSpPr>
          <p:nvPr>
            <p:ph idx="1"/>
          </p:nvPr>
        </p:nvSpPr>
        <p:spPr>
          <a:xfrm>
            <a:off x="0" y="2378454"/>
            <a:ext cx="4876800" cy="2614459"/>
          </a:xfrm>
        </p:spPr>
        <p:txBody>
          <a:bodyPr/>
          <a:lstStyle/>
          <a:p>
            <a:r>
              <a:rPr lang="en-US" altLang="ko-KR" sz="2000" dirty="0"/>
              <a:t>Precision drops as the amount of noise increases</a:t>
            </a:r>
          </a:p>
          <a:p>
            <a:r>
              <a:rPr lang="en-US" altLang="ko-KR" sz="2000" dirty="0"/>
              <a:t>The attack outperforms baseline</a:t>
            </a:r>
          </a:p>
          <a:p>
            <a:r>
              <a:rPr lang="en-US" altLang="ko-KR" sz="2000" b="1" dirty="0"/>
              <a:t>The attacks are robust even if the attacker’s assumptions about the distribution of the  target models training data are not very accurate</a:t>
            </a:r>
          </a:p>
        </p:txBody>
      </p:sp>
      <p:sp>
        <p:nvSpPr>
          <p:cNvPr id="3" name="슬라이드 번호 개체 틀 2">
            <a:extLst>
              <a:ext uri="{FF2B5EF4-FFF2-40B4-BE49-F238E27FC236}">
                <a16:creationId xmlns:a16="http://schemas.microsoft.com/office/drawing/2014/main" id="{02786849-8407-495E-AA59-E7A6C63207F1}"/>
              </a:ext>
            </a:extLst>
          </p:cNvPr>
          <p:cNvSpPr>
            <a:spLocks noGrp="1"/>
          </p:cNvSpPr>
          <p:nvPr>
            <p:ph type="sldNum" sz="quarter" idx="12"/>
          </p:nvPr>
        </p:nvSpPr>
        <p:spPr/>
        <p:txBody>
          <a:bodyPr/>
          <a:lstStyle/>
          <a:p>
            <a:fld id="{685BE2C3-4C00-4662-A8F6-AE817E3951B3}" type="slidenum">
              <a:rPr lang="ko-KR" altLang="en-US" smtClean="0"/>
              <a:t>45</a:t>
            </a:fld>
            <a:endParaRPr lang="ko-KR" altLang="en-US" dirty="0"/>
          </a:p>
        </p:txBody>
      </p:sp>
      <p:sp>
        <p:nvSpPr>
          <p:cNvPr id="4" name="제목 3">
            <a:extLst>
              <a:ext uri="{FF2B5EF4-FFF2-40B4-BE49-F238E27FC236}">
                <a16:creationId xmlns:a16="http://schemas.microsoft.com/office/drawing/2014/main" id="{6E46DDC9-D645-4AF6-925E-69C99B9DE785}"/>
              </a:ext>
            </a:extLst>
          </p:cNvPr>
          <p:cNvSpPr>
            <a:spLocks noGrp="1"/>
          </p:cNvSpPr>
          <p:nvPr>
            <p:ph type="title"/>
          </p:nvPr>
        </p:nvSpPr>
        <p:spPr/>
        <p:txBody>
          <a:bodyPr/>
          <a:lstStyle/>
          <a:p>
            <a:r>
              <a:rPr lang="en-US" altLang="ko-KR" dirty="0"/>
              <a:t>Effect of shadow training data</a:t>
            </a:r>
            <a:endParaRPr lang="ko-KR" altLang="en-US" dirty="0"/>
          </a:p>
        </p:txBody>
      </p:sp>
      <p:sp>
        <p:nvSpPr>
          <p:cNvPr id="5" name="직사각형 4">
            <a:extLst>
              <a:ext uri="{FF2B5EF4-FFF2-40B4-BE49-F238E27FC236}">
                <a16:creationId xmlns:a16="http://schemas.microsoft.com/office/drawing/2014/main" id="{FDD5819C-5612-40EA-960F-9FD54D07052D}"/>
              </a:ext>
            </a:extLst>
          </p:cNvPr>
          <p:cNvSpPr/>
          <p:nvPr/>
        </p:nvSpPr>
        <p:spPr>
          <a:xfrm>
            <a:off x="1780748" y="1490729"/>
            <a:ext cx="7363252" cy="707886"/>
          </a:xfrm>
          <a:prstGeom prst="rect">
            <a:avLst/>
          </a:prstGeom>
        </p:spPr>
        <p:txBody>
          <a:bodyPr>
            <a:spAutoFit/>
          </a:bodyPr>
          <a:lstStyle/>
          <a:p>
            <a:pPr algn="r" defTabSz="914400" latinLnBrk="1">
              <a:spcBef>
                <a:spcPts val="1000"/>
              </a:spcBef>
            </a:pPr>
            <a:r>
              <a:rPr lang="en-US" altLang="ko-KR" sz="2000" b="1" dirty="0">
                <a:ea typeface="나눔바른고딕 Light" panose="020B0603020101020101" pitchFamily="50" charset="-127"/>
              </a:rPr>
              <a:t>Empirical CDF of the precision of the MAI against the Google-trained model (location dataset)</a:t>
            </a:r>
          </a:p>
        </p:txBody>
      </p:sp>
      <p:sp>
        <p:nvSpPr>
          <p:cNvPr id="7" name="object 4">
            <a:extLst>
              <a:ext uri="{FF2B5EF4-FFF2-40B4-BE49-F238E27FC236}">
                <a16:creationId xmlns:a16="http://schemas.microsoft.com/office/drawing/2014/main" id="{49E44829-5E4B-4A69-A2C3-E41146274FCC}"/>
              </a:ext>
            </a:extLst>
          </p:cNvPr>
          <p:cNvSpPr/>
          <p:nvPr/>
        </p:nvSpPr>
        <p:spPr>
          <a:xfrm>
            <a:off x="4688114" y="2366956"/>
            <a:ext cx="4322536" cy="37719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48198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C5E6954-BA86-444D-AAF7-E199F4AE21D0}"/>
              </a:ext>
            </a:extLst>
          </p:cNvPr>
          <p:cNvSpPr>
            <a:spLocks noGrp="1"/>
          </p:cNvSpPr>
          <p:nvPr>
            <p:ph idx="1"/>
          </p:nvPr>
        </p:nvSpPr>
        <p:spPr>
          <a:xfrm>
            <a:off x="0" y="2378454"/>
            <a:ext cx="4876800" cy="3586917"/>
          </a:xfrm>
        </p:spPr>
        <p:txBody>
          <a:bodyPr/>
          <a:lstStyle/>
          <a:p>
            <a:r>
              <a:rPr lang="en-US" altLang="ko-KR" sz="2000" dirty="0"/>
              <a:t>Use marginal distributions of individual features to generate 187.300 synthetic purchase records</a:t>
            </a:r>
          </a:p>
          <a:p>
            <a:r>
              <a:rPr lang="en-US" altLang="ko-KR" sz="2000" dirty="0"/>
              <a:t>Train 20 shadow models on these records</a:t>
            </a:r>
          </a:p>
          <a:p>
            <a:r>
              <a:rPr lang="en-US" altLang="ko-KR" sz="2000" dirty="0"/>
              <a:t>Also generate 300.000 synthetic records using the model-based approach</a:t>
            </a:r>
          </a:p>
          <a:p>
            <a:r>
              <a:rPr lang="en-US" altLang="ko-KR" sz="2000" dirty="0"/>
              <a:t>Train 8 shadow models on these records</a:t>
            </a:r>
          </a:p>
        </p:txBody>
      </p:sp>
      <p:sp>
        <p:nvSpPr>
          <p:cNvPr id="3" name="슬라이드 번호 개체 틀 2">
            <a:extLst>
              <a:ext uri="{FF2B5EF4-FFF2-40B4-BE49-F238E27FC236}">
                <a16:creationId xmlns:a16="http://schemas.microsoft.com/office/drawing/2014/main" id="{02786849-8407-495E-AA59-E7A6C63207F1}"/>
              </a:ext>
            </a:extLst>
          </p:cNvPr>
          <p:cNvSpPr>
            <a:spLocks noGrp="1"/>
          </p:cNvSpPr>
          <p:nvPr>
            <p:ph type="sldNum" sz="quarter" idx="12"/>
          </p:nvPr>
        </p:nvSpPr>
        <p:spPr/>
        <p:txBody>
          <a:bodyPr/>
          <a:lstStyle/>
          <a:p>
            <a:fld id="{685BE2C3-4C00-4662-A8F6-AE817E3951B3}" type="slidenum">
              <a:rPr lang="ko-KR" altLang="en-US" smtClean="0"/>
              <a:t>46</a:t>
            </a:fld>
            <a:endParaRPr lang="ko-KR" altLang="en-US" dirty="0"/>
          </a:p>
        </p:txBody>
      </p:sp>
      <p:sp>
        <p:nvSpPr>
          <p:cNvPr id="4" name="제목 3">
            <a:extLst>
              <a:ext uri="{FF2B5EF4-FFF2-40B4-BE49-F238E27FC236}">
                <a16:creationId xmlns:a16="http://schemas.microsoft.com/office/drawing/2014/main" id="{6E46DDC9-D645-4AF6-925E-69C99B9DE785}"/>
              </a:ext>
            </a:extLst>
          </p:cNvPr>
          <p:cNvSpPr>
            <a:spLocks noGrp="1"/>
          </p:cNvSpPr>
          <p:nvPr>
            <p:ph type="title"/>
          </p:nvPr>
        </p:nvSpPr>
        <p:spPr/>
        <p:txBody>
          <a:bodyPr/>
          <a:lstStyle/>
          <a:p>
            <a:r>
              <a:rPr lang="en-US" altLang="ko-KR" dirty="0"/>
              <a:t>Effect of shadow training data</a:t>
            </a:r>
            <a:endParaRPr lang="ko-KR" altLang="en-US" dirty="0"/>
          </a:p>
        </p:txBody>
      </p:sp>
      <p:sp>
        <p:nvSpPr>
          <p:cNvPr id="5" name="직사각형 4">
            <a:extLst>
              <a:ext uri="{FF2B5EF4-FFF2-40B4-BE49-F238E27FC236}">
                <a16:creationId xmlns:a16="http://schemas.microsoft.com/office/drawing/2014/main" id="{FDD5819C-5612-40EA-960F-9FD54D07052D}"/>
              </a:ext>
            </a:extLst>
          </p:cNvPr>
          <p:cNvSpPr/>
          <p:nvPr/>
        </p:nvSpPr>
        <p:spPr>
          <a:xfrm>
            <a:off x="1780748" y="1490729"/>
            <a:ext cx="7363252" cy="707886"/>
          </a:xfrm>
          <a:prstGeom prst="rect">
            <a:avLst/>
          </a:prstGeom>
        </p:spPr>
        <p:txBody>
          <a:bodyPr>
            <a:spAutoFit/>
          </a:bodyPr>
          <a:lstStyle/>
          <a:p>
            <a:pPr algn="r" defTabSz="914400" latinLnBrk="1">
              <a:spcBef>
                <a:spcPts val="1000"/>
              </a:spcBef>
            </a:pPr>
            <a:r>
              <a:rPr lang="en-US" altLang="ko-KR" sz="2000" b="1" dirty="0">
                <a:ea typeface="나눔바른고딕 Light" panose="020B0603020101020101" pitchFamily="50" charset="-127"/>
              </a:rPr>
              <a:t>Empirical CDF of the precision of the MIA against</a:t>
            </a:r>
            <a:br>
              <a:rPr lang="en-US" altLang="ko-KR" sz="2000" b="1" dirty="0">
                <a:ea typeface="나눔바른고딕 Light" panose="020B0603020101020101" pitchFamily="50" charset="-127"/>
              </a:rPr>
            </a:br>
            <a:r>
              <a:rPr lang="en-US" altLang="ko-KR" sz="2000" b="1" dirty="0">
                <a:ea typeface="나눔바른고딕 Light" panose="020B0603020101020101" pitchFamily="50" charset="-127"/>
              </a:rPr>
              <a:t>the Google-trained model (location dataset)</a:t>
            </a:r>
          </a:p>
        </p:txBody>
      </p:sp>
      <p:sp>
        <p:nvSpPr>
          <p:cNvPr id="8" name="object 2">
            <a:extLst>
              <a:ext uri="{FF2B5EF4-FFF2-40B4-BE49-F238E27FC236}">
                <a16:creationId xmlns:a16="http://schemas.microsoft.com/office/drawing/2014/main" id="{BF8D35CF-358E-4B19-9A4B-8BC310A4015C}"/>
              </a:ext>
            </a:extLst>
          </p:cNvPr>
          <p:cNvSpPr/>
          <p:nvPr/>
        </p:nvSpPr>
        <p:spPr>
          <a:xfrm>
            <a:off x="5139147" y="2378454"/>
            <a:ext cx="3857573" cy="332694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76351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C5E6954-BA86-444D-AAF7-E199F4AE21D0}"/>
              </a:ext>
            </a:extLst>
          </p:cNvPr>
          <p:cNvSpPr>
            <a:spLocks noGrp="1"/>
          </p:cNvSpPr>
          <p:nvPr>
            <p:ph idx="1"/>
          </p:nvPr>
        </p:nvSpPr>
        <p:spPr>
          <a:xfrm>
            <a:off x="0" y="2378454"/>
            <a:ext cx="4876800" cy="3586917"/>
          </a:xfrm>
        </p:spPr>
        <p:txBody>
          <a:bodyPr/>
          <a:lstStyle/>
          <a:p>
            <a:r>
              <a:rPr lang="en-US" altLang="ko-KR" sz="2000" dirty="0"/>
              <a:t>Accuracy of marginal-based is noticeably reduced</a:t>
            </a:r>
          </a:p>
          <a:p>
            <a:r>
              <a:rPr lang="en-US" altLang="ko-KR" sz="2000" dirty="0"/>
              <a:t>Nevertheless very high for most classes</a:t>
            </a:r>
          </a:p>
          <a:p>
            <a:r>
              <a:rPr lang="en-US" altLang="ko-KR" sz="2000" dirty="0"/>
              <a:t>Dual behavior model-based data:</a:t>
            </a:r>
          </a:p>
          <a:p>
            <a:pPr lvl="1"/>
            <a:r>
              <a:rPr lang="en-US" altLang="ko-KR" sz="1600" dirty="0"/>
              <a:t>For most classes high precision and close to the attacks that use real data</a:t>
            </a:r>
          </a:p>
          <a:p>
            <a:pPr lvl="1"/>
            <a:r>
              <a:rPr lang="en-US" altLang="ko-KR" sz="1600" dirty="0"/>
              <a:t>few classes with very low precision</a:t>
            </a:r>
          </a:p>
        </p:txBody>
      </p:sp>
      <p:sp>
        <p:nvSpPr>
          <p:cNvPr id="3" name="슬라이드 번호 개체 틀 2">
            <a:extLst>
              <a:ext uri="{FF2B5EF4-FFF2-40B4-BE49-F238E27FC236}">
                <a16:creationId xmlns:a16="http://schemas.microsoft.com/office/drawing/2014/main" id="{02786849-8407-495E-AA59-E7A6C63207F1}"/>
              </a:ext>
            </a:extLst>
          </p:cNvPr>
          <p:cNvSpPr>
            <a:spLocks noGrp="1"/>
          </p:cNvSpPr>
          <p:nvPr>
            <p:ph type="sldNum" sz="quarter" idx="12"/>
          </p:nvPr>
        </p:nvSpPr>
        <p:spPr/>
        <p:txBody>
          <a:bodyPr/>
          <a:lstStyle/>
          <a:p>
            <a:fld id="{685BE2C3-4C00-4662-A8F6-AE817E3951B3}" type="slidenum">
              <a:rPr lang="ko-KR" altLang="en-US" smtClean="0"/>
              <a:t>47</a:t>
            </a:fld>
            <a:endParaRPr lang="ko-KR" altLang="en-US" dirty="0"/>
          </a:p>
        </p:txBody>
      </p:sp>
      <p:sp>
        <p:nvSpPr>
          <p:cNvPr id="4" name="제목 3">
            <a:extLst>
              <a:ext uri="{FF2B5EF4-FFF2-40B4-BE49-F238E27FC236}">
                <a16:creationId xmlns:a16="http://schemas.microsoft.com/office/drawing/2014/main" id="{6E46DDC9-D645-4AF6-925E-69C99B9DE785}"/>
              </a:ext>
            </a:extLst>
          </p:cNvPr>
          <p:cNvSpPr>
            <a:spLocks noGrp="1"/>
          </p:cNvSpPr>
          <p:nvPr>
            <p:ph type="title"/>
          </p:nvPr>
        </p:nvSpPr>
        <p:spPr/>
        <p:txBody>
          <a:bodyPr/>
          <a:lstStyle/>
          <a:p>
            <a:r>
              <a:rPr lang="en-US" altLang="ko-KR" dirty="0"/>
              <a:t>Effect of shadow training data</a:t>
            </a:r>
            <a:endParaRPr lang="ko-KR" altLang="en-US" dirty="0"/>
          </a:p>
        </p:txBody>
      </p:sp>
      <p:graphicFrame>
        <p:nvGraphicFramePr>
          <p:cNvPr id="7" name="object 5">
            <a:extLst>
              <a:ext uri="{FF2B5EF4-FFF2-40B4-BE49-F238E27FC236}">
                <a16:creationId xmlns:a16="http://schemas.microsoft.com/office/drawing/2014/main" id="{D5DEFDD7-F3C0-4CD5-B824-12174E604FD4}"/>
              </a:ext>
            </a:extLst>
          </p:cNvPr>
          <p:cNvGraphicFramePr>
            <a:graphicFrameLocks noGrp="1"/>
          </p:cNvGraphicFramePr>
          <p:nvPr>
            <p:extLst>
              <p:ext uri="{D42A27DB-BD31-4B8C-83A1-F6EECF244321}">
                <p14:modId xmlns:p14="http://schemas.microsoft.com/office/powerpoint/2010/main" val="3184831289"/>
              </p:ext>
            </p:extLst>
          </p:nvPr>
        </p:nvGraphicFramePr>
        <p:xfrm>
          <a:off x="4368000" y="2366956"/>
          <a:ext cx="4585335" cy="1481455"/>
        </p:xfrm>
        <a:graphic>
          <a:graphicData uri="http://schemas.openxmlformats.org/drawingml/2006/table">
            <a:tbl>
              <a:tblPr firstRow="1" bandRow="1">
                <a:tableStyleId>{2D5ABB26-0587-4C30-8999-92F81FD0307C}</a:tableStyleId>
              </a:tblPr>
              <a:tblGrid>
                <a:gridCol w="2759710">
                  <a:extLst>
                    <a:ext uri="{9D8B030D-6E8A-4147-A177-3AD203B41FA5}">
                      <a16:colId xmlns:a16="http://schemas.microsoft.com/office/drawing/2014/main" val="20000"/>
                    </a:ext>
                  </a:extLst>
                </a:gridCol>
                <a:gridCol w="1825625">
                  <a:extLst>
                    <a:ext uri="{9D8B030D-6E8A-4147-A177-3AD203B41FA5}">
                      <a16:colId xmlns:a16="http://schemas.microsoft.com/office/drawing/2014/main" val="20001"/>
                    </a:ext>
                  </a:extLst>
                </a:gridCol>
              </a:tblGrid>
              <a:tr h="370205">
                <a:tc>
                  <a:txBody>
                    <a:bodyPr/>
                    <a:lstStyle/>
                    <a:p>
                      <a:pPr marL="102235">
                        <a:lnSpc>
                          <a:spcPct val="100000"/>
                        </a:lnSpc>
                        <a:spcBef>
                          <a:spcPts val="409"/>
                        </a:spcBef>
                      </a:pPr>
                      <a:r>
                        <a:rPr sz="1550" b="1" spc="25" dirty="0">
                          <a:solidFill>
                            <a:srgbClr val="FFFFFF"/>
                          </a:solidFill>
                          <a:latin typeface="Arial"/>
                          <a:cs typeface="Arial"/>
                        </a:rPr>
                        <a:t>Data</a:t>
                      </a:r>
                      <a:endParaRPr sz="1550">
                        <a:latin typeface="Arial"/>
                        <a:cs typeface="Arial"/>
                      </a:endParaRPr>
                    </a:p>
                  </a:txBody>
                  <a:tcPr marL="0" marR="0" marT="5206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04775">
                        <a:lnSpc>
                          <a:spcPct val="100000"/>
                        </a:lnSpc>
                        <a:spcBef>
                          <a:spcPts val="409"/>
                        </a:spcBef>
                      </a:pPr>
                      <a:r>
                        <a:rPr sz="1550" b="1" spc="-25" dirty="0">
                          <a:solidFill>
                            <a:srgbClr val="FFFFFF"/>
                          </a:solidFill>
                          <a:latin typeface="Arial"/>
                          <a:cs typeface="Arial"/>
                        </a:rPr>
                        <a:t>Precision</a:t>
                      </a:r>
                      <a:endParaRPr sz="1550">
                        <a:latin typeface="Arial"/>
                        <a:cs typeface="Arial"/>
                      </a:endParaRPr>
                    </a:p>
                  </a:txBody>
                  <a:tcPr marL="0" marR="0" marT="5206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205">
                <a:tc>
                  <a:txBody>
                    <a:bodyPr/>
                    <a:lstStyle/>
                    <a:p>
                      <a:pPr marL="102235">
                        <a:lnSpc>
                          <a:spcPct val="100000"/>
                        </a:lnSpc>
                        <a:spcBef>
                          <a:spcPts val="415"/>
                        </a:spcBef>
                      </a:pPr>
                      <a:r>
                        <a:rPr sz="1550" spc="-220" dirty="0">
                          <a:latin typeface="Arial Black"/>
                          <a:cs typeface="Arial Black"/>
                        </a:rPr>
                        <a:t>Real</a:t>
                      </a:r>
                      <a:r>
                        <a:rPr sz="1550" spc="-165" dirty="0">
                          <a:latin typeface="Arial Black"/>
                          <a:cs typeface="Arial Black"/>
                        </a:rPr>
                        <a:t> data</a:t>
                      </a:r>
                      <a:endParaRPr sz="1550">
                        <a:latin typeface="Arial Black"/>
                        <a:cs typeface="Arial Black"/>
                      </a:endParaRPr>
                    </a:p>
                  </a:txBody>
                  <a:tcPr marL="0" marR="0" marT="527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04775">
                        <a:lnSpc>
                          <a:spcPct val="100000"/>
                        </a:lnSpc>
                        <a:spcBef>
                          <a:spcPts val="415"/>
                        </a:spcBef>
                      </a:pPr>
                      <a:r>
                        <a:rPr sz="1550" spc="-145" dirty="0">
                          <a:latin typeface="Arial Black"/>
                          <a:cs typeface="Arial Black"/>
                        </a:rPr>
                        <a:t>0.935</a:t>
                      </a:r>
                      <a:endParaRPr sz="1550">
                        <a:latin typeface="Arial Black"/>
                        <a:cs typeface="Arial Black"/>
                      </a:endParaRPr>
                    </a:p>
                  </a:txBody>
                  <a:tcPr marL="0" marR="0" marT="527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70205">
                <a:tc>
                  <a:txBody>
                    <a:bodyPr/>
                    <a:lstStyle/>
                    <a:p>
                      <a:pPr marL="102235">
                        <a:lnSpc>
                          <a:spcPct val="100000"/>
                        </a:lnSpc>
                        <a:spcBef>
                          <a:spcPts val="415"/>
                        </a:spcBef>
                      </a:pPr>
                      <a:r>
                        <a:rPr sz="1550" spc="-130" dirty="0">
                          <a:latin typeface="Arial Black"/>
                          <a:cs typeface="Arial Black"/>
                        </a:rPr>
                        <a:t>Marginal-based</a:t>
                      </a:r>
                      <a:r>
                        <a:rPr sz="1550" spc="165" dirty="0">
                          <a:latin typeface="Arial Black"/>
                          <a:cs typeface="Arial Black"/>
                        </a:rPr>
                        <a:t> </a:t>
                      </a:r>
                      <a:r>
                        <a:rPr sz="1550" spc="-190" dirty="0">
                          <a:latin typeface="Arial Black"/>
                          <a:cs typeface="Arial Black"/>
                        </a:rPr>
                        <a:t>synthetic</a:t>
                      </a:r>
                      <a:endParaRPr sz="1550">
                        <a:latin typeface="Arial Black"/>
                        <a:cs typeface="Arial Black"/>
                      </a:endParaRPr>
                    </a:p>
                  </a:txBody>
                  <a:tcPr marL="0" marR="0" marT="527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04775">
                        <a:lnSpc>
                          <a:spcPct val="100000"/>
                        </a:lnSpc>
                        <a:spcBef>
                          <a:spcPts val="415"/>
                        </a:spcBef>
                      </a:pPr>
                      <a:r>
                        <a:rPr sz="1550" spc="-145" dirty="0">
                          <a:latin typeface="Arial Black"/>
                          <a:cs typeface="Arial Black"/>
                        </a:rPr>
                        <a:t>0.795</a:t>
                      </a:r>
                      <a:endParaRPr sz="1550">
                        <a:latin typeface="Arial Black"/>
                        <a:cs typeface="Arial Black"/>
                      </a:endParaRPr>
                    </a:p>
                  </a:txBody>
                  <a:tcPr marL="0" marR="0" marT="527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70840">
                <a:tc>
                  <a:txBody>
                    <a:bodyPr/>
                    <a:lstStyle/>
                    <a:p>
                      <a:pPr marL="102235">
                        <a:lnSpc>
                          <a:spcPct val="100000"/>
                        </a:lnSpc>
                        <a:spcBef>
                          <a:spcPts val="420"/>
                        </a:spcBef>
                      </a:pPr>
                      <a:r>
                        <a:rPr sz="1550" spc="-110" dirty="0">
                          <a:latin typeface="Arial Black"/>
                          <a:cs typeface="Arial Black"/>
                        </a:rPr>
                        <a:t>Model-based</a:t>
                      </a:r>
                      <a:r>
                        <a:rPr sz="1550" spc="170" dirty="0">
                          <a:latin typeface="Arial Black"/>
                          <a:cs typeface="Arial Black"/>
                        </a:rPr>
                        <a:t> </a:t>
                      </a:r>
                      <a:r>
                        <a:rPr sz="1550" spc="-195" dirty="0">
                          <a:latin typeface="Arial Black"/>
                          <a:cs typeface="Arial Black"/>
                        </a:rPr>
                        <a:t>synthetic</a:t>
                      </a:r>
                      <a:endParaRPr sz="1550">
                        <a:latin typeface="Arial Black"/>
                        <a:cs typeface="Arial Black"/>
                      </a:endParaRPr>
                    </a:p>
                  </a:txBody>
                  <a:tcPr marL="0" marR="0" marT="533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04775">
                        <a:lnSpc>
                          <a:spcPct val="100000"/>
                        </a:lnSpc>
                        <a:spcBef>
                          <a:spcPts val="420"/>
                        </a:spcBef>
                      </a:pPr>
                      <a:r>
                        <a:rPr sz="1550" spc="-145" dirty="0">
                          <a:latin typeface="Arial Black"/>
                          <a:cs typeface="Arial Black"/>
                        </a:rPr>
                        <a:t>0.896</a:t>
                      </a:r>
                      <a:endParaRPr sz="1550" dirty="0">
                        <a:latin typeface="Arial Black"/>
                        <a:cs typeface="Arial Black"/>
                      </a:endParaRPr>
                    </a:p>
                  </a:txBody>
                  <a:tcPr marL="0" marR="0" marT="533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85002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D71988A-11AB-43DB-BCDB-059A2C1E6050}"/>
              </a:ext>
            </a:extLst>
          </p:cNvPr>
          <p:cNvSpPr>
            <a:spLocks noGrp="1"/>
          </p:cNvSpPr>
          <p:nvPr>
            <p:ph idx="1"/>
          </p:nvPr>
        </p:nvSpPr>
        <p:spPr/>
        <p:txBody>
          <a:bodyPr/>
          <a:lstStyle/>
          <a:p>
            <a:r>
              <a:rPr lang="en-US" altLang="ko-KR" dirty="0"/>
              <a:t>Reason for low attack precision on some classes:</a:t>
            </a:r>
          </a:p>
          <a:p>
            <a:pPr lvl="1"/>
            <a:r>
              <a:rPr lang="en-US" altLang="ko-KR" dirty="0"/>
              <a:t>Underrepresentation of classes in the data samples: Target classifier cannot confidently model distribution of data records belonging to these classes</a:t>
            </a:r>
          </a:p>
          <a:p>
            <a:pPr lvl="1"/>
            <a:r>
              <a:rPr lang="en-US" altLang="ko-KR" dirty="0"/>
              <a:t>These classes are underrepresented in the target model’s training dataset</a:t>
            </a:r>
          </a:p>
          <a:p>
            <a:r>
              <a:rPr lang="en-US" altLang="ko-KR" b="1" dirty="0"/>
              <a:t>The membership inference attack can be trained with only black-box access to the target model, without any prior knowledge about the distribution of the target model’s training data</a:t>
            </a:r>
          </a:p>
          <a:p>
            <a:endParaRPr lang="ko-KR" altLang="en-US" dirty="0"/>
          </a:p>
        </p:txBody>
      </p:sp>
      <p:sp>
        <p:nvSpPr>
          <p:cNvPr id="3" name="슬라이드 번호 개체 틀 2">
            <a:extLst>
              <a:ext uri="{FF2B5EF4-FFF2-40B4-BE49-F238E27FC236}">
                <a16:creationId xmlns:a16="http://schemas.microsoft.com/office/drawing/2014/main" id="{E61AB6C7-FB40-4533-A531-8F929078C4A0}"/>
              </a:ext>
            </a:extLst>
          </p:cNvPr>
          <p:cNvSpPr>
            <a:spLocks noGrp="1"/>
          </p:cNvSpPr>
          <p:nvPr>
            <p:ph type="sldNum" sz="quarter" idx="12"/>
          </p:nvPr>
        </p:nvSpPr>
        <p:spPr/>
        <p:txBody>
          <a:bodyPr/>
          <a:lstStyle/>
          <a:p>
            <a:fld id="{685BE2C3-4C00-4662-A8F6-AE817E3951B3}" type="slidenum">
              <a:rPr lang="ko-KR" altLang="en-US" smtClean="0"/>
              <a:t>48</a:t>
            </a:fld>
            <a:endParaRPr lang="ko-KR" altLang="en-US" dirty="0"/>
          </a:p>
        </p:txBody>
      </p:sp>
      <p:sp>
        <p:nvSpPr>
          <p:cNvPr id="4" name="제목 3">
            <a:extLst>
              <a:ext uri="{FF2B5EF4-FFF2-40B4-BE49-F238E27FC236}">
                <a16:creationId xmlns:a16="http://schemas.microsoft.com/office/drawing/2014/main" id="{DC333CF3-FADA-418C-8643-6A82C6210BFC}"/>
              </a:ext>
            </a:extLst>
          </p:cNvPr>
          <p:cNvSpPr>
            <a:spLocks noGrp="1"/>
          </p:cNvSpPr>
          <p:nvPr>
            <p:ph type="title"/>
          </p:nvPr>
        </p:nvSpPr>
        <p:spPr/>
        <p:txBody>
          <a:bodyPr/>
          <a:lstStyle/>
          <a:p>
            <a:r>
              <a:rPr lang="en-US" altLang="ko-KR" dirty="0"/>
              <a:t>Effect of shadow training data</a:t>
            </a:r>
            <a:endParaRPr lang="ko-KR" altLang="en-US" dirty="0"/>
          </a:p>
        </p:txBody>
      </p:sp>
    </p:spTree>
    <p:extLst>
      <p:ext uri="{BB962C8B-B14F-4D97-AF65-F5344CB8AC3E}">
        <p14:creationId xmlns:p14="http://schemas.microsoft.com/office/powerpoint/2010/main" val="2005817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C374CB5A-66E9-4E36-8E59-D173E356B5E8}"/>
              </a:ext>
            </a:extLst>
          </p:cNvPr>
          <p:cNvSpPr>
            <a:spLocks noGrp="1"/>
          </p:cNvSpPr>
          <p:nvPr>
            <p:ph type="sldNum" sz="quarter" idx="12"/>
          </p:nvPr>
        </p:nvSpPr>
        <p:spPr/>
        <p:txBody>
          <a:bodyPr/>
          <a:lstStyle/>
          <a:p>
            <a:fld id="{685BE2C3-4C00-4662-A8F6-AE817E3951B3}" type="slidenum">
              <a:rPr lang="ko-KR" altLang="en-US" smtClean="0"/>
              <a:t>49</a:t>
            </a:fld>
            <a:endParaRPr lang="ko-KR" altLang="en-US" dirty="0"/>
          </a:p>
        </p:txBody>
      </p:sp>
      <p:sp>
        <p:nvSpPr>
          <p:cNvPr id="4" name="제목 3">
            <a:extLst>
              <a:ext uri="{FF2B5EF4-FFF2-40B4-BE49-F238E27FC236}">
                <a16:creationId xmlns:a16="http://schemas.microsoft.com/office/drawing/2014/main" id="{4DD53E3D-84C5-4311-96B2-B87D307EA548}"/>
              </a:ext>
            </a:extLst>
          </p:cNvPr>
          <p:cNvSpPr>
            <a:spLocks noGrp="1"/>
          </p:cNvSpPr>
          <p:nvPr>
            <p:ph type="title"/>
          </p:nvPr>
        </p:nvSpPr>
        <p:spPr/>
        <p:txBody>
          <a:bodyPr>
            <a:normAutofit fontScale="90000"/>
          </a:bodyPr>
          <a:lstStyle/>
          <a:p>
            <a:r>
              <a:rPr lang="en-US" altLang="ko-KR" dirty="0"/>
              <a:t>Effect of the number of classes and training data per class</a:t>
            </a:r>
            <a:endParaRPr lang="ko-KR" altLang="en-US" dirty="0"/>
          </a:p>
        </p:txBody>
      </p:sp>
      <p:sp>
        <p:nvSpPr>
          <p:cNvPr id="5" name="내용 개체 틀 1">
            <a:extLst>
              <a:ext uri="{FF2B5EF4-FFF2-40B4-BE49-F238E27FC236}">
                <a16:creationId xmlns:a16="http://schemas.microsoft.com/office/drawing/2014/main" id="{F6125797-5371-46A8-BCA2-0F965FE7C505}"/>
              </a:ext>
            </a:extLst>
          </p:cNvPr>
          <p:cNvSpPr>
            <a:spLocks noGrp="1"/>
          </p:cNvSpPr>
          <p:nvPr>
            <p:ph idx="1"/>
          </p:nvPr>
        </p:nvSpPr>
        <p:spPr>
          <a:xfrm>
            <a:off x="0" y="2198615"/>
            <a:ext cx="4876800" cy="3586917"/>
          </a:xfrm>
        </p:spPr>
        <p:txBody>
          <a:bodyPr/>
          <a:lstStyle/>
          <a:p>
            <a:r>
              <a:rPr lang="en-US" altLang="ko-KR" sz="1800" dirty="0"/>
              <a:t>The more classes, the more signals about the internal state of the model are available to the attacker</a:t>
            </a:r>
          </a:p>
          <a:p>
            <a:r>
              <a:rPr lang="en-US" altLang="ko-KR" sz="1800" dirty="0"/>
              <a:t>For same number of training records per class, the attack is better against CIFAR-100, than CIFAR-10</a:t>
            </a:r>
          </a:p>
          <a:p>
            <a:r>
              <a:rPr lang="en-US" altLang="ko-KR" sz="1800" dirty="0"/>
              <a:t>Models with fewer classes leak less information about their training inputs</a:t>
            </a:r>
          </a:p>
          <a:p>
            <a:r>
              <a:rPr lang="en-US" altLang="ko-KR" sz="1800" dirty="0"/>
              <a:t>With more classes, needs to extract more distinctive features need to be extracted</a:t>
            </a:r>
          </a:p>
          <a:p>
            <a:r>
              <a:rPr lang="en-US" altLang="ko-KR" sz="1800" dirty="0"/>
              <a:t>Models with more output classes they leak more information</a:t>
            </a:r>
          </a:p>
        </p:txBody>
      </p:sp>
      <p:sp>
        <p:nvSpPr>
          <p:cNvPr id="6" name="직사각형 5">
            <a:extLst>
              <a:ext uri="{FF2B5EF4-FFF2-40B4-BE49-F238E27FC236}">
                <a16:creationId xmlns:a16="http://schemas.microsoft.com/office/drawing/2014/main" id="{5CB831AA-A56B-4D37-A2D3-E92569491D09}"/>
              </a:ext>
            </a:extLst>
          </p:cNvPr>
          <p:cNvSpPr/>
          <p:nvPr/>
        </p:nvSpPr>
        <p:spPr>
          <a:xfrm>
            <a:off x="1780748" y="1490729"/>
            <a:ext cx="7363252" cy="707886"/>
          </a:xfrm>
          <a:prstGeom prst="rect">
            <a:avLst/>
          </a:prstGeom>
        </p:spPr>
        <p:txBody>
          <a:bodyPr>
            <a:spAutoFit/>
          </a:bodyPr>
          <a:lstStyle/>
          <a:p>
            <a:pPr algn="r" defTabSz="914400" latinLnBrk="1">
              <a:spcBef>
                <a:spcPts val="1000"/>
              </a:spcBef>
            </a:pPr>
            <a:r>
              <a:rPr lang="en-US" altLang="ko-KR" sz="2000" b="1" dirty="0">
                <a:ea typeface="나눔바른고딕 Light" panose="020B0603020101020101" pitchFamily="50" charset="-127"/>
              </a:rPr>
              <a:t>Distribution of attack precision on the purchase dataset with {2,10,20,50,100} classes trained on the Google platform</a:t>
            </a:r>
          </a:p>
        </p:txBody>
      </p:sp>
      <p:sp>
        <p:nvSpPr>
          <p:cNvPr id="9" name="object 3">
            <a:extLst>
              <a:ext uri="{FF2B5EF4-FFF2-40B4-BE49-F238E27FC236}">
                <a16:creationId xmlns:a16="http://schemas.microsoft.com/office/drawing/2014/main" id="{2427A029-1B86-418A-B920-1DD179286EE5}"/>
              </a:ext>
            </a:extLst>
          </p:cNvPr>
          <p:cNvSpPr/>
          <p:nvPr/>
        </p:nvSpPr>
        <p:spPr>
          <a:xfrm>
            <a:off x="4876800" y="2378454"/>
            <a:ext cx="3917990" cy="338178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82167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6E17DF6-A491-4B1C-BD47-B6A547F2837A}"/>
              </a:ext>
            </a:extLst>
          </p:cNvPr>
          <p:cNvSpPr>
            <a:spLocks noGrp="1"/>
          </p:cNvSpPr>
          <p:nvPr>
            <p:ph idx="1"/>
          </p:nvPr>
        </p:nvSpPr>
        <p:spPr/>
        <p:txBody>
          <a:bodyPr/>
          <a:lstStyle/>
          <a:p>
            <a:r>
              <a:rPr lang="en-US" altLang="ko-KR" dirty="0"/>
              <a:t>Evaluation against </a:t>
            </a:r>
            <a:r>
              <a:rPr lang="en-US" altLang="ko-KR" b="1" dirty="0"/>
              <a:t>Neural networks </a:t>
            </a:r>
            <a:r>
              <a:rPr lang="en-US" altLang="ko-KR" dirty="0"/>
              <a:t>and </a:t>
            </a:r>
            <a:r>
              <a:rPr lang="en-US" altLang="ko-KR" b="1" dirty="0"/>
              <a:t>black-box models </a:t>
            </a:r>
            <a:r>
              <a:rPr lang="en-US" altLang="ko-KR" dirty="0"/>
              <a:t>(ML-as-a-service platforms)</a:t>
            </a:r>
          </a:p>
          <a:p>
            <a:r>
              <a:rPr lang="en-US" altLang="ko-KR" dirty="0"/>
              <a:t>Discussion of </a:t>
            </a:r>
            <a:r>
              <a:rPr lang="en-US" altLang="ko-KR" b="1" dirty="0"/>
              <a:t>root causes </a:t>
            </a:r>
            <a:r>
              <a:rPr lang="en-US" altLang="ko-KR" dirty="0"/>
              <a:t>for the availability of the attacks</a:t>
            </a:r>
          </a:p>
          <a:p>
            <a:r>
              <a:rPr lang="en-US" altLang="ko-KR" dirty="0"/>
              <a:t>Quantitative comparison of </a:t>
            </a:r>
            <a:r>
              <a:rPr lang="en-US" altLang="ko-KR" b="1" dirty="0"/>
              <a:t>mitigation strategies</a:t>
            </a:r>
          </a:p>
        </p:txBody>
      </p:sp>
      <p:sp>
        <p:nvSpPr>
          <p:cNvPr id="3" name="슬라이드 번호 개체 틀 2">
            <a:extLst>
              <a:ext uri="{FF2B5EF4-FFF2-40B4-BE49-F238E27FC236}">
                <a16:creationId xmlns:a16="http://schemas.microsoft.com/office/drawing/2014/main" id="{CE704922-9963-43AE-BC78-CB5CD5E6FD3D}"/>
              </a:ext>
            </a:extLst>
          </p:cNvPr>
          <p:cNvSpPr>
            <a:spLocks noGrp="1"/>
          </p:cNvSpPr>
          <p:nvPr>
            <p:ph type="sldNum" sz="quarter" idx="12"/>
          </p:nvPr>
        </p:nvSpPr>
        <p:spPr/>
        <p:txBody>
          <a:bodyPr/>
          <a:lstStyle/>
          <a:p>
            <a:fld id="{685BE2C3-4C00-4662-A8F6-AE817E3951B3}" type="slidenum">
              <a:rPr lang="ko-KR" altLang="en-US" smtClean="0"/>
              <a:t>5</a:t>
            </a:fld>
            <a:endParaRPr lang="ko-KR" altLang="en-US" dirty="0"/>
          </a:p>
        </p:txBody>
      </p:sp>
      <p:sp>
        <p:nvSpPr>
          <p:cNvPr id="4" name="제목 3">
            <a:extLst>
              <a:ext uri="{FF2B5EF4-FFF2-40B4-BE49-F238E27FC236}">
                <a16:creationId xmlns:a16="http://schemas.microsoft.com/office/drawing/2014/main" id="{98AA3B80-0BAE-44E4-93FD-2F3B8400D020}"/>
              </a:ext>
            </a:extLst>
          </p:cNvPr>
          <p:cNvSpPr>
            <a:spLocks noGrp="1"/>
          </p:cNvSpPr>
          <p:nvPr>
            <p:ph type="title"/>
          </p:nvPr>
        </p:nvSpPr>
        <p:spPr/>
        <p:txBody>
          <a:bodyPr/>
          <a:lstStyle/>
          <a:p>
            <a:r>
              <a:rPr lang="en-US" altLang="ko-KR" dirty="0"/>
              <a:t>Key Contributions</a:t>
            </a:r>
            <a:endParaRPr lang="ko-KR" altLang="en-US" dirty="0"/>
          </a:p>
        </p:txBody>
      </p:sp>
    </p:spTree>
    <p:extLst>
      <p:ext uri="{BB962C8B-B14F-4D97-AF65-F5344CB8AC3E}">
        <p14:creationId xmlns:p14="http://schemas.microsoft.com/office/powerpoint/2010/main" val="3706932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C374CB5A-66E9-4E36-8E59-D173E356B5E8}"/>
              </a:ext>
            </a:extLst>
          </p:cNvPr>
          <p:cNvSpPr>
            <a:spLocks noGrp="1"/>
          </p:cNvSpPr>
          <p:nvPr>
            <p:ph type="sldNum" sz="quarter" idx="12"/>
          </p:nvPr>
        </p:nvSpPr>
        <p:spPr/>
        <p:txBody>
          <a:bodyPr/>
          <a:lstStyle/>
          <a:p>
            <a:fld id="{685BE2C3-4C00-4662-A8F6-AE817E3951B3}" type="slidenum">
              <a:rPr lang="ko-KR" altLang="en-US" smtClean="0"/>
              <a:t>50</a:t>
            </a:fld>
            <a:endParaRPr lang="ko-KR" altLang="en-US" dirty="0"/>
          </a:p>
        </p:txBody>
      </p:sp>
      <p:sp>
        <p:nvSpPr>
          <p:cNvPr id="4" name="제목 3">
            <a:extLst>
              <a:ext uri="{FF2B5EF4-FFF2-40B4-BE49-F238E27FC236}">
                <a16:creationId xmlns:a16="http://schemas.microsoft.com/office/drawing/2014/main" id="{4DD53E3D-84C5-4311-96B2-B87D307EA548}"/>
              </a:ext>
            </a:extLst>
          </p:cNvPr>
          <p:cNvSpPr>
            <a:spLocks noGrp="1"/>
          </p:cNvSpPr>
          <p:nvPr>
            <p:ph type="title"/>
          </p:nvPr>
        </p:nvSpPr>
        <p:spPr/>
        <p:txBody>
          <a:bodyPr>
            <a:normAutofit fontScale="90000"/>
          </a:bodyPr>
          <a:lstStyle/>
          <a:p>
            <a:r>
              <a:rPr lang="en-US" altLang="ko-KR" dirty="0"/>
              <a:t>Effect of the number of classes and training data per class</a:t>
            </a:r>
            <a:endParaRPr lang="ko-KR" altLang="en-US" dirty="0"/>
          </a:p>
        </p:txBody>
      </p:sp>
      <p:sp>
        <p:nvSpPr>
          <p:cNvPr id="5" name="내용 개체 틀 1">
            <a:extLst>
              <a:ext uri="{FF2B5EF4-FFF2-40B4-BE49-F238E27FC236}">
                <a16:creationId xmlns:a16="http://schemas.microsoft.com/office/drawing/2014/main" id="{F6125797-5371-46A8-BCA2-0F965FE7C505}"/>
              </a:ext>
            </a:extLst>
          </p:cNvPr>
          <p:cNvSpPr>
            <a:spLocks noGrp="1"/>
          </p:cNvSpPr>
          <p:nvPr>
            <p:ph idx="1"/>
          </p:nvPr>
        </p:nvSpPr>
        <p:spPr>
          <a:xfrm>
            <a:off x="159657" y="5149939"/>
            <a:ext cx="9564914" cy="1015663"/>
          </a:xfrm>
        </p:spPr>
        <p:txBody>
          <a:bodyPr/>
          <a:lstStyle/>
          <a:p>
            <a:r>
              <a:rPr lang="en-US" altLang="ko-KR" sz="2000" dirty="0"/>
              <a:t>The more data in the training dataset is associated with a given class, the lower the attack precision f  or that class</a:t>
            </a:r>
          </a:p>
        </p:txBody>
      </p:sp>
      <p:sp>
        <p:nvSpPr>
          <p:cNvPr id="6" name="직사각형 5">
            <a:extLst>
              <a:ext uri="{FF2B5EF4-FFF2-40B4-BE49-F238E27FC236}">
                <a16:creationId xmlns:a16="http://schemas.microsoft.com/office/drawing/2014/main" id="{5CB831AA-A56B-4D37-A2D3-E92569491D09}"/>
              </a:ext>
            </a:extLst>
          </p:cNvPr>
          <p:cNvSpPr/>
          <p:nvPr/>
        </p:nvSpPr>
        <p:spPr>
          <a:xfrm>
            <a:off x="1780748" y="1490729"/>
            <a:ext cx="7363252" cy="1015663"/>
          </a:xfrm>
          <a:prstGeom prst="rect">
            <a:avLst/>
          </a:prstGeom>
        </p:spPr>
        <p:txBody>
          <a:bodyPr>
            <a:spAutoFit/>
          </a:bodyPr>
          <a:lstStyle/>
          <a:p>
            <a:pPr algn="r" defTabSz="914400" latinLnBrk="1">
              <a:spcBef>
                <a:spcPts val="1000"/>
              </a:spcBef>
            </a:pPr>
            <a:r>
              <a:rPr lang="en-US" altLang="ko-KR" sz="2000" b="1" dirty="0">
                <a:ea typeface="나눔바른고딕 Light" panose="020B0603020101020101" pitchFamily="50" charset="-127"/>
              </a:rPr>
              <a:t>Relationship between precision of the MIA on a class and train-test accuracy gap of the target model  Fraction of the training dataset that belongs to this class</a:t>
            </a:r>
          </a:p>
        </p:txBody>
      </p:sp>
      <p:sp>
        <p:nvSpPr>
          <p:cNvPr id="7" name="object 3">
            <a:extLst>
              <a:ext uri="{FF2B5EF4-FFF2-40B4-BE49-F238E27FC236}">
                <a16:creationId xmlns:a16="http://schemas.microsoft.com/office/drawing/2014/main" id="{8E9735FF-80C6-4B52-B047-DE824371DAA3}"/>
              </a:ext>
            </a:extLst>
          </p:cNvPr>
          <p:cNvSpPr/>
          <p:nvPr/>
        </p:nvSpPr>
        <p:spPr>
          <a:xfrm>
            <a:off x="149004" y="2529346"/>
            <a:ext cx="8845992" cy="236880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061182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340DFE5-D954-420E-B0BC-F1312FF854D5}"/>
              </a:ext>
            </a:extLst>
          </p:cNvPr>
          <p:cNvSpPr>
            <a:spLocks noGrp="1"/>
          </p:cNvSpPr>
          <p:nvPr>
            <p:ph idx="1"/>
          </p:nvPr>
        </p:nvSpPr>
        <p:spPr/>
        <p:txBody>
          <a:bodyPr/>
          <a:lstStyle/>
          <a:p>
            <a:r>
              <a:rPr lang="en-US" altLang="ko-KR" dirty="0"/>
              <a:t>Precision of membership inference against Google-trained models</a:t>
            </a:r>
          </a:p>
        </p:txBody>
      </p:sp>
      <p:sp>
        <p:nvSpPr>
          <p:cNvPr id="3" name="슬라이드 번호 개체 틀 2">
            <a:extLst>
              <a:ext uri="{FF2B5EF4-FFF2-40B4-BE49-F238E27FC236}">
                <a16:creationId xmlns:a16="http://schemas.microsoft.com/office/drawing/2014/main" id="{93BC0E66-5EAF-49C4-94E4-EEA50072817D}"/>
              </a:ext>
            </a:extLst>
          </p:cNvPr>
          <p:cNvSpPr>
            <a:spLocks noGrp="1"/>
          </p:cNvSpPr>
          <p:nvPr>
            <p:ph type="sldNum" sz="quarter" idx="12"/>
          </p:nvPr>
        </p:nvSpPr>
        <p:spPr/>
        <p:txBody>
          <a:bodyPr/>
          <a:lstStyle/>
          <a:p>
            <a:fld id="{685BE2C3-4C00-4662-A8F6-AE817E3951B3}" type="slidenum">
              <a:rPr lang="ko-KR" altLang="en-US" smtClean="0"/>
              <a:t>51</a:t>
            </a:fld>
            <a:endParaRPr lang="ko-KR" altLang="en-US" dirty="0"/>
          </a:p>
        </p:txBody>
      </p:sp>
      <p:sp>
        <p:nvSpPr>
          <p:cNvPr id="4" name="제목 3">
            <a:extLst>
              <a:ext uri="{FF2B5EF4-FFF2-40B4-BE49-F238E27FC236}">
                <a16:creationId xmlns:a16="http://schemas.microsoft.com/office/drawing/2014/main" id="{2CA009E8-583A-4DE9-84E6-C0320A5E2A6C}"/>
              </a:ext>
            </a:extLst>
          </p:cNvPr>
          <p:cNvSpPr>
            <a:spLocks noGrp="1"/>
          </p:cNvSpPr>
          <p:nvPr>
            <p:ph type="title"/>
          </p:nvPr>
        </p:nvSpPr>
        <p:spPr/>
        <p:txBody>
          <a:bodyPr>
            <a:normAutofit fontScale="90000"/>
          </a:bodyPr>
          <a:lstStyle/>
          <a:p>
            <a:r>
              <a:rPr lang="en-US" altLang="ko-KR" dirty="0"/>
              <a:t>Effect of the number of classes and training data per class</a:t>
            </a:r>
            <a:endParaRPr lang="ko-KR" altLang="en-US" dirty="0"/>
          </a:p>
        </p:txBody>
      </p:sp>
      <p:sp>
        <p:nvSpPr>
          <p:cNvPr id="5" name="object 6">
            <a:extLst>
              <a:ext uri="{FF2B5EF4-FFF2-40B4-BE49-F238E27FC236}">
                <a16:creationId xmlns:a16="http://schemas.microsoft.com/office/drawing/2014/main" id="{42B00780-4160-4EA3-A424-19D4EE18D42A}"/>
              </a:ext>
            </a:extLst>
          </p:cNvPr>
          <p:cNvSpPr/>
          <p:nvPr/>
        </p:nvSpPr>
        <p:spPr>
          <a:xfrm>
            <a:off x="1349000" y="2607309"/>
            <a:ext cx="6446001" cy="326652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8202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340DFE5-D954-420E-B0BC-F1312FF854D5}"/>
              </a:ext>
            </a:extLst>
          </p:cNvPr>
          <p:cNvSpPr>
            <a:spLocks noGrp="1"/>
          </p:cNvSpPr>
          <p:nvPr>
            <p:ph idx="1"/>
          </p:nvPr>
        </p:nvSpPr>
        <p:spPr/>
        <p:txBody>
          <a:bodyPr/>
          <a:lstStyle/>
          <a:p>
            <a:r>
              <a:rPr lang="en-US" altLang="ko-KR" b="1" dirty="0"/>
              <a:t>MNIST</a:t>
            </a:r>
          </a:p>
          <a:p>
            <a:pPr lvl="1"/>
            <a:r>
              <a:rPr lang="en-US" altLang="ko-KR" dirty="0"/>
              <a:t>The lack of randomness in the training data for each class and the small number of classes contribute to the  failure of the attack</a:t>
            </a:r>
          </a:p>
          <a:p>
            <a:endParaRPr lang="en-US" altLang="ko-KR" dirty="0"/>
          </a:p>
          <a:p>
            <a:r>
              <a:rPr lang="en-US" altLang="ko-KR" b="1" dirty="0"/>
              <a:t>Adult</a:t>
            </a:r>
            <a:r>
              <a:rPr lang="en-US" altLang="ko-KR" dirty="0"/>
              <a:t> </a:t>
            </a:r>
            <a:r>
              <a:rPr lang="en-US" altLang="ko-KR" b="1" dirty="0"/>
              <a:t>dataset</a:t>
            </a:r>
          </a:p>
          <a:p>
            <a:pPr lvl="1"/>
            <a:r>
              <a:rPr lang="en-US" altLang="ko-KR" dirty="0"/>
              <a:t>Two possible reasons for this failure:</a:t>
            </a:r>
          </a:p>
          <a:p>
            <a:pPr marL="1371600" lvl="2" indent="-457200">
              <a:buFont typeface="+mj-lt"/>
              <a:buAutoNum type="arabicPeriod"/>
            </a:pPr>
            <a:r>
              <a:rPr lang="en-US" altLang="ko-KR" dirty="0"/>
              <a:t>The model is not overfitted</a:t>
            </a:r>
          </a:p>
          <a:p>
            <a:pPr marL="1371600" lvl="2" indent="-457200">
              <a:buFont typeface="+mj-lt"/>
              <a:buAutoNum type="arabicPeriod"/>
            </a:pPr>
            <a:r>
              <a:rPr lang="en-US" altLang="ko-KR" dirty="0"/>
              <a:t>The model is a binary classifier, which means that the attacker has to distinguish members from non-members by observing the behavior of the model on essentially 1 signal, since the two outputs are complements  of each other.</a:t>
            </a:r>
          </a:p>
          <a:p>
            <a:endParaRPr lang="ko-KR" altLang="en-US" dirty="0"/>
          </a:p>
        </p:txBody>
      </p:sp>
      <p:sp>
        <p:nvSpPr>
          <p:cNvPr id="3" name="슬라이드 번호 개체 틀 2">
            <a:extLst>
              <a:ext uri="{FF2B5EF4-FFF2-40B4-BE49-F238E27FC236}">
                <a16:creationId xmlns:a16="http://schemas.microsoft.com/office/drawing/2014/main" id="{93BC0E66-5EAF-49C4-94E4-EEA50072817D}"/>
              </a:ext>
            </a:extLst>
          </p:cNvPr>
          <p:cNvSpPr>
            <a:spLocks noGrp="1"/>
          </p:cNvSpPr>
          <p:nvPr>
            <p:ph type="sldNum" sz="quarter" idx="12"/>
          </p:nvPr>
        </p:nvSpPr>
        <p:spPr/>
        <p:txBody>
          <a:bodyPr/>
          <a:lstStyle/>
          <a:p>
            <a:fld id="{685BE2C3-4C00-4662-A8F6-AE817E3951B3}" type="slidenum">
              <a:rPr lang="ko-KR" altLang="en-US" smtClean="0"/>
              <a:t>52</a:t>
            </a:fld>
            <a:endParaRPr lang="ko-KR" altLang="en-US" dirty="0"/>
          </a:p>
        </p:txBody>
      </p:sp>
      <p:sp>
        <p:nvSpPr>
          <p:cNvPr id="4" name="제목 3">
            <a:extLst>
              <a:ext uri="{FF2B5EF4-FFF2-40B4-BE49-F238E27FC236}">
                <a16:creationId xmlns:a16="http://schemas.microsoft.com/office/drawing/2014/main" id="{2CA009E8-583A-4DE9-84E6-C0320A5E2A6C}"/>
              </a:ext>
            </a:extLst>
          </p:cNvPr>
          <p:cNvSpPr>
            <a:spLocks noGrp="1"/>
          </p:cNvSpPr>
          <p:nvPr>
            <p:ph type="title"/>
          </p:nvPr>
        </p:nvSpPr>
        <p:spPr/>
        <p:txBody>
          <a:bodyPr>
            <a:normAutofit fontScale="90000"/>
          </a:bodyPr>
          <a:lstStyle/>
          <a:p>
            <a:r>
              <a:rPr lang="en-US" altLang="ko-KR" dirty="0"/>
              <a:t>Effect of the number of classes and training data per class</a:t>
            </a:r>
            <a:endParaRPr lang="ko-KR" altLang="en-US" dirty="0"/>
          </a:p>
        </p:txBody>
      </p:sp>
    </p:spTree>
    <p:extLst>
      <p:ext uri="{BB962C8B-B14F-4D97-AF65-F5344CB8AC3E}">
        <p14:creationId xmlns:p14="http://schemas.microsoft.com/office/powerpoint/2010/main" val="1874184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DDAE208-15B5-4722-863F-C0C2B7C5DD49}"/>
              </a:ext>
            </a:extLst>
          </p:cNvPr>
          <p:cNvSpPr>
            <a:spLocks noGrp="1"/>
          </p:cNvSpPr>
          <p:nvPr>
            <p:ph idx="1"/>
          </p:nvPr>
        </p:nvSpPr>
        <p:spPr/>
        <p:txBody>
          <a:bodyPr/>
          <a:lstStyle/>
          <a:p>
            <a:r>
              <a:rPr lang="en-US" altLang="ko-KR" dirty="0"/>
              <a:t>The more overfitted a model, the more it leaks</a:t>
            </a:r>
          </a:p>
          <a:p>
            <a:r>
              <a:rPr lang="en-US" altLang="ko-KR" b="1" dirty="0"/>
              <a:t>Overfitting is not the only factor that causes a model to be vulnerable to membership inference</a:t>
            </a:r>
          </a:p>
          <a:p>
            <a:r>
              <a:rPr lang="en-US" altLang="ko-KR" dirty="0"/>
              <a:t>The structure and type of the model also contribute to the problem</a:t>
            </a:r>
          </a:p>
          <a:p>
            <a:r>
              <a:rPr lang="en-US" altLang="ko-KR" dirty="0"/>
              <a:t>Bigger train-test accuracy gaps indicate that the model is overfitted for that class</a:t>
            </a:r>
          </a:p>
          <a:p>
            <a:pPr marL="0" indent="0">
              <a:buNone/>
            </a:pPr>
            <a:endParaRPr lang="en-US" altLang="ko-KR" dirty="0"/>
          </a:p>
        </p:txBody>
      </p:sp>
      <p:sp>
        <p:nvSpPr>
          <p:cNvPr id="3" name="슬라이드 번호 개체 틀 2">
            <a:extLst>
              <a:ext uri="{FF2B5EF4-FFF2-40B4-BE49-F238E27FC236}">
                <a16:creationId xmlns:a16="http://schemas.microsoft.com/office/drawing/2014/main" id="{6E4AB882-81D6-4171-B684-2BB81A7CD38D}"/>
              </a:ext>
            </a:extLst>
          </p:cNvPr>
          <p:cNvSpPr>
            <a:spLocks noGrp="1"/>
          </p:cNvSpPr>
          <p:nvPr>
            <p:ph type="sldNum" sz="quarter" idx="12"/>
          </p:nvPr>
        </p:nvSpPr>
        <p:spPr/>
        <p:txBody>
          <a:bodyPr/>
          <a:lstStyle/>
          <a:p>
            <a:fld id="{685BE2C3-4C00-4662-A8F6-AE817E3951B3}" type="slidenum">
              <a:rPr lang="ko-KR" altLang="en-US" smtClean="0"/>
              <a:t>53</a:t>
            </a:fld>
            <a:endParaRPr lang="ko-KR" altLang="en-US" dirty="0"/>
          </a:p>
        </p:txBody>
      </p:sp>
      <p:sp>
        <p:nvSpPr>
          <p:cNvPr id="4" name="제목 3">
            <a:extLst>
              <a:ext uri="{FF2B5EF4-FFF2-40B4-BE49-F238E27FC236}">
                <a16:creationId xmlns:a16="http://schemas.microsoft.com/office/drawing/2014/main" id="{A1DCC253-961F-44DA-9266-706DCC365214}"/>
              </a:ext>
            </a:extLst>
          </p:cNvPr>
          <p:cNvSpPr>
            <a:spLocks noGrp="1"/>
          </p:cNvSpPr>
          <p:nvPr>
            <p:ph type="title"/>
          </p:nvPr>
        </p:nvSpPr>
        <p:spPr/>
        <p:txBody>
          <a:bodyPr/>
          <a:lstStyle/>
          <a:p>
            <a:r>
              <a:rPr lang="en-US" altLang="ko-KR" dirty="0"/>
              <a:t>Effect of overfitting</a:t>
            </a:r>
            <a:endParaRPr lang="ko-KR" altLang="en-US" dirty="0"/>
          </a:p>
        </p:txBody>
      </p:sp>
    </p:spTree>
    <p:extLst>
      <p:ext uri="{BB962C8B-B14F-4D97-AF65-F5344CB8AC3E}">
        <p14:creationId xmlns:p14="http://schemas.microsoft.com/office/powerpoint/2010/main" val="32809180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DDAE208-15B5-4722-863F-C0C2B7C5DD49}"/>
              </a:ext>
            </a:extLst>
          </p:cNvPr>
          <p:cNvSpPr>
            <a:spLocks noGrp="1"/>
          </p:cNvSpPr>
          <p:nvPr>
            <p:ph idx="1"/>
          </p:nvPr>
        </p:nvSpPr>
        <p:spPr/>
        <p:txBody>
          <a:bodyPr/>
          <a:lstStyle/>
          <a:p>
            <a:r>
              <a:rPr lang="en-US" altLang="ko-KR" dirty="0"/>
              <a:t>Relationship between precision of the MIA on a class and train-test accuracy gap of the target model  Fraction of the training dataset that belongs to this class</a:t>
            </a:r>
          </a:p>
        </p:txBody>
      </p:sp>
      <p:sp>
        <p:nvSpPr>
          <p:cNvPr id="3" name="슬라이드 번호 개체 틀 2">
            <a:extLst>
              <a:ext uri="{FF2B5EF4-FFF2-40B4-BE49-F238E27FC236}">
                <a16:creationId xmlns:a16="http://schemas.microsoft.com/office/drawing/2014/main" id="{6E4AB882-81D6-4171-B684-2BB81A7CD38D}"/>
              </a:ext>
            </a:extLst>
          </p:cNvPr>
          <p:cNvSpPr>
            <a:spLocks noGrp="1"/>
          </p:cNvSpPr>
          <p:nvPr>
            <p:ph type="sldNum" sz="quarter" idx="12"/>
          </p:nvPr>
        </p:nvSpPr>
        <p:spPr/>
        <p:txBody>
          <a:bodyPr/>
          <a:lstStyle/>
          <a:p>
            <a:fld id="{685BE2C3-4C00-4662-A8F6-AE817E3951B3}" type="slidenum">
              <a:rPr lang="ko-KR" altLang="en-US" smtClean="0"/>
              <a:t>54</a:t>
            </a:fld>
            <a:endParaRPr lang="ko-KR" altLang="en-US" dirty="0"/>
          </a:p>
        </p:txBody>
      </p:sp>
      <p:sp>
        <p:nvSpPr>
          <p:cNvPr id="4" name="제목 3">
            <a:extLst>
              <a:ext uri="{FF2B5EF4-FFF2-40B4-BE49-F238E27FC236}">
                <a16:creationId xmlns:a16="http://schemas.microsoft.com/office/drawing/2014/main" id="{A1DCC253-961F-44DA-9266-706DCC365214}"/>
              </a:ext>
            </a:extLst>
          </p:cNvPr>
          <p:cNvSpPr>
            <a:spLocks noGrp="1"/>
          </p:cNvSpPr>
          <p:nvPr>
            <p:ph type="title"/>
          </p:nvPr>
        </p:nvSpPr>
        <p:spPr/>
        <p:txBody>
          <a:bodyPr/>
          <a:lstStyle/>
          <a:p>
            <a:r>
              <a:rPr lang="en-US" altLang="ko-KR" dirty="0"/>
              <a:t>Effect of overfitting</a:t>
            </a:r>
            <a:endParaRPr lang="ko-KR" altLang="en-US" dirty="0"/>
          </a:p>
        </p:txBody>
      </p:sp>
      <p:sp>
        <p:nvSpPr>
          <p:cNvPr id="5" name="object 3">
            <a:extLst>
              <a:ext uri="{FF2B5EF4-FFF2-40B4-BE49-F238E27FC236}">
                <a16:creationId xmlns:a16="http://schemas.microsoft.com/office/drawing/2014/main" id="{E2A1E2B4-63E6-4FF3-BC35-047089DD07CF}"/>
              </a:ext>
            </a:extLst>
          </p:cNvPr>
          <p:cNvSpPr/>
          <p:nvPr/>
        </p:nvSpPr>
        <p:spPr>
          <a:xfrm>
            <a:off x="185205" y="3331664"/>
            <a:ext cx="8773591" cy="284988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4755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6E4AB882-81D6-4171-B684-2BB81A7CD38D}"/>
              </a:ext>
            </a:extLst>
          </p:cNvPr>
          <p:cNvSpPr>
            <a:spLocks noGrp="1"/>
          </p:cNvSpPr>
          <p:nvPr>
            <p:ph type="sldNum" sz="quarter" idx="12"/>
          </p:nvPr>
        </p:nvSpPr>
        <p:spPr/>
        <p:txBody>
          <a:bodyPr/>
          <a:lstStyle/>
          <a:p>
            <a:fld id="{685BE2C3-4C00-4662-A8F6-AE817E3951B3}" type="slidenum">
              <a:rPr lang="ko-KR" altLang="en-US" smtClean="0"/>
              <a:t>55</a:t>
            </a:fld>
            <a:endParaRPr lang="ko-KR" altLang="en-US" dirty="0"/>
          </a:p>
        </p:txBody>
      </p:sp>
      <p:sp>
        <p:nvSpPr>
          <p:cNvPr id="4" name="제목 3">
            <a:extLst>
              <a:ext uri="{FF2B5EF4-FFF2-40B4-BE49-F238E27FC236}">
                <a16:creationId xmlns:a16="http://schemas.microsoft.com/office/drawing/2014/main" id="{A1DCC253-961F-44DA-9266-706DCC365214}"/>
              </a:ext>
            </a:extLst>
          </p:cNvPr>
          <p:cNvSpPr>
            <a:spLocks noGrp="1"/>
          </p:cNvSpPr>
          <p:nvPr>
            <p:ph type="title"/>
          </p:nvPr>
        </p:nvSpPr>
        <p:spPr/>
        <p:txBody>
          <a:bodyPr/>
          <a:lstStyle/>
          <a:p>
            <a:r>
              <a:rPr lang="en-US" altLang="ko-KR" dirty="0"/>
              <a:t>Why does the attack work?</a:t>
            </a:r>
            <a:endParaRPr lang="ko-KR" altLang="en-US" dirty="0"/>
          </a:p>
        </p:txBody>
      </p:sp>
      <p:sp>
        <p:nvSpPr>
          <p:cNvPr id="6" name="직사각형 5">
            <a:extLst>
              <a:ext uri="{FF2B5EF4-FFF2-40B4-BE49-F238E27FC236}">
                <a16:creationId xmlns:a16="http://schemas.microsoft.com/office/drawing/2014/main" id="{C45B0108-9C8E-4B98-A88F-506D6698B930}"/>
              </a:ext>
            </a:extLst>
          </p:cNvPr>
          <p:cNvSpPr/>
          <p:nvPr/>
        </p:nvSpPr>
        <p:spPr>
          <a:xfrm>
            <a:off x="628650" y="1490729"/>
            <a:ext cx="7363252" cy="1569660"/>
          </a:xfrm>
          <a:prstGeom prst="rect">
            <a:avLst/>
          </a:prstGeom>
        </p:spPr>
        <p:txBody>
          <a:bodyPr>
            <a:spAutoFit/>
          </a:bodyPr>
          <a:lstStyle/>
          <a:p>
            <a:pPr marL="228600" lvl="0" indent="-228600" defTabSz="914400" latinLnBrk="1">
              <a:spcBef>
                <a:spcPts val="1000"/>
              </a:spcBef>
              <a:buFont typeface="Arial" panose="020B0604020202020204" pitchFamily="34" charset="0"/>
              <a:buChar char="•"/>
            </a:pPr>
            <a:r>
              <a:rPr lang="en-US" altLang="ko-KR" sz="2400" dirty="0">
                <a:solidFill>
                  <a:prstClr val="black"/>
                </a:solidFill>
                <a:ea typeface="나눔바른고딕 Light" panose="020B0603020101020101" pitchFamily="50" charset="-127"/>
              </a:rPr>
              <a:t>Classification uncertainty (top row) and prediction accuracy (bottom row) of the target model for the members of its training dataset vs. non-members, visualized for several sample classes</a:t>
            </a:r>
          </a:p>
        </p:txBody>
      </p:sp>
      <p:sp>
        <p:nvSpPr>
          <p:cNvPr id="7" name="object 3">
            <a:extLst>
              <a:ext uri="{FF2B5EF4-FFF2-40B4-BE49-F238E27FC236}">
                <a16:creationId xmlns:a16="http://schemas.microsoft.com/office/drawing/2014/main" id="{60AEE9A3-5B3F-4868-AEC9-CA062E0A806E}"/>
              </a:ext>
            </a:extLst>
          </p:cNvPr>
          <p:cNvSpPr/>
          <p:nvPr/>
        </p:nvSpPr>
        <p:spPr>
          <a:xfrm>
            <a:off x="469752" y="3084723"/>
            <a:ext cx="8520385" cy="32998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25874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6E4AB882-81D6-4171-B684-2BB81A7CD38D}"/>
              </a:ext>
            </a:extLst>
          </p:cNvPr>
          <p:cNvSpPr>
            <a:spLocks noGrp="1"/>
          </p:cNvSpPr>
          <p:nvPr>
            <p:ph type="sldNum" sz="quarter" idx="12"/>
          </p:nvPr>
        </p:nvSpPr>
        <p:spPr/>
        <p:txBody>
          <a:bodyPr/>
          <a:lstStyle/>
          <a:p>
            <a:fld id="{685BE2C3-4C00-4662-A8F6-AE817E3951B3}" type="slidenum">
              <a:rPr lang="ko-KR" altLang="en-US" smtClean="0"/>
              <a:t>56</a:t>
            </a:fld>
            <a:endParaRPr lang="ko-KR" altLang="en-US" dirty="0"/>
          </a:p>
        </p:txBody>
      </p:sp>
      <p:sp>
        <p:nvSpPr>
          <p:cNvPr id="4" name="제목 3">
            <a:extLst>
              <a:ext uri="{FF2B5EF4-FFF2-40B4-BE49-F238E27FC236}">
                <a16:creationId xmlns:a16="http://schemas.microsoft.com/office/drawing/2014/main" id="{A1DCC253-961F-44DA-9266-706DCC365214}"/>
              </a:ext>
            </a:extLst>
          </p:cNvPr>
          <p:cNvSpPr>
            <a:spLocks noGrp="1"/>
          </p:cNvSpPr>
          <p:nvPr>
            <p:ph type="title"/>
          </p:nvPr>
        </p:nvSpPr>
        <p:spPr/>
        <p:txBody>
          <a:bodyPr/>
          <a:lstStyle/>
          <a:p>
            <a:r>
              <a:rPr lang="en-US" altLang="ko-KR" dirty="0"/>
              <a:t>Why does the attack work?</a:t>
            </a:r>
            <a:endParaRPr lang="ko-KR" altLang="en-US" dirty="0"/>
          </a:p>
        </p:txBody>
      </p:sp>
      <p:sp>
        <p:nvSpPr>
          <p:cNvPr id="6" name="직사각형 5">
            <a:extLst>
              <a:ext uri="{FF2B5EF4-FFF2-40B4-BE49-F238E27FC236}">
                <a16:creationId xmlns:a16="http://schemas.microsoft.com/office/drawing/2014/main" id="{C45B0108-9C8E-4B98-A88F-506D6698B930}"/>
              </a:ext>
            </a:extLst>
          </p:cNvPr>
          <p:cNvSpPr/>
          <p:nvPr/>
        </p:nvSpPr>
        <p:spPr>
          <a:xfrm>
            <a:off x="628650" y="1490729"/>
            <a:ext cx="7363252" cy="1569660"/>
          </a:xfrm>
          <a:prstGeom prst="rect">
            <a:avLst/>
          </a:prstGeom>
        </p:spPr>
        <p:txBody>
          <a:bodyPr>
            <a:spAutoFit/>
          </a:bodyPr>
          <a:lstStyle/>
          <a:p>
            <a:pPr marL="228600" lvl="0" indent="-228600" defTabSz="914400" latinLnBrk="1">
              <a:spcBef>
                <a:spcPts val="1000"/>
              </a:spcBef>
              <a:buFont typeface="Arial" panose="020B0604020202020204" pitchFamily="34" charset="0"/>
              <a:buChar char="•"/>
            </a:pPr>
            <a:r>
              <a:rPr lang="en-US" altLang="ko-KR" sz="2400" dirty="0">
                <a:solidFill>
                  <a:prstClr val="black"/>
                </a:solidFill>
                <a:ea typeface="나눔바른고딕 Light" panose="020B0603020101020101" pitchFamily="50" charset="-127"/>
              </a:rPr>
              <a:t>There is an observable difference between the output (both accuracy and uncertainty) of the model on the member inputs versus the non-member inputs in the cases were he attack is successful</a:t>
            </a:r>
          </a:p>
        </p:txBody>
      </p:sp>
      <p:sp>
        <p:nvSpPr>
          <p:cNvPr id="7" name="object 3">
            <a:extLst>
              <a:ext uri="{FF2B5EF4-FFF2-40B4-BE49-F238E27FC236}">
                <a16:creationId xmlns:a16="http://schemas.microsoft.com/office/drawing/2014/main" id="{60AEE9A3-5B3F-4868-AEC9-CA062E0A806E}"/>
              </a:ext>
            </a:extLst>
          </p:cNvPr>
          <p:cNvSpPr/>
          <p:nvPr/>
        </p:nvSpPr>
        <p:spPr>
          <a:xfrm>
            <a:off x="469752" y="3084723"/>
            <a:ext cx="8520385" cy="32998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184772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1417D4A-34E8-49AF-830B-4BFDC90ADC98}"/>
              </a:ext>
            </a:extLst>
          </p:cNvPr>
          <p:cNvSpPr>
            <a:spLocks noGrp="1"/>
          </p:cNvSpPr>
          <p:nvPr>
            <p:ph idx="1"/>
          </p:nvPr>
        </p:nvSpPr>
        <p:spPr/>
        <p:txBody>
          <a:bodyPr/>
          <a:lstStyle/>
          <a:p>
            <a:r>
              <a:rPr lang="en-US" altLang="ko-KR" dirty="0"/>
              <a:t>Success of membership of inference is directly related to:</a:t>
            </a:r>
          </a:p>
          <a:p>
            <a:pPr marL="914400" lvl="1" indent="-457200">
              <a:buFont typeface="+mj-lt"/>
              <a:buAutoNum type="arabicPeriod"/>
            </a:pPr>
            <a:r>
              <a:rPr lang="en-US" altLang="ko-KR" dirty="0"/>
              <a:t>Generalizability of the target model and</a:t>
            </a:r>
          </a:p>
          <a:p>
            <a:pPr marL="914400" lvl="1" indent="-457200">
              <a:buFont typeface="+mj-lt"/>
              <a:buAutoNum type="arabicPeriod"/>
            </a:pPr>
            <a:r>
              <a:rPr lang="en-US" altLang="ko-KR" dirty="0"/>
              <a:t>Diversity of its training data.</a:t>
            </a:r>
          </a:p>
          <a:p>
            <a:endParaRPr lang="en-US" altLang="ko-KR" dirty="0"/>
          </a:p>
          <a:p>
            <a:r>
              <a:rPr lang="en-US" altLang="ko-KR" b="1" dirty="0"/>
              <a:t>Overfitted models lack predictive power and leak sensitive information about the training data</a:t>
            </a:r>
          </a:p>
          <a:p>
            <a:endParaRPr lang="ko-KR" altLang="en-US" dirty="0"/>
          </a:p>
        </p:txBody>
      </p:sp>
      <p:sp>
        <p:nvSpPr>
          <p:cNvPr id="3" name="슬라이드 번호 개체 틀 2">
            <a:extLst>
              <a:ext uri="{FF2B5EF4-FFF2-40B4-BE49-F238E27FC236}">
                <a16:creationId xmlns:a16="http://schemas.microsoft.com/office/drawing/2014/main" id="{1E0923B8-E481-48A8-93C8-E8DCF5323E87}"/>
              </a:ext>
            </a:extLst>
          </p:cNvPr>
          <p:cNvSpPr>
            <a:spLocks noGrp="1"/>
          </p:cNvSpPr>
          <p:nvPr>
            <p:ph type="sldNum" sz="quarter" idx="12"/>
          </p:nvPr>
        </p:nvSpPr>
        <p:spPr/>
        <p:txBody>
          <a:bodyPr/>
          <a:lstStyle/>
          <a:p>
            <a:fld id="{685BE2C3-4C00-4662-A8F6-AE817E3951B3}" type="slidenum">
              <a:rPr lang="ko-KR" altLang="en-US" smtClean="0"/>
              <a:t>57</a:t>
            </a:fld>
            <a:endParaRPr lang="ko-KR" altLang="en-US" dirty="0"/>
          </a:p>
        </p:txBody>
      </p:sp>
      <p:sp>
        <p:nvSpPr>
          <p:cNvPr id="4" name="제목 3">
            <a:extLst>
              <a:ext uri="{FF2B5EF4-FFF2-40B4-BE49-F238E27FC236}">
                <a16:creationId xmlns:a16="http://schemas.microsoft.com/office/drawing/2014/main" id="{A2BBA3EC-C516-4BB7-8E51-3A23F5A0B139}"/>
              </a:ext>
            </a:extLst>
          </p:cNvPr>
          <p:cNvSpPr>
            <a:spLocks noGrp="1"/>
          </p:cNvSpPr>
          <p:nvPr>
            <p:ph type="title"/>
          </p:nvPr>
        </p:nvSpPr>
        <p:spPr/>
        <p:txBody>
          <a:bodyPr/>
          <a:lstStyle/>
          <a:p>
            <a:r>
              <a:rPr lang="en-US" altLang="ko-KR" dirty="0"/>
              <a:t>Why does the attack work?</a:t>
            </a:r>
            <a:endParaRPr lang="ko-KR" altLang="en-US" dirty="0"/>
          </a:p>
        </p:txBody>
      </p:sp>
    </p:spTree>
    <p:extLst>
      <p:ext uri="{BB962C8B-B14F-4D97-AF65-F5344CB8AC3E}">
        <p14:creationId xmlns:p14="http://schemas.microsoft.com/office/powerpoint/2010/main" val="25596648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1417D4A-34E8-49AF-830B-4BFDC90ADC98}"/>
              </a:ext>
            </a:extLst>
          </p:cNvPr>
          <p:cNvSpPr>
            <a:spLocks noGrp="1"/>
          </p:cNvSpPr>
          <p:nvPr>
            <p:ph idx="1"/>
          </p:nvPr>
        </p:nvSpPr>
        <p:spPr/>
        <p:txBody>
          <a:bodyPr/>
          <a:lstStyle/>
          <a:p>
            <a:r>
              <a:rPr lang="en-US" altLang="ko-KR" dirty="0"/>
              <a:t>Restrict the prediction vector to top k classes</a:t>
            </a:r>
          </a:p>
          <a:p>
            <a:pPr lvl="1"/>
            <a:r>
              <a:rPr lang="en-US" altLang="ko-KR" dirty="0"/>
              <a:t>When the number of classes is large, many classes may have very small probabilities in the  model’s prediction vector.</a:t>
            </a:r>
          </a:p>
          <a:p>
            <a:r>
              <a:rPr lang="en-US" altLang="ko-KR" dirty="0"/>
              <a:t>Coarsen precision of the prediction vector</a:t>
            </a:r>
          </a:p>
          <a:p>
            <a:pPr lvl="1"/>
            <a:r>
              <a:rPr lang="en-US" altLang="ko-KR" dirty="0"/>
              <a:t>Round the classification probabilities in the prediction vector to d floating point digits The smaller d is, the less information the model leaks</a:t>
            </a:r>
          </a:p>
          <a:p>
            <a:endParaRPr lang="en-US" altLang="ko-KR" dirty="0"/>
          </a:p>
        </p:txBody>
      </p:sp>
      <p:sp>
        <p:nvSpPr>
          <p:cNvPr id="3" name="슬라이드 번호 개체 틀 2">
            <a:extLst>
              <a:ext uri="{FF2B5EF4-FFF2-40B4-BE49-F238E27FC236}">
                <a16:creationId xmlns:a16="http://schemas.microsoft.com/office/drawing/2014/main" id="{1E0923B8-E481-48A8-93C8-E8DCF5323E87}"/>
              </a:ext>
            </a:extLst>
          </p:cNvPr>
          <p:cNvSpPr>
            <a:spLocks noGrp="1"/>
          </p:cNvSpPr>
          <p:nvPr>
            <p:ph type="sldNum" sz="quarter" idx="12"/>
          </p:nvPr>
        </p:nvSpPr>
        <p:spPr/>
        <p:txBody>
          <a:bodyPr/>
          <a:lstStyle/>
          <a:p>
            <a:fld id="{685BE2C3-4C00-4662-A8F6-AE817E3951B3}" type="slidenum">
              <a:rPr lang="ko-KR" altLang="en-US" smtClean="0"/>
              <a:t>58</a:t>
            </a:fld>
            <a:endParaRPr lang="ko-KR" altLang="en-US" dirty="0"/>
          </a:p>
        </p:txBody>
      </p:sp>
      <p:sp>
        <p:nvSpPr>
          <p:cNvPr id="4" name="제목 3">
            <a:extLst>
              <a:ext uri="{FF2B5EF4-FFF2-40B4-BE49-F238E27FC236}">
                <a16:creationId xmlns:a16="http://schemas.microsoft.com/office/drawing/2014/main" id="{A2BBA3EC-C516-4BB7-8E51-3A23F5A0B139}"/>
              </a:ext>
            </a:extLst>
          </p:cNvPr>
          <p:cNvSpPr>
            <a:spLocks noGrp="1"/>
          </p:cNvSpPr>
          <p:nvPr>
            <p:ph type="title"/>
          </p:nvPr>
        </p:nvSpPr>
        <p:spPr/>
        <p:txBody>
          <a:bodyPr/>
          <a:lstStyle/>
          <a:p>
            <a:r>
              <a:rPr lang="en-US" altLang="ko-KR" dirty="0"/>
              <a:t>Mitigation strategies</a:t>
            </a:r>
            <a:endParaRPr lang="ko-KR" altLang="en-US" dirty="0"/>
          </a:p>
        </p:txBody>
      </p:sp>
    </p:spTree>
    <p:extLst>
      <p:ext uri="{BB962C8B-B14F-4D97-AF65-F5344CB8AC3E}">
        <p14:creationId xmlns:p14="http://schemas.microsoft.com/office/powerpoint/2010/main" val="1043471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1417D4A-34E8-49AF-830B-4BFDC90ADC98}"/>
              </a:ext>
            </a:extLst>
          </p:cNvPr>
          <p:cNvSpPr>
            <a:spLocks noGrp="1"/>
          </p:cNvSpPr>
          <p:nvPr>
            <p:ph idx="1"/>
          </p:nvPr>
        </p:nvSpPr>
        <p:spPr/>
        <p:txBody>
          <a:bodyPr/>
          <a:lstStyle/>
          <a:p>
            <a:r>
              <a:rPr lang="en-US" altLang="ko-KR" dirty="0"/>
              <a:t>Increase entropy of the prediction vector</a:t>
            </a:r>
          </a:p>
          <a:p>
            <a:pPr lvl="1"/>
            <a:r>
              <a:rPr lang="en-US" altLang="ko-KR" dirty="0"/>
              <a:t>Membership inference exploits the difference between the prediction entropy of the target  model on its training inputs versus other inputs</a:t>
            </a:r>
          </a:p>
          <a:p>
            <a:pPr lvl="1"/>
            <a:r>
              <a:rPr lang="en-US" altLang="ko-KR" dirty="0"/>
              <a:t>Add </a:t>
            </a:r>
            <a:r>
              <a:rPr lang="en-US" altLang="ko-KR" dirty="0" err="1"/>
              <a:t>softmax</a:t>
            </a:r>
            <a:r>
              <a:rPr lang="en-US" altLang="ko-KR" dirty="0"/>
              <a:t> layer and increase its normalizing temperature t&gt;0 (knowledge distillation)</a:t>
            </a:r>
          </a:p>
          <a:p>
            <a:r>
              <a:rPr lang="en-US" altLang="ko-KR" dirty="0"/>
              <a:t>Use regularization</a:t>
            </a:r>
          </a:p>
          <a:p>
            <a:pPr lvl="1"/>
            <a:r>
              <a:rPr lang="en-US" altLang="ko-KR" dirty="0"/>
              <a:t>L2-norm standard regularization: Penalizes large weight parameters</a:t>
            </a:r>
          </a:p>
        </p:txBody>
      </p:sp>
      <p:sp>
        <p:nvSpPr>
          <p:cNvPr id="3" name="슬라이드 번호 개체 틀 2">
            <a:extLst>
              <a:ext uri="{FF2B5EF4-FFF2-40B4-BE49-F238E27FC236}">
                <a16:creationId xmlns:a16="http://schemas.microsoft.com/office/drawing/2014/main" id="{1E0923B8-E481-48A8-93C8-E8DCF5323E87}"/>
              </a:ext>
            </a:extLst>
          </p:cNvPr>
          <p:cNvSpPr>
            <a:spLocks noGrp="1"/>
          </p:cNvSpPr>
          <p:nvPr>
            <p:ph type="sldNum" sz="quarter" idx="12"/>
          </p:nvPr>
        </p:nvSpPr>
        <p:spPr/>
        <p:txBody>
          <a:bodyPr/>
          <a:lstStyle/>
          <a:p>
            <a:fld id="{685BE2C3-4C00-4662-A8F6-AE817E3951B3}" type="slidenum">
              <a:rPr lang="ko-KR" altLang="en-US" smtClean="0"/>
              <a:t>59</a:t>
            </a:fld>
            <a:endParaRPr lang="ko-KR" altLang="en-US" dirty="0"/>
          </a:p>
        </p:txBody>
      </p:sp>
      <p:sp>
        <p:nvSpPr>
          <p:cNvPr id="4" name="제목 3">
            <a:extLst>
              <a:ext uri="{FF2B5EF4-FFF2-40B4-BE49-F238E27FC236}">
                <a16:creationId xmlns:a16="http://schemas.microsoft.com/office/drawing/2014/main" id="{A2BBA3EC-C516-4BB7-8E51-3A23F5A0B139}"/>
              </a:ext>
            </a:extLst>
          </p:cNvPr>
          <p:cNvSpPr>
            <a:spLocks noGrp="1"/>
          </p:cNvSpPr>
          <p:nvPr>
            <p:ph type="title"/>
          </p:nvPr>
        </p:nvSpPr>
        <p:spPr/>
        <p:txBody>
          <a:bodyPr/>
          <a:lstStyle/>
          <a:p>
            <a:r>
              <a:rPr lang="en-US" altLang="ko-KR" dirty="0"/>
              <a:t>Mitigation strategies</a:t>
            </a:r>
            <a:endParaRPr lang="ko-KR" altLang="en-US" dirty="0"/>
          </a:p>
        </p:txBody>
      </p:sp>
    </p:spTree>
    <p:extLst>
      <p:ext uri="{BB962C8B-B14F-4D97-AF65-F5344CB8AC3E}">
        <p14:creationId xmlns:p14="http://schemas.microsoft.com/office/powerpoint/2010/main" val="352430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222FDCB-3E5C-4785-B708-47932238252C}"/>
              </a:ext>
            </a:extLst>
          </p:cNvPr>
          <p:cNvSpPr>
            <a:spLocks noGrp="1"/>
          </p:cNvSpPr>
          <p:nvPr>
            <p:ph idx="1"/>
          </p:nvPr>
        </p:nvSpPr>
        <p:spPr/>
        <p:txBody>
          <a:bodyPr/>
          <a:lstStyle/>
          <a:p>
            <a:r>
              <a:rPr lang="en-US" altLang="ko-KR" b="1" dirty="0"/>
              <a:t>Model</a:t>
            </a:r>
            <a:r>
              <a:rPr lang="en-US" altLang="ko-KR" dirty="0"/>
              <a:t> for Membership Inference Attacks &amp; </a:t>
            </a:r>
            <a:r>
              <a:rPr lang="en-US" altLang="ko-KR" b="1" dirty="0"/>
              <a:t>Tool</a:t>
            </a:r>
            <a:r>
              <a:rPr lang="en-US" altLang="ko-KR" dirty="0"/>
              <a:t> to measure the membership risk</a:t>
            </a:r>
          </a:p>
          <a:p>
            <a:r>
              <a:rPr lang="en-US" altLang="ko-KR" dirty="0"/>
              <a:t>Insights about the </a:t>
            </a:r>
            <a:r>
              <a:rPr lang="en-US" altLang="ko-KR" b="1" dirty="0"/>
              <a:t>reason</a:t>
            </a:r>
            <a:r>
              <a:rPr lang="en-US" altLang="ko-KR" dirty="0"/>
              <a:t> for Membership Inference Attacks</a:t>
            </a:r>
          </a:p>
          <a:p>
            <a:pPr lvl="1"/>
            <a:r>
              <a:rPr lang="en-US" altLang="ko-KR" dirty="0"/>
              <a:t>Overfitting</a:t>
            </a:r>
          </a:p>
          <a:p>
            <a:pPr lvl="1"/>
            <a:r>
              <a:rPr lang="en-US" altLang="ko-KR" dirty="0"/>
              <a:t>Structure and Type of the model</a:t>
            </a:r>
          </a:p>
          <a:p>
            <a:r>
              <a:rPr lang="en-US" altLang="ko-KR" b="1" dirty="0"/>
              <a:t>Mitigation strategies</a:t>
            </a:r>
            <a:r>
              <a:rPr lang="en-US" altLang="ko-KR" dirty="0"/>
              <a:t> against Membership Inference Attacks</a:t>
            </a:r>
          </a:p>
          <a:p>
            <a:pPr lvl="1"/>
            <a:r>
              <a:rPr lang="en-US" altLang="ko-KR" dirty="0"/>
              <a:t>Regularization</a:t>
            </a:r>
          </a:p>
          <a:p>
            <a:pPr lvl="1"/>
            <a:r>
              <a:rPr lang="en-US" altLang="ko-KR" dirty="0"/>
              <a:t>Double precision rounding</a:t>
            </a:r>
          </a:p>
          <a:p>
            <a:endParaRPr lang="ko-KR" altLang="en-US" dirty="0"/>
          </a:p>
        </p:txBody>
      </p:sp>
      <p:sp>
        <p:nvSpPr>
          <p:cNvPr id="3" name="슬라이드 번호 개체 틀 2">
            <a:extLst>
              <a:ext uri="{FF2B5EF4-FFF2-40B4-BE49-F238E27FC236}">
                <a16:creationId xmlns:a16="http://schemas.microsoft.com/office/drawing/2014/main" id="{876624A8-AD12-4780-964A-0C097908122C}"/>
              </a:ext>
            </a:extLst>
          </p:cNvPr>
          <p:cNvSpPr>
            <a:spLocks noGrp="1"/>
          </p:cNvSpPr>
          <p:nvPr>
            <p:ph type="sldNum" sz="quarter" idx="12"/>
          </p:nvPr>
        </p:nvSpPr>
        <p:spPr/>
        <p:txBody>
          <a:bodyPr/>
          <a:lstStyle/>
          <a:p>
            <a:fld id="{685BE2C3-4C00-4662-A8F6-AE817E3951B3}" type="slidenum">
              <a:rPr lang="ko-KR" altLang="en-US" smtClean="0"/>
              <a:t>6</a:t>
            </a:fld>
            <a:endParaRPr lang="ko-KR" altLang="en-US" dirty="0"/>
          </a:p>
        </p:txBody>
      </p:sp>
      <p:sp>
        <p:nvSpPr>
          <p:cNvPr id="4" name="제목 3">
            <a:extLst>
              <a:ext uri="{FF2B5EF4-FFF2-40B4-BE49-F238E27FC236}">
                <a16:creationId xmlns:a16="http://schemas.microsoft.com/office/drawing/2014/main" id="{8513F4B4-8A85-4FD1-950F-509B3B5C0874}"/>
              </a:ext>
            </a:extLst>
          </p:cNvPr>
          <p:cNvSpPr>
            <a:spLocks noGrp="1"/>
          </p:cNvSpPr>
          <p:nvPr>
            <p:ph type="title"/>
          </p:nvPr>
        </p:nvSpPr>
        <p:spPr/>
        <p:txBody>
          <a:bodyPr/>
          <a:lstStyle/>
          <a:p>
            <a:r>
              <a:rPr lang="en-US" altLang="ko-KR" dirty="0"/>
              <a:t>Results</a:t>
            </a:r>
            <a:endParaRPr lang="ko-KR" altLang="en-US" dirty="0"/>
          </a:p>
        </p:txBody>
      </p:sp>
    </p:spTree>
    <p:extLst>
      <p:ext uri="{BB962C8B-B14F-4D97-AF65-F5344CB8AC3E}">
        <p14:creationId xmlns:p14="http://schemas.microsoft.com/office/powerpoint/2010/main" val="4137711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1E0923B8-E481-48A8-93C8-E8DCF5323E87}"/>
              </a:ext>
            </a:extLst>
          </p:cNvPr>
          <p:cNvSpPr>
            <a:spLocks noGrp="1"/>
          </p:cNvSpPr>
          <p:nvPr>
            <p:ph type="sldNum" sz="quarter" idx="12"/>
          </p:nvPr>
        </p:nvSpPr>
        <p:spPr>
          <a:xfrm>
            <a:off x="3543300" y="6356351"/>
            <a:ext cx="2057400" cy="365125"/>
          </a:xfrm>
        </p:spPr>
        <p:txBody>
          <a:bodyPr/>
          <a:lstStyle/>
          <a:p>
            <a:fld id="{685BE2C3-4C00-4662-A8F6-AE817E3951B3}" type="slidenum">
              <a:rPr lang="ko-KR" altLang="en-US" smtClean="0"/>
              <a:t>60</a:t>
            </a:fld>
            <a:endParaRPr lang="ko-KR" altLang="en-US" dirty="0"/>
          </a:p>
        </p:txBody>
      </p:sp>
      <p:sp>
        <p:nvSpPr>
          <p:cNvPr id="4" name="제목 3">
            <a:extLst>
              <a:ext uri="{FF2B5EF4-FFF2-40B4-BE49-F238E27FC236}">
                <a16:creationId xmlns:a16="http://schemas.microsoft.com/office/drawing/2014/main" id="{A2BBA3EC-C516-4BB7-8E51-3A23F5A0B139}"/>
              </a:ext>
            </a:extLst>
          </p:cNvPr>
          <p:cNvSpPr>
            <a:spLocks noGrp="1"/>
          </p:cNvSpPr>
          <p:nvPr>
            <p:ph type="title"/>
          </p:nvPr>
        </p:nvSpPr>
        <p:spPr/>
        <p:txBody>
          <a:bodyPr/>
          <a:lstStyle/>
          <a:p>
            <a:r>
              <a:rPr lang="en-US" altLang="ko-KR" dirty="0"/>
              <a:t>Mitigation strategies</a:t>
            </a:r>
            <a:endParaRPr lang="ko-KR" altLang="en-US" dirty="0"/>
          </a:p>
        </p:txBody>
      </p:sp>
      <p:sp>
        <p:nvSpPr>
          <p:cNvPr id="5" name="object 5">
            <a:extLst>
              <a:ext uri="{FF2B5EF4-FFF2-40B4-BE49-F238E27FC236}">
                <a16:creationId xmlns:a16="http://schemas.microsoft.com/office/drawing/2014/main" id="{AC6742D7-805F-481C-ADC9-E18818C96B25}"/>
              </a:ext>
            </a:extLst>
          </p:cNvPr>
          <p:cNvSpPr/>
          <p:nvPr/>
        </p:nvSpPr>
        <p:spPr>
          <a:xfrm>
            <a:off x="1633987" y="1813959"/>
            <a:ext cx="5876026" cy="44333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25911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1417D4A-34E8-49AF-830B-4BFDC90ADC98}"/>
              </a:ext>
            </a:extLst>
          </p:cNvPr>
          <p:cNvSpPr>
            <a:spLocks noGrp="1"/>
          </p:cNvSpPr>
          <p:nvPr>
            <p:ph idx="1"/>
          </p:nvPr>
        </p:nvSpPr>
        <p:spPr/>
        <p:txBody>
          <a:bodyPr/>
          <a:lstStyle/>
          <a:p>
            <a:r>
              <a:rPr lang="en-US" altLang="ko-KR" dirty="0"/>
              <a:t>Baseline: Neural Network with one hidden layer</a:t>
            </a:r>
          </a:p>
          <a:p>
            <a:r>
              <a:rPr lang="en-US" altLang="ko-KR" dirty="0"/>
              <a:t>Implemented mitigation strategies did not impose any cost  on the target model’s prediction accuracy</a:t>
            </a:r>
          </a:p>
          <a:p>
            <a:r>
              <a:rPr lang="en-US" altLang="ko-KR" dirty="0"/>
              <a:t>In case of regularization, the target models prediction accuracy increased</a:t>
            </a:r>
          </a:p>
        </p:txBody>
      </p:sp>
      <p:sp>
        <p:nvSpPr>
          <p:cNvPr id="3" name="슬라이드 번호 개체 틀 2">
            <a:extLst>
              <a:ext uri="{FF2B5EF4-FFF2-40B4-BE49-F238E27FC236}">
                <a16:creationId xmlns:a16="http://schemas.microsoft.com/office/drawing/2014/main" id="{1E0923B8-E481-48A8-93C8-E8DCF5323E87}"/>
              </a:ext>
            </a:extLst>
          </p:cNvPr>
          <p:cNvSpPr>
            <a:spLocks noGrp="1"/>
          </p:cNvSpPr>
          <p:nvPr>
            <p:ph type="sldNum" sz="quarter" idx="12"/>
          </p:nvPr>
        </p:nvSpPr>
        <p:spPr/>
        <p:txBody>
          <a:bodyPr/>
          <a:lstStyle/>
          <a:p>
            <a:fld id="{685BE2C3-4C00-4662-A8F6-AE817E3951B3}" type="slidenum">
              <a:rPr lang="ko-KR" altLang="en-US" smtClean="0"/>
              <a:t>61</a:t>
            </a:fld>
            <a:endParaRPr lang="ko-KR" altLang="en-US" dirty="0"/>
          </a:p>
        </p:txBody>
      </p:sp>
      <p:sp>
        <p:nvSpPr>
          <p:cNvPr id="4" name="제목 3">
            <a:extLst>
              <a:ext uri="{FF2B5EF4-FFF2-40B4-BE49-F238E27FC236}">
                <a16:creationId xmlns:a16="http://schemas.microsoft.com/office/drawing/2014/main" id="{A2BBA3EC-C516-4BB7-8E51-3A23F5A0B139}"/>
              </a:ext>
            </a:extLst>
          </p:cNvPr>
          <p:cNvSpPr>
            <a:spLocks noGrp="1"/>
          </p:cNvSpPr>
          <p:nvPr>
            <p:ph type="title"/>
          </p:nvPr>
        </p:nvSpPr>
        <p:spPr/>
        <p:txBody>
          <a:bodyPr/>
          <a:lstStyle/>
          <a:p>
            <a:r>
              <a:rPr lang="en-US" altLang="ko-KR" dirty="0"/>
              <a:t>Mitigation strategies</a:t>
            </a:r>
            <a:endParaRPr lang="ko-KR" altLang="en-US" dirty="0"/>
          </a:p>
        </p:txBody>
      </p:sp>
    </p:spTree>
    <p:extLst>
      <p:ext uri="{BB962C8B-B14F-4D97-AF65-F5344CB8AC3E}">
        <p14:creationId xmlns:p14="http://schemas.microsoft.com/office/powerpoint/2010/main" val="768439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1417D4A-34E8-49AF-830B-4BFDC90ADC98}"/>
              </a:ext>
            </a:extLst>
          </p:cNvPr>
          <p:cNvSpPr>
            <a:spLocks noGrp="1"/>
          </p:cNvSpPr>
          <p:nvPr>
            <p:ph idx="1"/>
          </p:nvPr>
        </p:nvSpPr>
        <p:spPr/>
        <p:txBody>
          <a:bodyPr/>
          <a:lstStyle/>
          <a:p>
            <a:r>
              <a:rPr lang="en-US" altLang="ko-KR" b="1" dirty="0"/>
              <a:t>Restricting the prediction vector to a single label is not enough to fully prevent membership inference</a:t>
            </a:r>
          </a:p>
          <a:p>
            <a:pPr lvl="1"/>
            <a:r>
              <a:rPr lang="en-US" altLang="ko-KR" dirty="0"/>
              <a:t>The attack can still exploit mislabeling behavior:</a:t>
            </a:r>
          </a:p>
          <a:p>
            <a:pPr lvl="2"/>
            <a:r>
              <a:rPr lang="en-US" altLang="ko-KR" dirty="0"/>
              <a:t>Members and non-members are mislabeled differently (assigned to different wrong classes)</a:t>
            </a:r>
          </a:p>
          <a:p>
            <a:r>
              <a:rPr lang="en-US" altLang="ko-KR" dirty="0"/>
              <a:t>If the prediction vector contains probabilities in addition to  the labels, the model leaks even more information</a:t>
            </a:r>
          </a:p>
        </p:txBody>
      </p:sp>
      <p:sp>
        <p:nvSpPr>
          <p:cNvPr id="3" name="슬라이드 번호 개체 틀 2">
            <a:extLst>
              <a:ext uri="{FF2B5EF4-FFF2-40B4-BE49-F238E27FC236}">
                <a16:creationId xmlns:a16="http://schemas.microsoft.com/office/drawing/2014/main" id="{1E0923B8-E481-48A8-93C8-E8DCF5323E87}"/>
              </a:ext>
            </a:extLst>
          </p:cNvPr>
          <p:cNvSpPr>
            <a:spLocks noGrp="1"/>
          </p:cNvSpPr>
          <p:nvPr>
            <p:ph type="sldNum" sz="quarter" idx="12"/>
          </p:nvPr>
        </p:nvSpPr>
        <p:spPr/>
        <p:txBody>
          <a:bodyPr/>
          <a:lstStyle/>
          <a:p>
            <a:fld id="{685BE2C3-4C00-4662-A8F6-AE817E3951B3}" type="slidenum">
              <a:rPr lang="ko-KR" altLang="en-US" smtClean="0"/>
              <a:t>62</a:t>
            </a:fld>
            <a:endParaRPr lang="ko-KR" altLang="en-US" dirty="0"/>
          </a:p>
        </p:txBody>
      </p:sp>
      <p:sp>
        <p:nvSpPr>
          <p:cNvPr id="4" name="제목 3">
            <a:extLst>
              <a:ext uri="{FF2B5EF4-FFF2-40B4-BE49-F238E27FC236}">
                <a16:creationId xmlns:a16="http://schemas.microsoft.com/office/drawing/2014/main" id="{A2BBA3EC-C516-4BB7-8E51-3A23F5A0B139}"/>
              </a:ext>
            </a:extLst>
          </p:cNvPr>
          <p:cNvSpPr>
            <a:spLocks noGrp="1"/>
          </p:cNvSpPr>
          <p:nvPr>
            <p:ph type="title"/>
          </p:nvPr>
        </p:nvSpPr>
        <p:spPr/>
        <p:txBody>
          <a:bodyPr/>
          <a:lstStyle/>
          <a:p>
            <a:r>
              <a:rPr lang="en-US" altLang="ko-KR" dirty="0"/>
              <a:t>Mitigation strategies</a:t>
            </a:r>
            <a:endParaRPr lang="ko-KR" altLang="en-US" dirty="0"/>
          </a:p>
        </p:txBody>
      </p:sp>
    </p:spTree>
    <p:extLst>
      <p:ext uri="{BB962C8B-B14F-4D97-AF65-F5344CB8AC3E}">
        <p14:creationId xmlns:p14="http://schemas.microsoft.com/office/powerpoint/2010/main" val="3799754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11395A6-6D68-46A2-928A-BE537E57418D}"/>
              </a:ext>
            </a:extLst>
          </p:cNvPr>
          <p:cNvSpPr>
            <a:spLocks noGrp="1"/>
          </p:cNvSpPr>
          <p:nvPr>
            <p:ph idx="1"/>
          </p:nvPr>
        </p:nvSpPr>
        <p:spPr/>
        <p:txBody>
          <a:bodyPr/>
          <a:lstStyle/>
          <a:p>
            <a:r>
              <a:rPr lang="en-US" altLang="ko-KR" dirty="0"/>
              <a:t>The accuracy of the attack on synthetic data is less than that on real data</a:t>
            </a:r>
          </a:p>
          <a:p>
            <a:pPr lvl="1"/>
            <a:r>
              <a:rPr lang="en-US" altLang="ko-KR" b="1" dirty="0"/>
              <a:t>Reason</a:t>
            </a:r>
            <a:r>
              <a:rPr lang="en-US" altLang="ko-KR" dirty="0"/>
              <a:t>: Quality of the synthetic data is not the same for all the classes</a:t>
            </a:r>
          </a:p>
          <a:p>
            <a:r>
              <a:rPr lang="en-US" altLang="ko-KR" dirty="0"/>
              <a:t>Some classes in the target model’s training data are underrepresented</a:t>
            </a:r>
          </a:p>
          <a:p>
            <a:r>
              <a:rPr lang="en-US" altLang="ko-KR" dirty="0"/>
              <a:t>The attacks are robust to noisy real data.</a:t>
            </a:r>
          </a:p>
          <a:p>
            <a:r>
              <a:rPr lang="en-US" altLang="ko-KR" dirty="0"/>
              <a:t>More number of classes requires the model to store more information about the data, hence leaking more information</a:t>
            </a:r>
          </a:p>
          <a:p>
            <a:endParaRPr lang="ko-KR" altLang="en-US" dirty="0"/>
          </a:p>
        </p:txBody>
      </p:sp>
      <p:sp>
        <p:nvSpPr>
          <p:cNvPr id="3" name="슬라이드 번호 개체 틀 2">
            <a:extLst>
              <a:ext uri="{FF2B5EF4-FFF2-40B4-BE49-F238E27FC236}">
                <a16:creationId xmlns:a16="http://schemas.microsoft.com/office/drawing/2014/main" id="{8448082C-1AE6-40B6-B41F-3607F8688053}"/>
              </a:ext>
            </a:extLst>
          </p:cNvPr>
          <p:cNvSpPr>
            <a:spLocks noGrp="1"/>
          </p:cNvSpPr>
          <p:nvPr>
            <p:ph type="sldNum" sz="quarter" idx="12"/>
          </p:nvPr>
        </p:nvSpPr>
        <p:spPr/>
        <p:txBody>
          <a:bodyPr/>
          <a:lstStyle/>
          <a:p>
            <a:fld id="{685BE2C3-4C00-4662-A8F6-AE817E3951B3}" type="slidenum">
              <a:rPr lang="ko-KR" altLang="en-US" smtClean="0"/>
              <a:t>63</a:t>
            </a:fld>
            <a:endParaRPr lang="ko-KR" altLang="en-US" dirty="0"/>
          </a:p>
        </p:txBody>
      </p:sp>
      <p:sp>
        <p:nvSpPr>
          <p:cNvPr id="4" name="제목 3">
            <a:extLst>
              <a:ext uri="{FF2B5EF4-FFF2-40B4-BE49-F238E27FC236}">
                <a16:creationId xmlns:a16="http://schemas.microsoft.com/office/drawing/2014/main" id="{BCD713C5-8FD8-4B55-9A53-F03927A9E62A}"/>
              </a:ext>
            </a:extLst>
          </p:cNvPr>
          <p:cNvSpPr>
            <a:spLocks noGrp="1"/>
          </p:cNvSpPr>
          <p:nvPr>
            <p:ph type="title"/>
          </p:nvPr>
        </p:nvSpPr>
        <p:spPr/>
        <p:txBody>
          <a:bodyPr/>
          <a:lstStyle/>
          <a:p>
            <a:r>
              <a:rPr lang="en-US" altLang="ko-KR" dirty="0"/>
              <a:t>Result summary</a:t>
            </a:r>
            <a:endParaRPr lang="ko-KR" altLang="en-US" dirty="0"/>
          </a:p>
        </p:txBody>
      </p:sp>
    </p:spTree>
    <p:extLst>
      <p:ext uri="{BB962C8B-B14F-4D97-AF65-F5344CB8AC3E}">
        <p14:creationId xmlns:p14="http://schemas.microsoft.com/office/powerpoint/2010/main" val="30152275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BB1EA6A-CBE3-4DE1-9328-DAC92A6E918F}"/>
              </a:ext>
            </a:extLst>
          </p:cNvPr>
          <p:cNvSpPr>
            <a:spLocks noGrp="1"/>
          </p:cNvSpPr>
          <p:nvPr>
            <p:ph idx="1"/>
          </p:nvPr>
        </p:nvSpPr>
        <p:spPr/>
        <p:txBody>
          <a:bodyPr/>
          <a:lstStyle/>
          <a:p>
            <a:pPr marL="457200" indent="-457200">
              <a:buFont typeface="+mj-lt"/>
              <a:buAutoNum type="arabicPeriod"/>
            </a:pPr>
            <a:r>
              <a:rPr lang="en-US" altLang="ko-KR" dirty="0"/>
              <a:t>The attacker can obtain the output of the target model </a:t>
            </a:r>
            <a:r>
              <a:rPr lang="en-US" altLang="ko-KR" b="1" dirty="0"/>
              <a:t>on any input record </a:t>
            </a:r>
            <a:r>
              <a:rPr lang="en-US" altLang="ko-KR" dirty="0"/>
              <a:t>using a black-box query access. The range and format of the input and output of the model is known to the attacker</a:t>
            </a:r>
          </a:p>
          <a:p>
            <a:pPr marL="457200" indent="-457200">
              <a:buFont typeface="+mj-lt"/>
              <a:buAutoNum type="arabicPeriod"/>
            </a:pPr>
            <a:r>
              <a:rPr lang="en-US" altLang="ko-KR" dirty="0"/>
              <a:t>The attacker may </a:t>
            </a:r>
            <a:r>
              <a:rPr lang="en-US" altLang="ko-KR" b="1" dirty="0"/>
              <a:t>know the type and architecture </a:t>
            </a:r>
            <a:r>
              <a:rPr lang="en-US" altLang="ko-KR" dirty="0"/>
              <a:t>of the training algorithm and the model</a:t>
            </a:r>
          </a:p>
          <a:p>
            <a:pPr marL="457200" indent="-457200">
              <a:buFont typeface="+mj-lt"/>
              <a:buAutoNum type="arabicPeriod"/>
            </a:pPr>
            <a:r>
              <a:rPr lang="en-US" altLang="ko-KR" b="1" dirty="0"/>
              <a:t>Knowledge of the data universe </a:t>
            </a:r>
            <a:r>
              <a:rPr lang="en-US" altLang="ko-KR" dirty="0"/>
              <a:t>from which the training data is derived may be available to the attacker</a:t>
            </a:r>
          </a:p>
          <a:p>
            <a:pPr marL="457200" indent="-457200">
              <a:buFont typeface="+mj-lt"/>
              <a:buAutoNum type="arabicPeriod"/>
            </a:pPr>
            <a:endParaRPr lang="ko-KR" altLang="en-US" dirty="0"/>
          </a:p>
        </p:txBody>
      </p:sp>
      <p:sp>
        <p:nvSpPr>
          <p:cNvPr id="3" name="슬라이드 번호 개체 틀 2">
            <a:extLst>
              <a:ext uri="{FF2B5EF4-FFF2-40B4-BE49-F238E27FC236}">
                <a16:creationId xmlns:a16="http://schemas.microsoft.com/office/drawing/2014/main" id="{C538BC0D-204A-48D4-9599-809BC675D39E}"/>
              </a:ext>
            </a:extLst>
          </p:cNvPr>
          <p:cNvSpPr>
            <a:spLocks noGrp="1"/>
          </p:cNvSpPr>
          <p:nvPr>
            <p:ph type="sldNum" sz="quarter" idx="12"/>
          </p:nvPr>
        </p:nvSpPr>
        <p:spPr/>
        <p:txBody>
          <a:bodyPr/>
          <a:lstStyle/>
          <a:p>
            <a:fld id="{685BE2C3-4C00-4662-A8F6-AE817E3951B3}" type="slidenum">
              <a:rPr lang="ko-KR" altLang="en-US" smtClean="0"/>
              <a:t>64</a:t>
            </a:fld>
            <a:endParaRPr lang="ko-KR" altLang="en-US" dirty="0"/>
          </a:p>
        </p:txBody>
      </p:sp>
      <p:sp>
        <p:nvSpPr>
          <p:cNvPr id="4" name="제목 3">
            <a:extLst>
              <a:ext uri="{FF2B5EF4-FFF2-40B4-BE49-F238E27FC236}">
                <a16:creationId xmlns:a16="http://schemas.microsoft.com/office/drawing/2014/main" id="{B0FAB37C-9F02-46C1-A7AC-AD34BFB2472C}"/>
              </a:ext>
            </a:extLst>
          </p:cNvPr>
          <p:cNvSpPr>
            <a:spLocks noGrp="1"/>
          </p:cNvSpPr>
          <p:nvPr>
            <p:ph type="title"/>
          </p:nvPr>
        </p:nvSpPr>
        <p:spPr/>
        <p:txBody>
          <a:bodyPr/>
          <a:lstStyle/>
          <a:p>
            <a:r>
              <a:rPr lang="en-US" altLang="ko-KR" dirty="0"/>
              <a:t>Main Assumptions</a:t>
            </a:r>
            <a:endParaRPr lang="ko-KR" altLang="en-US" dirty="0"/>
          </a:p>
        </p:txBody>
      </p:sp>
    </p:spTree>
    <p:extLst>
      <p:ext uri="{BB962C8B-B14F-4D97-AF65-F5344CB8AC3E}">
        <p14:creationId xmlns:p14="http://schemas.microsoft.com/office/powerpoint/2010/main" val="2079646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BB1EA6A-CBE3-4DE1-9328-DAC92A6E918F}"/>
              </a:ext>
            </a:extLst>
          </p:cNvPr>
          <p:cNvSpPr>
            <a:spLocks noGrp="1"/>
          </p:cNvSpPr>
          <p:nvPr>
            <p:ph idx="1"/>
          </p:nvPr>
        </p:nvSpPr>
        <p:spPr/>
        <p:txBody>
          <a:bodyPr/>
          <a:lstStyle/>
          <a:p>
            <a:pPr marL="457200" indent="-457200">
              <a:buFont typeface="+mj-lt"/>
              <a:buAutoNum type="arabicPeriod" startAt="4"/>
            </a:pPr>
            <a:r>
              <a:rPr lang="en-US" altLang="ko-KR" b="1" dirty="0"/>
              <a:t>Behavior</a:t>
            </a:r>
            <a:r>
              <a:rPr lang="en-US" altLang="ko-KR" dirty="0"/>
              <a:t> of machine learning models </a:t>
            </a:r>
            <a:r>
              <a:rPr lang="en-US" altLang="ko-KR" b="1" dirty="0"/>
              <a:t>differs</a:t>
            </a:r>
            <a:r>
              <a:rPr lang="en-US" altLang="ko-KR" dirty="0"/>
              <a:t> for the data on which they were trained and the data which  they encounter for the first time</a:t>
            </a:r>
          </a:p>
          <a:p>
            <a:pPr marL="457200" indent="-457200">
              <a:buFont typeface="+mj-lt"/>
              <a:buAutoNum type="arabicPeriod" startAt="4"/>
            </a:pPr>
            <a:r>
              <a:rPr lang="en-US" altLang="ko-KR" b="1" dirty="0"/>
              <a:t>Similar models </a:t>
            </a:r>
            <a:r>
              <a:rPr lang="en-US" altLang="ko-KR" dirty="0"/>
              <a:t>trained on relatively </a:t>
            </a:r>
            <a:r>
              <a:rPr lang="en-US" altLang="ko-KR" b="1" dirty="0"/>
              <a:t>similar data </a:t>
            </a:r>
            <a:r>
              <a:rPr lang="en-US" altLang="ko-KR" dirty="0"/>
              <a:t>records using the same service </a:t>
            </a:r>
            <a:r>
              <a:rPr lang="en-US" altLang="ko-KR" b="1" dirty="0"/>
              <a:t>behave in a similar way</a:t>
            </a:r>
          </a:p>
          <a:p>
            <a:pPr marL="457200" indent="-457200">
              <a:buFont typeface="+mj-lt"/>
              <a:buAutoNum type="arabicPeriod" startAt="4"/>
            </a:pPr>
            <a:r>
              <a:rPr lang="en-US" altLang="ko-KR" dirty="0"/>
              <a:t>The more generalizability of the target model and the better the training data is representative of the overall population, the </a:t>
            </a:r>
            <a:r>
              <a:rPr lang="en-US" altLang="ko-KR" b="1" dirty="0"/>
              <a:t>less are the chances of data leakage</a:t>
            </a:r>
          </a:p>
        </p:txBody>
      </p:sp>
      <p:sp>
        <p:nvSpPr>
          <p:cNvPr id="3" name="슬라이드 번호 개체 틀 2">
            <a:extLst>
              <a:ext uri="{FF2B5EF4-FFF2-40B4-BE49-F238E27FC236}">
                <a16:creationId xmlns:a16="http://schemas.microsoft.com/office/drawing/2014/main" id="{C538BC0D-204A-48D4-9599-809BC675D39E}"/>
              </a:ext>
            </a:extLst>
          </p:cNvPr>
          <p:cNvSpPr>
            <a:spLocks noGrp="1"/>
          </p:cNvSpPr>
          <p:nvPr>
            <p:ph type="sldNum" sz="quarter" idx="12"/>
          </p:nvPr>
        </p:nvSpPr>
        <p:spPr/>
        <p:txBody>
          <a:bodyPr/>
          <a:lstStyle/>
          <a:p>
            <a:fld id="{685BE2C3-4C00-4662-A8F6-AE817E3951B3}" type="slidenum">
              <a:rPr lang="ko-KR" altLang="en-US" smtClean="0"/>
              <a:t>65</a:t>
            </a:fld>
            <a:endParaRPr lang="ko-KR" altLang="en-US" dirty="0"/>
          </a:p>
        </p:txBody>
      </p:sp>
      <p:sp>
        <p:nvSpPr>
          <p:cNvPr id="4" name="제목 3">
            <a:extLst>
              <a:ext uri="{FF2B5EF4-FFF2-40B4-BE49-F238E27FC236}">
                <a16:creationId xmlns:a16="http://schemas.microsoft.com/office/drawing/2014/main" id="{B0FAB37C-9F02-46C1-A7AC-AD34BFB2472C}"/>
              </a:ext>
            </a:extLst>
          </p:cNvPr>
          <p:cNvSpPr>
            <a:spLocks noGrp="1"/>
          </p:cNvSpPr>
          <p:nvPr>
            <p:ph type="title"/>
          </p:nvPr>
        </p:nvSpPr>
        <p:spPr/>
        <p:txBody>
          <a:bodyPr/>
          <a:lstStyle/>
          <a:p>
            <a:r>
              <a:rPr lang="en-US" altLang="ko-KR" dirty="0"/>
              <a:t>Main Assumptions</a:t>
            </a:r>
            <a:endParaRPr lang="ko-KR" altLang="en-US" dirty="0"/>
          </a:p>
        </p:txBody>
      </p:sp>
    </p:spTree>
    <p:extLst>
      <p:ext uri="{BB962C8B-B14F-4D97-AF65-F5344CB8AC3E}">
        <p14:creationId xmlns:p14="http://schemas.microsoft.com/office/powerpoint/2010/main" val="32148215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A59E5E03-B028-4791-87DE-9D8E50765F22}"/>
              </a:ext>
            </a:extLst>
          </p:cNvPr>
          <p:cNvSpPr>
            <a:spLocks noGrp="1"/>
          </p:cNvSpPr>
          <p:nvPr>
            <p:ph idx="1"/>
          </p:nvPr>
        </p:nvSpPr>
        <p:spPr/>
        <p:txBody>
          <a:bodyPr/>
          <a:lstStyle/>
          <a:p>
            <a:r>
              <a:rPr lang="en-US" altLang="ko-KR" b="1" dirty="0"/>
              <a:t>Pioneering work </a:t>
            </a:r>
            <a:r>
              <a:rPr lang="en-US" altLang="ko-KR" dirty="0"/>
              <a:t>on membership inference attack against machine learning models</a:t>
            </a:r>
          </a:p>
          <a:p>
            <a:r>
              <a:rPr lang="en-US" altLang="ko-KR" b="1" dirty="0"/>
              <a:t>Attack of black-box models </a:t>
            </a:r>
            <a:r>
              <a:rPr lang="en-US" altLang="ko-KR" dirty="0"/>
              <a:t>trained in the cloud using Google Prediction API and Amazon ML</a:t>
            </a:r>
          </a:p>
          <a:p>
            <a:r>
              <a:rPr lang="en-US" altLang="ko-KR" dirty="0"/>
              <a:t>General, quantitative approach </a:t>
            </a:r>
            <a:r>
              <a:rPr lang="en-US" altLang="ko-KR" b="1" dirty="0"/>
              <a:t>to understanding the leakage of information</a:t>
            </a:r>
            <a:r>
              <a:rPr lang="en-US" altLang="ko-KR" dirty="0"/>
              <a:t> about training data</a:t>
            </a:r>
          </a:p>
          <a:p>
            <a:r>
              <a:rPr lang="en-US" altLang="ko-KR" dirty="0"/>
              <a:t>Introduction of </a:t>
            </a:r>
            <a:r>
              <a:rPr lang="en-US" altLang="ko-KR" b="1" dirty="0"/>
              <a:t>shadow training</a:t>
            </a:r>
            <a:r>
              <a:rPr lang="en-US" altLang="ko-KR" dirty="0"/>
              <a:t>: Approximations of the training data with known labels</a:t>
            </a:r>
          </a:p>
          <a:p>
            <a:endParaRPr lang="ko-KR" altLang="en-US" dirty="0"/>
          </a:p>
        </p:txBody>
      </p:sp>
      <p:sp>
        <p:nvSpPr>
          <p:cNvPr id="3" name="슬라이드 번호 개체 틀 2">
            <a:extLst>
              <a:ext uri="{FF2B5EF4-FFF2-40B4-BE49-F238E27FC236}">
                <a16:creationId xmlns:a16="http://schemas.microsoft.com/office/drawing/2014/main" id="{FA0208CE-9F8B-4814-AC0E-5BB7469CFD92}"/>
              </a:ext>
            </a:extLst>
          </p:cNvPr>
          <p:cNvSpPr>
            <a:spLocks noGrp="1"/>
          </p:cNvSpPr>
          <p:nvPr>
            <p:ph type="sldNum" sz="quarter" idx="12"/>
          </p:nvPr>
        </p:nvSpPr>
        <p:spPr/>
        <p:txBody>
          <a:bodyPr/>
          <a:lstStyle/>
          <a:p>
            <a:fld id="{685BE2C3-4C00-4662-A8F6-AE817E3951B3}" type="slidenum">
              <a:rPr lang="ko-KR" altLang="en-US" smtClean="0"/>
              <a:t>66</a:t>
            </a:fld>
            <a:endParaRPr lang="ko-KR" altLang="en-US" dirty="0"/>
          </a:p>
        </p:txBody>
      </p:sp>
      <p:sp>
        <p:nvSpPr>
          <p:cNvPr id="4" name="제목 3">
            <a:extLst>
              <a:ext uri="{FF2B5EF4-FFF2-40B4-BE49-F238E27FC236}">
                <a16:creationId xmlns:a16="http://schemas.microsoft.com/office/drawing/2014/main" id="{D31FA796-50A4-4F41-8785-C297D918D775}"/>
              </a:ext>
            </a:extLst>
          </p:cNvPr>
          <p:cNvSpPr>
            <a:spLocks noGrp="1"/>
          </p:cNvSpPr>
          <p:nvPr>
            <p:ph type="title"/>
          </p:nvPr>
        </p:nvSpPr>
        <p:spPr/>
        <p:txBody>
          <a:bodyPr/>
          <a:lstStyle/>
          <a:p>
            <a:r>
              <a:rPr lang="en-US" altLang="ko-KR" dirty="0"/>
              <a:t>Conclusion</a:t>
            </a:r>
            <a:endParaRPr lang="ko-KR" altLang="en-US" dirty="0"/>
          </a:p>
        </p:txBody>
      </p:sp>
    </p:spTree>
    <p:extLst>
      <p:ext uri="{BB962C8B-B14F-4D97-AF65-F5344CB8AC3E}">
        <p14:creationId xmlns:p14="http://schemas.microsoft.com/office/powerpoint/2010/main" val="4188682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A59E5E03-B028-4791-87DE-9D8E50765F22}"/>
              </a:ext>
            </a:extLst>
          </p:cNvPr>
          <p:cNvSpPr>
            <a:spLocks noGrp="1"/>
          </p:cNvSpPr>
          <p:nvPr>
            <p:ph idx="1"/>
          </p:nvPr>
        </p:nvSpPr>
        <p:spPr/>
        <p:txBody>
          <a:bodyPr/>
          <a:lstStyle/>
          <a:p>
            <a:r>
              <a:rPr lang="en-US" altLang="ko-KR" dirty="0"/>
              <a:t>Demonstration of the usage of shadow training with </a:t>
            </a:r>
            <a:r>
              <a:rPr lang="en-US" altLang="ko-KR" b="1" dirty="0"/>
              <a:t>synthetic</a:t>
            </a:r>
            <a:r>
              <a:rPr lang="en-US" altLang="ko-KR" dirty="0"/>
              <a:t> or </a:t>
            </a:r>
            <a:r>
              <a:rPr lang="en-US" altLang="ko-KR" b="1" dirty="0"/>
              <a:t>noisy data</a:t>
            </a:r>
            <a:endParaRPr lang="en-US" altLang="ko-KR" dirty="0"/>
          </a:p>
          <a:p>
            <a:r>
              <a:rPr lang="en-US" altLang="ko-KR" dirty="0"/>
              <a:t>In case of synthetic data, </a:t>
            </a:r>
            <a:r>
              <a:rPr lang="en-US" altLang="ko-KR" b="1" dirty="0"/>
              <a:t>no prior knowledge </a:t>
            </a:r>
            <a:r>
              <a:rPr lang="en-US" altLang="ko-KR" dirty="0"/>
              <a:t>about the distribution training data is needed.</a:t>
            </a:r>
          </a:p>
          <a:p>
            <a:r>
              <a:rPr lang="en-US" altLang="ko-KR" dirty="0"/>
              <a:t>The results </a:t>
            </a:r>
            <a:r>
              <a:rPr lang="en-US" altLang="ko-KR" b="1" dirty="0"/>
              <a:t>have substantial practical privacy implications</a:t>
            </a:r>
          </a:p>
          <a:p>
            <a:r>
              <a:rPr lang="en-US" altLang="ko-KR" dirty="0"/>
              <a:t>The </a:t>
            </a:r>
            <a:r>
              <a:rPr lang="en-US" altLang="ko-KR" b="1" dirty="0"/>
              <a:t>accuracy</a:t>
            </a:r>
            <a:r>
              <a:rPr lang="en-US" altLang="ko-KR" dirty="0"/>
              <a:t> of the attack on synthetic data is less than that on real data  Reason</a:t>
            </a:r>
            <a:r>
              <a:rPr lang="en-US" altLang="ko-KR" b="1" dirty="0"/>
              <a:t>: Quality of the synthetic data</a:t>
            </a:r>
            <a:r>
              <a:rPr lang="en-US" altLang="ko-KR" dirty="0"/>
              <a:t> is not the same for all classes</a:t>
            </a:r>
          </a:p>
        </p:txBody>
      </p:sp>
      <p:sp>
        <p:nvSpPr>
          <p:cNvPr id="3" name="슬라이드 번호 개체 틀 2">
            <a:extLst>
              <a:ext uri="{FF2B5EF4-FFF2-40B4-BE49-F238E27FC236}">
                <a16:creationId xmlns:a16="http://schemas.microsoft.com/office/drawing/2014/main" id="{FA0208CE-9F8B-4814-AC0E-5BB7469CFD92}"/>
              </a:ext>
            </a:extLst>
          </p:cNvPr>
          <p:cNvSpPr>
            <a:spLocks noGrp="1"/>
          </p:cNvSpPr>
          <p:nvPr>
            <p:ph type="sldNum" sz="quarter" idx="12"/>
          </p:nvPr>
        </p:nvSpPr>
        <p:spPr/>
        <p:txBody>
          <a:bodyPr/>
          <a:lstStyle/>
          <a:p>
            <a:fld id="{685BE2C3-4C00-4662-A8F6-AE817E3951B3}" type="slidenum">
              <a:rPr lang="ko-KR" altLang="en-US" smtClean="0"/>
              <a:t>67</a:t>
            </a:fld>
            <a:endParaRPr lang="ko-KR" altLang="en-US" dirty="0"/>
          </a:p>
        </p:txBody>
      </p:sp>
      <p:sp>
        <p:nvSpPr>
          <p:cNvPr id="4" name="제목 3">
            <a:extLst>
              <a:ext uri="{FF2B5EF4-FFF2-40B4-BE49-F238E27FC236}">
                <a16:creationId xmlns:a16="http://schemas.microsoft.com/office/drawing/2014/main" id="{D31FA796-50A4-4F41-8785-C297D918D775}"/>
              </a:ext>
            </a:extLst>
          </p:cNvPr>
          <p:cNvSpPr>
            <a:spLocks noGrp="1"/>
          </p:cNvSpPr>
          <p:nvPr>
            <p:ph type="title"/>
          </p:nvPr>
        </p:nvSpPr>
        <p:spPr/>
        <p:txBody>
          <a:bodyPr/>
          <a:lstStyle/>
          <a:p>
            <a:r>
              <a:rPr lang="en-US" altLang="ko-KR" dirty="0"/>
              <a:t>Conclusion</a:t>
            </a:r>
            <a:endParaRPr lang="ko-KR" altLang="en-US" dirty="0"/>
          </a:p>
        </p:txBody>
      </p:sp>
    </p:spTree>
    <p:extLst>
      <p:ext uri="{BB962C8B-B14F-4D97-AF65-F5344CB8AC3E}">
        <p14:creationId xmlns:p14="http://schemas.microsoft.com/office/powerpoint/2010/main" val="32373608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A59E5E03-B028-4791-87DE-9D8E50765F22}"/>
              </a:ext>
            </a:extLst>
          </p:cNvPr>
          <p:cNvSpPr>
            <a:spLocks noGrp="1"/>
          </p:cNvSpPr>
          <p:nvPr>
            <p:ph idx="1"/>
          </p:nvPr>
        </p:nvSpPr>
        <p:spPr/>
        <p:txBody>
          <a:bodyPr/>
          <a:lstStyle/>
          <a:p>
            <a:r>
              <a:rPr lang="en-US" altLang="ko-KR" dirty="0"/>
              <a:t>Some classes in the target models training data are </a:t>
            </a:r>
            <a:r>
              <a:rPr lang="en-US" altLang="ko-KR" b="1" dirty="0"/>
              <a:t>underrepresented</a:t>
            </a:r>
          </a:p>
          <a:p>
            <a:r>
              <a:rPr lang="en-US" altLang="ko-KR" dirty="0"/>
              <a:t>The attacks are </a:t>
            </a:r>
            <a:r>
              <a:rPr lang="en-US" altLang="ko-KR" b="1" dirty="0"/>
              <a:t>robust to noisy real data</a:t>
            </a:r>
          </a:p>
          <a:p>
            <a:r>
              <a:rPr lang="en-US" altLang="ko-KR" b="1" dirty="0"/>
              <a:t>More number of classes</a:t>
            </a:r>
            <a:r>
              <a:rPr lang="en-US" altLang="ko-KR" dirty="0"/>
              <a:t> requires the model to store more information -&gt; </a:t>
            </a:r>
            <a:r>
              <a:rPr lang="en-US" altLang="ko-KR" b="1" dirty="0"/>
              <a:t>leaking more information</a:t>
            </a:r>
          </a:p>
        </p:txBody>
      </p:sp>
      <p:sp>
        <p:nvSpPr>
          <p:cNvPr id="3" name="슬라이드 번호 개체 틀 2">
            <a:extLst>
              <a:ext uri="{FF2B5EF4-FFF2-40B4-BE49-F238E27FC236}">
                <a16:creationId xmlns:a16="http://schemas.microsoft.com/office/drawing/2014/main" id="{FA0208CE-9F8B-4814-AC0E-5BB7469CFD92}"/>
              </a:ext>
            </a:extLst>
          </p:cNvPr>
          <p:cNvSpPr>
            <a:spLocks noGrp="1"/>
          </p:cNvSpPr>
          <p:nvPr>
            <p:ph type="sldNum" sz="quarter" idx="12"/>
          </p:nvPr>
        </p:nvSpPr>
        <p:spPr/>
        <p:txBody>
          <a:bodyPr/>
          <a:lstStyle/>
          <a:p>
            <a:fld id="{685BE2C3-4C00-4662-A8F6-AE817E3951B3}" type="slidenum">
              <a:rPr lang="ko-KR" altLang="en-US" smtClean="0"/>
              <a:t>68</a:t>
            </a:fld>
            <a:endParaRPr lang="ko-KR" altLang="en-US" dirty="0"/>
          </a:p>
        </p:txBody>
      </p:sp>
      <p:sp>
        <p:nvSpPr>
          <p:cNvPr id="4" name="제목 3">
            <a:extLst>
              <a:ext uri="{FF2B5EF4-FFF2-40B4-BE49-F238E27FC236}">
                <a16:creationId xmlns:a16="http://schemas.microsoft.com/office/drawing/2014/main" id="{D31FA796-50A4-4F41-8785-C297D918D775}"/>
              </a:ext>
            </a:extLst>
          </p:cNvPr>
          <p:cNvSpPr>
            <a:spLocks noGrp="1"/>
          </p:cNvSpPr>
          <p:nvPr>
            <p:ph type="title"/>
          </p:nvPr>
        </p:nvSpPr>
        <p:spPr/>
        <p:txBody>
          <a:bodyPr/>
          <a:lstStyle/>
          <a:p>
            <a:r>
              <a:rPr lang="en-US" altLang="ko-KR" dirty="0"/>
              <a:t>Conclusion</a:t>
            </a:r>
            <a:endParaRPr lang="ko-KR" altLang="en-US" dirty="0"/>
          </a:p>
        </p:txBody>
      </p:sp>
    </p:spTree>
    <p:extLst>
      <p:ext uri="{BB962C8B-B14F-4D97-AF65-F5344CB8AC3E}">
        <p14:creationId xmlns:p14="http://schemas.microsoft.com/office/powerpoint/2010/main" val="27471008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C5ACE31-BDDC-4FD3-9FBD-EB244E07EAC4}"/>
              </a:ext>
            </a:extLst>
          </p:cNvPr>
          <p:cNvSpPr>
            <a:spLocks noGrp="1"/>
          </p:cNvSpPr>
          <p:nvPr>
            <p:ph idx="1"/>
          </p:nvPr>
        </p:nvSpPr>
        <p:spPr/>
        <p:txBody>
          <a:bodyPr/>
          <a:lstStyle/>
          <a:p>
            <a:pPr marL="457200" indent="-457200">
              <a:buFont typeface="+mj-lt"/>
              <a:buAutoNum type="arabicPeriod"/>
            </a:pPr>
            <a:r>
              <a:rPr lang="en-US" altLang="ko-KR" dirty="0"/>
              <a:t>The paper mentions that for under-represented classes in case of synthetic data, the attack mod  el doesn’t work that well, but it does not suggest any strategies to improve results in this case</a:t>
            </a:r>
          </a:p>
          <a:p>
            <a:pPr marL="457200" indent="-457200">
              <a:buFont typeface="+mj-lt"/>
              <a:buAutoNum type="arabicPeriod"/>
            </a:pPr>
            <a:r>
              <a:rPr lang="en-US" altLang="ko-KR" dirty="0"/>
              <a:t>The hypothesis that more shadow models the accurate the attack model is not empirically supported</a:t>
            </a:r>
          </a:p>
          <a:p>
            <a:pPr marL="457200" indent="-457200">
              <a:buFont typeface="+mj-lt"/>
              <a:buAutoNum type="arabicPeriod"/>
            </a:pPr>
            <a:endParaRPr lang="ko-KR" altLang="en-US" dirty="0"/>
          </a:p>
        </p:txBody>
      </p:sp>
      <p:sp>
        <p:nvSpPr>
          <p:cNvPr id="3" name="슬라이드 번호 개체 틀 2">
            <a:extLst>
              <a:ext uri="{FF2B5EF4-FFF2-40B4-BE49-F238E27FC236}">
                <a16:creationId xmlns:a16="http://schemas.microsoft.com/office/drawing/2014/main" id="{CFDE01E8-4F9F-484B-AF09-D2A1D589B9CE}"/>
              </a:ext>
            </a:extLst>
          </p:cNvPr>
          <p:cNvSpPr>
            <a:spLocks noGrp="1"/>
          </p:cNvSpPr>
          <p:nvPr>
            <p:ph type="sldNum" sz="quarter" idx="12"/>
          </p:nvPr>
        </p:nvSpPr>
        <p:spPr/>
        <p:txBody>
          <a:bodyPr/>
          <a:lstStyle/>
          <a:p>
            <a:fld id="{685BE2C3-4C00-4662-A8F6-AE817E3951B3}" type="slidenum">
              <a:rPr lang="ko-KR" altLang="en-US" smtClean="0"/>
              <a:t>69</a:t>
            </a:fld>
            <a:endParaRPr lang="ko-KR" altLang="en-US" dirty="0"/>
          </a:p>
        </p:txBody>
      </p:sp>
      <p:sp>
        <p:nvSpPr>
          <p:cNvPr id="4" name="제목 3">
            <a:extLst>
              <a:ext uri="{FF2B5EF4-FFF2-40B4-BE49-F238E27FC236}">
                <a16:creationId xmlns:a16="http://schemas.microsoft.com/office/drawing/2014/main" id="{316EE46A-C2A6-49C5-940B-383E8DC10AD3}"/>
              </a:ext>
            </a:extLst>
          </p:cNvPr>
          <p:cNvSpPr>
            <a:spLocks noGrp="1"/>
          </p:cNvSpPr>
          <p:nvPr>
            <p:ph type="title"/>
          </p:nvPr>
        </p:nvSpPr>
        <p:spPr/>
        <p:txBody>
          <a:bodyPr/>
          <a:lstStyle/>
          <a:p>
            <a:r>
              <a:rPr lang="en-US" altLang="ko-KR" dirty="0"/>
              <a:t>Critical thoughts/Improvements</a:t>
            </a:r>
            <a:endParaRPr lang="ko-KR" altLang="en-US" dirty="0"/>
          </a:p>
        </p:txBody>
      </p:sp>
    </p:spTree>
    <p:extLst>
      <p:ext uri="{BB962C8B-B14F-4D97-AF65-F5344CB8AC3E}">
        <p14:creationId xmlns:p14="http://schemas.microsoft.com/office/powerpoint/2010/main" val="322949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222FDCB-3E5C-4785-B708-47932238252C}"/>
              </a:ext>
            </a:extLst>
          </p:cNvPr>
          <p:cNvSpPr>
            <a:spLocks noGrp="1"/>
          </p:cNvSpPr>
          <p:nvPr>
            <p:ph idx="1"/>
          </p:nvPr>
        </p:nvSpPr>
        <p:spPr/>
        <p:txBody>
          <a:bodyPr/>
          <a:lstStyle/>
          <a:p>
            <a:r>
              <a:rPr lang="en-US" altLang="ko-KR" dirty="0"/>
              <a:t>Models from machine-learning-as-a-service platforms </a:t>
            </a:r>
            <a:r>
              <a:rPr lang="en-US" altLang="ko-KR" b="1" dirty="0"/>
              <a:t>leak</a:t>
            </a:r>
            <a:r>
              <a:rPr lang="en-US" altLang="ko-KR" dirty="0"/>
              <a:t> information about their training data</a:t>
            </a:r>
          </a:p>
          <a:p>
            <a:r>
              <a:rPr lang="en-US" altLang="ko-KR" dirty="0"/>
              <a:t>For multi-class classification models membership inference achieves </a:t>
            </a:r>
            <a:r>
              <a:rPr lang="en-US" altLang="ko-KR" b="1" dirty="0"/>
              <a:t>94% (Google) and 74% (Amazon)</a:t>
            </a:r>
          </a:p>
          <a:p>
            <a:r>
              <a:rPr lang="en-US" altLang="ko-KR" dirty="0"/>
              <a:t>Texas hospital discharge dataset (over 70%) presents a </a:t>
            </a:r>
            <a:r>
              <a:rPr lang="en-US" altLang="ko-KR" b="1" dirty="0"/>
              <a:t>risk to privacy of health-care data </a:t>
            </a:r>
            <a:r>
              <a:rPr lang="en-US" altLang="ko-KR" dirty="0"/>
              <a:t>of individuals</a:t>
            </a:r>
          </a:p>
        </p:txBody>
      </p:sp>
      <p:sp>
        <p:nvSpPr>
          <p:cNvPr id="3" name="슬라이드 번호 개체 틀 2">
            <a:extLst>
              <a:ext uri="{FF2B5EF4-FFF2-40B4-BE49-F238E27FC236}">
                <a16:creationId xmlns:a16="http://schemas.microsoft.com/office/drawing/2014/main" id="{876624A8-AD12-4780-964A-0C097908122C}"/>
              </a:ext>
            </a:extLst>
          </p:cNvPr>
          <p:cNvSpPr>
            <a:spLocks noGrp="1"/>
          </p:cNvSpPr>
          <p:nvPr>
            <p:ph type="sldNum" sz="quarter" idx="12"/>
          </p:nvPr>
        </p:nvSpPr>
        <p:spPr/>
        <p:txBody>
          <a:bodyPr/>
          <a:lstStyle/>
          <a:p>
            <a:fld id="{685BE2C3-4C00-4662-A8F6-AE817E3951B3}" type="slidenum">
              <a:rPr lang="ko-KR" altLang="en-US" smtClean="0"/>
              <a:t>7</a:t>
            </a:fld>
            <a:endParaRPr lang="ko-KR" altLang="en-US" dirty="0"/>
          </a:p>
        </p:txBody>
      </p:sp>
      <p:sp>
        <p:nvSpPr>
          <p:cNvPr id="4" name="제목 3">
            <a:extLst>
              <a:ext uri="{FF2B5EF4-FFF2-40B4-BE49-F238E27FC236}">
                <a16:creationId xmlns:a16="http://schemas.microsoft.com/office/drawing/2014/main" id="{8513F4B4-8A85-4FD1-950F-509B3B5C0874}"/>
              </a:ext>
            </a:extLst>
          </p:cNvPr>
          <p:cNvSpPr>
            <a:spLocks noGrp="1"/>
          </p:cNvSpPr>
          <p:nvPr>
            <p:ph type="title"/>
          </p:nvPr>
        </p:nvSpPr>
        <p:spPr/>
        <p:txBody>
          <a:bodyPr/>
          <a:lstStyle/>
          <a:p>
            <a:r>
              <a:rPr lang="en-US" altLang="ko-KR" dirty="0"/>
              <a:t>Results</a:t>
            </a:r>
            <a:endParaRPr lang="ko-KR" altLang="en-US" dirty="0"/>
          </a:p>
        </p:txBody>
      </p:sp>
    </p:spTree>
    <p:extLst>
      <p:ext uri="{BB962C8B-B14F-4D97-AF65-F5344CB8AC3E}">
        <p14:creationId xmlns:p14="http://schemas.microsoft.com/office/powerpoint/2010/main" val="33441138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C5ACE31-BDDC-4FD3-9FBD-EB244E07EAC4}"/>
              </a:ext>
            </a:extLst>
          </p:cNvPr>
          <p:cNvSpPr>
            <a:spLocks noGrp="1"/>
          </p:cNvSpPr>
          <p:nvPr>
            <p:ph idx="1"/>
          </p:nvPr>
        </p:nvSpPr>
        <p:spPr/>
        <p:txBody>
          <a:bodyPr/>
          <a:lstStyle/>
          <a:p>
            <a:pPr marL="457200" indent="-457200">
              <a:buFont typeface="+mj-lt"/>
              <a:buAutoNum type="arabicPeriod" startAt="3"/>
            </a:pPr>
            <a:r>
              <a:rPr lang="en-US" altLang="ko-KR" dirty="0"/>
              <a:t>The paper uses only same types of models for the shadow models. How does the attacker know the target model? What happens for different types of models?</a:t>
            </a:r>
          </a:p>
          <a:p>
            <a:pPr marL="457200" indent="-457200">
              <a:buFont typeface="+mj-lt"/>
              <a:buAutoNum type="arabicPeriod" startAt="3"/>
            </a:pPr>
            <a:r>
              <a:rPr lang="en-US" altLang="ko-KR" dirty="0"/>
              <a:t>The paper is discussed only in the context of a multi-class classification problem</a:t>
            </a:r>
          </a:p>
        </p:txBody>
      </p:sp>
      <p:sp>
        <p:nvSpPr>
          <p:cNvPr id="3" name="슬라이드 번호 개체 틀 2">
            <a:extLst>
              <a:ext uri="{FF2B5EF4-FFF2-40B4-BE49-F238E27FC236}">
                <a16:creationId xmlns:a16="http://schemas.microsoft.com/office/drawing/2014/main" id="{CFDE01E8-4F9F-484B-AF09-D2A1D589B9CE}"/>
              </a:ext>
            </a:extLst>
          </p:cNvPr>
          <p:cNvSpPr>
            <a:spLocks noGrp="1"/>
          </p:cNvSpPr>
          <p:nvPr>
            <p:ph type="sldNum" sz="quarter" idx="12"/>
          </p:nvPr>
        </p:nvSpPr>
        <p:spPr/>
        <p:txBody>
          <a:bodyPr/>
          <a:lstStyle/>
          <a:p>
            <a:fld id="{685BE2C3-4C00-4662-A8F6-AE817E3951B3}" type="slidenum">
              <a:rPr lang="ko-KR" altLang="en-US" smtClean="0"/>
              <a:t>70</a:t>
            </a:fld>
            <a:endParaRPr lang="ko-KR" altLang="en-US" dirty="0"/>
          </a:p>
        </p:txBody>
      </p:sp>
      <p:sp>
        <p:nvSpPr>
          <p:cNvPr id="4" name="제목 3">
            <a:extLst>
              <a:ext uri="{FF2B5EF4-FFF2-40B4-BE49-F238E27FC236}">
                <a16:creationId xmlns:a16="http://schemas.microsoft.com/office/drawing/2014/main" id="{316EE46A-C2A6-49C5-940B-383E8DC10AD3}"/>
              </a:ext>
            </a:extLst>
          </p:cNvPr>
          <p:cNvSpPr>
            <a:spLocks noGrp="1"/>
          </p:cNvSpPr>
          <p:nvPr>
            <p:ph type="title"/>
          </p:nvPr>
        </p:nvSpPr>
        <p:spPr/>
        <p:txBody>
          <a:bodyPr/>
          <a:lstStyle/>
          <a:p>
            <a:r>
              <a:rPr lang="en-US" altLang="ko-KR" dirty="0"/>
              <a:t>Critical thoughts/Improvements</a:t>
            </a:r>
            <a:endParaRPr lang="ko-KR" altLang="en-US" dirty="0"/>
          </a:p>
        </p:txBody>
      </p:sp>
    </p:spTree>
    <p:extLst>
      <p:ext uri="{BB962C8B-B14F-4D97-AF65-F5344CB8AC3E}">
        <p14:creationId xmlns:p14="http://schemas.microsoft.com/office/powerpoint/2010/main" val="42807816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9A339F-435B-45DE-BDD1-FAF9D635F62C}"/>
              </a:ext>
            </a:extLst>
          </p:cNvPr>
          <p:cNvSpPr>
            <a:spLocks noGrp="1"/>
          </p:cNvSpPr>
          <p:nvPr>
            <p:ph type="title"/>
          </p:nvPr>
        </p:nvSpPr>
        <p:spPr/>
        <p:txBody>
          <a:bodyPr/>
          <a:lstStyle/>
          <a:p>
            <a:r>
              <a:rPr lang="en-US" altLang="ko-KR" dirty="0"/>
              <a:t>Questions</a:t>
            </a:r>
            <a:endParaRPr lang="ko-KR" altLang="en-US" dirty="0"/>
          </a:p>
        </p:txBody>
      </p:sp>
      <p:sp>
        <p:nvSpPr>
          <p:cNvPr id="3" name="텍스트 개체 틀 2">
            <a:extLst>
              <a:ext uri="{FF2B5EF4-FFF2-40B4-BE49-F238E27FC236}">
                <a16:creationId xmlns:a16="http://schemas.microsoft.com/office/drawing/2014/main" id="{9F49CE6C-3C1E-419B-BFB1-FC8B6A06D4D2}"/>
              </a:ext>
            </a:extLst>
          </p:cNvPr>
          <p:cNvSpPr>
            <a:spLocks noGrp="1"/>
          </p:cNvSpPr>
          <p:nvPr>
            <p:ph type="body" idx="1"/>
          </p:nvPr>
        </p:nvSpPr>
        <p:spPr/>
        <p:txBody>
          <a:bodyPr/>
          <a:lstStyle/>
          <a:p>
            <a:r>
              <a:rPr lang="en-US" altLang="ko-KR" dirty="0"/>
              <a:t> </a:t>
            </a:r>
            <a:endParaRPr lang="ko-KR" altLang="en-US" dirty="0"/>
          </a:p>
        </p:txBody>
      </p:sp>
      <p:sp>
        <p:nvSpPr>
          <p:cNvPr id="4" name="슬라이드 번호 개체 틀 3">
            <a:extLst>
              <a:ext uri="{FF2B5EF4-FFF2-40B4-BE49-F238E27FC236}">
                <a16:creationId xmlns:a16="http://schemas.microsoft.com/office/drawing/2014/main" id="{CEBBBF37-89F4-4335-8705-02B9AF662E8B}"/>
              </a:ext>
            </a:extLst>
          </p:cNvPr>
          <p:cNvSpPr>
            <a:spLocks noGrp="1"/>
          </p:cNvSpPr>
          <p:nvPr>
            <p:ph type="sldNum" sz="quarter" idx="12"/>
          </p:nvPr>
        </p:nvSpPr>
        <p:spPr/>
        <p:txBody>
          <a:bodyPr/>
          <a:lstStyle/>
          <a:p>
            <a:fld id="{685BE2C3-4C00-4662-A8F6-AE817E3951B3}" type="slidenum">
              <a:rPr lang="ko-KR" altLang="en-US" smtClean="0"/>
              <a:t>71</a:t>
            </a:fld>
            <a:endParaRPr lang="ko-KR" altLang="en-US"/>
          </a:p>
        </p:txBody>
      </p:sp>
    </p:spTree>
    <p:extLst>
      <p:ext uri="{BB962C8B-B14F-4D97-AF65-F5344CB8AC3E}">
        <p14:creationId xmlns:p14="http://schemas.microsoft.com/office/powerpoint/2010/main" val="393451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3BE308D-368A-4A40-B798-59CA1DE26911}"/>
              </a:ext>
            </a:extLst>
          </p:cNvPr>
          <p:cNvSpPr>
            <a:spLocks noGrp="1"/>
          </p:cNvSpPr>
          <p:nvPr>
            <p:ph idx="1"/>
          </p:nvPr>
        </p:nvSpPr>
        <p:spPr/>
        <p:txBody>
          <a:bodyPr/>
          <a:lstStyle/>
          <a:p>
            <a:r>
              <a:rPr lang="en-US" altLang="ko-KR" dirty="0"/>
              <a:t>Design, implementation and evaluation of the </a:t>
            </a:r>
            <a:r>
              <a:rPr lang="en-US" altLang="ko-KR" b="1" dirty="0"/>
              <a:t>first</a:t>
            </a:r>
            <a:r>
              <a:rPr lang="en-US" altLang="ko-KR" dirty="0"/>
              <a:t> membership inference attack  against machine learning models</a:t>
            </a:r>
          </a:p>
          <a:p>
            <a:r>
              <a:rPr lang="en-US" altLang="ko-KR" dirty="0"/>
              <a:t>Shows clearly that Machine Learning Models leak information about their training data</a:t>
            </a:r>
          </a:p>
          <a:p>
            <a:r>
              <a:rPr lang="en-US" altLang="ko-KR" dirty="0"/>
              <a:t>For machine learning models the utility (prediction accuracy) and privacy are not in a direct conflict</a:t>
            </a:r>
          </a:p>
          <a:p>
            <a:r>
              <a:rPr lang="en-US" altLang="ko-KR" dirty="0"/>
              <a:t>In fact it is possible to train models, that are utility preserving and fulfill privacy requirements</a:t>
            </a:r>
          </a:p>
          <a:p>
            <a:endParaRPr lang="ko-KR" altLang="en-US" dirty="0"/>
          </a:p>
        </p:txBody>
      </p:sp>
      <p:sp>
        <p:nvSpPr>
          <p:cNvPr id="3" name="슬라이드 번호 개체 틀 2">
            <a:extLst>
              <a:ext uri="{FF2B5EF4-FFF2-40B4-BE49-F238E27FC236}">
                <a16:creationId xmlns:a16="http://schemas.microsoft.com/office/drawing/2014/main" id="{B17E2493-59A9-4421-B636-A7BA1A254539}"/>
              </a:ext>
            </a:extLst>
          </p:cNvPr>
          <p:cNvSpPr>
            <a:spLocks noGrp="1"/>
          </p:cNvSpPr>
          <p:nvPr>
            <p:ph type="sldNum" sz="quarter" idx="12"/>
          </p:nvPr>
        </p:nvSpPr>
        <p:spPr/>
        <p:txBody>
          <a:bodyPr/>
          <a:lstStyle/>
          <a:p>
            <a:fld id="{685BE2C3-4C00-4662-A8F6-AE817E3951B3}" type="slidenum">
              <a:rPr lang="ko-KR" altLang="en-US" smtClean="0"/>
              <a:t>8</a:t>
            </a:fld>
            <a:endParaRPr lang="ko-KR" altLang="en-US" dirty="0"/>
          </a:p>
        </p:txBody>
      </p:sp>
      <p:sp>
        <p:nvSpPr>
          <p:cNvPr id="4" name="제목 3">
            <a:extLst>
              <a:ext uri="{FF2B5EF4-FFF2-40B4-BE49-F238E27FC236}">
                <a16:creationId xmlns:a16="http://schemas.microsoft.com/office/drawing/2014/main" id="{44550467-AB9B-45F0-88E1-FAF9C2F398AE}"/>
              </a:ext>
            </a:extLst>
          </p:cNvPr>
          <p:cNvSpPr>
            <a:spLocks noGrp="1"/>
          </p:cNvSpPr>
          <p:nvPr>
            <p:ph type="title"/>
          </p:nvPr>
        </p:nvSpPr>
        <p:spPr/>
        <p:txBody>
          <a:bodyPr/>
          <a:lstStyle/>
          <a:p>
            <a:r>
              <a:rPr lang="en-US" altLang="ko-KR" dirty="0"/>
              <a:t>Meaning of this work</a:t>
            </a:r>
            <a:endParaRPr lang="ko-KR" altLang="en-US" dirty="0"/>
          </a:p>
        </p:txBody>
      </p:sp>
    </p:spTree>
    <p:extLst>
      <p:ext uri="{BB962C8B-B14F-4D97-AF65-F5344CB8AC3E}">
        <p14:creationId xmlns:p14="http://schemas.microsoft.com/office/powerpoint/2010/main" val="153898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AAEACBD-C1D7-467B-90A9-253BF72050FB}"/>
              </a:ext>
            </a:extLst>
          </p:cNvPr>
          <p:cNvSpPr>
            <a:spLocks noGrp="1"/>
          </p:cNvSpPr>
          <p:nvPr>
            <p:ph idx="1"/>
          </p:nvPr>
        </p:nvSpPr>
        <p:spPr/>
        <p:txBody>
          <a:bodyPr/>
          <a:lstStyle/>
          <a:p>
            <a:r>
              <a:rPr lang="en-US" altLang="ko-KR" dirty="0"/>
              <a:t>Machine Learning:</a:t>
            </a:r>
          </a:p>
          <a:p>
            <a:pPr lvl="1"/>
            <a:r>
              <a:rPr lang="en-US" altLang="ko-KR" dirty="0"/>
              <a:t>Extract useful features from given data</a:t>
            </a:r>
          </a:p>
          <a:p>
            <a:pPr lvl="1"/>
            <a:r>
              <a:rPr lang="en-US" altLang="ko-KR" dirty="0"/>
              <a:t>Learn a model that can generalize to data beyond the training set</a:t>
            </a:r>
          </a:p>
          <a:p>
            <a:r>
              <a:rPr lang="en-US" altLang="ko-KR" dirty="0"/>
              <a:t>Unsupervised Learning:</a:t>
            </a:r>
          </a:p>
          <a:p>
            <a:pPr lvl="1"/>
            <a:r>
              <a:rPr lang="en-US" altLang="ko-KR" dirty="0"/>
              <a:t>Unlabeled data</a:t>
            </a:r>
          </a:p>
          <a:p>
            <a:pPr lvl="1"/>
            <a:r>
              <a:rPr lang="en-US" altLang="ko-KR" dirty="0"/>
              <a:t>Build a model that explains hidden structures in the data</a:t>
            </a:r>
          </a:p>
          <a:p>
            <a:r>
              <a:rPr lang="en-US" altLang="ko-KR" dirty="0"/>
              <a:t>Supervised Learning:</a:t>
            </a:r>
          </a:p>
          <a:p>
            <a:pPr lvl="1"/>
            <a:r>
              <a:rPr lang="en-US" altLang="ko-KR" dirty="0"/>
              <a:t>Labeled data</a:t>
            </a:r>
          </a:p>
          <a:p>
            <a:pPr lvl="1"/>
            <a:r>
              <a:rPr lang="en-US" altLang="ko-KR" dirty="0"/>
              <a:t>Learn the relationship between the data and assigned labels</a:t>
            </a:r>
          </a:p>
          <a:p>
            <a:endParaRPr lang="ko-KR" altLang="en-US" dirty="0"/>
          </a:p>
        </p:txBody>
      </p:sp>
      <p:sp>
        <p:nvSpPr>
          <p:cNvPr id="3" name="슬라이드 번호 개체 틀 2">
            <a:extLst>
              <a:ext uri="{FF2B5EF4-FFF2-40B4-BE49-F238E27FC236}">
                <a16:creationId xmlns:a16="http://schemas.microsoft.com/office/drawing/2014/main" id="{AD8D3E07-80B8-482B-BFCF-3AA531CE8689}"/>
              </a:ext>
            </a:extLst>
          </p:cNvPr>
          <p:cNvSpPr>
            <a:spLocks noGrp="1"/>
          </p:cNvSpPr>
          <p:nvPr>
            <p:ph type="sldNum" sz="quarter" idx="12"/>
          </p:nvPr>
        </p:nvSpPr>
        <p:spPr/>
        <p:txBody>
          <a:bodyPr/>
          <a:lstStyle/>
          <a:p>
            <a:fld id="{685BE2C3-4C00-4662-A8F6-AE817E3951B3}" type="slidenum">
              <a:rPr lang="ko-KR" altLang="en-US" smtClean="0"/>
              <a:t>9</a:t>
            </a:fld>
            <a:endParaRPr lang="ko-KR" altLang="en-US" dirty="0"/>
          </a:p>
        </p:txBody>
      </p:sp>
      <p:sp>
        <p:nvSpPr>
          <p:cNvPr id="4" name="제목 3">
            <a:extLst>
              <a:ext uri="{FF2B5EF4-FFF2-40B4-BE49-F238E27FC236}">
                <a16:creationId xmlns:a16="http://schemas.microsoft.com/office/drawing/2014/main" id="{0E8A2003-A261-4B13-81DB-47D5FE6A5D19}"/>
              </a:ext>
            </a:extLst>
          </p:cNvPr>
          <p:cNvSpPr>
            <a:spLocks noGrp="1"/>
          </p:cNvSpPr>
          <p:nvPr>
            <p:ph type="title"/>
          </p:nvPr>
        </p:nvSpPr>
        <p:spPr/>
        <p:txBody>
          <a:bodyPr/>
          <a:lstStyle/>
          <a:p>
            <a:r>
              <a:rPr lang="en-US" altLang="ko-KR" dirty="0"/>
              <a:t>Machine Learning Background</a:t>
            </a:r>
            <a:endParaRPr lang="ko-KR" altLang="en-US" dirty="0"/>
          </a:p>
        </p:txBody>
      </p:sp>
    </p:spTree>
    <p:extLst>
      <p:ext uri="{BB962C8B-B14F-4D97-AF65-F5344CB8AC3E}">
        <p14:creationId xmlns:p14="http://schemas.microsoft.com/office/powerpoint/2010/main" val="418820420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3568</TotalTime>
  <Words>3711</Words>
  <Application>Microsoft Office PowerPoint</Application>
  <PresentationFormat>화면 슬라이드 쇼(4:3)</PresentationFormat>
  <Paragraphs>565</Paragraphs>
  <Slides>71</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71</vt:i4>
      </vt:variant>
    </vt:vector>
  </HeadingPairs>
  <TitlesOfParts>
    <vt:vector size="79" baseType="lpstr">
      <vt:lpstr>나눔바른고딕</vt:lpstr>
      <vt:lpstr>나눔바른고딕 Light</vt:lpstr>
      <vt:lpstr>맑은 고딕</vt:lpstr>
      <vt:lpstr>Arial</vt:lpstr>
      <vt:lpstr>Arial Black</vt:lpstr>
      <vt:lpstr>Calibri</vt:lpstr>
      <vt:lpstr>Times New Roman</vt:lpstr>
      <vt:lpstr>Office 테마</vt:lpstr>
      <vt:lpstr>Membership Inference Attacks Against  Machine Learning Models</vt:lpstr>
      <vt:lpstr>Problem statement</vt:lpstr>
      <vt:lpstr>Problem statement</vt:lpstr>
      <vt:lpstr>Key Contributions</vt:lpstr>
      <vt:lpstr>Key Contributions</vt:lpstr>
      <vt:lpstr>Results</vt:lpstr>
      <vt:lpstr>Results</vt:lpstr>
      <vt:lpstr>Meaning of this work</vt:lpstr>
      <vt:lpstr>Machine Learning Background</vt:lpstr>
      <vt:lpstr>Machine Learning Background</vt:lpstr>
      <vt:lpstr>Machine-Learning-as-a-service</vt:lpstr>
      <vt:lpstr>Machine-Learning-as-a-service</vt:lpstr>
      <vt:lpstr>Membership Inference Attack</vt:lpstr>
      <vt:lpstr>Membership Inference Attack</vt:lpstr>
      <vt:lpstr>Problem Statement</vt:lpstr>
      <vt:lpstr>Problem Statement</vt:lpstr>
      <vt:lpstr>Problem Statement</vt:lpstr>
      <vt:lpstr>Problem Statement</vt:lpstr>
      <vt:lpstr>Problem Statement</vt:lpstr>
      <vt:lpstr>Membership Inference</vt:lpstr>
      <vt:lpstr>Membership Inference</vt:lpstr>
      <vt:lpstr>Shadow Models</vt:lpstr>
      <vt:lpstr>Shadow Models</vt:lpstr>
      <vt:lpstr>Shadow Models</vt:lpstr>
      <vt:lpstr>Generating training data for shadow models</vt:lpstr>
      <vt:lpstr>Generating training data for shadow models</vt:lpstr>
      <vt:lpstr>Generating training data for shadow models</vt:lpstr>
      <vt:lpstr>Generating training data for shadow models</vt:lpstr>
      <vt:lpstr>Datasets</vt:lpstr>
      <vt:lpstr>Datasets</vt:lpstr>
      <vt:lpstr>Datasets</vt:lpstr>
      <vt:lpstr>Datasets</vt:lpstr>
      <vt:lpstr>Target models</vt:lpstr>
      <vt:lpstr>Experimental Setup</vt:lpstr>
      <vt:lpstr>Experimental Setup</vt:lpstr>
      <vt:lpstr>Accuracy of the attack</vt:lpstr>
      <vt:lpstr>Accuracy of the attack</vt:lpstr>
      <vt:lpstr>Accuracy of the attack</vt:lpstr>
      <vt:lpstr>Accuracy of the attack</vt:lpstr>
      <vt:lpstr>Accuracy of the attack</vt:lpstr>
      <vt:lpstr>Accuracy of the attack</vt:lpstr>
      <vt:lpstr>Accuracy of the attack</vt:lpstr>
      <vt:lpstr>Accuracy of the attack</vt:lpstr>
      <vt:lpstr>Accuracy of the attack</vt:lpstr>
      <vt:lpstr>Effect of shadow training data</vt:lpstr>
      <vt:lpstr>Effect of shadow training data</vt:lpstr>
      <vt:lpstr>Effect of shadow training data</vt:lpstr>
      <vt:lpstr>Effect of shadow training data</vt:lpstr>
      <vt:lpstr>Effect of the number of classes and training data per class</vt:lpstr>
      <vt:lpstr>Effect of the number of classes and training data per class</vt:lpstr>
      <vt:lpstr>Effect of the number of classes and training data per class</vt:lpstr>
      <vt:lpstr>Effect of the number of classes and training data per class</vt:lpstr>
      <vt:lpstr>Effect of overfitting</vt:lpstr>
      <vt:lpstr>Effect of overfitting</vt:lpstr>
      <vt:lpstr>Why does the attack work?</vt:lpstr>
      <vt:lpstr>Why does the attack work?</vt:lpstr>
      <vt:lpstr>Why does the attack work?</vt:lpstr>
      <vt:lpstr>Mitigation strategies</vt:lpstr>
      <vt:lpstr>Mitigation strategies</vt:lpstr>
      <vt:lpstr>Mitigation strategies</vt:lpstr>
      <vt:lpstr>Mitigation strategies</vt:lpstr>
      <vt:lpstr>Mitigation strategies</vt:lpstr>
      <vt:lpstr>Result summary</vt:lpstr>
      <vt:lpstr>Main Assumptions</vt:lpstr>
      <vt:lpstr>Main Assumptions</vt:lpstr>
      <vt:lpstr>Conclusion</vt:lpstr>
      <vt:lpstr>Conclusion</vt:lpstr>
      <vt:lpstr>Conclusion</vt:lpstr>
      <vt:lpstr>Critical thoughts/Improvements</vt:lpstr>
      <vt:lpstr>Critical thoughts/Improvements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Park Jung-hwan</dc:creator>
  <cp:lastModifiedBy>WOO</cp:lastModifiedBy>
  <cp:revision>90</cp:revision>
  <dcterms:created xsi:type="dcterms:W3CDTF">2019-03-15T05:45:15Z</dcterms:created>
  <dcterms:modified xsi:type="dcterms:W3CDTF">2019-09-03T06:43:24Z</dcterms:modified>
</cp:coreProperties>
</file>