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media/image4.jpg" ContentType="image/jpg"/>
  <Override PartName="/ppt/media/image5.jpg" ContentType="image/jpg"/>
  <Override PartName="/ppt/media/image7.jpg" ContentType="image/jpg"/>
  <Override PartName="/ppt/media/image8.jpg" ContentType="image/jpg"/>
  <Override PartName="/ppt/media/image9.jpg" ContentType="image/jpg"/>
  <Override PartName="/ppt/media/image26.jpg" ContentType="image/jpg"/>
  <Override PartName="/ppt/media/image31.jpg" ContentType="image/jpg"/>
  <Override PartName="/ppt/media/image32.jpg" ContentType="image/jpg"/>
  <Override PartName="/ppt/media/image37.jpg" ContentType="image/jp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46"/>
  </p:notesMasterIdLst>
  <p:handoutMasterIdLst>
    <p:handoutMasterId r:id="rId47"/>
  </p:handoutMasterIdLst>
  <p:sldIdLst>
    <p:sldId id="256" r:id="rId2"/>
    <p:sldId id="310" r:id="rId3"/>
    <p:sldId id="311" r:id="rId4"/>
    <p:sldId id="312" r:id="rId5"/>
    <p:sldId id="313" r:id="rId6"/>
    <p:sldId id="314" r:id="rId7"/>
    <p:sldId id="315" r:id="rId8"/>
    <p:sldId id="316" r:id="rId9"/>
    <p:sldId id="317" r:id="rId10"/>
    <p:sldId id="319" r:id="rId11"/>
    <p:sldId id="318" r:id="rId12"/>
    <p:sldId id="320" r:id="rId13"/>
    <p:sldId id="321" r:id="rId14"/>
    <p:sldId id="322" r:id="rId15"/>
    <p:sldId id="323" r:id="rId16"/>
    <p:sldId id="324" r:id="rId17"/>
    <p:sldId id="325" r:id="rId18"/>
    <p:sldId id="326" r:id="rId19"/>
    <p:sldId id="327" r:id="rId20"/>
    <p:sldId id="328" r:id="rId21"/>
    <p:sldId id="329" r:id="rId22"/>
    <p:sldId id="330" r:id="rId23"/>
    <p:sldId id="331" r:id="rId24"/>
    <p:sldId id="333" r:id="rId25"/>
    <p:sldId id="332" r:id="rId26"/>
    <p:sldId id="334" r:id="rId27"/>
    <p:sldId id="335" r:id="rId28"/>
    <p:sldId id="336" r:id="rId29"/>
    <p:sldId id="337" r:id="rId30"/>
    <p:sldId id="338" r:id="rId31"/>
    <p:sldId id="339" r:id="rId32"/>
    <p:sldId id="340" r:id="rId33"/>
    <p:sldId id="341" r:id="rId34"/>
    <p:sldId id="342" r:id="rId35"/>
    <p:sldId id="343" r:id="rId36"/>
    <p:sldId id="344" r:id="rId37"/>
    <p:sldId id="345" r:id="rId38"/>
    <p:sldId id="346" r:id="rId39"/>
    <p:sldId id="347" r:id="rId40"/>
    <p:sldId id="348" r:id="rId41"/>
    <p:sldId id="349" r:id="rId42"/>
    <p:sldId id="350" r:id="rId43"/>
    <p:sldId id="351" r:id="rId44"/>
    <p:sldId id="309" r:id="rId4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876C0"/>
    <a:srgbClr val="C0504D"/>
    <a:srgbClr val="E6E6E6"/>
    <a:srgbClr val="FF00FF"/>
    <a:srgbClr val="565A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66" autoAdjust="0"/>
    <p:restoredTop sz="94660"/>
  </p:normalViewPr>
  <p:slideViewPr>
    <p:cSldViewPr snapToGrid="0">
      <p:cViewPr varScale="1">
        <p:scale>
          <a:sx n="79" d="100"/>
          <a:sy n="79" d="100"/>
        </p:scale>
        <p:origin x="102" y="870"/>
      </p:cViewPr>
      <p:guideLst/>
    </p:cSldViewPr>
  </p:slideViewPr>
  <p:notesTextViewPr>
    <p:cViewPr>
      <p:scale>
        <a:sx n="1" d="1"/>
        <a:sy n="1" d="1"/>
      </p:scale>
      <p:origin x="0" y="0"/>
    </p:cViewPr>
  </p:notesTextViewPr>
  <p:notesViewPr>
    <p:cSldViewPr snapToGrid="0">
      <p:cViewPr varScale="1">
        <p:scale>
          <a:sx n="87" d="100"/>
          <a:sy n="87" d="100"/>
        </p:scale>
        <p:origin x="3840"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a:extLst>
              <a:ext uri="{FF2B5EF4-FFF2-40B4-BE49-F238E27FC236}">
                <a16:creationId xmlns:a16="http://schemas.microsoft.com/office/drawing/2014/main" id="{9BAB2EBC-B682-44A4-A8EF-4A013DC2A3B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a:extLst>
              <a:ext uri="{FF2B5EF4-FFF2-40B4-BE49-F238E27FC236}">
                <a16:creationId xmlns:a16="http://schemas.microsoft.com/office/drawing/2014/main" id="{1A8AF86E-9B22-4B46-A3D8-9D0308194D0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8443230-4F64-4927-BD75-4B8C248F9443}" type="datetimeFigureOut">
              <a:rPr lang="ko-KR" altLang="en-US" smtClean="0"/>
              <a:t>2019-08-30</a:t>
            </a:fld>
            <a:endParaRPr lang="ko-KR" altLang="en-US"/>
          </a:p>
        </p:txBody>
      </p:sp>
      <p:sp>
        <p:nvSpPr>
          <p:cNvPr id="4" name="바닥글 개체 틀 3">
            <a:extLst>
              <a:ext uri="{FF2B5EF4-FFF2-40B4-BE49-F238E27FC236}">
                <a16:creationId xmlns:a16="http://schemas.microsoft.com/office/drawing/2014/main" id="{197ACDF4-CB4D-46AC-A36C-2476DB4185C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a:extLst>
              <a:ext uri="{FF2B5EF4-FFF2-40B4-BE49-F238E27FC236}">
                <a16:creationId xmlns:a16="http://schemas.microsoft.com/office/drawing/2014/main" id="{474F3ADB-DCFA-4CD3-B094-050E1D74790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8DC4B64-DBCE-4147-A82B-4DA5B9B41F17}" type="slidenum">
              <a:rPr lang="ko-KR" altLang="en-US" smtClean="0"/>
              <a:t>‹#›</a:t>
            </a:fld>
            <a:endParaRPr lang="ko-KR" altLang="en-US"/>
          </a:p>
        </p:txBody>
      </p:sp>
    </p:spTree>
    <p:extLst>
      <p:ext uri="{BB962C8B-B14F-4D97-AF65-F5344CB8AC3E}">
        <p14:creationId xmlns:p14="http://schemas.microsoft.com/office/powerpoint/2010/main" val="8588524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CE9715-206F-4735-88CE-5603A39B2CA4}" type="datetimeFigureOut">
              <a:rPr lang="ko-KR" altLang="en-US" smtClean="0"/>
              <a:t>2019-08-30</a:t>
            </a:fld>
            <a:endParaRPr lang="ko-KR" altLang="en-US"/>
          </a:p>
        </p:txBody>
      </p:sp>
      <p:sp>
        <p:nvSpPr>
          <p:cNvPr id="4" name="슬라이드 이미지 개체 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0BBC31-AEC2-46DD-80F3-D2BEABB96375}" type="slidenum">
              <a:rPr lang="ko-KR" altLang="en-US" smtClean="0"/>
              <a:t>‹#›</a:t>
            </a:fld>
            <a:endParaRPr lang="ko-KR" altLang="en-US"/>
          </a:p>
        </p:txBody>
      </p:sp>
    </p:spTree>
    <p:extLst>
      <p:ext uri="{BB962C8B-B14F-4D97-AF65-F5344CB8AC3E}">
        <p14:creationId xmlns:p14="http://schemas.microsoft.com/office/powerpoint/2010/main" val="2593255230"/>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11" name="직사각형 10">
            <a:extLst>
              <a:ext uri="{FF2B5EF4-FFF2-40B4-BE49-F238E27FC236}">
                <a16:creationId xmlns:a16="http://schemas.microsoft.com/office/drawing/2014/main" id="{5E0EFDF1-3F72-4391-B12C-02D4D53BE77D}"/>
              </a:ext>
            </a:extLst>
          </p:cNvPr>
          <p:cNvSpPr/>
          <p:nvPr userDrawn="1"/>
        </p:nvSpPr>
        <p:spPr>
          <a:xfrm>
            <a:off x="144000" y="3052061"/>
            <a:ext cx="9000000" cy="108000"/>
          </a:xfrm>
          <a:prstGeom prst="rect">
            <a:avLst/>
          </a:prstGeom>
          <a:solidFill>
            <a:srgbClr val="1876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2" name="직사각형 11">
            <a:extLst>
              <a:ext uri="{FF2B5EF4-FFF2-40B4-BE49-F238E27FC236}">
                <a16:creationId xmlns:a16="http://schemas.microsoft.com/office/drawing/2014/main" id="{25BB97E2-459A-42C0-BDAE-FE96590B2294}"/>
              </a:ext>
            </a:extLst>
          </p:cNvPr>
          <p:cNvSpPr/>
          <p:nvPr userDrawn="1"/>
        </p:nvSpPr>
        <p:spPr>
          <a:xfrm>
            <a:off x="144000" y="2977940"/>
            <a:ext cx="9000000" cy="72000"/>
          </a:xfrm>
          <a:prstGeom prst="rect">
            <a:avLst/>
          </a:prstGeom>
          <a:solidFill>
            <a:srgbClr val="565A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3" name="직사각형 12">
            <a:extLst>
              <a:ext uri="{FF2B5EF4-FFF2-40B4-BE49-F238E27FC236}">
                <a16:creationId xmlns:a16="http://schemas.microsoft.com/office/drawing/2014/main" id="{5EE9DEF2-E5CA-4B7E-823C-E84DE6D3955B}"/>
              </a:ext>
            </a:extLst>
          </p:cNvPr>
          <p:cNvSpPr/>
          <p:nvPr userDrawn="1"/>
        </p:nvSpPr>
        <p:spPr>
          <a:xfrm rot="2808188">
            <a:off x="266388" y="2529519"/>
            <a:ext cx="347221" cy="7681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 name="Title 1"/>
          <p:cNvSpPr>
            <a:spLocks noGrp="1"/>
          </p:cNvSpPr>
          <p:nvPr userDrawn="1">
            <p:ph type="ctrTitle"/>
          </p:nvPr>
        </p:nvSpPr>
        <p:spPr>
          <a:xfrm>
            <a:off x="685800" y="440027"/>
            <a:ext cx="7772400" cy="2387600"/>
          </a:xfrm>
        </p:spPr>
        <p:txBody>
          <a:bodyPr anchor="b">
            <a:normAutofit/>
          </a:bodyPr>
          <a:lstStyle>
            <a:lvl1pPr algn="ctr">
              <a:defRPr sz="5400">
                <a:latin typeface="나눔바른고딕" panose="020B0603020101020101" pitchFamily="50" charset="-127"/>
                <a:ea typeface="나눔바른고딕" panose="020B0603020101020101" pitchFamily="50" charset="-127"/>
              </a:defRPr>
            </a:lvl1pPr>
          </a:lstStyle>
          <a:p>
            <a:r>
              <a:rPr lang="ko-KR" altLang="en-US" dirty="0"/>
              <a:t>마스터 제목 스타일 편집</a:t>
            </a:r>
            <a:endParaRPr lang="en-US" dirty="0"/>
          </a:p>
        </p:txBody>
      </p:sp>
      <p:sp>
        <p:nvSpPr>
          <p:cNvPr id="3" name="Subtitle 2"/>
          <p:cNvSpPr>
            <a:spLocks noGrp="1"/>
          </p:cNvSpPr>
          <p:nvPr userDrawn="1">
            <p:ph type="subTitle" idx="1"/>
          </p:nvPr>
        </p:nvSpPr>
        <p:spPr>
          <a:xfrm>
            <a:off x="1143000" y="3376902"/>
            <a:ext cx="6858000" cy="1655762"/>
          </a:xfrm>
        </p:spPr>
        <p:txBody>
          <a:bodyPr/>
          <a:lstStyle>
            <a:lvl1pPr marL="0" indent="0" algn="ctr">
              <a:buNone/>
              <a:defRPr sz="2400">
                <a:latin typeface="나눔바른고딕 Light" panose="020B0603020101020101" pitchFamily="50" charset="-127"/>
                <a:ea typeface="나눔바른고딕 Light" panose="020B0603020101020101" pitchFamily="50" charset="-12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dirty="0"/>
              <a:t>클릭하여 마스터 부제목 스타일 편집</a:t>
            </a:r>
            <a:endParaRPr lang="en-US" dirty="0"/>
          </a:p>
        </p:txBody>
      </p:sp>
      <p:sp>
        <p:nvSpPr>
          <p:cNvPr id="4" name="Date Placeholder 3"/>
          <p:cNvSpPr>
            <a:spLocks noGrp="1"/>
          </p:cNvSpPr>
          <p:nvPr userDrawn="1">
            <p:ph type="dt" sz="half" idx="10"/>
          </p:nvPr>
        </p:nvSpPr>
        <p:spPr/>
        <p:txBody>
          <a:bodyPr/>
          <a:lstStyle/>
          <a:p>
            <a:fld id="{C0668A6F-2987-4AA5-9B4A-07327F802EFC}" type="datetime1">
              <a:rPr lang="ko-KR" altLang="en-US" smtClean="0"/>
              <a:t>2019-08-30</a:t>
            </a:fld>
            <a:endParaRPr lang="ko-KR" altLang="en-US"/>
          </a:p>
        </p:txBody>
      </p:sp>
      <p:sp>
        <p:nvSpPr>
          <p:cNvPr id="5" name="Footer Placeholder 4"/>
          <p:cNvSpPr>
            <a:spLocks noGrp="1"/>
          </p:cNvSpPr>
          <p:nvPr userDrawn="1">
            <p:ph type="ftr" sz="quarter" idx="11"/>
          </p:nvPr>
        </p:nvSpPr>
        <p:spPr/>
        <p:txBody>
          <a:bodyPr/>
          <a:lstStyle>
            <a:lvl1pPr>
              <a:defRPr>
                <a:latin typeface="나눔바른고딕 Light" panose="020B0603020101020101" pitchFamily="50" charset="-127"/>
                <a:ea typeface="나눔바른고딕 Light" panose="020B0603020101020101" pitchFamily="50" charset="-127"/>
              </a:defRPr>
            </a:lvl1pPr>
          </a:lstStyle>
          <a:p>
            <a:endParaRPr lang="ko-KR" altLang="en-US" dirty="0"/>
          </a:p>
        </p:txBody>
      </p:sp>
      <p:sp>
        <p:nvSpPr>
          <p:cNvPr id="6" name="Slide Number Placeholder 5"/>
          <p:cNvSpPr>
            <a:spLocks noGrp="1"/>
          </p:cNvSpPr>
          <p:nvPr userDrawn="1">
            <p:ph type="sldNum" sz="quarter" idx="12"/>
          </p:nvPr>
        </p:nvSpPr>
        <p:spPr/>
        <p:txBody>
          <a:bodyPr/>
          <a:lstStyle/>
          <a:p>
            <a:fld id="{685BE2C3-4C00-4662-A8F6-AE817E3951B3}" type="slidenum">
              <a:rPr lang="ko-KR" altLang="en-US" smtClean="0"/>
              <a:t>‹#›</a:t>
            </a:fld>
            <a:endParaRPr lang="ko-KR" altLang="en-US"/>
          </a:p>
        </p:txBody>
      </p:sp>
    </p:spTree>
    <p:extLst>
      <p:ext uri="{BB962C8B-B14F-4D97-AF65-F5344CB8AC3E}">
        <p14:creationId xmlns:p14="http://schemas.microsoft.com/office/powerpoint/2010/main" val="25898094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7" name="직사각형 6">
            <a:extLst>
              <a:ext uri="{FF2B5EF4-FFF2-40B4-BE49-F238E27FC236}">
                <a16:creationId xmlns:a16="http://schemas.microsoft.com/office/drawing/2014/main" id="{0BC36F5C-D65F-4F70-A1EE-53D57823169F}"/>
              </a:ext>
            </a:extLst>
          </p:cNvPr>
          <p:cNvSpPr/>
          <p:nvPr userDrawn="1"/>
        </p:nvSpPr>
        <p:spPr>
          <a:xfrm>
            <a:off x="144000" y="1385324"/>
            <a:ext cx="9000000" cy="108000"/>
          </a:xfrm>
          <a:prstGeom prst="rect">
            <a:avLst/>
          </a:prstGeom>
          <a:solidFill>
            <a:srgbClr val="1876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 name="직사각형 7">
            <a:extLst>
              <a:ext uri="{FF2B5EF4-FFF2-40B4-BE49-F238E27FC236}">
                <a16:creationId xmlns:a16="http://schemas.microsoft.com/office/drawing/2014/main" id="{76F2C542-54B4-4C3E-BE60-EDA1E7AB4F3B}"/>
              </a:ext>
            </a:extLst>
          </p:cNvPr>
          <p:cNvSpPr/>
          <p:nvPr userDrawn="1"/>
        </p:nvSpPr>
        <p:spPr>
          <a:xfrm>
            <a:off x="144000" y="1311203"/>
            <a:ext cx="9000000" cy="72000"/>
          </a:xfrm>
          <a:prstGeom prst="rect">
            <a:avLst/>
          </a:prstGeom>
          <a:solidFill>
            <a:srgbClr val="565A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Content Placeholder 2"/>
          <p:cNvSpPr>
            <a:spLocks noGrp="1"/>
          </p:cNvSpPr>
          <p:nvPr userDrawn="1">
            <p:ph idx="1" hasCustomPrompt="1"/>
          </p:nvPr>
        </p:nvSpPr>
        <p:spPr>
          <a:xfrm>
            <a:off x="628650" y="1639047"/>
            <a:ext cx="7886700" cy="4351338"/>
          </a:xfrm>
        </p:spPr>
        <p:txBody>
          <a:bodyPr>
            <a:noAutofit/>
          </a:bodyPr>
          <a:lstStyle>
            <a:lvl1pPr>
              <a:lnSpc>
                <a:spcPct val="100000"/>
              </a:lnSpc>
              <a:defRPr sz="2400">
                <a:latin typeface="나눔바른고딕 Light" panose="020B0603020101020101" pitchFamily="50" charset="-127"/>
                <a:ea typeface="나눔바른고딕 Light" panose="020B0603020101020101" pitchFamily="50" charset="-127"/>
              </a:defRPr>
            </a:lvl1pPr>
            <a:lvl2pPr>
              <a:lnSpc>
                <a:spcPct val="100000"/>
              </a:lnSpc>
              <a:defRPr sz="2000">
                <a:latin typeface="나눔바른고딕 Light" panose="020B0603020101020101" pitchFamily="50" charset="-127"/>
                <a:ea typeface="나눔바른고딕 Light" panose="020B0603020101020101" pitchFamily="50" charset="-127"/>
              </a:defRPr>
            </a:lvl2pPr>
            <a:lvl3pPr>
              <a:lnSpc>
                <a:spcPct val="100000"/>
              </a:lnSpc>
              <a:defRPr sz="1800">
                <a:latin typeface="나눔바른고딕 Light" panose="020B0603020101020101" pitchFamily="50" charset="-127"/>
                <a:ea typeface="나눔바른고딕 Light" panose="020B0603020101020101" pitchFamily="50" charset="-127"/>
              </a:defRPr>
            </a:lvl3pPr>
            <a:lvl4pPr>
              <a:lnSpc>
                <a:spcPct val="100000"/>
              </a:lnSpc>
              <a:defRPr sz="1600">
                <a:latin typeface="나눔바른고딕 Light" panose="020B0603020101020101" pitchFamily="50" charset="-127"/>
                <a:ea typeface="나눔바른고딕 Light" panose="020B0603020101020101" pitchFamily="50" charset="-127"/>
              </a:defRPr>
            </a:lvl4pPr>
            <a:lvl5pPr>
              <a:lnSpc>
                <a:spcPct val="100000"/>
              </a:lnSpc>
              <a:defRPr sz="1600">
                <a:latin typeface="나눔바른고딕 Light" panose="020B0603020101020101" pitchFamily="50" charset="-127"/>
                <a:ea typeface="나눔바른고딕 Light" panose="020B0603020101020101" pitchFamily="50" charset="-127"/>
              </a:defRPr>
            </a:lvl5pPr>
          </a:lstStyle>
          <a:p>
            <a:pPr lvl="0"/>
            <a:r>
              <a:rPr lang="ko-KR" altLang="en-US" dirty="0"/>
              <a:t>마스터 텍스트 스타일을 편집하려면 클릭</a:t>
            </a:r>
          </a:p>
          <a:p>
            <a:pPr lvl="1"/>
            <a:r>
              <a:rPr lang="ko-KR" altLang="en-US" dirty="0"/>
              <a:t>두 번째 수준</a:t>
            </a:r>
          </a:p>
          <a:p>
            <a:pPr lvl="2"/>
            <a:r>
              <a:rPr lang="ko-KR" altLang="en-US" dirty="0"/>
              <a:t>세 번째 수준</a:t>
            </a:r>
          </a:p>
          <a:p>
            <a:pPr lvl="3"/>
            <a:r>
              <a:rPr lang="ko-KR" altLang="en-US" dirty="0"/>
              <a:t>네 번째 수준</a:t>
            </a:r>
          </a:p>
          <a:p>
            <a:pPr lvl="4"/>
            <a:r>
              <a:rPr lang="ko-KR" altLang="en-US" dirty="0"/>
              <a:t>다섯 번째 수준</a:t>
            </a:r>
            <a:endParaRPr lang="en-US" dirty="0"/>
          </a:p>
        </p:txBody>
      </p:sp>
      <p:sp>
        <p:nvSpPr>
          <p:cNvPr id="4" name="Date Placeholder 3"/>
          <p:cNvSpPr>
            <a:spLocks noGrp="1"/>
          </p:cNvSpPr>
          <p:nvPr userDrawn="1">
            <p:ph type="dt" sz="half" idx="10"/>
          </p:nvPr>
        </p:nvSpPr>
        <p:spPr/>
        <p:txBody>
          <a:bodyPr/>
          <a:lstStyle/>
          <a:p>
            <a:fld id="{D0E38485-21F1-473C-A041-033DAD9A39DF}" type="datetime1">
              <a:rPr lang="ko-KR" altLang="en-US" smtClean="0"/>
              <a:t>2019-08-30</a:t>
            </a:fld>
            <a:endParaRPr lang="ko-KR" altLang="en-US"/>
          </a:p>
        </p:txBody>
      </p:sp>
      <p:sp>
        <p:nvSpPr>
          <p:cNvPr id="5" name="Footer Placeholder 4"/>
          <p:cNvSpPr>
            <a:spLocks noGrp="1"/>
          </p:cNvSpPr>
          <p:nvPr userDrawn="1">
            <p:ph type="ftr" sz="quarter" idx="11"/>
          </p:nvPr>
        </p:nvSpPr>
        <p:spPr/>
        <p:txBody>
          <a:bodyPr/>
          <a:lstStyle>
            <a:lvl1pPr>
              <a:defRPr i="0"/>
            </a:lvl1pPr>
          </a:lstStyle>
          <a:p>
            <a:endParaRPr lang="ko-KR" altLang="en-US" dirty="0"/>
          </a:p>
        </p:txBody>
      </p:sp>
      <p:sp>
        <p:nvSpPr>
          <p:cNvPr id="6" name="Slide Number Placeholder 5"/>
          <p:cNvSpPr>
            <a:spLocks noGrp="1"/>
          </p:cNvSpPr>
          <p:nvPr userDrawn="1">
            <p:ph type="sldNum" sz="quarter" idx="12"/>
          </p:nvPr>
        </p:nvSpPr>
        <p:spPr/>
        <p:txBody>
          <a:bodyPr/>
          <a:lstStyle/>
          <a:p>
            <a:fld id="{685BE2C3-4C00-4662-A8F6-AE817E3951B3}" type="slidenum">
              <a:rPr lang="ko-KR" altLang="en-US" smtClean="0"/>
              <a:t>‹#›</a:t>
            </a:fld>
            <a:endParaRPr lang="ko-KR" altLang="en-US" dirty="0"/>
          </a:p>
        </p:txBody>
      </p:sp>
      <p:sp>
        <p:nvSpPr>
          <p:cNvPr id="12" name="직사각형 11">
            <a:extLst>
              <a:ext uri="{FF2B5EF4-FFF2-40B4-BE49-F238E27FC236}">
                <a16:creationId xmlns:a16="http://schemas.microsoft.com/office/drawing/2014/main" id="{FC9642F4-C703-41A3-8ADF-9B460EA31648}"/>
              </a:ext>
            </a:extLst>
          </p:cNvPr>
          <p:cNvSpPr/>
          <p:nvPr userDrawn="1"/>
        </p:nvSpPr>
        <p:spPr>
          <a:xfrm rot="2808188">
            <a:off x="292495" y="685805"/>
            <a:ext cx="508366" cy="10224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 name="Title 1"/>
          <p:cNvSpPr>
            <a:spLocks noGrp="1"/>
          </p:cNvSpPr>
          <p:nvPr userDrawn="1">
            <p:ph type="title"/>
          </p:nvPr>
        </p:nvSpPr>
        <p:spPr>
          <a:xfrm>
            <a:off x="786595" y="431841"/>
            <a:ext cx="7886700" cy="890547"/>
          </a:xfrm>
        </p:spPr>
        <p:txBody>
          <a:bodyPr anchor="b">
            <a:normAutofit/>
          </a:bodyPr>
          <a:lstStyle>
            <a:lvl1pPr algn="l">
              <a:defRPr sz="4000" b="0">
                <a:latin typeface="나눔바른고딕" panose="020B0603020101020101" pitchFamily="50" charset="-127"/>
                <a:ea typeface="나눔바른고딕" panose="020B0603020101020101" pitchFamily="50" charset="-127"/>
              </a:defRPr>
            </a:lvl1pPr>
          </a:lstStyle>
          <a:p>
            <a:r>
              <a:rPr lang="ko-KR" altLang="en-US" dirty="0"/>
              <a:t>마스터 제목 스타일 편집</a:t>
            </a:r>
            <a:endParaRPr lang="en-US" dirty="0"/>
          </a:p>
        </p:txBody>
      </p:sp>
    </p:spTree>
    <p:extLst>
      <p:ext uri="{BB962C8B-B14F-4D97-AF65-F5344CB8AC3E}">
        <p14:creationId xmlns:p14="http://schemas.microsoft.com/office/powerpoint/2010/main" val="3639424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grpSp>
        <p:nvGrpSpPr>
          <p:cNvPr id="10" name="그룹 9">
            <a:extLst>
              <a:ext uri="{FF2B5EF4-FFF2-40B4-BE49-F238E27FC236}">
                <a16:creationId xmlns:a16="http://schemas.microsoft.com/office/drawing/2014/main" id="{A7715F85-69FD-4A41-AB62-E2D3AAEF6501}"/>
              </a:ext>
            </a:extLst>
          </p:cNvPr>
          <p:cNvGrpSpPr/>
          <p:nvPr userDrawn="1"/>
        </p:nvGrpSpPr>
        <p:grpSpPr>
          <a:xfrm>
            <a:off x="28763" y="4221190"/>
            <a:ext cx="9115237" cy="476274"/>
            <a:chOff x="28763" y="4221190"/>
            <a:chExt cx="9115237" cy="476274"/>
          </a:xfrm>
        </p:grpSpPr>
        <p:sp>
          <p:nvSpPr>
            <p:cNvPr id="7" name="직사각형 6">
              <a:extLst>
                <a:ext uri="{FF2B5EF4-FFF2-40B4-BE49-F238E27FC236}">
                  <a16:creationId xmlns:a16="http://schemas.microsoft.com/office/drawing/2014/main" id="{947819B3-7E5A-4CBA-BCA8-9329557B2542}"/>
                </a:ext>
              </a:extLst>
            </p:cNvPr>
            <p:cNvSpPr/>
            <p:nvPr userDrawn="1"/>
          </p:nvSpPr>
          <p:spPr>
            <a:xfrm>
              <a:off x="144000" y="4589464"/>
              <a:ext cx="9000000" cy="108000"/>
            </a:xfrm>
            <a:prstGeom prst="rect">
              <a:avLst/>
            </a:prstGeom>
            <a:solidFill>
              <a:srgbClr val="1876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직사각형 7">
              <a:extLst>
                <a:ext uri="{FF2B5EF4-FFF2-40B4-BE49-F238E27FC236}">
                  <a16:creationId xmlns:a16="http://schemas.microsoft.com/office/drawing/2014/main" id="{E1216B24-4207-413D-BDEB-23BED64B5628}"/>
                </a:ext>
              </a:extLst>
            </p:cNvPr>
            <p:cNvSpPr/>
            <p:nvPr userDrawn="1"/>
          </p:nvSpPr>
          <p:spPr>
            <a:xfrm>
              <a:off x="144000" y="4515343"/>
              <a:ext cx="9000000" cy="72000"/>
            </a:xfrm>
            <a:prstGeom prst="rect">
              <a:avLst/>
            </a:prstGeom>
            <a:solidFill>
              <a:srgbClr val="565A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직사각형 8">
              <a:extLst>
                <a:ext uri="{FF2B5EF4-FFF2-40B4-BE49-F238E27FC236}">
                  <a16:creationId xmlns:a16="http://schemas.microsoft.com/office/drawing/2014/main" id="{CC94E00B-9EDF-45D4-8602-2D7AD501F57A}"/>
                </a:ext>
              </a:extLst>
            </p:cNvPr>
            <p:cNvSpPr/>
            <p:nvPr userDrawn="1"/>
          </p:nvSpPr>
          <p:spPr>
            <a:xfrm rot="4500000">
              <a:off x="956326" y="3293627"/>
              <a:ext cx="223366" cy="20784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sp>
        <p:nvSpPr>
          <p:cNvPr id="2" name="Title 1"/>
          <p:cNvSpPr>
            <a:spLocks noGrp="1"/>
          </p:cNvSpPr>
          <p:nvPr>
            <p:ph type="title"/>
          </p:nvPr>
        </p:nvSpPr>
        <p:spPr>
          <a:xfrm>
            <a:off x="623888" y="1709739"/>
            <a:ext cx="7886700" cy="2852737"/>
          </a:xfrm>
        </p:spPr>
        <p:txBody>
          <a:bodyPr anchor="b"/>
          <a:lstStyle>
            <a:lvl1pPr algn="r">
              <a:defRPr sz="6000" b="0">
                <a:latin typeface="나눔바른고딕" panose="020B0603020101020101" pitchFamily="50" charset="-127"/>
                <a:ea typeface="나눔바른고딕" panose="020B0603020101020101" pitchFamily="50" charset="-127"/>
              </a:defRPr>
            </a:lvl1pPr>
          </a:lstStyle>
          <a:p>
            <a:r>
              <a:rPr lang="ko-KR" altLang="en-US" dirty="0"/>
              <a:t>마스터 제목 스타일 편집</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latin typeface="나눔바른고딕 Light" panose="020B0603020101020101" pitchFamily="50" charset="-127"/>
                <a:ea typeface="나눔바른고딕 Light" panose="020B0603020101020101" pitchFamily="50" charset="-127"/>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dirty="0"/>
              <a:t>마스터 텍스트 스타일을 편집하려면 클릭</a:t>
            </a:r>
          </a:p>
        </p:txBody>
      </p:sp>
      <p:sp>
        <p:nvSpPr>
          <p:cNvPr id="4" name="Date Placeholder 3"/>
          <p:cNvSpPr>
            <a:spLocks noGrp="1"/>
          </p:cNvSpPr>
          <p:nvPr>
            <p:ph type="dt" sz="half" idx="10"/>
          </p:nvPr>
        </p:nvSpPr>
        <p:spPr/>
        <p:txBody>
          <a:bodyPr/>
          <a:lstStyle/>
          <a:p>
            <a:fld id="{9C7D15F4-D42D-4294-B3F2-ACA2230A7C25}" type="datetime1">
              <a:rPr lang="ko-KR" altLang="en-US" smtClean="0"/>
              <a:t>2019-08-30</a:t>
            </a:fld>
            <a:endParaRPr lang="ko-KR" altLang="en-US"/>
          </a:p>
        </p:txBody>
      </p:sp>
      <p:sp>
        <p:nvSpPr>
          <p:cNvPr id="5" name="Footer Placeholder 4"/>
          <p:cNvSpPr>
            <a:spLocks noGrp="1"/>
          </p:cNvSpPr>
          <p:nvPr>
            <p:ph type="ftr" sz="quarter" idx="11"/>
          </p:nvPr>
        </p:nvSpPr>
        <p:spPr/>
        <p:txBody>
          <a:bodyPr/>
          <a:lstStyle>
            <a:lvl1pPr>
              <a:defRPr/>
            </a:lvl1pPr>
          </a:lstStyle>
          <a:p>
            <a:endParaRPr lang="ko-KR" altLang="en-US" dirty="0"/>
          </a:p>
        </p:txBody>
      </p:sp>
      <p:sp>
        <p:nvSpPr>
          <p:cNvPr id="6" name="Slide Number Placeholder 5"/>
          <p:cNvSpPr>
            <a:spLocks noGrp="1"/>
          </p:cNvSpPr>
          <p:nvPr>
            <p:ph type="sldNum" sz="quarter" idx="12"/>
          </p:nvPr>
        </p:nvSpPr>
        <p:spPr/>
        <p:txBody>
          <a:bodyPr/>
          <a:lstStyle/>
          <a:p>
            <a:fld id="{685BE2C3-4C00-4662-A8F6-AE817E3951B3}" type="slidenum">
              <a:rPr lang="ko-KR" altLang="en-US" smtClean="0"/>
              <a:t>‹#›</a:t>
            </a:fld>
            <a:endParaRPr lang="ko-KR" altLang="en-US"/>
          </a:p>
        </p:txBody>
      </p:sp>
    </p:spTree>
    <p:extLst>
      <p:ext uri="{BB962C8B-B14F-4D97-AF65-F5344CB8AC3E}">
        <p14:creationId xmlns:p14="http://schemas.microsoft.com/office/powerpoint/2010/main" val="29865702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grpSp>
        <p:nvGrpSpPr>
          <p:cNvPr id="8" name="그룹 7">
            <a:extLst>
              <a:ext uri="{FF2B5EF4-FFF2-40B4-BE49-F238E27FC236}">
                <a16:creationId xmlns:a16="http://schemas.microsoft.com/office/drawing/2014/main" id="{04213FB3-DF8E-46A7-9ED7-5B863F6BB3E1}"/>
              </a:ext>
            </a:extLst>
          </p:cNvPr>
          <p:cNvGrpSpPr/>
          <p:nvPr userDrawn="1"/>
        </p:nvGrpSpPr>
        <p:grpSpPr>
          <a:xfrm>
            <a:off x="28763" y="1385351"/>
            <a:ext cx="9115237" cy="476274"/>
            <a:chOff x="28763" y="1385351"/>
            <a:chExt cx="9115237" cy="476274"/>
          </a:xfrm>
        </p:grpSpPr>
        <p:sp>
          <p:nvSpPr>
            <p:cNvPr id="9" name="직사각형 8">
              <a:extLst>
                <a:ext uri="{FF2B5EF4-FFF2-40B4-BE49-F238E27FC236}">
                  <a16:creationId xmlns:a16="http://schemas.microsoft.com/office/drawing/2014/main" id="{B2ECAC69-6473-4FB0-89BC-690487DAC71B}"/>
                </a:ext>
              </a:extLst>
            </p:cNvPr>
            <p:cNvSpPr/>
            <p:nvPr userDrawn="1"/>
          </p:nvSpPr>
          <p:spPr>
            <a:xfrm>
              <a:off x="144000" y="1753625"/>
              <a:ext cx="9000000" cy="108000"/>
            </a:xfrm>
            <a:prstGeom prst="rect">
              <a:avLst/>
            </a:prstGeom>
            <a:solidFill>
              <a:srgbClr val="1876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0" name="직사각형 9">
              <a:extLst>
                <a:ext uri="{FF2B5EF4-FFF2-40B4-BE49-F238E27FC236}">
                  <a16:creationId xmlns:a16="http://schemas.microsoft.com/office/drawing/2014/main" id="{963C71CE-9292-43A5-AFDE-E1C69EB1A625}"/>
                </a:ext>
              </a:extLst>
            </p:cNvPr>
            <p:cNvSpPr/>
            <p:nvPr userDrawn="1"/>
          </p:nvSpPr>
          <p:spPr>
            <a:xfrm>
              <a:off x="144000" y="1679504"/>
              <a:ext cx="9000000" cy="72000"/>
            </a:xfrm>
            <a:prstGeom prst="rect">
              <a:avLst/>
            </a:prstGeom>
            <a:solidFill>
              <a:srgbClr val="565A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직사각형 10">
              <a:extLst>
                <a:ext uri="{FF2B5EF4-FFF2-40B4-BE49-F238E27FC236}">
                  <a16:creationId xmlns:a16="http://schemas.microsoft.com/office/drawing/2014/main" id="{88A40729-51A9-4EBB-92AB-7CBF9CAD30FD}"/>
                </a:ext>
              </a:extLst>
            </p:cNvPr>
            <p:cNvSpPr/>
            <p:nvPr userDrawn="1"/>
          </p:nvSpPr>
          <p:spPr>
            <a:xfrm rot="4500000">
              <a:off x="956326" y="457788"/>
              <a:ext cx="223366" cy="20784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sp>
        <p:nvSpPr>
          <p:cNvPr id="2" name="Title 1"/>
          <p:cNvSpPr>
            <a:spLocks noGrp="1"/>
          </p:cNvSpPr>
          <p:nvPr>
            <p:ph type="title"/>
          </p:nvPr>
        </p:nvSpPr>
        <p:spPr/>
        <p:txBody>
          <a:bodyPr/>
          <a:lstStyle>
            <a:lvl1pPr>
              <a:defRPr>
                <a:latin typeface="나눔바른고딕" panose="020B0603020101020101" pitchFamily="50" charset="-127"/>
                <a:ea typeface="나눔바른고딕" panose="020B0603020101020101" pitchFamily="50" charset="-127"/>
              </a:defRPr>
            </a:lvl1pPr>
          </a:lstStyle>
          <a:p>
            <a:r>
              <a:rPr lang="ko-KR" altLang="en-US" dirty="0"/>
              <a:t>마스터 제목 스타일 편집</a:t>
            </a:r>
            <a:endParaRPr lang="en-US" dirty="0"/>
          </a:p>
        </p:txBody>
      </p:sp>
      <p:sp>
        <p:nvSpPr>
          <p:cNvPr id="3" name="Content Placeholder 2"/>
          <p:cNvSpPr>
            <a:spLocks noGrp="1"/>
          </p:cNvSpPr>
          <p:nvPr>
            <p:ph sz="half" idx="1"/>
          </p:nvPr>
        </p:nvSpPr>
        <p:spPr>
          <a:xfrm>
            <a:off x="628650" y="1825625"/>
            <a:ext cx="3886200" cy="4351338"/>
          </a:xfrm>
        </p:spPr>
        <p:txBody>
          <a:bodyPr/>
          <a:lstStyle>
            <a:lvl1pPr>
              <a:defRPr>
                <a:latin typeface="나눔바른고딕 Light" panose="020B0603020101020101" pitchFamily="50" charset="-127"/>
                <a:ea typeface="나눔바른고딕 Light" panose="020B0603020101020101" pitchFamily="50" charset="-127"/>
              </a:defRPr>
            </a:lvl1pPr>
            <a:lvl2pPr>
              <a:defRPr>
                <a:latin typeface="나눔바른고딕 Light" panose="020B0603020101020101" pitchFamily="50" charset="-127"/>
                <a:ea typeface="나눔바른고딕 Light" panose="020B0603020101020101" pitchFamily="50" charset="-127"/>
              </a:defRPr>
            </a:lvl2pPr>
            <a:lvl3pPr>
              <a:defRPr>
                <a:latin typeface="나눔바른고딕 Light" panose="020B0603020101020101" pitchFamily="50" charset="-127"/>
                <a:ea typeface="나눔바른고딕 Light" panose="020B0603020101020101" pitchFamily="50" charset="-127"/>
              </a:defRPr>
            </a:lvl3pPr>
            <a:lvl4pPr>
              <a:defRPr>
                <a:latin typeface="나눔바른고딕 Light" panose="020B0603020101020101" pitchFamily="50" charset="-127"/>
                <a:ea typeface="나눔바른고딕 Light" panose="020B0603020101020101" pitchFamily="50" charset="-127"/>
              </a:defRPr>
            </a:lvl4pPr>
            <a:lvl5pPr>
              <a:defRPr>
                <a:latin typeface="나눔바른고딕 Light" panose="020B0603020101020101" pitchFamily="50" charset="-127"/>
                <a:ea typeface="나눔바른고딕 Light" panose="020B0603020101020101" pitchFamily="50" charset="-127"/>
              </a:defRPr>
            </a:lvl5pPr>
          </a:lstStyle>
          <a:p>
            <a:pPr lvl="0"/>
            <a:r>
              <a:rPr lang="ko-KR" altLang="en-US" dirty="0"/>
              <a:t>마스터 텍스트 스타일을 편집하려면 클릭</a:t>
            </a:r>
          </a:p>
          <a:p>
            <a:pPr lvl="1"/>
            <a:r>
              <a:rPr lang="ko-KR" altLang="en-US" dirty="0"/>
              <a:t>두 번째 수준</a:t>
            </a:r>
          </a:p>
          <a:p>
            <a:pPr lvl="2"/>
            <a:r>
              <a:rPr lang="ko-KR" altLang="en-US" dirty="0"/>
              <a:t>세 번째 수준</a:t>
            </a:r>
          </a:p>
          <a:p>
            <a:pPr lvl="3"/>
            <a:r>
              <a:rPr lang="ko-KR" altLang="en-US" dirty="0"/>
              <a:t>네 번째 수준</a:t>
            </a:r>
          </a:p>
          <a:p>
            <a:pPr lvl="4"/>
            <a:r>
              <a:rPr lang="ko-KR" altLang="en-US" dirty="0"/>
              <a:t>다섯 번째 수준</a:t>
            </a:r>
            <a:endParaRPr lang="en-US" dirty="0"/>
          </a:p>
        </p:txBody>
      </p:sp>
      <p:sp>
        <p:nvSpPr>
          <p:cNvPr id="4" name="Content Placeholder 3"/>
          <p:cNvSpPr>
            <a:spLocks noGrp="1"/>
          </p:cNvSpPr>
          <p:nvPr>
            <p:ph sz="half" idx="2"/>
          </p:nvPr>
        </p:nvSpPr>
        <p:spPr>
          <a:xfrm>
            <a:off x="4629150" y="1825625"/>
            <a:ext cx="3886200" cy="4351338"/>
          </a:xfrm>
        </p:spPr>
        <p:txBody>
          <a:bodyPr/>
          <a:lstStyle>
            <a:lvl1pPr>
              <a:defRPr>
                <a:latin typeface="나눔바른고딕 Light" panose="020B0603020101020101" pitchFamily="50" charset="-127"/>
                <a:ea typeface="나눔바른고딕 Light" panose="020B0603020101020101" pitchFamily="50" charset="-127"/>
              </a:defRPr>
            </a:lvl1pPr>
            <a:lvl2pPr>
              <a:defRPr>
                <a:latin typeface="나눔바른고딕 Light" panose="020B0603020101020101" pitchFamily="50" charset="-127"/>
                <a:ea typeface="나눔바른고딕 Light" panose="020B0603020101020101" pitchFamily="50" charset="-127"/>
              </a:defRPr>
            </a:lvl2pPr>
            <a:lvl3pPr>
              <a:defRPr>
                <a:latin typeface="나눔바른고딕 Light" panose="020B0603020101020101" pitchFamily="50" charset="-127"/>
                <a:ea typeface="나눔바른고딕 Light" panose="020B0603020101020101" pitchFamily="50" charset="-127"/>
              </a:defRPr>
            </a:lvl3pPr>
            <a:lvl4pPr>
              <a:defRPr>
                <a:latin typeface="나눔바른고딕 Light" panose="020B0603020101020101" pitchFamily="50" charset="-127"/>
                <a:ea typeface="나눔바른고딕 Light" panose="020B0603020101020101" pitchFamily="50" charset="-127"/>
              </a:defRPr>
            </a:lvl4pPr>
            <a:lvl5pPr>
              <a:defRPr>
                <a:latin typeface="나눔바른고딕 Light" panose="020B0603020101020101" pitchFamily="50" charset="-127"/>
                <a:ea typeface="나눔바른고딕 Light" panose="020B0603020101020101" pitchFamily="50" charset="-127"/>
              </a:defRPr>
            </a:lvl5pPr>
          </a:lstStyle>
          <a:p>
            <a:pPr lvl="0"/>
            <a:r>
              <a:rPr lang="ko-KR" altLang="en-US" dirty="0"/>
              <a:t>마스터 텍스트 스타일을 편집하려면 클릭</a:t>
            </a:r>
          </a:p>
          <a:p>
            <a:pPr lvl="1"/>
            <a:r>
              <a:rPr lang="ko-KR" altLang="en-US" dirty="0"/>
              <a:t>두 번째 수준</a:t>
            </a:r>
          </a:p>
          <a:p>
            <a:pPr lvl="2"/>
            <a:r>
              <a:rPr lang="ko-KR" altLang="en-US" dirty="0"/>
              <a:t>세 번째 수준</a:t>
            </a:r>
          </a:p>
          <a:p>
            <a:pPr lvl="3"/>
            <a:r>
              <a:rPr lang="ko-KR" altLang="en-US" dirty="0"/>
              <a:t>네 번째 수준</a:t>
            </a:r>
          </a:p>
          <a:p>
            <a:pPr lvl="4"/>
            <a:r>
              <a:rPr lang="ko-KR" altLang="en-US" dirty="0"/>
              <a:t>다섯 번째 수준</a:t>
            </a:r>
            <a:endParaRPr lang="en-US" dirty="0"/>
          </a:p>
        </p:txBody>
      </p:sp>
      <p:sp>
        <p:nvSpPr>
          <p:cNvPr id="5" name="Date Placeholder 4"/>
          <p:cNvSpPr>
            <a:spLocks noGrp="1"/>
          </p:cNvSpPr>
          <p:nvPr>
            <p:ph type="dt" sz="half" idx="10"/>
          </p:nvPr>
        </p:nvSpPr>
        <p:spPr/>
        <p:txBody>
          <a:bodyPr/>
          <a:lstStyle/>
          <a:p>
            <a:fld id="{17F8EB46-B2A3-4617-BAD0-B3F65B645F21}" type="datetime1">
              <a:rPr lang="ko-KR" altLang="en-US" smtClean="0"/>
              <a:t>2019-08-30</a:t>
            </a:fld>
            <a:endParaRPr lang="ko-KR" altLang="en-US"/>
          </a:p>
        </p:txBody>
      </p:sp>
      <p:sp>
        <p:nvSpPr>
          <p:cNvPr id="6" name="Footer Placeholder 5"/>
          <p:cNvSpPr>
            <a:spLocks noGrp="1"/>
          </p:cNvSpPr>
          <p:nvPr>
            <p:ph type="ftr" sz="quarter" idx="11"/>
          </p:nvPr>
        </p:nvSpPr>
        <p:spPr/>
        <p:txBody>
          <a:bodyPr/>
          <a:lstStyle>
            <a:lvl1pPr>
              <a:defRPr/>
            </a:lvl1pPr>
          </a:lstStyle>
          <a:p>
            <a:endParaRPr lang="ko-KR" altLang="en-US" dirty="0"/>
          </a:p>
        </p:txBody>
      </p:sp>
      <p:sp>
        <p:nvSpPr>
          <p:cNvPr id="7" name="Slide Number Placeholder 6"/>
          <p:cNvSpPr>
            <a:spLocks noGrp="1"/>
          </p:cNvSpPr>
          <p:nvPr>
            <p:ph type="sldNum" sz="quarter" idx="12"/>
          </p:nvPr>
        </p:nvSpPr>
        <p:spPr/>
        <p:txBody>
          <a:bodyPr/>
          <a:lstStyle/>
          <a:p>
            <a:fld id="{685BE2C3-4C00-4662-A8F6-AE817E3951B3}" type="slidenum">
              <a:rPr lang="ko-KR" altLang="en-US" smtClean="0"/>
              <a:t>‹#›</a:t>
            </a:fld>
            <a:endParaRPr lang="ko-KR" altLang="en-US"/>
          </a:p>
        </p:txBody>
      </p:sp>
    </p:spTree>
    <p:extLst>
      <p:ext uri="{BB962C8B-B14F-4D97-AF65-F5344CB8AC3E}">
        <p14:creationId xmlns:p14="http://schemas.microsoft.com/office/powerpoint/2010/main" val="12018027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B4AE5F-CD42-4E6E-A34C-61E7DD73B218}" type="datetime1">
              <a:rPr lang="ko-KR" altLang="en-US" smtClean="0"/>
              <a:t>2019-08-30</a:t>
            </a:fld>
            <a:endParaRPr lang="ko-KR" altLang="en-US"/>
          </a:p>
        </p:txBody>
      </p:sp>
      <p:sp>
        <p:nvSpPr>
          <p:cNvPr id="3" name="Footer Placeholder 2"/>
          <p:cNvSpPr>
            <a:spLocks noGrp="1"/>
          </p:cNvSpPr>
          <p:nvPr>
            <p:ph type="ftr" sz="quarter" idx="11"/>
          </p:nvPr>
        </p:nvSpPr>
        <p:spPr/>
        <p:txBody>
          <a:bodyPr/>
          <a:lstStyle>
            <a:lvl1pPr>
              <a:defRPr/>
            </a:lvl1pPr>
          </a:lstStyle>
          <a:p>
            <a:endParaRPr lang="ko-KR" altLang="en-US" dirty="0"/>
          </a:p>
        </p:txBody>
      </p:sp>
      <p:sp>
        <p:nvSpPr>
          <p:cNvPr id="4" name="Slide Number Placeholder 3"/>
          <p:cNvSpPr>
            <a:spLocks noGrp="1"/>
          </p:cNvSpPr>
          <p:nvPr>
            <p:ph type="sldNum" sz="quarter" idx="12"/>
          </p:nvPr>
        </p:nvSpPr>
        <p:spPr/>
        <p:txBody>
          <a:bodyPr/>
          <a:lstStyle/>
          <a:p>
            <a:fld id="{685BE2C3-4C00-4662-A8F6-AE817E3951B3}" type="slidenum">
              <a:rPr lang="ko-KR" altLang="en-US" smtClean="0"/>
              <a:t>‹#›</a:t>
            </a:fld>
            <a:endParaRPr lang="ko-KR" altLang="en-US"/>
          </a:p>
        </p:txBody>
      </p:sp>
    </p:spTree>
    <p:extLst>
      <p:ext uri="{BB962C8B-B14F-4D97-AF65-F5344CB8AC3E}">
        <p14:creationId xmlns:p14="http://schemas.microsoft.com/office/powerpoint/2010/main" val="163878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9" name="그림 8">
            <a:extLst>
              <a:ext uri="{FF2B5EF4-FFF2-40B4-BE49-F238E27FC236}">
                <a16:creationId xmlns:a16="http://schemas.microsoft.com/office/drawing/2014/main" id="{884FF731-EB89-4F17-8716-121218DD94BE}"/>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7944217" y="6407035"/>
            <a:ext cx="1131987" cy="314441"/>
          </a:xfrm>
          <a:prstGeom prst="rect">
            <a:avLst/>
          </a:prstGeom>
        </p:spPr>
      </p:pic>
      <p:pic>
        <p:nvPicPr>
          <p:cNvPr id="1026" name="Picture 2" descr="https://cs.kaist.ac.kr/upload_files/research_lab/14b823e624b54d6d93270dd3df4f8c9a.jpg">
            <a:extLst>
              <a:ext uri="{FF2B5EF4-FFF2-40B4-BE49-F238E27FC236}">
                <a16:creationId xmlns:a16="http://schemas.microsoft.com/office/drawing/2014/main" id="{C1F3C35B-A8C4-4A10-AB5F-3AB332D5041E}"/>
              </a:ext>
            </a:extLst>
          </p:cNvPr>
          <p:cNvPicPr>
            <a:picLocks noChangeAspect="1" noChangeArrowheads="1"/>
          </p:cNvPicPr>
          <p:nvPr userDrawn="1"/>
        </p:nvPicPr>
        <p:blipFill rotWithShape="1">
          <a:blip r:embed="rId8">
            <a:extLst>
              <a:ext uri="{28A0092B-C50C-407E-A947-70E740481C1C}">
                <a14:useLocalDpi xmlns:a14="http://schemas.microsoft.com/office/drawing/2010/main" val="0"/>
              </a:ext>
            </a:extLst>
          </a:blip>
          <a:srcRect l="-1" t="22503" r="-3402"/>
          <a:stretch/>
        </p:blipFill>
        <p:spPr bwMode="auto">
          <a:xfrm>
            <a:off x="116952" y="6277151"/>
            <a:ext cx="1108422" cy="52352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ko-KR" altLang="en-US" dirty="0"/>
              <a:t>마스터 제목 스타일 편집</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ko-KR" altLang="en-US" dirty="0"/>
              <a:t>마스터 텍스트 스타일을 편집하려면 클릭</a:t>
            </a:r>
          </a:p>
          <a:p>
            <a:pPr lvl="1"/>
            <a:r>
              <a:rPr lang="ko-KR" altLang="en-US" dirty="0"/>
              <a:t>두 번째 수준</a:t>
            </a:r>
          </a:p>
          <a:p>
            <a:pPr lvl="2"/>
            <a:r>
              <a:rPr lang="ko-KR" altLang="en-US" dirty="0"/>
              <a:t>세 번째 수준</a:t>
            </a:r>
          </a:p>
          <a:p>
            <a:pPr lvl="3"/>
            <a:r>
              <a:rPr lang="ko-KR" altLang="en-US" dirty="0"/>
              <a:t>네 번째 수준</a:t>
            </a:r>
          </a:p>
          <a:p>
            <a:pPr lvl="4"/>
            <a:r>
              <a:rPr lang="ko-KR" altLang="en-US" dirty="0"/>
              <a:t>다섯 번째 수준</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EB284-FA56-4649-92F1-A7F74493397D}" type="datetime1">
              <a:rPr lang="ko-KR" altLang="en-US" smtClean="0"/>
              <a:t>2019-08-30</a:t>
            </a:fld>
            <a:endParaRPr lang="ko-KR" altLang="en-US"/>
          </a:p>
        </p:txBody>
      </p:sp>
      <p:sp>
        <p:nvSpPr>
          <p:cNvPr id="5" name="Footer Placeholder 4"/>
          <p:cNvSpPr>
            <a:spLocks noGrp="1"/>
          </p:cNvSpPr>
          <p:nvPr>
            <p:ph type="ftr" sz="quarter" idx="3"/>
          </p:nvPr>
        </p:nvSpPr>
        <p:spPr>
          <a:xfrm>
            <a:off x="5695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dirty="0"/>
          </a:p>
        </p:txBody>
      </p:sp>
      <p:sp>
        <p:nvSpPr>
          <p:cNvPr id="6" name="Slide Number Placeholder 5"/>
          <p:cNvSpPr>
            <a:spLocks noGrp="1"/>
          </p:cNvSpPr>
          <p:nvPr>
            <p:ph type="sldNum" sz="quarter" idx="4"/>
          </p:nvPr>
        </p:nvSpPr>
        <p:spPr>
          <a:xfrm>
            <a:off x="3543300" y="6356351"/>
            <a:ext cx="2057400" cy="365125"/>
          </a:xfrm>
          <a:prstGeom prst="rect">
            <a:avLst/>
          </a:prstGeom>
        </p:spPr>
        <p:txBody>
          <a:bodyPr vert="horz" lIns="91440" tIns="45720" rIns="91440" bIns="45720" rtlCol="0" anchor="ctr"/>
          <a:lstStyle>
            <a:lvl1pPr algn="ctr">
              <a:defRPr sz="1200">
                <a:solidFill>
                  <a:schemeClr val="tx1"/>
                </a:solidFill>
              </a:defRPr>
            </a:lvl1pPr>
          </a:lstStyle>
          <a:p>
            <a:fld id="{685BE2C3-4C00-4662-A8F6-AE817E3951B3}" type="slidenum">
              <a:rPr lang="ko-KR" altLang="en-US" smtClean="0"/>
              <a:pPr/>
              <a:t>‹#›</a:t>
            </a:fld>
            <a:endParaRPr lang="ko-KR" altLang="en-US" dirty="0"/>
          </a:p>
        </p:txBody>
      </p:sp>
    </p:spTree>
    <p:extLst>
      <p:ext uri="{BB962C8B-B14F-4D97-AF65-F5344CB8AC3E}">
        <p14:creationId xmlns:p14="http://schemas.microsoft.com/office/powerpoint/2010/main" val="13705516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7" r:id="rId5"/>
  </p:sldLayoutIdLst>
  <p:hf hdr="0" ftr="0" dt="0"/>
  <p:txStyles>
    <p:titleStyle>
      <a:lvl1pPr algn="l" defTabSz="914400" rtl="0" eaLnBrk="1" latinLnBrk="1" hangingPunct="1">
        <a:lnSpc>
          <a:spcPct val="90000"/>
        </a:lnSpc>
        <a:spcBef>
          <a:spcPct val="0"/>
        </a:spcBef>
        <a:buNone/>
        <a:defRPr sz="4400" kern="1200">
          <a:solidFill>
            <a:schemeClr val="tx1"/>
          </a:solidFill>
          <a:latin typeface="+mn-ea"/>
          <a:ea typeface="나눔바른고딕" panose="020B0603020101020101"/>
          <a:cs typeface="+mj-cs"/>
        </a:defRPr>
      </a:lvl1pPr>
    </p:titleStyle>
    <p:bodyStyle>
      <a:lvl1pPr marL="228600" indent="-228600" algn="l" defTabSz="914400" rtl="0" eaLnBrk="1" latinLnBrk="1" hangingPunct="1">
        <a:lnSpc>
          <a:spcPct val="150000"/>
        </a:lnSpc>
        <a:spcBef>
          <a:spcPts val="1000"/>
        </a:spcBef>
        <a:buFont typeface="Arial" panose="020B0604020202020204" pitchFamily="34" charset="0"/>
        <a:buChar char="•"/>
        <a:defRPr sz="2800" kern="1200">
          <a:solidFill>
            <a:schemeClr val="tx1"/>
          </a:solidFill>
          <a:latin typeface="+mn-ea"/>
          <a:ea typeface="나눔바른고딕" panose="020B0603020101020101"/>
          <a:cs typeface="+mn-cs"/>
        </a:defRPr>
      </a:lvl1pPr>
      <a:lvl2pPr marL="685800" indent="-228600" algn="l" defTabSz="914400" rtl="0" eaLnBrk="1" latinLnBrk="1" hangingPunct="1">
        <a:lnSpc>
          <a:spcPct val="100000"/>
        </a:lnSpc>
        <a:spcBef>
          <a:spcPts val="500"/>
        </a:spcBef>
        <a:buFont typeface="Arial" panose="020B0604020202020204" pitchFamily="34" charset="0"/>
        <a:buChar char="•"/>
        <a:defRPr sz="2400" kern="1200">
          <a:solidFill>
            <a:schemeClr val="tx1"/>
          </a:solidFill>
          <a:latin typeface="+mn-ea"/>
          <a:ea typeface="나눔바른고딕" panose="020B0603020101020101"/>
          <a:cs typeface="+mn-cs"/>
        </a:defRPr>
      </a:lvl2pPr>
      <a:lvl3pPr marL="1143000" indent="-228600" algn="l" defTabSz="914400" rtl="0" eaLnBrk="1" latinLnBrk="1" hangingPunct="1">
        <a:lnSpc>
          <a:spcPct val="150000"/>
        </a:lnSpc>
        <a:spcBef>
          <a:spcPts val="500"/>
        </a:spcBef>
        <a:buFont typeface="Arial" panose="020B0604020202020204" pitchFamily="34" charset="0"/>
        <a:buChar char="•"/>
        <a:defRPr sz="2000" kern="1200">
          <a:solidFill>
            <a:schemeClr val="tx1"/>
          </a:solidFill>
          <a:latin typeface="+mn-ea"/>
          <a:ea typeface="나눔바른고딕" panose="020B0603020101020101"/>
          <a:cs typeface="+mn-cs"/>
        </a:defRPr>
      </a:lvl3pPr>
      <a:lvl4pPr marL="1600200" indent="-228600" algn="l" defTabSz="914400" rtl="0" eaLnBrk="1" latinLnBrk="1" hangingPunct="1">
        <a:lnSpc>
          <a:spcPct val="150000"/>
        </a:lnSpc>
        <a:spcBef>
          <a:spcPts val="500"/>
        </a:spcBef>
        <a:buFont typeface="Arial" panose="020B0604020202020204" pitchFamily="34" charset="0"/>
        <a:buChar char="•"/>
        <a:defRPr sz="1800" kern="1200">
          <a:solidFill>
            <a:schemeClr val="tx1"/>
          </a:solidFill>
          <a:latin typeface="+mn-ea"/>
          <a:ea typeface="나눔바른고딕" panose="020B0603020101020101"/>
          <a:cs typeface="+mn-cs"/>
        </a:defRPr>
      </a:lvl4pPr>
      <a:lvl5pPr marL="2057400" indent="-228600" algn="l" defTabSz="914400" rtl="0" eaLnBrk="1" latinLnBrk="1" hangingPunct="1">
        <a:lnSpc>
          <a:spcPct val="150000"/>
        </a:lnSpc>
        <a:spcBef>
          <a:spcPts val="500"/>
        </a:spcBef>
        <a:buFont typeface="Arial" panose="020B0604020202020204" pitchFamily="34" charset="0"/>
        <a:buChar char="•"/>
        <a:defRPr sz="1800" kern="1200">
          <a:solidFill>
            <a:schemeClr val="tx1"/>
          </a:solidFill>
          <a:latin typeface="+mn-ea"/>
          <a:ea typeface="나눔바른고딕" panose="020B0603020101020101"/>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7.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44C3F5D-55C5-4F80-827B-DE01A00252A7}"/>
              </a:ext>
            </a:extLst>
          </p:cNvPr>
          <p:cNvSpPr>
            <a:spLocks noGrp="1"/>
          </p:cNvSpPr>
          <p:nvPr>
            <p:ph type="ctrTitle"/>
          </p:nvPr>
        </p:nvSpPr>
        <p:spPr/>
        <p:txBody>
          <a:bodyPr>
            <a:normAutofit/>
          </a:bodyPr>
          <a:lstStyle/>
          <a:p>
            <a:r>
              <a:rPr lang="en-US" altLang="ko-KR" sz="4800" dirty="0"/>
              <a:t>Practical Attacks Against Graph-based	Clustering</a:t>
            </a:r>
          </a:p>
        </p:txBody>
      </p:sp>
      <p:sp>
        <p:nvSpPr>
          <p:cNvPr id="3" name="부제목 2">
            <a:extLst>
              <a:ext uri="{FF2B5EF4-FFF2-40B4-BE49-F238E27FC236}">
                <a16:creationId xmlns:a16="http://schemas.microsoft.com/office/drawing/2014/main" id="{5B889F38-2935-4013-BF5C-EABFCCE18C86}"/>
              </a:ext>
            </a:extLst>
          </p:cNvPr>
          <p:cNvSpPr>
            <a:spLocks noGrp="1"/>
          </p:cNvSpPr>
          <p:nvPr>
            <p:ph type="subTitle" idx="1"/>
          </p:nvPr>
        </p:nvSpPr>
        <p:spPr>
          <a:xfrm>
            <a:off x="1143000" y="3376901"/>
            <a:ext cx="6858000" cy="3041071"/>
          </a:xfrm>
        </p:spPr>
        <p:txBody>
          <a:bodyPr>
            <a:normAutofit/>
          </a:bodyPr>
          <a:lstStyle/>
          <a:p>
            <a:r>
              <a:rPr lang="pt-BR" altLang="ko-KR" dirty="0"/>
              <a:t>Yizheng Chen, Yacin Nadji, Athanasios Kountouras,  Fabian Monrose, Roberto Perdisci, Manos  Antonakakis, Nikolaos Vasiloglou</a:t>
            </a:r>
          </a:p>
        </p:txBody>
      </p:sp>
    </p:spTree>
    <p:extLst>
      <p:ext uri="{BB962C8B-B14F-4D97-AF65-F5344CB8AC3E}">
        <p14:creationId xmlns:p14="http://schemas.microsoft.com/office/powerpoint/2010/main" val="27015371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id="{88FA4910-1504-4ACE-A9A2-A9A62624A102}"/>
              </a:ext>
            </a:extLst>
          </p:cNvPr>
          <p:cNvSpPr>
            <a:spLocks noGrp="1"/>
          </p:cNvSpPr>
          <p:nvPr>
            <p:ph idx="1"/>
          </p:nvPr>
        </p:nvSpPr>
        <p:spPr/>
        <p:txBody>
          <a:bodyPr/>
          <a:lstStyle/>
          <a:p>
            <a:r>
              <a:rPr lang="en-US" altLang="ko-KR" dirty="0"/>
              <a:t>the advantage of balancing homophily and structural  equivalence in its embeddings.</a:t>
            </a:r>
          </a:p>
          <a:p>
            <a:r>
              <a:rPr lang="en-US" altLang="ko-KR" dirty="0"/>
              <a:t>proposes a sampling strategy by random walks starting from  every vertex on the graph with the following parameters:</a:t>
            </a:r>
          </a:p>
          <a:p>
            <a:pPr lvl="1"/>
            <a:r>
              <a:rPr lang="en-US" altLang="ko-KR" dirty="0"/>
              <a:t>number of walks from each vertex;</a:t>
            </a:r>
          </a:p>
          <a:p>
            <a:pPr lvl="1"/>
            <a:r>
              <a:rPr lang="en-US" altLang="ko-KR" dirty="0"/>
              <a:t>length of each walk;</a:t>
            </a:r>
          </a:p>
          <a:p>
            <a:pPr lvl="1"/>
            <a:r>
              <a:rPr lang="en-US" altLang="ko-KR" dirty="0"/>
              <a:t>probability to return to the same vertex (Breadth First Search)</a:t>
            </a:r>
          </a:p>
          <a:p>
            <a:pPr lvl="1"/>
            <a:r>
              <a:rPr lang="en-US" altLang="ko-KR" dirty="0"/>
              <a:t>probability to explore out to further vertices (Depth First  Search).</a:t>
            </a:r>
          </a:p>
          <a:p>
            <a:endParaRPr lang="ko-KR" altLang="en-US" dirty="0"/>
          </a:p>
        </p:txBody>
      </p:sp>
      <p:sp>
        <p:nvSpPr>
          <p:cNvPr id="3" name="슬라이드 번호 개체 틀 2">
            <a:extLst>
              <a:ext uri="{FF2B5EF4-FFF2-40B4-BE49-F238E27FC236}">
                <a16:creationId xmlns:a16="http://schemas.microsoft.com/office/drawing/2014/main" id="{7B0BFC75-387D-460D-BF00-245DBF08231A}"/>
              </a:ext>
            </a:extLst>
          </p:cNvPr>
          <p:cNvSpPr>
            <a:spLocks noGrp="1"/>
          </p:cNvSpPr>
          <p:nvPr>
            <p:ph type="sldNum" sz="quarter" idx="12"/>
          </p:nvPr>
        </p:nvSpPr>
        <p:spPr/>
        <p:txBody>
          <a:bodyPr/>
          <a:lstStyle/>
          <a:p>
            <a:fld id="{685BE2C3-4C00-4662-A8F6-AE817E3951B3}" type="slidenum">
              <a:rPr lang="ko-KR" altLang="en-US" smtClean="0"/>
              <a:t>10</a:t>
            </a:fld>
            <a:endParaRPr lang="ko-KR" altLang="en-US" dirty="0"/>
          </a:p>
        </p:txBody>
      </p:sp>
      <p:sp>
        <p:nvSpPr>
          <p:cNvPr id="4" name="제목 3">
            <a:extLst>
              <a:ext uri="{FF2B5EF4-FFF2-40B4-BE49-F238E27FC236}">
                <a16:creationId xmlns:a16="http://schemas.microsoft.com/office/drawing/2014/main" id="{4EEF0B37-69ED-4E8A-9A0D-ED47A70CEA58}"/>
              </a:ext>
            </a:extLst>
          </p:cNvPr>
          <p:cNvSpPr>
            <a:spLocks noGrp="1"/>
          </p:cNvSpPr>
          <p:nvPr>
            <p:ph type="title"/>
          </p:nvPr>
        </p:nvSpPr>
        <p:spPr/>
        <p:txBody>
          <a:bodyPr>
            <a:normAutofit fontScale="90000"/>
          </a:bodyPr>
          <a:lstStyle/>
          <a:p>
            <a:r>
              <a:rPr lang="en-US" altLang="ko-KR" dirty="0"/>
              <a:t>Graph based Clustering: node2vec</a:t>
            </a:r>
            <a:endParaRPr lang="ko-KR" altLang="en-US" dirty="0"/>
          </a:p>
        </p:txBody>
      </p:sp>
    </p:spTree>
    <p:extLst>
      <p:ext uri="{BB962C8B-B14F-4D97-AF65-F5344CB8AC3E}">
        <p14:creationId xmlns:p14="http://schemas.microsoft.com/office/powerpoint/2010/main" val="5660355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번호 개체 틀 2">
            <a:extLst>
              <a:ext uri="{FF2B5EF4-FFF2-40B4-BE49-F238E27FC236}">
                <a16:creationId xmlns:a16="http://schemas.microsoft.com/office/drawing/2014/main" id="{7B0BFC75-387D-460D-BF00-245DBF08231A}"/>
              </a:ext>
            </a:extLst>
          </p:cNvPr>
          <p:cNvSpPr>
            <a:spLocks noGrp="1"/>
          </p:cNvSpPr>
          <p:nvPr>
            <p:ph type="sldNum" sz="quarter" idx="12"/>
          </p:nvPr>
        </p:nvSpPr>
        <p:spPr/>
        <p:txBody>
          <a:bodyPr/>
          <a:lstStyle/>
          <a:p>
            <a:fld id="{685BE2C3-4C00-4662-A8F6-AE817E3951B3}" type="slidenum">
              <a:rPr lang="ko-KR" altLang="en-US" smtClean="0"/>
              <a:t>11</a:t>
            </a:fld>
            <a:endParaRPr lang="ko-KR" altLang="en-US" dirty="0"/>
          </a:p>
        </p:txBody>
      </p:sp>
      <p:sp>
        <p:nvSpPr>
          <p:cNvPr id="4" name="제목 3">
            <a:extLst>
              <a:ext uri="{FF2B5EF4-FFF2-40B4-BE49-F238E27FC236}">
                <a16:creationId xmlns:a16="http://schemas.microsoft.com/office/drawing/2014/main" id="{4EEF0B37-69ED-4E8A-9A0D-ED47A70CEA58}"/>
              </a:ext>
            </a:extLst>
          </p:cNvPr>
          <p:cNvSpPr>
            <a:spLocks noGrp="1"/>
          </p:cNvSpPr>
          <p:nvPr>
            <p:ph type="title"/>
          </p:nvPr>
        </p:nvSpPr>
        <p:spPr/>
        <p:txBody>
          <a:bodyPr>
            <a:normAutofit fontScale="90000"/>
          </a:bodyPr>
          <a:lstStyle/>
          <a:p>
            <a:r>
              <a:rPr lang="en-US" altLang="ko-KR" dirty="0"/>
              <a:t>Graph based Clustering: node2vec</a:t>
            </a:r>
            <a:endParaRPr lang="ko-KR" altLang="en-US" dirty="0"/>
          </a:p>
        </p:txBody>
      </p:sp>
      <p:sp>
        <p:nvSpPr>
          <p:cNvPr id="8" name="object 4">
            <a:extLst>
              <a:ext uri="{FF2B5EF4-FFF2-40B4-BE49-F238E27FC236}">
                <a16:creationId xmlns:a16="http://schemas.microsoft.com/office/drawing/2014/main" id="{3C91E587-6003-4C55-9589-46CBB2C09B2F}"/>
              </a:ext>
            </a:extLst>
          </p:cNvPr>
          <p:cNvSpPr/>
          <p:nvPr/>
        </p:nvSpPr>
        <p:spPr>
          <a:xfrm>
            <a:off x="785359" y="2701089"/>
            <a:ext cx="7573282" cy="2618563"/>
          </a:xfrm>
          <a:prstGeom prst="rect">
            <a:avLst/>
          </a:prstGeom>
          <a:blipFill>
            <a:blip r:embed="rId2" cstate="print"/>
            <a:stretch>
              <a:fillRect/>
            </a:stretch>
          </a:blipFill>
        </p:spPr>
        <p:txBody>
          <a:bodyPr wrap="square" lIns="0" tIns="0" rIns="0" bIns="0" rtlCol="0"/>
          <a:lstStyle/>
          <a:p>
            <a:endParaRPr dirty="0"/>
          </a:p>
        </p:txBody>
      </p:sp>
    </p:spTree>
    <p:extLst>
      <p:ext uri="{BB962C8B-B14F-4D97-AF65-F5344CB8AC3E}">
        <p14:creationId xmlns:p14="http://schemas.microsoft.com/office/powerpoint/2010/main" val="4141957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id="{D04DF6B4-E9B9-43ED-85B0-D8349018FA40}"/>
              </a:ext>
            </a:extLst>
          </p:cNvPr>
          <p:cNvSpPr>
            <a:spLocks noGrp="1"/>
          </p:cNvSpPr>
          <p:nvPr>
            <p:ph idx="1"/>
          </p:nvPr>
        </p:nvSpPr>
        <p:spPr>
          <a:xfrm>
            <a:off x="628650" y="1639047"/>
            <a:ext cx="8173974" cy="4351338"/>
          </a:xfrm>
        </p:spPr>
        <p:txBody>
          <a:bodyPr/>
          <a:lstStyle/>
          <a:p>
            <a:r>
              <a:rPr lang="en-US" altLang="ko-KR" dirty="0"/>
              <a:t>An undirected bipartite graph is a special  case where V can be divided into two  disjoint sets (U and V ) such that every  edge connects at a vertex in U and one in  V , represented as G = (U,V, E).</a:t>
            </a:r>
          </a:p>
          <a:p>
            <a:r>
              <a:rPr lang="en-US" altLang="ko-KR" dirty="0"/>
              <a:t>(U ) = hosts, (V ) = query domains</a:t>
            </a:r>
          </a:p>
          <a:p>
            <a:r>
              <a:rPr lang="en-US" altLang="ko-KR" dirty="0"/>
              <a:t>G is an undirected graph that represents  the underlying data a defender clusters.</a:t>
            </a:r>
          </a:p>
          <a:p>
            <a:r>
              <a:rPr lang="en-US" altLang="ko-KR" dirty="0"/>
              <a:t>An attacker controls an attacker graph, G⊂ G.</a:t>
            </a:r>
          </a:p>
          <a:p>
            <a:r>
              <a:rPr lang="en-US" altLang="ko-KR" dirty="0"/>
              <a:t>The adversary uses the targeted noise  injection and the small community  attacks described below to change G to  G′, by adding or removing nodes and  edges from G.</a:t>
            </a:r>
          </a:p>
          <a:p>
            <a:endParaRPr lang="ko-KR" altLang="en-US" dirty="0"/>
          </a:p>
        </p:txBody>
      </p:sp>
      <p:sp>
        <p:nvSpPr>
          <p:cNvPr id="3" name="슬라이드 번호 개체 틀 2">
            <a:extLst>
              <a:ext uri="{FF2B5EF4-FFF2-40B4-BE49-F238E27FC236}">
                <a16:creationId xmlns:a16="http://schemas.microsoft.com/office/drawing/2014/main" id="{CA9FA94A-9A04-42F5-9EFF-943AAE09C5CF}"/>
              </a:ext>
            </a:extLst>
          </p:cNvPr>
          <p:cNvSpPr>
            <a:spLocks noGrp="1"/>
          </p:cNvSpPr>
          <p:nvPr>
            <p:ph type="sldNum" sz="quarter" idx="12"/>
          </p:nvPr>
        </p:nvSpPr>
        <p:spPr/>
        <p:txBody>
          <a:bodyPr/>
          <a:lstStyle/>
          <a:p>
            <a:fld id="{685BE2C3-4C00-4662-A8F6-AE817E3951B3}" type="slidenum">
              <a:rPr lang="ko-KR" altLang="en-US" smtClean="0"/>
              <a:t>12</a:t>
            </a:fld>
            <a:endParaRPr lang="ko-KR" altLang="en-US" dirty="0"/>
          </a:p>
        </p:txBody>
      </p:sp>
      <p:sp>
        <p:nvSpPr>
          <p:cNvPr id="4" name="제목 3">
            <a:extLst>
              <a:ext uri="{FF2B5EF4-FFF2-40B4-BE49-F238E27FC236}">
                <a16:creationId xmlns:a16="http://schemas.microsoft.com/office/drawing/2014/main" id="{393DF4AE-2316-4E4C-A1C1-BD24F99A90FD}"/>
              </a:ext>
            </a:extLst>
          </p:cNvPr>
          <p:cNvSpPr>
            <a:spLocks noGrp="1"/>
          </p:cNvSpPr>
          <p:nvPr>
            <p:ph type="title"/>
          </p:nvPr>
        </p:nvSpPr>
        <p:spPr/>
        <p:txBody>
          <a:bodyPr>
            <a:normAutofit fontScale="90000"/>
          </a:bodyPr>
          <a:lstStyle/>
          <a:p>
            <a:r>
              <a:rPr lang="en-US" altLang="ko-KR" dirty="0"/>
              <a:t>Threat Model &amp; Attacks: Notation</a:t>
            </a:r>
            <a:endParaRPr lang="ko-KR" altLang="en-US" dirty="0"/>
          </a:p>
        </p:txBody>
      </p:sp>
      <p:sp>
        <p:nvSpPr>
          <p:cNvPr id="5" name="object 4">
            <a:extLst>
              <a:ext uri="{FF2B5EF4-FFF2-40B4-BE49-F238E27FC236}">
                <a16:creationId xmlns:a16="http://schemas.microsoft.com/office/drawing/2014/main" id="{71E6D5C9-7832-425B-ABA4-BD474DABBC14}"/>
              </a:ext>
            </a:extLst>
          </p:cNvPr>
          <p:cNvSpPr/>
          <p:nvPr/>
        </p:nvSpPr>
        <p:spPr>
          <a:xfrm>
            <a:off x="7326749" y="2924879"/>
            <a:ext cx="1529977" cy="2086134"/>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7677044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id="{E944287F-0946-4920-90BC-EB1A066306AD}"/>
              </a:ext>
            </a:extLst>
          </p:cNvPr>
          <p:cNvSpPr>
            <a:spLocks noGrp="1"/>
          </p:cNvSpPr>
          <p:nvPr>
            <p:ph idx="1"/>
          </p:nvPr>
        </p:nvSpPr>
        <p:spPr>
          <a:xfrm>
            <a:off x="628650" y="1639047"/>
            <a:ext cx="8283702" cy="4351338"/>
          </a:xfrm>
        </p:spPr>
        <p:txBody>
          <a:bodyPr/>
          <a:lstStyle/>
          <a:p>
            <a:r>
              <a:rPr lang="en-US" altLang="ko-KR" dirty="0"/>
              <a:t>all attackers have at least one active infection, or G ⊂ G.</a:t>
            </a:r>
          </a:p>
          <a:p>
            <a:r>
              <a:rPr lang="en-US" altLang="ko-KR" dirty="0"/>
              <a:t>attacker can evaluate clusters like a defender  can, e.g., manual verification.</a:t>
            </a:r>
          </a:p>
          <a:p>
            <a:r>
              <a:rPr lang="en-US" altLang="ko-KR" dirty="0"/>
              <a:t>an attacker has full knowledge of the features,  machine learning algorithms, and  hyperparameters used in both the unsupervised  and supervised phases of the system under  attack.</a:t>
            </a:r>
          </a:p>
          <a:p>
            <a:endParaRPr lang="ko-KR" altLang="en-US" dirty="0"/>
          </a:p>
        </p:txBody>
      </p:sp>
      <p:sp>
        <p:nvSpPr>
          <p:cNvPr id="3" name="슬라이드 번호 개체 틀 2">
            <a:extLst>
              <a:ext uri="{FF2B5EF4-FFF2-40B4-BE49-F238E27FC236}">
                <a16:creationId xmlns:a16="http://schemas.microsoft.com/office/drawing/2014/main" id="{202B344C-55A6-4714-9126-588FD9186C56}"/>
              </a:ext>
            </a:extLst>
          </p:cNvPr>
          <p:cNvSpPr>
            <a:spLocks noGrp="1"/>
          </p:cNvSpPr>
          <p:nvPr>
            <p:ph type="sldNum" sz="quarter" idx="12"/>
          </p:nvPr>
        </p:nvSpPr>
        <p:spPr/>
        <p:txBody>
          <a:bodyPr/>
          <a:lstStyle/>
          <a:p>
            <a:fld id="{685BE2C3-4C00-4662-A8F6-AE817E3951B3}" type="slidenum">
              <a:rPr lang="ko-KR" altLang="en-US" smtClean="0"/>
              <a:t>13</a:t>
            </a:fld>
            <a:endParaRPr lang="ko-KR" altLang="en-US" dirty="0"/>
          </a:p>
        </p:txBody>
      </p:sp>
      <p:sp>
        <p:nvSpPr>
          <p:cNvPr id="4" name="제목 3">
            <a:extLst>
              <a:ext uri="{FF2B5EF4-FFF2-40B4-BE49-F238E27FC236}">
                <a16:creationId xmlns:a16="http://schemas.microsoft.com/office/drawing/2014/main" id="{1214981E-8795-4396-8A3D-40896F955BE4}"/>
              </a:ext>
            </a:extLst>
          </p:cNvPr>
          <p:cNvSpPr>
            <a:spLocks noGrp="1"/>
          </p:cNvSpPr>
          <p:nvPr>
            <p:ph type="title"/>
          </p:nvPr>
        </p:nvSpPr>
        <p:spPr/>
        <p:txBody>
          <a:bodyPr/>
          <a:lstStyle/>
          <a:p>
            <a:r>
              <a:rPr lang="en-US" altLang="ko-KR" dirty="0"/>
              <a:t>Threat Model</a:t>
            </a:r>
            <a:endParaRPr lang="ko-KR" altLang="en-US" dirty="0"/>
          </a:p>
        </p:txBody>
      </p:sp>
    </p:spTree>
    <p:extLst>
      <p:ext uri="{BB962C8B-B14F-4D97-AF65-F5344CB8AC3E}">
        <p14:creationId xmlns:p14="http://schemas.microsoft.com/office/powerpoint/2010/main" val="11780777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id="{DCC19F7C-E8B5-4E42-AB52-5B3FAF89F8B1}"/>
              </a:ext>
            </a:extLst>
          </p:cNvPr>
          <p:cNvSpPr>
            <a:spLocks noGrp="1"/>
          </p:cNvSpPr>
          <p:nvPr>
            <p:ph idx="1"/>
          </p:nvPr>
        </p:nvSpPr>
        <p:spPr/>
        <p:txBody>
          <a:bodyPr/>
          <a:lstStyle/>
          <a:p>
            <a:r>
              <a:rPr lang="en-US" altLang="ko-KR" dirty="0"/>
              <a:t>The attacker knows only about  graph G, as well as any open  source intelligence (OSINT).</a:t>
            </a:r>
          </a:p>
          <a:p>
            <a:r>
              <a:rPr lang="en-US" altLang="ko-KR" dirty="0"/>
              <a:t>An attacker with minimal  knowledge can draw information  from their infected hosts.</a:t>
            </a:r>
          </a:p>
          <a:p>
            <a:r>
              <a:rPr lang="en-US" altLang="ko-KR" dirty="0"/>
              <a:t>The attacker can use OSINT to  select potential data to inject as  noise, or can coordinate activities  between their vertices in G.</a:t>
            </a:r>
          </a:p>
          <a:p>
            <a:endParaRPr lang="ko-KR" altLang="en-US" dirty="0"/>
          </a:p>
        </p:txBody>
      </p:sp>
      <p:sp>
        <p:nvSpPr>
          <p:cNvPr id="3" name="슬라이드 번호 개체 틀 2">
            <a:extLst>
              <a:ext uri="{FF2B5EF4-FFF2-40B4-BE49-F238E27FC236}">
                <a16:creationId xmlns:a16="http://schemas.microsoft.com/office/drawing/2014/main" id="{A08A9FD7-F009-4886-B1F8-1E8544851F5D}"/>
              </a:ext>
            </a:extLst>
          </p:cNvPr>
          <p:cNvSpPr>
            <a:spLocks noGrp="1"/>
          </p:cNvSpPr>
          <p:nvPr>
            <p:ph type="sldNum" sz="quarter" idx="12"/>
          </p:nvPr>
        </p:nvSpPr>
        <p:spPr/>
        <p:txBody>
          <a:bodyPr/>
          <a:lstStyle/>
          <a:p>
            <a:fld id="{685BE2C3-4C00-4662-A8F6-AE817E3951B3}" type="slidenum">
              <a:rPr lang="ko-KR" altLang="en-US" smtClean="0"/>
              <a:t>14</a:t>
            </a:fld>
            <a:endParaRPr lang="ko-KR" altLang="en-US" dirty="0"/>
          </a:p>
        </p:txBody>
      </p:sp>
      <p:sp>
        <p:nvSpPr>
          <p:cNvPr id="4" name="제목 3">
            <a:extLst>
              <a:ext uri="{FF2B5EF4-FFF2-40B4-BE49-F238E27FC236}">
                <a16:creationId xmlns:a16="http://schemas.microsoft.com/office/drawing/2014/main" id="{F63EAC4C-DA73-4B40-955D-1DCAB7CD116F}"/>
              </a:ext>
            </a:extLst>
          </p:cNvPr>
          <p:cNvSpPr>
            <a:spLocks noGrp="1"/>
          </p:cNvSpPr>
          <p:nvPr>
            <p:ph type="title"/>
          </p:nvPr>
        </p:nvSpPr>
        <p:spPr/>
        <p:txBody>
          <a:bodyPr>
            <a:normAutofit fontScale="90000"/>
          </a:bodyPr>
          <a:lstStyle/>
          <a:p>
            <a:r>
              <a:rPr lang="en-US" altLang="ko-KR" dirty="0"/>
              <a:t>Attacker Knowledge Level:  </a:t>
            </a:r>
            <a:br>
              <a:rPr lang="en-US" altLang="ko-KR" dirty="0"/>
            </a:br>
            <a:r>
              <a:rPr lang="en-US" altLang="ko-KR" dirty="0"/>
              <a:t>Minimal Knowledge</a:t>
            </a:r>
            <a:endParaRPr lang="ko-KR" altLang="en-US" dirty="0"/>
          </a:p>
        </p:txBody>
      </p:sp>
      <p:sp>
        <p:nvSpPr>
          <p:cNvPr id="6" name="object 6">
            <a:extLst>
              <a:ext uri="{FF2B5EF4-FFF2-40B4-BE49-F238E27FC236}">
                <a16:creationId xmlns:a16="http://schemas.microsoft.com/office/drawing/2014/main" id="{8C0D4CEE-D2FF-4DB3-87BC-B45CD34E1982}"/>
              </a:ext>
            </a:extLst>
          </p:cNvPr>
          <p:cNvSpPr/>
          <p:nvPr/>
        </p:nvSpPr>
        <p:spPr>
          <a:xfrm>
            <a:off x="5382387" y="4373169"/>
            <a:ext cx="2962275" cy="1800199"/>
          </a:xfrm>
          <a:prstGeom prst="rect">
            <a:avLst/>
          </a:prstGeom>
          <a:blipFill>
            <a:blip r:embed="rId2" cstate="print"/>
            <a:stretch>
              <a:fillRect/>
            </a:stretch>
          </a:blipFill>
        </p:spPr>
        <p:txBody>
          <a:bodyPr wrap="square" lIns="0" tIns="0" rIns="0" bIns="0" rtlCol="0"/>
          <a:lstStyle/>
          <a:p>
            <a:endParaRPr/>
          </a:p>
        </p:txBody>
      </p:sp>
      <p:sp>
        <p:nvSpPr>
          <p:cNvPr id="7" name="object 5">
            <a:extLst>
              <a:ext uri="{FF2B5EF4-FFF2-40B4-BE49-F238E27FC236}">
                <a16:creationId xmlns:a16="http://schemas.microsoft.com/office/drawing/2014/main" id="{24B4F088-C7B7-49B9-A061-904349EA30E5}"/>
              </a:ext>
            </a:extLst>
          </p:cNvPr>
          <p:cNvSpPr/>
          <p:nvPr/>
        </p:nvSpPr>
        <p:spPr>
          <a:xfrm>
            <a:off x="1826475" y="4750321"/>
            <a:ext cx="1423047" cy="1423047"/>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9159095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id="{83EACE9C-1154-455F-9087-B7840C35D7A0}"/>
              </a:ext>
            </a:extLst>
          </p:cNvPr>
          <p:cNvSpPr>
            <a:spLocks noGrp="1"/>
          </p:cNvSpPr>
          <p:nvPr>
            <p:ph idx="1"/>
          </p:nvPr>
        </p:nvSpPr>
        <p:spPr/>
        <p:txBody>
          <a:bodyPr/>
          <a:lstStyle/>
          <a:p>
            <a:r>
              <a:rPr lang="en-US" altLang="ko-KR" dirty="0"/>
              <a:t>The moderate knowledge case represents an  adversary with ˜G , an approximation of G.</a:t>
            </a:r>
          </a:p>
          <a:p>
            <a:r>
              <a:rPr lang="en-US" altLang="ko-KR" dirty="0"/>
              <a:t>An attacker with moderate knowledge is  similar to a sophisticated adversary with  access to large datasets through legitimate (i.e.,  commercial data offerings) or illegitimate (i.e.,  security compromises) means.</a:t>
            </a:r>
          </a:p>
          <a:p>
            <a:endParaRPr lang="ko-KR" altLang="en-US" dirty="0"/>
          </a:p>
        </p:txBody>
      </p:sp>
      <p:sp>
        <p:nvSpPr>
          <p:cNvPr id="3" name="슬라이드 번호 개체 틀 2">
            <a:extLst>
              <a:ext uri="{FF2B5EF4-FFF2-40B4-BE49-F238E27FC236}">
                <a16:creationId xmlns:a16="http://schemas.microsoft.com/office/drawing/2014/main" id="{A0BDE907-107E-441D-91AC-32A3B5CF1DBA}"/>
              </a:ext>
            </a:extLst>
          </p:cNvPr>
          <p:cNvSpPr>
            <a:spLocks noGrp="1"/>
          </p:cNvSpPr>
          <p:nvPr>
            <p:ph type="sldNum" sz="quarter" idx="12"/>
          </p:nvPr>
        </p:nvSpPr>
        <p:spPr/>
        <p:txBody>
          <a:bodyPr/>
          <a:lstStyle/>
          <a:p>
            <a:fld id="{685BE2C3-4C00-4662-A8F6-AE817E3951B3}" type="slidenum">
              <a:rPr lang="ko-KR" altLang="en-US" smtClean="0"/>
              <a:t>15</a:t>
            </a:fld>
            <a:endParaRPr lang="ko-KR" altLang="en-US" dirty="0"/>
          </a:p>
        </p:txBody>
      </p:sp>
      <p:sp>
        <p:nvSpPr>
          <p:cNvPr id="4" name="제목 3">
            <a:extLst>
              <a:ext uri="{FF2B5EF4-FFF2-40B4-BE49-F238E27FC236}">
                <a16:creationId xmlns:a16="http://schemas.microsoft.com/office/drawing/2014/main" id="{602BD752-D15B-4480-9935-33FA405E85FC}"/>
              </a:ext>
            </a:extLst>
          </p:cNvPr>
          <p:cNvSpPr>
            <a:spLocks noGrp="1"/>
          </p:cNvSpPr>
          <p:nvPr>
            <p:ph type="title"/>
          </p:nvPr>
        </p:nvSpPr>
        <p:spPr/>
        <p:txBody>
          <a:bodyPr>
            <a:normAutofit fontScale="90000"/>
          </a:bodyPr>
          <a:lstStyle/>
          <a:p>
            <a:r>
              <a:rPr lang="en-US" altLang="ko-KR" dirty="0"/>
              <a:t>Attacker Knowledge Level: </a:t>
            </a:r>
            <a:br>
              <a:rPr lang="en-US" altLang="ko-KR" dirty="0"/>
            </a:br>
            <a:r>
              <a:rPr lang="en-US" altLang="ko-KR" dirty="0"/>
              <a:t>Moderate  Knowledge</a:t>
            </a:r>
            <a:endParaRPr lang="ko-KR" altLang="en-US" dirty="0"/>
          </a:p>
        </p:txBody>
      </p:sp>
    </p:spTree>
    <p:extLst>
      <p:ext uri="{BB962C8B-B14F-4D97-AF65-F5344CB8AC3E}">
        <p14:creationId xmlns:p14="http://schemas.microsoft.com/office/powerpoint/2010/main" val="20507479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id="{9056353A-1372-43DC-AA53-4F52A9330F9D}"/>
              </a:ext>
            </a:extLst>
          </p:cNvPr>
          <p:cNvSpPr>
            <a:spLocks noGrp="1"/>
          </p:cNvSpPr>
          <p:nvPr>
            <p:ph idx="1"/>
          </p:nvPr>
        </p:nvSpPr>
        <p:spPr/>
        <p:txBody>
          <a:bodyPr/>
          <a:lstStyle/>
          <a:p>
            <a:r>
              <a:rPr lang="en-US" altLang="ko-KR" dirty="0"/>
              <a:t>An adversary can  completely reconstruct  the clustering results of  the defender to evaluate  the effectiveness of their  attacks.</a:t>
            </a:r>
          </a:p>
          <a:p>
            <a:endParaRPr lang="ko-KR" altLang="en-US" dirty="0"/>
          </a:p>
        </p:txBody>
      </p:sp>
      <p:sp>
        <p:nvSpPr>
          <p:cNvPr id="3" name="슬라이드 번호 개체 틀 2">
            <a:extLst>
              <a:ext uri="{FF2B5EF4-FFF2-40B4-BE49-F238E27FC236}">
                <a16:creationId xmlns:a16="http://schemas.microsoft.com/office/drawing/2014/main" id="{2C3D4DDA-515A-4ADF-A250-461A1D8BCE59}"/>
              </a:ext>
            </a:extLst>
          </p:cNvPr>
          <p:cNvSpPr>
            <a:spLocks noGrp="1"/>
          </p:cNvSpPr>
          <p:nvPr>
            <p:ph type="sldNum" sz="quarter" idx="12"/>
          </p:nvPr>
        </p:nvSpPr>
        <p:spPr/>
        <p:txBody>
          <a:bodyPr/>
          <a:lstStyle/>
          <a:p>
            <a:fld id="{685BE2C3-4C00-4662-A8F6-AE817E3951B3}" type="slidenum">
              <a:rPr lang="ko-KR" altLang="en-US" smtClean="0"/>
              <a:t>16</a:t>
            </a:fld>
            <a:endParaRPr lang="ko-KR" altLang="en-US" dirty="0"/>
          </a:p>
        </p:txBody>
      </p:sp>
      <p:sp>
        <p:nvSpPr>
          <p:cNvPr id="4" name="제목 3">
            <a:extLst>
              <a:ext uri="{FF2B5EF4-FFF2-40B4-BE49-F238E27FC236}">
                <a16:creationId xmlns:a16="http://schemas.microsoft.com/office/drawing/2014/main" id="{404F2FC5-609A-401B-95E5-7DDAFA99166F}"/>
              </a:ext>
            </a:extLst>
          </p:cNvPr>
          <p:cNvSpPr>
            <a:spLocks noGrp="1"/>
          </p:cNvSpPr>
          <p:nvPr>
            <p:ph type="title"/>
          </p:nvPr>
        </p:nvSpPr>
        <p:spPr/>
        <p:txBody>
          <a:bodyPr>
            <a:normAutofit fontScale="90000"/>
          </a:bodyPr>
          <a:lstStyle/>
          <a:p>
            <a:r>
              <a:rPr lang="en-US" altLang="ko-KR" dirty="0"/>
              <a:t>Attacker Knowledge Level:</a:t>
            </a:r>
            <a:br>
              <a:rPr lang="en-US" altLang="ko-KR" dirty="0"/>
            </a:br>
            <a:r>
              <a:rPr lang="en-US" altLang="ko-KR" dirty="0"/>
              <a:t>Perfect  Knowledge</a:t>
            </a:r>
            <a:endParaRPr lang="ko-KR" altLang="en-US" dirty="0"/>
          </a:p>
        </p:txBody>
      </p:sp>
      <p:sp>
        <p:nvSpPr>
          <p:cNvPr id="5" name="object 4">
            <a:extLst>
              <a:ext uri="{FF2B5EF4-FFF2-40B4-BE49-F238E27FC236}">
                <a16:creationId xmlns:a16="http://schemas.microsoft.com/office/drawing/2014/main" id="{59B4F72C-1624-40D2-BE1E-5E9F72D58DE0}"/>
              </a:ext>
            </a:extLst>
          </p:cNvPr>
          <p:cNvSpPr/>
          <p:nvPr/>
        </p:nvSpPr>
        <p:spPr>
          <a:xfrm>
            <a:off x="5109933" y="2925343"/>
            <a:ext cx="3600399" cy="2568282"/>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0313529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id="{49A9E2E1-DE84-4695-BAD6-9CFF3911A33B}"/>
              </a:ext>
            </a:extLst>
          </p:cNvPr>
          <p:cNvSpPr>
            <a:spLocks noGrp="1"/>
          </p:cNvSpPr>
          <p:nvPr>
            <p:ph idx="1"/>
          </p:nvPr>
        </p:nvSpPr>
        <p:spPr/>
        <p:txBody>
          <a:bodyPr/>
          <a:lstStyle/>
          <a:p>
            <a:r>
              <a:rPr lang="en-US" altLang="ko-KR" dirty="0"/>
              <a:t>two novel attacks against  graph clustering;</a:t>
            </a:r>
          </a:p>
          <a:p>
            <a:r>
              <a:rPr lang="en-US" altLang="ko-KR" b="1" dirty="0"/>
              <a:t>Targeted noise injection</a:t>
            </a:r>
            <a:r>
              <a:rPr lang="en-US" altLang="ko-KR" dirty="0"/>
              <a:t>,  improves on random  injections by emulating the  legitimate signal’s graph  structure;</a:t>
            </a:r>
          </a:p>
          <a:p>
            <a:r>
              <a:rPr lang="en-US" altLang="ko-KR" b="1" dirty="0"/>
              <a:t>Small community attack</a:t>
            </a:r>
            <a:r>
              <a:rPr lang="en-US" altLang="ko-KR" dirty="0"/>
              <a:t>,  exploits the known  phenomenon of small  communities in graphs</a:t>
            </a:r>
          </a:p>
          <a:p>
            <a:endParaRPr lang="ko-KR" altLang="en-US" dirty="0"/>
          </a:p>
        </p:txBody>
      </p:sp>
      <p:sp>
        <p:nvSpPr>
          <p:cNvPr id="3" name="슬라이드 번호 개체 틀 2">
            <a:extLst>
              <a:ext uri="{FF2B5EF4-FFF2-40B4-BE49-F238E27FC236}">
                <a16:creationId xmlns:a16="http://schemas.microsoft.com/office/drawing/2014/main" id="{CA102091-59C2-4F82-8211-4A41319632B1}"/>
              </a:ext>
            </a:extLst>
          </p:cNvPr>
          <p:cNvSpPr>
            <a:spLocks noGrp="1"/>
          </p:cNvSpPr>
          <p:nvPr>
            <p:ph type="sldNum" sz="quarter" idx="12"/>
          </p:nvPr>
        </p:nvSpPr>
        <p:spPr/>
        <p:txBody>
          <a:bodyPr/>
          <a:lstStyle/>
          <a:p>
            <a:fld id="{685BE2C3-4C00-4662-A8F6-AE817E3951B3}" type="slidenum">
              <a:rPr lang="ko-KR" altLang="en-US" smtClean="0"/>
              <a:t>17</a:t>
            </a:fld>
            <a:endParaRPr lang="ko-KR" altLang="en-US" dirty="0"/>
          </a:p>
        </p:txBody>
      </p:sp>
      <p:sp>
        <p:nvSpPr>
          <p:cNvPr id="4" name="제목 3">
            <a:extLst>
              <a:ext uri="{FF2B5EF4-FFF2-40B4-BE49-F238E27FC236}">
                <a16:creationId xmlns:a16="http://schemas.microsoft.com/office/drawing/2014/main" id="{E485D14D-5005-4957-9E48-ADADB7C6BE67}"/>
              </a:ext>
            </a:extLst>
          </p:cNvPr>
          <p:cNvSpPr>
            <a:spLocks noGrp="1"/>
          </p:cNvSpPr>
          <p:nvPr>
            <p:ph type="title"/>
          </p:nvPr>
        </p:nvSpPr>
        <p:spPr/>
        <p:txBody>
          <a:bodyPr/>
          <a:lstStyle/>
          <a:p>
            <a:r>
              <a:rPr lang="en-US" altLang="ko-KR" dirty="0"/>
              <a:t>Attacks</a:t>
            </a:r>
            <a:endParaRPr lang="ko-KR" altLang="en-US" dirty="0"/>
          </a:p>
        </p:txBody>
      </p:sp>
      <p:sp>
        <p:nvSpPr>
          <p:cNvPr id="5" name="object 5">
            <a:extLst>
              <a:ext uri="{FF2B5EF4-FFF2-40B4-BE49-F238E27FC236}">
                <a16:creationId xmlns:a16="http://schemas.microsoft.com/office/drawing/2014/main" id="{2A4AEB68-2B9A-468C-86DC-F459DA61931C}"/>
              </a:ext>
            </a:extLst>
          </p:cNvPr>
          <p:cNvSpPr/>
          <p:nvPr/>
        </p:nvSpPr>
        <p:spPr>
          <a:xfrm>
            <a:off x="1072770" y="4764499"/>
            <a:ext cx="3453694" cy="1190589"/>
          </a:xfrm>
          <a:prstGeom prst="rect">
            <a:avLst/>
          </a:prstGeom>
          <a:blipFill>
            <a:blip r:embed="rId2" cstate="print"/>
            <a:stretch>
              <a:fillRect/>
            </a:stretch>
          </a:blipFill>
        </p:spPr>
        <p:txBody>
          <a:bodyPr wrap="square" lIns="0" tIns="0" rIns="0" bIns="0" rtlCol="0"/>
          <a:lstStyle/>
          <a:p>
            <a:endParaRPr/>
          </a:p>
        </p:txBody>
      </p:sp>
      <p:sp>
        <p:nvSpPr>
          <p:cNvPr id="6" name="object 6">
            <a:extLst>
              <a:ext uri="{FF2B5EF4-FFF2-40B4-BE49-F238E27FC236}">
                <a16:creationId xmlns:a16="http://schemas.microsoft.com/office/drawing/2014/main" id="{D2ABEBDB-1E45-4D4B-9349-1B385CF3844C}"/>
              </a:ext>
            </a:extLst>
          </p:cNvPr>
          <p:cNvSpPr/>
          <p:nvPr/>
        </p:nvSpPr>
        <p:spPr>
          <a:xfrm>
            <a:off x="5285642" y="4266020"/>
            <a:ext cx="2470530" cy="2358237"/>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7443013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id="{DABB95A6-6253-46BC-BFA1-C372E25B8DD5}"/>
              </a:ext>
            </a:extLst>
          </p:cNvPr>
          <p:cNvSpPr>
            <a:spLocks noGrp="1"/>
          </p:cNvSpPr>
          <p:nvPr>
            <p:ph idx="1"/>
          </p:nvPr>
        </p:nvSpPr>
        <p:spPr>
          <a:xfrm>
            <a:off x="628650" y="1639047"/>
            <a:ext cx="8344662" cy="4351338"/>
          </a:xfrm>
        </p:spPr>
        <p:txBody>
          <a:bodyPr/>
          <a:lstStyle/>
          <a:p>
            <a:r>
              <a:rPr lang="en-US" altLang="ko-KR" dirty="0"/>
              <a:t>the purpose of noise injection is mirroring  real edges.</a:t>
            </a:r>
          </a:p>
          <a:p>
            <a:r>
              <a:rPr lang="en-US" altLang="ko-KR" dirty="0"/>
              <a:t>bipartite attacker graph G</a:t>
            </a:r>
          </a:p>
          <a:p>
            <a:r>
              <a:rPr lang="en-US" altLang="ko-KR" dirty="0"/>
              <a:t>vertex sets U (circles)</a:t>
            </a:r>
          </a:p>
          <a:p>
            <a:r>
              <a:rPr lang="en-US" altLang="ko-KR" dirty="0"/>
              <a:t>V (squares)</a:t>
            </a:r>
          </a:p>
          <a:p>
            <a:r>
              <a:rPr lang="en-US" altLang="ko-KR" dirty="0"/>
              <a:t>G -&gt; G′</a:t>
            </a:r>
          </a:p>
          <a:p>
            <a:r>
              <a:rPr lang="en-US" altLang="ko-KR" dirty="0"/>
              <a:t>attack function f : (</a:t>
            </a:r>
            <a:r>
              <a:rPr lang="en-US" altLang="ko-KR" dirty="0" err="1"/>
              <a:t>u,v</a:t>
            </a:r>
            <a:r>
              <a:rPr lang="en-US" altLang="ko-KR" dirty="0"/>
              <a:t>) ∈ E 7→ (</a:t>
            </a:r>
            <a:r>
              <a:rPr lang="en-US" altLang="ko-KR" dirty="0" err="1"/>
              <a:t>u,v</a:t>
            </a:r>
            <a:r>
              <a:rPr lang="en-US" altLang="ko-KR" dirty="0"/>
              <a:t>′) ∈ E′</a:t>
            </a:r>
          </a:p>
          <a:p>
            <a:r>
              <a:rPr lang="en-US" altLang="ko-KR" dirty="0"/>
              <a:t>This creates G′ = (U,V ∪V ′, E ∪ E′)</a:t>
            </a:r>
          </a:p>
          <a:p>
            <a:endParaRPr lang="ko-KR" altLang="en-US" dirty="0"/>
          </a:p>
        </p:txBody>
      </p:sp>
      <p:sp>
        <p:nvSpPr>
          <p:cNvPr id="3" name="슬라이드 번호 개체 틀 2">
            <a:extLst>
              <a:ext uri="{FF2B5EF4-FFF2-40B4-BE49-F238E27FC236}">
                <a16:creationId xmlns:a16="http://schemas.microsoft.com/office/drawing/2014/main" id="{04660BBC-ED62-43C1-9410-EA0F1A9530B9}"/>
              </a:ext>
            </a:extLst>
          </p:cNvPr>
          <p:cNvSpPr>
            <a:spLocks noGrp="1"/>
          </p:cNvSpPr>
          <p:nvPr>
            <p:ph type="sldNum" sz="quarter" idx="12"/>
          </p:nvPr>
        </p:nvSpPr>
        <p:spPr/>
        <p:txBody>
          <a:bodyPr/>
          <a:lstStyle/>
          <a:p>
            <a:fld id="{685BE2C3-4C00-4662-A8F6-AE817E3951B3}" type="slidenum">
              <a:rPr lang="ko-KR" altLang="en-US" smtClean="0"/>
              <a:t>18</a:t>
            </a:fld>
            <a:endParaRPr lang="ko-KR" altLang="en-US" dirty="0"/>
          </a:p>
        </p:txBody>
      </p:sp>
      <p:sp>
        <p:nvSpPr>
          <p:cNvPr id="4" name="제목 3">
            <a:extLst>
              <a:ext uri="{FF2B5EF4-FFF2-40B4-BE49-F238E27FC236}">
                <a16:creationId xmlns:a16="http://schemas.microsoft.com/office/drawing/2014/main" id="{9D3F4F45-D936-4CFE-A256-EE19AF321DA2}"/>
              </a:ext>
            </a:extLst>
          </p:cNvPr>
          <p:cNvSpPr>
            <a:spLocks noGrp="1"/>
          </p:cNvSpPr>
          <p:nvPr>
            <p:ph type="title"/>
          </p:nvPr>
        </p:nvSpPr>
        <p:spPr/>
        <p:txBody>
          <a:bodyPr/>
          <a:lstStyle/>
          <a:p>
            <a:r>
              <a:rPr lang="en-US" altLang="ko-KR" dirty="0"/>
              <a:t>Targeted Noise Injection</a:t>
            </a:r>
            <a:endParaRPr lang="ko-KR" altLang="en-US" dirty="0"/>
          </a:p>
        </p:txBody>
      </p:sp>
      <p:sp>
        <p:nvSpPr>
          <p:cNvPr id="5" name="object 4">
            <a:extLst>
              <a:ext uri="{FF2B5EF4-FFF2-40B4-BE49-F238E27FC236}">
                <a16:creationId xmlns:a16="http://schemas.microsoft.com/office/drawing/2014/main" id="{DBD8EA23-CB86-4306-9E34-237295190BB5}"/>
              </a:ext>
            </a:extLst>
          </p:cNvPr>
          <p:cNvSpPr/>
          <p:nvPr/>
        </p:nvSpPr>
        <p:spPr>
          <a:xfrm>
            <a:off x="6982948" y="2317150"/>
            <a:ext cx="1690347" cy="1904800"/>
          </a:xfrm>
          <a:prstGeom prst="rect">
            <a:avLst/>
          </a:prstGeom>
          <a:blipFill>
            <a:blip r:embed="rId2" cstate="print"/>
            <a:stretch>
              <a:fillRect/>
            </a:stretch>
          </a:blipFill>
        </p:spPr>
        <p:txBody>
          <a:bodyPr wrap="square" lIns="0" tIns="0" rIns="0" bIns="0" rtlCol="0"/>
          <a:lstStyle/>
          <a:p>
            <a:endParaRPr/>
          </a:p>
        </p:txBody>
      </p:sp>
      <p:sp>
        <p:nvSpPr>
          <p:cNvPr id="6" name="object 6">
            <a:extLst>
              <a:ext uri="{FF2B5EF4-FFF2-40B4-BE49-F238E27FC236}">
                <a16:creationId xmlns:a16="http://schemas.microsoft.com/office/drawing/2014/main" id="{CB14AA2C-A572-461B-89A3-07C2882B9DEF}"/>
              </a:ext>
            </a:extLst>
          </p:cNvPr>
          <p:cNvSpPr/>
          <p:nvPr/>
        </p:nvSpPr>
        <p:spPr>
          <a:xfrm>
            <a:off x="1272961" y="5104090"/>
            <a:ext cx="2859139" cy="1599003"/>
          </a:xfrm>
          <a:prstGeom prst="rect">
            <a:avLst/>
          </a:prstGeom>
          <a:blipFill>
            <a:blip r:embed="rId3" cstate="print"/>
            <a:stretch>
              <a:fillRect/>
            </a:stretch>
          </a:blipFill>
        </p:spPr>
        <p:txBody>
          <a:bodyPr wrap="square" lIns="0" tIns="0" rIns="0" bIns="0" rtlCol="0"/>
          <a:lstStyle/>
          <a:p>
            <a:endParaRPr/>
          </a:p>
        </p:txBody>
      </p:sp>
      <p:sp>
        <p:nvSpPr>
          <p:cNvPr id="7" name="object 7">
            <a:extLst>
              <a:ext uri="{FF2B5EF4-FFF2-40B4-BE49-F238E27FC236}">
                <a16:creationId xmlns:a16="http://schemas.microsoft.com/office/drawing/2014/main" id="{DCB57524-E545-4D3A-8655-F4C3E5618F62}"/>
              </a:ext>
            </a:extLst>
          </p:cNvPr>
          <p:cNvSpPr/>
          <p:nvPr/>
        </p:nvSpPr>
        <p:spPr>
          <a:xfrm>
            <a:off x="4854904" y="4987656"/>
            <a:ext cx="3016135" cy="1752068"/>
          </a:xfrm>
          <a:prstGeom prst="rect">
            <a:avLst/>
          </a:prstGeom>
          <a:blipFill>
            <a:blip r:embed="rId4"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777751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id="{D777EE06-B7EF-459B-AD2C-90FB2C88D620}"/>
              </a:ext>
            </a:extLst>
          </p:cNvPr>
          <p:cNvSpPr>
            <a:spLocks noGrp="1"/>
          </p:cNvSpPr>
          <p:nvPr>
            <p:ph idx="1"/>
          </p:nvPr>
        </p:nvSpPr>
        <p:spPr/>
        <p:txBody>
          <a:bodyPr/>
          <a:lstStyle/>
          <a:p>
            <a:r>
              <a:rPr lang="en-US" altLang="ko-KR" dirty="0"/>
              <a:t>the attacker graph G</a:t>
            </a:r>
          </a:p>
          <a:p>
            <a:r>
              <a:rPr lang="en-US" altLang="ko-KR" dirty="0"/>
              <a:t>noise level m</a:t>
            </a:r>
          </a:p>
          <a:p>
            <a:endParaRPr lang="ko-KR" altLang="en-US" dirty="0"/>
          </a:p>
        </p:txBody>
      </p:sp>
      <p:sp>
        <p:nvSpPr>
          <p:cNvPr id="3" name="슬라이드 번호 개체 틀 2">
            <a:extLst>
              <a:ext uri="{FF2B5EF4-FFF2-40B4-BE49-F238E27FC236}">
                <a16:creationId xmlns:a16="http://schemas.microsoft.com/office/drawing/2014/main" id="{506B5F92-C06F-4D3E-87DD-8B9C429DD4A3}"/>
              </a:ext>
            </a:extLst>
          </p:cNvPr>
          <p:cNvSpPr>
            <a:spLocks noGrp="1"/>
          </p:cNvSpPr>
          <p:nvPr>
            <p:ph type="sldNum" sz="quarter" idx="12"/>
          </p:nvPr>
        </p:nvSpPr>
        <p:spPr/>
        <p:txBody>
          <a:bodyPr/>
          <a:lstStyle/>
          <a:p>
            <a:fld id="{685BE2C3-4C00-4662-A8F6-AE817E3951B3}" type="slidenum">
              <a:rPr lang="ko-KR" altLang="en-US" smtClean="0"/>
              <a:t>19</a:t>
            </a:fld>
            <a:endParaRPr lang="ko-KR" altLang="en-US" dirty="0"/>
          </a:p>
        </p:txBody>
      </p:sp>
      <p:sp>
        <p:nvSpPr>
          <p:cNvPr id="4" name="제목 3">
            <a:extLst>
              <a:ext uri="{FF2B5EF4-FFF2-40B4-BE49-F238E27FC236}">
                <a16:creationId xmlns:a16="http://schemas.microsoft.com/office/drawing/2014/main" id="{7EFDE0D3-C822-4774-B156-401548405075}"/>
              </a:ext>
            </a:extLst>
          </p:cNvPr>
          <p:cNvSpPr>
            <a:spLocks noGrp="1"/>
          </p:cNvSpPr>
          <p:nvPr>
            <p:ph type="title"/>
          </p:nvPr>
        </p:nvSpPr>
        <p:spPr/>
        <p:txBody>
          <a:bodyPr/>
          <a:lstStyle/>
          <a:p>
            <a:r>
              <a:rPr lang="en-US" altLang="ko-KR" dirty="0"/>
              <a:t>Targeted Noise Injection</a:t>
            </a:r>
            <a:endParaRPr lang="ko-KR" altLang="en-US" dirty="0"/>
          </a:p>
        </p:txBody>
      </p:sp>
      <p:sp>
        <p:nvSpPr>
          <p:cNvPr id="5" name="object 4">
            <a:extLst>
              <a:ext uri="{FF2B5EF4-FFF2-40B4-BE49-F238E27FC236}">
                <a16:creationId xmlns:a16="http://schemas.microsoft.com/office/drawing/2014/main" id="{C6327006-8823-4784-8967-4366D3A73D10}"/>
              </a:ext>
            </a:extLst>
          </p:cNvPr>
          <p:cNvSpPr/>
          <p:nvPr/>
        </p:nvSpPr>
        <p:spPr>
          <a:xfrm>
            <a:off x="2356697" y="2954876"/>
            <a:ext cx="5191573" cy="3218492"/>
          </a:xfrm>
          <a:prstGeom prst="rect">
            <a:avLst/>
          </a:prstGeom>
          <a:blipFill>
            <a:blip r:embed="rId2" cstate="print"/>
            <a:stretch>
              <a:fillRect/>
            </a:stretch>
          </a:blipFill>
        </p:spPr>
        <p:txBody>
          <a:bodyPr wrap="square" lIns="0" tIns="0" rIns="0" bIns="0" rtlCol="0"/>
          <a:lstStyle/>
          <a:p>
            <a:endParaRPr/>
          </a:p>
        </p:txBody>
      </p:sp>
      <p:sp>
        <p:nvSpPr>
          <p:cNvPr id="6" name="object 5">
            <a:extLst>
              <a:ext uri="{FF2B5EF4-FFF2-40B4-BE49-F238E27FC236}">
                <a16:creationId xmlns:a16="http://schemas.microsoft.com/office/drawing/2014/main" id="{1618E995-A96C-4DEE-9DBB-32C7CF1BE761}"/>
              </a:ext>
            </a:extLst>
          </p:cNvPr>
          <p:cNvSpPr/>
          <p:nvPr/>
        </p:nvSpPr>
        <p:spPr>
          <a:xfrm>
            <a:off x="1242060" y="4097575"/>
            <a:ext cx="1155700" cy="1600200"/>
          </a:xfrm>
          <a:prstGeom prst="rect">
            <a:avLst/>
          </a:prstGeom>
          <a:blipFill>
            <a:blip r:embed="rId3" cstate="print"/>
            <a:stretch>
              <a:fillRect/>
            </a:stretch>
          </a:blipFill>
        </p:spPr>
        <p:txBody>
          <a:bodyPr wrap="square" lIns="0" tIns="0" rIns="0" bIns="0" rtlCol="0"/>
          <a:lstStyle/>
          <a:p>
            <a:endParaRPr/>
          </a:p>
        </p:txBody>
      </p:sp>
      <p:sp>
        <p:nvSpPr>
          <p:cNvPr id="7" name="object 6">
            <a:extLst>
              <a:ext uri="{FF2B5EF4-FFF2-40B4-BE49-F238E27FC236}">
                <a16:creationId xmlns:a16="http://schemas.microsoft.com/office/drawing/2014/main" id="{56D0952E-F3E4-4404-9679-C74CE331D441}"/>
              </a:ext>
            </a:extLst>
          </p:cNvPr>
          <p:cNvSpPr/>
          <p:nvPr/>
        </p:nvSpPr>
        <p:spPr>
          <a:xfrm>
            <a:off x="1320591" y="4153061"/>
            <a:ext cx="1008380" cy="1440180"/>
          </a:xfrm>
          <a:custGeom>
            <a:avLst/>
            <a:gdLst/>
            <a:ahLst/>
            <a:cxnLst/>
            <a:rect l="l" t="t" r="r" b="b"/>
            <a:pathLst>
              <a:path w="1008380" h="1440179">
                <a:moveTo>
                  <a:pt x="1008110" y="1440160"/>
                </a:moveTo>
                <a:lnTo>
                  <a:pt x="933625" y="1439249"/>
                </a:lnTo>
                <a:lnTo>
                  <a:pt x="862533" y="1436604"/>
                </a:lnTo>
                <a:lnTo>
                  <a:pt x="795614" y="1432353"/>
                </a:lnTo>
                <a:lnTo>
                  <a:pt x="733647" y="1426626"/>
                </a:lnTo>
                <a:lnTo>
                  <a:pt x="677414" y="1419555"/>
                </a:lnTo>
                <a:lnTo>
                  <a:pt x="627692" y="1411268"/>
                </a:lnTo>
                <a:lnTo>
                  <a:pt x="585262" y="1401896"/>
                </a:lnTo>
                <a:lnTo>
                  <a:pt x="525397" y="1380414"/>
                </a:lnTo>
                <a:lnTo>
                  <a:pt x="504056" y="1356150"/>
                </a:lnTo>
                <a:lnTo>
                  <a:pt x="504056" y="804086"/>
                </a:lnTo>
                <a:lnTo>
                  <a:pt x="498591" y="791672"/>
                </a:lnTo>
                <a:lnTo>
                  <a:pt x="457208" y="768671"/>
                </a:lnTo>
                <a:lnTo>
                  <a:pt x="380419" y="748972"/>
                </a:lnTo>
                <a:lnTo>
                  <a:pt x="330698" y="740685"/>
                </a:lnTo>
                <a:lnTo>
                  <a:pt x="274464" y="733614"/>
                </a:lnTo>
                <a:lnTo>
                  <a:pt x="212497" y="727888"/>
                </a:lnTo>
                <a:lnTo>
                  <a:pt x="145578" y="723637"/>
                </a:lnTo>
                <a:lnTo>
                  <a:pt x="74485" y="720991"/>
                </a:lnTo>
                <a:lnTo>
                  <a:pt x="0" y="720080"/>
                </a:lnTo>
                <a:lnTo>
                  <a:pt x="74485" y="719169"/>
                </a:lnTo>
                <a:lnTo>
                  <a:pt x="145578" y="716523"/>
                </a:lnTo>
                <a:lnTo>
                  <a:pt x="212497" y="712272"/>
                </a:lnTo>
                <a:lnTo>
                  <a:pt x="274464" y="706546"/>
                </a:lnTo>
                <a:lnTo>
                  <a:pt x="330698" y="699475"/>
                </a:lnTo>
                <a:lnTo>
                  <a:pt x="380419" y="691188"/>
                </a:lnTo>
                <a:lnTo>
                  <a:pt x="422849" y="681816"/>
                </a:lnTo>
                <a:lnTo>
                  <a:pt x="482715" y="660336"/>
                </a:lnTo>
                <a:lnTo>
                  <a:pt x="504056" y="636074"/>
                </a:lnTo>
                <a:lnTo>
                  <a:pt x="504056" y="84006"/>
                </a:lnTo>
                <a:lnTo>
                  <a:pt x="509521" y="71592"/>
                </a:lnTo>
                <a:lnTo>
                  <a:pt x="550904" y="48591"/>
                </a:lnTo>
                <a:lnTo>
                  <a:pt x="627692" y="28891"/>
                </a:lnTo>
                <a:lnTo>
                  <a:pt x="677414" y="20605"/>
                </a:lnTo>
                <a:lnTo>
                  <a:pt x="733647" y="13533"/>
                </a:lnTo>
                <a:lnTo>
                  <a:pt x="795614" y="7807"/>
                </a:lnTo>
                <a:lnTo>
                  <a:pt x="862533" y="3556"/>
                </a:lnTo>
                <a:lnTo>
                  <a:pt x="933625" y="910"/>
                </a:lnTo>
                <a:lnTo>
                  <a:pt x="1008110" y="0"/>
                </a:lnTo>
              </a:path>
            </a:pathLst>
          </a:custGeom>
          <a:ln w="38100">
            <a:solidFill>
              <a:srgbClr val="C0504D"/>
            </a:solidFill>
          </a:ln>
        </p:spPr>
        <p:txBody>
          <a:bodyPr wrap="square" lIns="0" tIns="0" rIns="0" bIns="0" rtlCol="0"/>
          <a:lstStyle/>
          <a:p>
            <a:endParaRPr/>
          </a:p>
        </p:txBody>
      </p:sp>
      <p:sp>
        <p:nvSpPr>
          <p:cNvPr id="8" name="object 7">
            <a:extLst>
              <a:ext uri="{FF2B5EF4-FFF2-40B4-BE49-F238E27FC236}">
                <a16:creationId xmlns:a16="http://schemas.microsoft.com/office/drawing/2014/main" id="{686F3136-54A8-4BF6-B46A-C098610DF5D5}"/>
              </a:ext>
            </a:extLst>
          </p:cNvPr>
          <p:cNvSpPr/>
          <p:nvPr/>
        </p:nvSpPr>
        <p:spPr>
          <a:xfrm>
            <a:off x="2282990" y="4317361"/>
            <a:ext cx="137765" cy="139700"/>
          </a:xfrm>
          <a:prstGeom prst="rect">
            <a:avLst/>
          </a:prstGeom>
          <a:blipFill>
            <a:blip r:embed="rId4" cstate="print"/>
            <a:stretch>
              <a:fillRect/>
            </a:stretch>
          </a:blipFill>
        </p:spPr>
        <p:txBody>
          <a:bodyPr wrap="square" lIns="0" tIns="0" rIns="0" bIns="0" rtlCol="0"/>
          <a:lstStyle/>
          <a:p>
            <a:endParaRPr/>
          </a:p>
        </p:txBody>
      </p:sp>
      <p:sp>
        <p:nvSpPr>
          <p:cNvPr id="9" name="object 8">
            <a:extLst>
              <a:ext uri="{FF2B5EF4-FFF2-40B4-BE49-F238E27FC236}">
                <a16:creationId xmlns:a16="http://schemas.microsoft.com/office/drawing/2014/main" id="{1DBBCA81-C8FC-417A-BAA8-062CC49C5D98}"/>
              </a:ext>
            </a:extLst>
          </p:cNvPr>
          <p:cNvSpPr/>
          <p:nvPr/>
        </p:nvSpPr>
        <p:spPr>
          <a:xfrm>
            <a:off x="2054860" y="4529375"/>
            <a:ext cx="431800" cy="952500"/>
          </a:xfrm>
          <a:prstGeom prst="rect">
            <a:avLst/>
          </a:prstGeom>
          <a:blipFill>
            <a:blip r:embed="rId5" cstate="print"/>
            <a:stretch>
              <a:fillRect/>
            </a:stretch>
          </a:blipFill>
        </p:spPr>
        <p:txBody>
          <a:bodyPr wrap="square" lIns="0" tIns="0" rIns="0" bIns="0" rtlCol="0"/>
          <a:lstStyle/>
          <a:p>
            <a:endParaRPr/>
          </a:p>
        </p:txBody>
      </p:sp>
      <p:sp>
        <p:nvSpPr>
          <p:cNvPr id="10" name="object 9">
            <a:extLst>
              <a:ext uri="{FF2B5EF4-FFF2-40B4-BE49-F238E27FC236}">
                <a16:creationId xmlns:a16="http://schemas.microsoft.com/office/drawing/2014/main" id="{EE0D14A1-E56F-4D17-8E86-8552B87DE03F}"/>
              </a:ext>
            </a:extLst>
          </p:cNvPr>
          <p:cNvSpPr/>
          <p:nvPr/>
        </p:nvSpPr>
        <p:spPr>
          <a:xfrm>
            <a:off x="2134349" y="4585115"/>
            <a:ext cx="292100" cy="792480"/>
          </a:xfrm>
          <a:custGeom>
            <a:avLst/>
            <a:gdLst/>
            <a:ahLst/>
            <a:cxnLst/>
            <a:rect l="l" t="t" r="r" b="b"/>
            <a:pathLst>
              <a:path w="292100" h="792479">
                <a:moveTo>
                  <a:pt x="291707" y="792088"/>
                </a:moveTo>
                <a:lnTo>
                  <a:pt x="234934" y="790178"/>
                </a:lnTo>
                <a:lnTo>
                  <a:pt x="188572" y="784968"/>
                </a:lnTo>
                <a:lnTo>
                  <a:pt x="157315" y="777242"/>
                </a:lnTo>
                <a:lnTo>
                  <a:pt x="145853" y="767781"/>
                </a:lnTo>
                <a:lnTo>
                  <a:pt x="145854" y="420352"/>
                </a:lnTo>
                <a:lnTo>
                  <a:pt x="134392" y="410890"/>
                </a:lnTo>
                <a:lnTo>
                  <a:pt x="103134" y="403163"/>
                </a:lnTo>
                <a:lnTo>
                  <a:pt x="56772" y="397954"/>
                </a:lnTo>
                <a:lnTo>
                  <a:pt x="0" y="396044"/>
                </a:lnTo>
                <a:lnTo>
                  <a:pt x="56772" y="394133"/>
                </a:lnTo>
                <a:lnTo>
                  <a:pt x="103134" y="388924"/>
                </a:lnTo>
                <a:lnTo>
                  <a:pt x="134392" y="381198"/>
                </a:lnTo>
                <a:lnTo>
                  <a:pt x="145854" y="371736"/>
                </a:lnTo>
                <a:lnTo>
                  <a:pt x="145854" y="24307"/>
                </a:lnTo>
                <a:lnTo>
                  <a:pt x="157316" y="14845"/>
                </a:lnTo>
                <a:lnTo>
                  <a:pt x="188573" y="7119"/>
                </a:lnTo>
                <a:lnTo>
                  <a:pt x="234935" y="1910"/>
                </a:lnTo>
                <a:lnTo>
                  <a:pt x="291708" y="0"/>
                </a:lnTo>
              </a:path>
            </a:pathLst>
          </a:custGeom>
          <a:ln w="38100">
            <a:solidFill>
              <a:srgbClr val="C0504D"/>
            </a:solidFill>
          </a:ln>
        </p:spPr>
        <p:txBody>
          <a:bodyPr wrap="square" lIns="0" tIns="0" rIns="0" bIns="0" rtlCol="0"/>
          <a:lstStyle/>
          <a:p>
            <a:endParaRPr/>
          </a:p>
        </p:txBody>
      </p:sp>
      <p:sp>
        <p:nvSpPr>
          <p:cNvPr id="11" name="object 10">
            <a:extLst>
              <a:ext uri="{FF2B5EF4-FFF2-40B4-BE49-F238E27FC236}">
                <a16:creationId xmlns:a16="http://schemas.microsoft.com/office/drawing/2014/main" id="{581701B0-7185-4EA6-A06F-232FD1768B75}"/>
              </a:ext>
            </a:extLst>
          </p:cNvPr>
          <p:cNvSpPr/>
          <p:nvPr/>
        </p:nvSpPr>
        <p:spPr>
          <a:xfrm>
            <a:off x="2273173" y="5738089"/>
            <a:ext cx="137765" cy="139700"/>
          </a:xfrm>
          <a:prstGeom prst="rect">
            <a:avLst/>
          </a:prstGeom>
          <a:blipFill>
            <a:blip r:embed="rId4"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3193899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id="{ED10585B-9F44-44E0-BA11-1B6C5ED66283}"/>
              </a:ext>
            </a:extLst>
          </p:cNvPr>
          <p:cNvSpPr>
            <a:spLocks noGrp="1"/>
          </p:cNvSpPr>
          <p:nvPr>
            <p:ph idx="1"/>
          </p:nvPr>
        </p:nvSpPr>
        <p:spPr>
          <a:xfrm>
            <a:off x="628650" y="1639047"/>
            <a:ext cx="8515350" cy="4351338"/>
          </a:xfrm>
        </p:spPr>
        <p:txBody>
          <a:bodyPr/>
          <a:lstStyle/>
          <a:p>
            <a:r>
              <a:rPr lang="en-US" altLang="ko-KR" dirty="0"/>
              <a:t>Problem</a:t>
            </a:r>
          </a:p>
          <a:p>
            <a:pPr lvl="1"/>
            <a:r>
              <a:rPr lang="en-US" altLang="ko-KR" dirty="0"/>
              <a:t>can an adversary, which with minimal knowledge evade  detection;</a:t>
            </a:r>
          </a:p>
          <a:p>
            <a:pPr lvl="1"/>
            <a:r>
              <a:rPr lang="en-US" altLang="ko-KR" dirty="0"/>
              <a:t>can an adversary Generate and demonstrate low cost and  effectiveness attack against Graph-based Clustering</a:t>
            </a:r>
          </a:p>
          <a:p>
            <a:r>
              <a:rPr lang="en-US" altLang="ko-KR" dirty="0"/>
              <a:t>Contributions</a:t>
            </a:r>
          </a:p>
          <a:p>
            <a:pPr lvl="1"/>
            <a:r>
              <a:rPr lang="en-US" altLang="ko-KR" dirty="0"/>
              <a:t>First </a:t>
            </a:r>
            <a:r>
              <a:rPr lang="en-US" altLang="ko-KR" b="1" dirty="0"/>
              <a:t>practical</a:t>
            </a:r>
            <a:r>
              <a:rPr lang="en-US" altLang="ko-KR" dirty="0"/>
              <a:t> attempt to attack graph-based modeling  techniques</a:t>
            </a:r>
          </a:p>
          <a:p>
            <a:pPr lvl="1"/>
            <a:r>
              <a:rPr lang="en-US" altLang="ko-KR" dirty="0"/>
              <a:t>Two Novel Attacks:</a:t>
            </a:r>
          </a:p>
          <a:p>
            <a:pPr lvl="2"/>
            <a:r>
              <a:rPr lang="en-US" altLang="ko-KR" dirty="0"/>
              <a:t>targeted noise injection attack</a:t>
            </a:r>
          </a:p>
          <a:p>
            <a:pPr lvl="2"/>
            <a:r>
              <a:rPr lang="en-US" altLang="ko-KR" dirty="0"/>
              <a:t>small community attack</a:t>
            </a:r>
          </a:p>
          <a:p>
            <a:pPr lvl="1"/>
            <a:r>
              <a:rPr lang="en-US" altLang="ko-KR" dirty="0"/>
              <a:t>Cost analysis</a:t>
            </a:r>
          </a:p>
          <a:p>
            <a:pPr lvl="1"/>
            <a:r>
              <a:rPr lang="en-US" altLang="ko-KR" dirty="0"/>
              <a:t>Defenses</a:t>
            </a:r>
          </a:p>
        </p:txBody>
      </p:sp>
      <p:sp>
        <p:nvSpPr>
          <p:cNvPr id="3" name="슬라이드 번호 개체 틀 2">
            <a:extLst>
              <a:ext uri="{FF2B5EF4-FFF2-40B4-BE49-F238E27FC236}">
                <a16:creationId xmlns:a16="http://schemas.microsoft.com/office/drawing/2014/main" id="{910A96FA-DA84-472E-98E7-419E21EB29B6}"/>
              </a:ext>
            </a:extLst>
          </p:cNvPr>
          <p:cNvSpPr>
            <a:spLocks noGrp="1"/>
          </p:cNvSpPr>
          <p:nvPr>
            <p:ph type="sldNum" sz="quarter" idx="12"/>
          </p:nvPr>
        </p:nvSpPr>
        <p:spPr/>
        <p:txBody>
          <a:bodyPr/>
          <a:lstStyle/>
          <a:p>
            <a:fld id="{685BE2C3-4C00-4662-A8F6-AE817E3951B3}" type="slidenum">
              <a:rPr lang="ko-KR" altLang="en-US" smtClean="0"/>
              <a:t>2</a:t>
            </a:fld>
            <a:endParaRPr lang="ko-KR" altLang="en-US" dirty="0"/>
          </a:p>
        </p:txBody>
      </p:sp>
      <p:sp>
        <p:nvSpPr>
          <p:cNvPr id="4" name="제목 3">
            <a:extLst>
              <a:ext uri="{FF2B5EF4-FFF2-40B4-BE49-F238E27FC236}">
                <a16:creationId xmlns:a16="http://schemas.microsoft.com/office/drawing/2014/main" id="{59E7670C-4D23-414D-8A6D-D30AFDEDD9EB}"/>
              </a:ext>
            </a:extLst>
          </p:cNvPr>
          <p:cNvSpPr>
            <a:spLocks noGrp="1"/>
          </p:cNvSpPr>
          <p:nvPr>
            <p:ph type="title"/>
          </p:nvPr>
        </p:nvSpPr>
        <p:spPr/>
        <p:txBody>
          <a:bodyPr>
            <a:normAutofit/>
          </a:bodyPr>
          <a:lstStyle/>
          <a:p>
            <a:r>
              <a:rPr lang="en-US" altLang="ko-KR" dirty="0"/>
              <a:t>What this paper is about?</a:t>
            </a:r>
            <a:endParaRPr lang="ko-KR" altLang="en-US" dirty="0"/>
          </a:p>
        </p:txBody>
      </p:sp>
    </p:spTree>
    <p:extLst>
      <p:ext uri="{BB962C8B-B14F-4D97-AF65-F5344CB8AC3E}">
        <p14:creationId xmlns:p14="http://schemas.microsoft.com/office/powerpoint/2010/main" val="3232967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id="{1833D997-2CD5-4261-96D8-23A3C099E379}"/>
              </a:ext>
            </a:extLst>
          </p:cNvPr>
          <p:cNvSpPr>
            <a:spLocks noGrp="1"/>
          </p:cNvSpPr>
          <p:nvPr>
            <p:ph idx="1"/>
          </p:nvPr>
        </p:nvSpPr>
        <p:spPr>
          <a:xfrm>
            <a:off x="628650" y="1639047"/>
            <a:ext cx="8259318" cy="4351338"/>
          </a:xfrm>
        </p:spPr>
        <p:txBody>
          <a:bodyPr/>
          <a:lstStyle/>
          <a:p>
            <a:r>
              <a:rPr lang="en-US" altLang="ko-KR" dirty="0"/>
              <a:t>an adversary first constructs a  complete version of G, Ĝ</a:t>
            </a:r>
          </a:p>
          <a:p>
            <a:r>
              <a:rPr lang="en-US" altLang="ko-KR" dirty="0"/>
              <a:t>removes edges and/or nodes</a:t>
            </a:r>
          </a:p>
          <a:p>
            <a:r>
              <a:rPr lang="en-US" altLang="ko-KR" dirty="0"/>
              <a:t>minimal knowledge -&gt; </a:t>
            </a:r>
            <a:r>
              <a:rPr lang="en-US" altLang="ko-KR" spc="-65" dirty="0" err="1">
                <a:latin typeface="Trebuchet MS"/>
                <a:cs typeface="Trebuchet MS"/>
              </a:rPr>
              <a:t>n</a:t>
            </a:r>
            <a:r>
              <a:rPr lang="en-US" altLang="ko-KR" sz="1800" spc="-65" dirty="0" err="1">
                <a:latin typeface="Trebuchet MS"/>
                <a:cs typeface="Trebuchet MS"/>
              </a:rPr>
              <a:t>v</a:t>
            </a:r>
            <a:r>
              <a:rPr lang="en-US" altLang="ko-KR" dirty="0"/>
              <a:t>  nodes and ne edges randomly</a:t>
            </a:r>
          </a:p>
          <a:p>
            <a:endParaRPr lang="ko-KR" altLang="en-US" dirty="0"/>
          </a:p>
        </p:txBody>
      </p:sp>
      <p:sp>
        <p:nvSpPr>
          <p:cNvPr id="3" name="슬라이드 번호 개체 틀 2">
            <a:extLst>
              <a:ext uri="{FF2B5EF4-FFF2-40B4-BE49-F238E27FC236}">
                <a16:creationId xmlns:a16="http://schemas.microsoft.com/office/drawing/2014/main" id="{A0B1A0ED-8E1D-4ABE-86A1-B3014A0218A6}"/>
              </a:ext>
            </a:extLst>
          </p:cNvPr>
          <p:cNvSpPr>
            <a:spLocks noGrp="1"/>
          </p:cNvSpPr>
          <p:nvPr>
            <p:ph type="sldNum" sz="quarter" idx="12"/>
          </p:nvPr>
        </p:nvSpPr>
        <p:spPr/>
        <p:txBody>
          <a:bodyPr/>
          <a:lstStyle/>
          <a:p>
            <a:fld id="{685BE2C3-4C00-4662-A8F6-AE817E3951B3}" type="slidenum">
              <a:rPr lang="ko-KR" altLang="en-US" smtClean="0"/>
              <a:t>20</a:t>
            </a:fld>
            <a:endParaRPr lang="ko-KR" altLang="en-US" dirty="0"/>
          </a:p>
        </p:txBody>
      </p:sp>
      <p:sp>
        <p:nvSpPr>
          <p:cNvPr id="4" name="제목 3">
            <a:extLst>
              <a:ext uri="{FF2B5EF4-FFF2-40B4-BE49-F238E27FC236}">
                <a16:creationId xmlns:a16="http://schemas.microsoft.com/office/drawing/2014/main" id="{7F163563-1814-49F6-8CCE-0B22DC6561A9}"/>
              </a:ext>
            </a:extLst>
          </p:cNvPr>
          <p:cNvSpPr>
            <a:spLocks noGrp="1"/>
          </p:cNvSpPr>
          <p:nvPr>
            <p:ph type="title"/>
          </p:nvPr>
        </p:nvSpPr>
        <p:spPr/>
        <p:txBody>
          <a:bodyPr/>
          <a:lstStyle/>
          <a:p>
            <a:r>
              <a:rPr lang="en-US" altLang="ko-KR" dirty="0"/>
              <a:t>Small Community</a:t>
            </a:r>
            <a:endParaRPr lang="ko-KR" altLang="en-US" dirty="0"/>
          </a:p>
        </p:txBody>
      </p:sp>
      <p:grpSp>
        <p:nvGrpSpPr>
          <p:cNvPr id="9" name="그룹 8">
            <a:extLst>
              <a:ext uri="{FF2B5EF4-FFF2-40B4-BE49-F238E27FC236}">
                <a16:creationId xmlns:a16="http://schemas.microsoft.com/office/drawing/2014/main" id="{2F39B2AC-4B63-45CA-8CAD-4DA2C398D266}"/>
              </a:ext>
            </a:extLst>
          </p:cNvPr>
          <p:cNvGrpSpPr/>
          <p:nvPr/>
        </p:nvGrpSpPr>
        <p:grpSpPr>
          <a:xfrm>
            <a:off x="384259" y="3791036"/>
            <a:ext cx="3308856" cy="1641995"/>
            <a:chOff x="786595" y="3791036"/>
            <a:chExt cx="3308856" cy="1641995"/>
          </a:xfrm>
        </p:grpSpPr>
        <p:sp>
          <p:nvSpPr>
            <p:cNvPr id="5" name="object 5">
              <a:extLst>
                <a:ext uri="{FF2B5EF4-FFF2-40B4-BE49-F238E27FC236}">
                  <a16:creationId xmlns:a16="http://schemas.microsoft.com/office/drawing/2014/main" id="{E6C3AB3E-2FA0-4D88-A44A-00809FA5F1F8}"/>
                </a:ext>
              </a:extLst>
            </p:cNvPr>
            <p:cNvSpPr/>
            <p:nvPr/>
          </p:nvSpPr>
          <p:spPr>
            <a:xfrm>
              <a:off x="786595" y="3871695"/>
              <a:ext cx="1347626" cy="1480676"/>
            </a:xfrm>
            <a:prstGeom prst="rect">
              <a:avLst/>
            </a:prstGeom>
            <a:blipFill>
              <a:blip r:embed="rId2" cstate="print"/>
              <a:stretch>
                <a:fillRect/>
              </a:stretch>
            </a:blipFill>
          </p:spPr>
          <p:txBody>
            <a:bodyPr wrap="square" lIns="0" tIns="0" rIns="0" bIns="0" rtlCol="0"/>
            <a:lstStyle/>
            <a:p>
              <a:endParaRPr/>
            </a:p>
          </p:txBody>
        </p:sp>
        <p:sp>
          <p:nvSpPr>
            <p:cNvPr id="6" name="object 7">
              <a:extLst>
                <a:ext uri="{FF2B5EF4-FFF2-40B4-BE49-F238E27FC236}">
                  <a16:creationId xmlns:a16="http://schemas.microsoft.com/office/drawing/2014/main" id="{DCA35D95-7272-4F26-8B18-E13887B2BE39}"/>
                </a:ext>
              </a:extLst>
            </p:cNvPr>
            <p:cNvSpPr/>
            <p:nvPr/>
          </p:nvSpPr>
          <p:spPr>
            <a:xfrm>
              <a:off x="2309355" y="4586589"/>
              <a:ext cx="489584" cy="242570"/>
            </a:xfrm>
            <a:custGeom>
              <a:avLst/>
              <a:gdLst/>
              <a:ahLst/>
              <a:cxnLst/>
              <a:rect l="l" t="t" r="r" b="b"/>
              <a:pathLst>
                <a:path w="489584" h="242569">
                  <a:moveTo>
                    <a:pt x="0" y="60579"/>
                  </a:moveTo>
                  <a:lnTo>
                    <a:pt x="368046" y="60579"/>
                  </a:lnTo>
                  <a:lnTo>
                    <a:pt x="368046" y="0"/>
                  </a:lnTo>
                  <a:lnTo>
                    <a:pt x="489204" y="121158"/>
                  </a:lnTo>
                  <a:lnTo>
                    <a:pt x="368046" y="242316"/>
                  </a:lnTo>
                  <a:lnTo>
                    <a:pt x="368046" y="181737"/>
                  </a:lnTo>
                  <a:lnTo>
                    <a:pt x="0" y="181737"/>
                  </a:lnTo>
                  <a:lnTo>
                    <a:pt x="0" y="60579"/>
                  </a:lnTo>
                  <a:close/>
                </a:path>
              </a:pathLst>
            </a:custGeom>
            <a:solidFill>
              <a:srgbClr val="1876C0"/>
            </a:solidFill>
            <a:ln w="25400">
              <a:solidFill>
                <a:srgbClr val="385D8A"/>
              </a:solidFill>
            </a:ln>
          </p:spPr>
          <p:txBody>
            <a:bodyPr wrap="square" lIns="0" tIns="0" rIns="0" bIns="0" rtlCol="0"/>
            <a:lstStyle/>
            <a:p>
              <a:endParaRPr/>
            </a:p>
          </p:txBody>
        </p:sp>
        <p:sp>
          <p:nvSpPr>
            <p:cNvPr id="7" name="object 8">
              <a:extLst>
                <a:ext uri="{FF2B5EF4-FFF2-40B4-BE49-F238E27FC236}">
                  <a16:creationId xmlns:a16="http://schemas.microsoft.com/office/drawing/2014/main" id="{0EC6B66A-7C88-459D-AB14-CF70C8414F77}"/>
                </a:ext>
              </a:extLst>
            </p:cNvPr>
            <p:cNvSpPr/>
            <p:nvPr/>
          </p:nvSpPr>
          <p:spPr>
            <a:xfrm>
              <a:off x="2932565" y="3791036"/>
              <a:ext cx="1162886" cy="1641995"/>
            </a:xfrm>
            <a:prstGeom prst="rect">
              <a:avLst/>
            </a:prstGeom>
            <a:blipFill>
              <a:blip r:embed="rId3" cstate="print"/>
              <a:stretch>
                <a:fillRect/>
              </a:stretch>
            </a:blipFill>
          </p:spPr>
          <p:txBody>
            <a:bodyPr wrap="square" lIns="0" tIns="0" rIns="0" bIns="0" rtlCol="0"/>
            <a:lstStyle/>
            <a:p>
              <a:endParaRPr/>
            </a:p>
          </p:txBody>
        </p:sp>
      </p:grpSp>
      <p:pic>
        <p:nvPicPr>
          <p:cNvPr id="8" name="그림 7">
            <a:extLst>
              <a:ext uri="{FF2B5EF4-FFF2-40B4-BE49-F238E27FC236}">
                <a16:creationId xmlns:a16="http://schemas.microsoft.com/office/drawing/2014/main" id="{1DDE53B4-ADED-4197-8F19-FC12C5D72E79}"/>
              </a:ext>
            </a:extLst>
          </p:cNvPr>
          <p:cNvPicPr>
            <a:picLocks noChangeAspect="1"/>
          </p:cNvPicPr>
          <p:nvPr/>
        </p:nvPicPr>
        <p:blipFill>
          <a:blip r:embed="rId4"/>
          <a:stretch>
            <a:fillRect/>
          </a:stretch>
        </p:blipFill>
        <p:spPr>
          <a:xfrm>
            <a:off x="4365453" y="3780606"/>
            <a:ext cx="4522515" cy="1801247"/>
          </a:xfrm>
          <a:prstGeom prst="rect">
            <a:avLst/>
          </a:prstGeom>
        </p:spPr>
      </p:pic>
    </p:spTree>
    <p:extLst>
      <p:ext uri="{BB962C8B-B14F-4D97-AF65-F5344CB8AC3E}">
        <p14:creationId xmlns:p14="http://schemas.microsoft.com/office/powerpoint/2010/main" val="33047859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id="{7947F2DA-5909-4AB8-8541-2E657CAF715A}"/>
              </a:ext>
            </a:extLst>
          </p:cNvPr>
          <p:cNvSpPr>
            <a:spLocks noGrp="1"/>
          </p:cNvSpPr>
          <p:nvPr>
            <p:ph idx="1"/>
          </p:nvPr>
        </p:nvSpPr>
        <p:spPr/>
        <p:txBody>
          <a:bodyPr/>
          <a:lstStyle/>
          <a:p>
            <a:r>
              <a:rPr lang="en-US" altLang="ko-KR" dirty="0"/>
              <a:t>Algorithm 2  formally shows  the </a:t>
            </a:r>
            <a:r>
              <a:rPr lang="en-US" altLang="ko-KR" dirty="0" err="1"/>
              <a:t>the</a:t>
            </a:r>
            <a:r>
              <a:rPr lang="en-US" altLang="ko-KR" dirty="0"/>
              <a:t> small  community  attack A in  control of  graph G.</a:t>
            </a:r>
          </a:p>
          <a:p>
            <a:endParaRPr lang="ko-KR" altLang="en-US" dirty="0"/>
          </a:p>
        </p:txBody>
      </p:sp>
      <p:sp>
        <p:nvSpPr>
          <p:cNvPr id="3" name="슬라이드 번호 개체 틀 2">
            <a:extLst>
              <a:ext uri="{FF2B5EF4-FFF2-40B4-BE49-F238E27FC236}">
                <a16:creationId xmlns:a16="http://schemas.microsoft.com/office/drawing/2014/main" id="{C5C69E01-E465-4A4A-A8DB-CF37B849E757}"/>
              </a:ext>
            </a:extLst>
          </p:cNvPr>
          <p:cNvSpPr>
            <a:spLocks noGrp="1"/>
          </p:cNvSpPr>
          <p:nvPr>
            <p:ph type="sldNum" sz="quarter" idx="12"/>
          </p:nvPr>
        </p:nvSpPr>
        <p:spPr/>
        <p:txBody>
          <a:bodyPr/>
          <a:lstStyle/>
          <a:p>
            <a:fld id="{685BE2C3-4C00-4662-A8F6-AE817E3951B3}" type="slidenum">
              <a:rPr lang="ko-KR" altLang="en-US" smtClean="0"/>
              <a:t>21</a:t>
            </a:fld>
            <a:endParaRPr lang="ko-KR" altLang="en-US" dirty="0"/>
          </a:p>
        </p:txBody>
      </p:sp>
      <p:sp>
        <p:nvSpPr>
          <p:cNvPr id="4" name="제목 3">
            <a:extLst>
              <a:ext uri="{FF2B5EF4-FFF2-40B4-BE49-F238E27FC236}">
                <a16:creationId xmlns:a16="http://schemas.microsoft.com/office/drawing/2014/main" id="{1455AF89-13FC-4B7C-AD82-EF3324FDA58D}"/>
              </a:ext>
            </a:extLst>
          </p:cNvPr>
          <p:cNvSpPr>
            <a:spLocks noGrp="1"/>
          </p:cNvSpPr>
          <p:nvPr>
            <p:ph type="title"/>
          </p:nvPr>
        </p:nvSpPr>
        <p:spPr/>
        <p:txBody>
          <a:bodyPr/>
          <a:lstStyle/>
          <a:p>
            <a:r>
              <a:rPr lang="en-US" altLang="ko-KR" dirty="0"/>
              <a:t>Small Community</a:t>
            </a:r>
            <a:endParaRPr lang="ko-KR" altLang="en-US" dirty="0"/>
          </a:p>
        </p:txBody>
      </p:sp>
      <p:grpSp>
        <p:nvGrpSpPr>
          <p:cNvPr id="12" name="그룹 11">
            <a:extLst>
              <a:ext uri="{FF2B5EF4-FFF2-40B4-BE49-F238E27FC236}">
                <a16:creationId xmlns:a16="http://schemas.microsoft.com/office/drawing/2014/main" id="{B87F9713-67E6-45A1-83C7-BD6B7701E958}"/>
              </a:ext>
            </a:extLst>
          </p:cNvPr>
          <p:cNvGrpSpPr/>
          <p:nvPr/>
        </p:nvGrpSpPr>
        <p:grpSpPr>
          <a:xfrm>
            <a:off x="1769917" y="2858389"/>
            <a:ext cx="5604166" cy="3314979"/>
            <a:chOff x="2819400" y="2232449"/>
            <a:chExt cx="5604166" cy="3314979"/>
          </a:xfrm>
        </p:grpSpPr>
        <p:sp>
          <p:nvSpPr>
            <p:cNvPr id="5" name="object 4">
              <a:extLst>
                <a:ext uri="{FF2B5EF4-FFF2-40B4-BE49-F238E27FC236}">
                  <a16:creationId xmlns:a16="http://schemas.microsoft.com/office/drawing/2014/main" id="{3EA63ADB-164B-4684-8FD6-C5BA1B039261}"/>
                </a:ext>
              </a:extLst>
            </p:cNvPr>
            <p:cNvSpPr/>
            <p:nvPr/>
          </p:nvSpPr>
          <p:spPr>
            <a:xfrm>
              <a:off x="3173655" y="2232449"/>
              <a:ext cx="5249911" cy="3314979"/>
            </a:xfrm>
            <a:prstGeom prst="rect">
              <a:avLst/>
            </a:prstGeom>
            <a:blipFill>
              <a:blip r:embed="rId2" cstate="print"/>
              <a:stretch>
                <a:fillRect/>
              </a:stretch>
            </a:blipFill>
          </p:spPr>
          <p:txBody>
            <a:bodyPr wrap="square" lIns="0" tIns="0" rIns="0" bIns="0" rtlCol="0"/>
            <a:lstStyle/>
            <a:p>
              <a:endParaRPr dirty="0"/>
            </a:p>
          </p:txBody>
        </p:sp>
        <p:sp>
          <p:nvSpPr>
            <p:cNvPr id="6" name="object 5">
              <a:extLst>
                <a:ext uri="{FF2B5EF4-FFF2-40B4-BE49-F238E27FC236}">
                  <a16:creationId xmlns:a16="http://schemas.microsoft.com/office/drawing/2014/main" id="{24820825-FAC4-4270-AF34-35778E1B2AC1}"/>
                </a:ext>
              </a:extLst>
            </p:cNvPr>
            <p:cNvSpPr/>
            <p:nvPr/>
          </p:nvSpPr>
          <p:spPr>
            <a:xfrm>
              <a:off x="2819400" y="4305300"/>
              <a:ext cx="431800" cy="952500"/>
            </a:xfrm>
            <a:prstGeom prst="rect">
              <a:avLst/>
            </a:prstGeom>
            <a:blipFill>
              <a:blip r:embed="rId3" cstate="print"/>
              <a:stretch>
                <a:fillRect/>
              </a:stretch>
            </a:blipFill>
          </p:spPr>
          <p:txBody>
            <a:bodyPr wrap="square" lIns="0" tIns="0" rIns="0" bIns="0" rtlCol="0"/>
            <a:lstStyle/>
            <a:p>
              <a:endParaRPr/>
            </a:p>
          </p:txBody>
        </p:sp>
        <p:sp>
          <p:nvSpPr>
            <p:cNvPr id="7" name="object 6">
              <a:extLst>
                <a:ext uri="{FF2B5EF4-FFF2-40B4-BE49-F238E27FC236}">
                  <a16:creationId xmlns:a16="http://schemas.microsoft.com/office/drawing/2014/main" id="{1D1AEBA0-95BC-4923-A812-05BDB6BA1753}"/>
                </a:ext>
              </a:extLst>
            </p:cNvPr>
            <p:cNvSpPr/>
            <p:nvPr/>
          </p:nvSpPr>
          <p:spPr>
            <a:xfrm>
              <a:off x="2896031" y="4365104"/>
              <a:ext cx="292100" cy="792480"/>
            </a:xfrm>
            <a:custGeom>
              <a:avLst/>
              <a:gdLst/>
              <a:ahLst/>
              <a:cxnLst/>
              <a:rect l="l" t="t" r="r" b="b"/>
              <a:pathLst>
                <a:path w="292100" h="792479">
                  <a:moveTo>
                    <a:pt x="291707" y="792088"/>
                  </a:moveTo>
                  <a:lnTo>
                    <a:pt x="234934" y="790178"/>
                  </a:lnTo>
                  <a:lnTo>
                    <a:pt x="188572" y="784968"/>
                  </a:lnTo>
                  <a:lnTo>
                    <a:pt x="157315" y="777242"/>
                  </a:lnTo>
                  <a:lnTo>
                    <a:pt x="145853" y="767781"/>
                  </a:lnTo>
                  <a:lnTo>
                    <a:pt x="145854" y="420352"/>
                  </a:lnTo>
                  <a:lnTo>
                    <a:pt x="134392" y="410890"/>
                  </a:lnTo>
                  <a:lnTo>
                    <a:pt x="103134" y="403163"/>
                  </a:lnTo>
                  <a:lnTo>
                    <a:pt x="56772" y="397954"/>
                  </a:lnTo>
                  <a:lnTo>
                    <a:pt x="0" y="396044"/>
                  </a:lnTo>
                  <a:lnTo>
                    <a:pt x="56772" y="394133"/>
                  </a:lnTo>
                  <a:lnTo>
                    <a:pt x="103134" y="388924"/>
                  </a:lnTo>
                  <a:lnTo>
                    <a:pt x="134392" y="381198"/>
                  </a:lnTo>
                  <a:lnTo>
                    <a:pt x="145854" y="371736"/>
                  </a:lnTo>
                  <a:lnTo>
                    <a:pt x="145854" y="24307"/>
                  </a:lnTo>
                  <a:lnTo>
                    <a:pt x="157316" y="14845"/>
                  </a:lnTo>
                  <a:lnTo>
                    <a:pt x="188573" y="7119"/>
                  </a:lnTo>
                  <a:lnTo>
                    <a:pt x="234935" y="1910"/>
                  </a:lnTo>
                  <a:lnTo>
                    <a:pt x="291708" y="0"/>
                  </a:lnTo>
                </a:path>
              </a:pathLst>
            </a:custGeom>
            <a:ln w="38100">
              <a:solidFill>
                <a:srgbClr val="C0504D"/>
              </a:solidFill>
            </a:ln>
          </p:spPr>
          <p:txBody>
            <a:bodyPr wrap="square" lIns="0" tIns="0" rIns="0" bIns="0" rtlCol="0"/>
            <a:lstStyle/>
            <a:p>
              <a:endParaRPr/>
            </a:p>
          </p:txBody>
        </p:sp>
        <p:sp>
          <p:nvSpPr>
            <p:cNvPr id="8" name="object 7">
              <a:extLst>
                <a:ext uri="{FF2B5EF4-FFF2-40B4-BE49-F238E27FC236}">
                  <a16:creationId xmlns:a16="http://schemas.microsoft.com/office/drawing/2014/main" id="{224A5C7A-404A-42D4-9EC4-A73DD51B5E53}"/>
                </a:ext>
              </a:extLst>
            </p:cNvPr>
            <p:cNvSpPr/>
            <p:nvPr/>
          </p:nvSpPr>
          <p:spPr>
            <a:xfrm>
              <a:off x="3062668" y="3397275"/>
              <a:ext cx="137765" cy="139700"/>
            </a:xfrm>
            <a:prstGeom prst="rect">
              <a:avLst/>
            </a:prstGeom>
            <a:blipFill>
              <a:blip r:embed="rId4" cstate="print"/>
              <a:stretch>
                <a:fillRect/>
              </a:stretch>
            </a:blipFill>
          </p:spPr>
          <p:txBody>
            <a:bodyPr wrap="square" lIns="0" tIns="0" rIns="0" bIns="0" rtlCol="0"/>
            <a:lstStyle/>
            <a:p>
              <a:endParaRPr/>
            </a:p>
          </p:txBody>
        </p:sp>
        <p:sp>
          <p:nvSpPr>
            <p:cNvPr id="9" name="object 8">
              <a:extLst>
                <a:ext uri="{FF2B5EF4-FFF2-40B4-BE49-F238E27FC236}">
                  <a16:creationId xmlns:a16="http://schemas.microsoft.com/office/drawing/2014/main" id="{728D4256-3109-49EF-B292-48DA627CB9E4}"/>
                </a:ext>
              </a:extLst>
            </p:cNvPr>
            <p:cNvSpPr/>
            <p:nvPr/>
          </p:nvSpPr>
          <p:spPr>
            <a:xfrm>
              <a:off x="3067596" y="3638156"/>
              <a:ext cx="137765" cy="139700"/>
            </a:xfrm>
            <a:prstGeom prst="rect">
              <a:avLst/>
            </a:prstGeom>
            <a:blipFill>
              <a:blip r:embed="rId5" cstate="print"/>
              <a:stretch>
                <a:fillRect/>
              </a:stretch>
            </a:blipFill>
          </p:spPr>
          <p:txBody>
            <a:bodyPr wrap="square" lIns="0" tIns="0" rIns="0" bIns="0" rtlCol="0"/>
            <a:lstStyle/>
            <a:p>
              <a:endParaRPr/>
            </a:p>
          </p:txBody>
        </p:sp>
        <p:sp>
          <p:nvSpPr>
            <p:cNvPr id="10" name="object 9">
              <a:extLst>
                <a:ext uri="{FF2B5EF4-FFF2-40B4-BE49-F238E27FC236}">
                  <a16:creationId xmlns:a16="http://schemas.microsoft.com/office/drawing/2014/main" id="{F132A2A2-C2B7-45A6-9882-C41AD6B06E2E}"/>
                </a:ext>
              </a:extLst>
            </p:cNvPr>
            <p:cNvSpPr/>
            <p:nvPr/>
          </p:nvSpPr>
          <p:spPr>
            <a:xfrm>
              <a:off x="3072511" y="4085513"/>
              <a:ext cx="137765" cy="139700"/>
            </a:xfrm>
            <a:prstGeom prst="rect">
              <a:avLst/>
            </a:prstGeom>
            <a:blipFill>
              <a:blip r:embed="rId5" cstate="print"/>
              <a:stretch>
                <a:fillRect/>
              </a:stretch>
            </a:blipFill>
          </p:spPr>
          <p:txBody>
            <a:bodyPr wrap="square" lIns="0" tIns="0" rIns="0" bIns="0" rtlCol="0"/>
            <a:lstStyle/>
            <a:p>
              <a:endParaRPr/>
            </a:p>
          </p:txBody>
        </p:sp>
        <p:sp>
          <p:nvSpPr>
            <p:cNvPr id="11" name="object 10">
              <a:extLst>
                <a:ext uri="{FF2B5EF4-FFF2-40B4-BE49-F238E27FC236}">
                  <a16:creationId xmlns:a16="http://schemas.microsoft.com/office/drawing/2014/main" id="{E0D1D992-1300-4670-80E2-31FE87AE5ED7}"/>
                </a:ext>
              </a:extLst>
            </p:cNvPr>
            <p:cNvSpPr/>
            <p:nvPr/>
          </p:nvSpPr>
          <p:spPr>
            <a:xfrm>
              <a:off x="3092183" y="5285028"/>
              <a:ext cx="137765" cy="139700"/>
            </a:xfrm>
            <a:prstGeom prst="rect">
              <a:avLst/>
            </a:prstGeom>
            <a:blipFill>
              <a:blip r:embed="rId5" cstate="print"/>
              <a:stretch>
                <a:fillRect/>
              </a:stretch>
            </a:blipFill>
          </p:spPr>
          <p:txBody>
            <a:bodyPr wrap="square" lIns="0" tIns="0" rIns="0" bIns="0" rtlCol="0"/>
            <a:lstStyle/>
            <a:p>
              <a:endParaRPr/>
            </a:p>
          </p:txBody>
        </p:sp>
      </p:grpSp>
    </p:spTree>
    <p:extLst>
      <p:ext uri="{BB962C8B-B14F-4D97-AF65-F5344CB8AC3E}">
        <p14:creationId xmlns:p14="http://schemas.microsoft.com/office/powerpoint/2010/main" val="22000147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id="{BEEE5A53-FF0C-4EF7-A07B-049C509D00BD}"/>
              </a:ext>
            </a:extLst>
          </p:cNvPr>
          <p:cNvSpPr>
            <a:spLocks noGrp="1"/>
          </p:cNvSpPr>
          <p:nvPr>
            <p:ph idx="1"/>
          </p:nvPr>
        </p:nvSpPr>
        <p:spPr/>
        <p:txBody>
          <a:bodyPr/>
          <a:lstStyle/>
          <a:p>
            <a:r>
              <a:rPr lang="en-US" altLang="ko-KR" dirty="0"/>
              <a:t>Pleiades is a network detection system that groups  and models unsuccessful DNS resolutions from  malware that employ domain name generation  algorithms (DGAs) for their command and  control (C&amp;C) communications. The system is  split into two phases:</a:t>
            </a:r>
          </a:p>
          <a:p>
            <a:pPr lvl="1"/>
            <a:r>
              <a:rPr lang="en-US" altLang="ko-KR" dirty="0"/>
              <a:t>First, an unsupervised process detects new DGA  families by clustering a graph of hosts and the domains  they query.</a:t>
            </a:r>
          </a:p>
          <a:p>
            <a:pPr lvl="1"/>
            <a:r>
              <a:rPr lang="en-US" altLang="ko-KR" dirty="0"/>
              <a:t>Second, each newly detected cluster is classified based  on the properties of the generated domains.</a:t>
            </a:r>
          </a:p>
          <a:p>
            <a:endParaRPr lang="ko-KR" altLang="en-US" dirty="0"/>
          </a:p>
        </p:txBody>
      </p:sp>
      <p:sp>
        <p:nvSpPr>
          <p:cNvPr id="3" name="슬라이드 번호 개체 틀 2">
            <a:extLst>
              <a:ext uri="{FF2B5EF4-FFF2-40B4-BE49-F238E27FC236}">
                <a16:creationId xmlns:a16="http://schemas.microsoft.com/office/drawing/2014/main" id="{AE2EB367-1E39-49B6-B9BA-D291F03D6494}"/>
              </a:ext>
            </a:extLst>
          </p:cNvPr>
          <p:cNvSpPr>
            <a:spLocks noGrp="1"/>
          </p:cNvSpPr>
          <p:nvPr>
            <p:ph type="sldNum" sz="quarter" idx="12"/>
          </p:nvPr>
        </p:nvSpPr>
        <p:spPr/>
        <p:txBody>
          <a:bodyPr/>
          <a:lstStyle/>
          <a:p>
            <a:fld id="{685BE2C3-4C00-4662-A8F6-AE817E3951B3}" type="slidenum">
              <a:rPr lang="ko-KR" altLang="en-US" smtClean="0"/>
              <a:t>22</a:t>
            </a:fld>
            <a:endParaRPr lang="ko-KR" altLang="en-US" dirty="0"/>
          </a:p>
        </p:txBody>
      </p:sp>
      <p:sp>
        <p:nvSpPr>
          <p:cNvPr id="4" name="제목 3">
            <a:extLst>
              <a:ext uri="{FF2B5EF4-FFF2-40B4-BE49-F238E27FC236}">
                <a16:creationId xmlns:a16="http://schemas.microsoft.com/office/drawing/2014/main" id="{992B0B6F-1F4C-4BDC-A2D2-CFF06728D9DA}"/>
              </a:ext>
            </a:extLst>
          </p:cNvPr>
          <p:cNvSpPr>
            <a:spLocks noGrp="1"/>
          </p:cNvSpPr>
          <p:nvPr>
            <p:ph type="title"/>
          </p:nvPr>
        </p:nvSpPr>
        <p:spPr/>
        <p:txBody>
          <a:bodyPr/>
          <a:lstStyle/>
          <a:p>
            <a:r>
              <a:rPr lang="en-US" altLang="ko-KR" dirty="0"/>
              <a:t>Attacks in Practice: Pleiades</a:t>
            </a:r>
            <a:endParaRPr lang="ko-KR" altLang="en-US" dirty="0"/>
          </a:p>
        </p:txBody>
      </p:sp>
    </p:spTree>
    <p:extLst>
      <p:ext uri="{BB962C8B-B14F-4D97-AF65-F5344CB8AC3E}">
        <p14:creationId xmlns:p14="http://schemas.microsoft.com/office/powerpoint/2010/main" val="20341912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id="{45928ADE-ADF8-4731-BF00-F9CBEAF30228}"/>
              </a:ext>
            </a:extLst>
          </p:cNvPr>
          <p:cNvSpPr>
            <a:spLocks noGrp="1"/>
          </p:cNvSpPr>
          <p:nvPr>
            <p:ph idx="1"/>
          </p:nvPr>
        </p:nvSpPr>
        <p:spPr>
          <a:xfrm>
            <a:off x="628650" y="1639047"/>
            <a:ext cx="7886700" cy="4351338"/>
          </a:xfrm>
        </p:spPr>
        <p:txBody>
          <a:bodyPr/>
          <a:lstStyle/>
          <a:p>
            <a:r>
              <a:rPr lang="en-US" altLang="ko-KR" dirty="0"/>
              <a:t>commercially deployed and relies on graph  modeling</a:t>
            </a:r>
          </a:p>
          <a:p>
            <a:endParaRPr lang="ko-KR" altLang="en-US" dirty="0"/>
          </a:p>
        </p:txBody>
      </p:sp>
      <p:sp>
        <p:nvSpPr>
          <p:cNvPr id="3" name="슬라이드 번호 개체 틀 2">
            <a:extLst>
              <a:ext uri="{FF2B5EF4-FFF2-40B4-BE49-F238E27FC236}">
                <a16:creationId xmlns:a16="http://schemas.microsoft.com/office/drawing/2014/main" id="{A291717E-DB95-41C3-8FE5-7A2B1EC37933}"/>
              </a:ext>
            </a:extLst>
          </p:cNvPr>
          <p:cNvSpPr>
            <a:spLocks noGrp="1"/>
          </p:cNvSpPr>
          <p:nvPr>
            <p:ph type="sldNum" sz="quarter" idx="12"/>
          </p:nvPr>
        </p:nvSpPr>
        <p:spPr/>
        <p:txBody>
          <a:bodyPr/>
          <a:lstStyle/>
          <a:p>
            <a:fld id="{685BE2C3-4C00-4662-A8F6-AE817E3951B3}" type="slidenum">
              <a:rPr lang="ko-KR" altLang="en-US" smtClean="0"/>
              <a:t>23</a:t>
            </a:fld>
            <a:endParaRPr lang="ko-KR" altLang="en-US" dirty="0"/>
          </a:p>
        </p:txBody>
      </p:sp>
      <p:sp>
        <p:nvSpPr>
          <p:cNvPr id="4" name="제목 3">
            <a:extLst>
              <a:ext uri="{FF2B5EF4-FFF2-40B4-BE49-F238E27FC236}">
                <a16:creationId xmlns:a16="http://schemas.microsoft.com/office/drawing/2014/main" id="{EB3B4E4D-8FB2-4AC0-BBEA-3D71DAE62F6A}"/>
              </a:ext>
            </a:extLst>
          </p:cNvPr>
          <p:cNvSpPr>
            <a:spLocks noGrp="1"/>
          </p:cNvSpPr>
          <p:nvPr>
            <p:ph type="title"/>
          </p:nvPr>
        </p:nvSpPr>
        <p:spPr/>
        <p:txBody>
          <a:bodyPr/>
          <a:lstStyle/>
          <a:p>
            <a:r>
              <a:rPr lang="en-US" altLang="ko-KR" dirty="0"/>
              <a:t>Attacks in Practice: Pleiades</a:t>
            </a:r>
            <a:endParaRPr lang="ko-KR" altLang="en-US" dirty="0"/>
          </a:p>
        </p:txBody>
      </p:sp>
      <p:grpSp>
        <p:nvGrpSpPr>
          <p:cNvPr id="9" name="그룹 8">
            <a:extLst>
              <a:ext uri="{FF2B5EF4-FFF2-40B4-BE49-F238E27FC236}">
                <a16:creationId xmlns:a16="http://schemas.microsoft.com/office/drawing/2014/main" id="{2D25B7F7-A1B5-4054-903E-22C84B8EB983}"/>
              </a:ext>
            </a:extLst>
          </p:cNvPr>
          <p:cNvGrpSpPr/>
          <p:nvPr/>
        </p:nvGrpSpPr>
        <p:grpSpPr>
          <a:xfrm>
            <a:off x="1508238" y="2852975"/>
            <a:ext cx="6127524" cy="2745625"/>
            <a:chOff x="1755234" y="2852975"/>
            <a:chExt cx="6127524" cy="2745625"/>
          </a:xfrm>
        </p:grpSpPr>
        <p:sp>
          <p:nvSpPr>
            <p:cNvPr id="5" name="object 4">
              <a:extLst>
                <a:ext uri="{FF2B5EF4-FFF2-40B4-BE49-F238E27FC236}">
                  <a16:creationId xmlns:a16="http://schemas.microsoft.com/office/drawing/2014/main" id="{26A1E366-445B-4402-A1AF-EB19710B7F3F}"/>
                </a:ext>
              </a:extLst>
            </p:cNvPr>
            <p:cNvSpPr/>
            <p:nvPr/>
          </p:nvSpPr>
          <p:spPr>
            <a:xfrm>
              <a:off x="1755234" y="3104068"/>
              <a:ext cx="6127524" cy="2494532"/>
            </a:xfrm>
            <a:prstGeom prst="rect">
              <a:avLst/>
            </a:prstGeom>
            <a:blipFill>
              <a:blip r:embed="rId2" cstate="print"/>
              <a:stretch>
                <a:fillRect/>
              </a:stretch>
            </a:blipFill>
          </p:spPr>
          <p:txBody>
            <a:bodyPr wrap="square" lIns="0" tIns="0" rIns="0" bIns="0" rtlCol="0"/>
            <a:lstStyle/>
            <a:p>
              <a:endParaRPr/>
            </a:p>
          </p:txBody>
        </p:sp>
        <p:sp>
          <p:nvSpPr>
            <p:cNvPr id="6" name="object 6">
              <a:extLst>
                <a:ext uri="{FF2B5EF4-FFF2-40B4-BE49-F238E27FC236}">
                  <a16:creationId xmlns:a16="http://schemas.microsoft.com/office/drawing/2014/main" id="{6D4BDBF8-40F5-461F-9E58-2227F877926C}"/>
                </a:ext>
              </a:extLst>
            </p:cNvPr>
            <p:cNvSpPr/>
            <p:nvPr/>
          </p:nvSpPr>
          <p:spPr>
            <a:xfrm>
              <a:off x="5189588" y="2852975"/>
              <a:ext cx="2046605" cy="999490"/>
            </a:xfrm>
            <a:custGeom>
              <a:avLst/>
              <a:gdLst/>
              <a:ahLst/>
              <a:cxnLst/>
              <a:rect l="l" t="t" r="r" b="b"/>
              <a:pathLst>
                <a:path w="2046604" h="999489">
                  <a:moveTo>
                    <a:pt x="1278101" y="0"/>
                  </a:moveTo>
                  <a:lnTo>
                    <a:pt x="1225352" y="1088"/>
                  </a:lnTo>
                  <a:lnTo>
                    <a:pt x="1172821" y="3667"/>
                  </a:lnTo>
                  <a:lnTo>
                    <a:pt x="1120715" y="7739"/>
                  </a:lnTo>
                  <a:lnTo>
                    <a:pt x="1069240" y="13311"/>
                  </a:lnTo>
                  <a:lnTo>
                    <a:pt x="1018603" y="20386"/>
                  </a:lnTo>
                  <a:lnTo>
                    <a:pt x="969009" y="28968"/>
                  </a:lnTo>
                  <a:lnTo>
                    <a:pt x="920666" y="39062"/>
                  </a:lnTo>
                  <a:lnTo>
                    <a:pt x="873779" y="50673"/>
                  </a:lnTo>
                  <a:lnTo>
                    <a:pt x="828556" y="63805"/>
                  </a:lnTo>
                  <a:lnTo>
                    <a:pt x="785202" y="78463"/>
                  </a:lnTo>
                  <a:lnTo>
                    <a:pt x="730317" y="100574"/>
                  </a:lnTo>
                  <a:lnTo>
                    <a:pt x="682142" y="124357"/>
                  </a:lnTo>
                  <a:lnTo>
                    <a:pt x="640706" y="149594"/>
                  </a:lnTo>
                  <a:lnTo>
                    <a:pt x="606037" y="176067"/>
                  </a:lnTo>
                  <a:lnTo>
                    <a:pt x="578165" y="203560"/>
                  </a:lnTo>
                  <a:lnTo>
                    <a:pt x="542923" y="260734"/>
                  </a:lnTo>
                  <a:lnTo>
                    <a:pt x="535209" y="319375"/>
                  </a:lnTo>
                  <a:lnTo>
                    <a:pt x="541747" y="348702"/>
                  </a:lnTo>
                  <a:lnTo>
                    <a:pt x="575753" y="406281"/>
                  </a:lnTo>
                  <a:lnTo>
                    <a:pt x="603279" y="434098"/>
                  </a:lnTo>
                  <a:lnTo>
                    <a:pt x="637859" y="460977"/>
                  </a:lnTo>
                  <a:lnTo>
                    <a:pt x="679521" y="486700"/>
                  </a:lnTo>
                  <a:lnTo>
                    <a:pt x="728294" y="511050"/>
                  </a:lnTo>
                  <a:lnTo>
                    <a:pt x="0" y="998908"/>
                  </a:lnTo>
                  <a:lnTo>
                    <a:pt x="958583" y="581485"/>
                  </a:lnTo>
                  <a:lnTo>
                    <a:pt x="1622505" y="581485"/>
                  </a:lnTo>
                  <a:lnTo>
                    <a:pt x="1666008" y="572206"/>
                  </a:lnTo>
                  <a:lnTo>
                    <a:pt x="1711155" y="560870"/>
                  </a:lnTo>
                  <a:lnTo>
                    <a:pt x="1754565" y="548169"/>
                  </a:lnTo>
                  <a:lnTo>
                    <a:pt x="1796046" y="534114"/>
                  </a:lnTo>
                  <a:lnTo>
                    <a:pt x="1850932" y="512000"/>
                  </a:lnTo>
                  <a:lnTo>
                    <a:pt x="1899107" y="488216"/>
                  </a:lnTo>
                  <a:lnTo>
                    <a:pt x="1940543" y="462977"/>
                  </a:lnTo>
                  <a:lnTo>
                    <a:pt x="1975211" y="436502"/>
                  </a:lnTo>
                  <a:lnTo>
                    <a:pt x="2003084" y="409008"/>
                  </a:lnTo>
                  <a:lnTo>
                    <a:pt x="2038325" y="351832"/>
                  </a:lnTo>
                  <a:lnTo>
                    <a:pt x="2046039" y="293190"/>
                  </a:lnTo>
                  <a:lnTo>
                    <a:pt x="2039502" y="263863"/>
                  </a:lnTo>
                  <a:lnTo>
                    <a:pt x="2005496" y="206283"/>
                  </a:lnTo>
                  <a:lnTo>
                    <a:pt x="1977969" y="178466"/>
                  </a:lnTo>
                  <a:lnTo>
                    <a:pt x="1943389" y="151587"/>
                  </a:lnTo>
                  <a:lnTo>
                    <a:pt x="1901728" y="125864"/>
                  </a:lnTo>
                  <a:lnTo>
                    <a:pt x="1852955" y="101514"/>
                  </a:lnTo>
                  <a:lnTo>
                    <a:pt x="1813691" y="85073"/>
                  </a:lnTo>
                  <a:lnTo>
                    <a:pt x="1772168" y="70069"/>
                  </a:lnTo>
                  <a:lnTo>
                    <a:pt x="1728592" y="56505"/>
                  </a:lnTo>
                  <a:lnTo>
                    <a:pt x="1683170" y="44387"/>
                  </a:lnTo>
                  <a:lnTo>
                    <a:pt x="1636109" y="33718"/>
                  </a:lnTo>
                  <a:lnTo>
                    <a:pt x="1587613" y="24503"/>
                  </a:lnTo>
                  <a:lnTo>
                    <a:pt x="1537891" y="16747"/>
                  </a:lnTo>
                  <a:lnTo>
                    <a:pt x="1487148" y="10453"/>
                  </a:lnTo>
                  <a:lnTo>
                    <a:pt x="1435591" y="5628"/>
                  </a:lnTo>
                  <a:lnTo>
                    <a:pt x="1383427" y="2274"/>
                  </a:lnTo>
                  <a:lnTo>
                    <a:pt x="1330861" y="396"/>
                  </a:lnTo>
                  <a:lnTo>
                    <a:pt x="1278101" y="0"/>
                  </a:lnTo>
                  <a:close/>
                </a:path>
                <a:path w="2046604" h="999489">
                  <a:moveTo>
                    <a:pt x="1622505" y="581485"/>
                  </a:moveTo>
                  <a:lnTo>
                    <a:pt x="958583" y="581485"/>
                  </a:lnTo>
                  <a:lnTo>
                    <a:pt x="1007980" y="590400"/>
                  </a:lnTo>
                  <a:lnTo>
                    <a:pt x="1058317" y="597798"/>
                  </a:lnTo>
                  <a:lnTo>
                    <a:pt x="1109401" y="603691"/>
                  </a:lnTo>
                  <a:lnTo>
                    <a:pt x="1161042" y="608088"/>
                  </a:lnTo>
                  <a:lnTo>
                    <a:pt x="1213048" y="611001"/>
                  </a:lnTo>
                  <a:lnTo>
                    <a:pt x="1265229" y="612440"/>
                  </a:lnTo>
                  <a:lnTo>
                    <a:pt x="1317392" y="612417"/>
                  </a:lnTo>
                  <a:lnTo>
                    <a:pt x="1369348" y="610942"/>
                  </a:lnTo>
                  <a:lnTo>
                    <a:pt x="1420905" y="608025"/>
                  </a:lnTo>
                  <a:lnTo>
                    <a:pt x="1471871" y="603678"/>
                  </a:lnTo>
                  <a:lnTo>
                    <a:pt x="1522055" y="597912"/>
                  </a:lnTo>
                  <a:lnTo>
                    <a:pt x="1571267" y="590738"/>
                  </a:lnTo>
                  <a:lnTo>
                    <a:pt x="1619315" y="582165"/>
                  </a:lnTo>
                  <a:lnTo>
                    <a:pt x="1622505" y="581485"/>
                  </a:lnTo>
                  <a:close/>
                </a:path>
              </a:pathLst>
            </a:custGeom>
            <a:solidFill>
              <a:srgbClr val="FFFFFF"/>
            </a:solidFill>
          </p:spPr>
          <p:txBody>
            <a:bodyPr wrap="square" lIns="0" tIns="0" rIns="0" bIns="0" rtlCol="0"/>
            <a:lstStyle/>
            <a:p>
              <a:endParaRPr/>
            </a:p>
          </p:txBody>
        </p:sp>
        <p:sp>
          <p:nvSpPr>
            <p:cNvPr id="7" name="object 7">
              <a:extLst>
                <a:ext uri="{FF2B5EF4-FFF2-40B4-BE49-F238E27FC236}">
                  <a16:creationId xmlns:a16="http://schemas.microsoft.com/office/drawing/2014/main" id="{49813BD6-0720-4100-878B-3261552E72BE}"/>
                </a:ext>
              </a:extLst>
            </p:cNvPr>
            <p:cNvSpPr/>
            <p:nvPr/>
          </p:nvSpPr>
          <p:spPr>
            <a:xfrm>
              <a:off x="5189594" y="2852977"/>
              <a:ext cx="2046605" cy="999490"/>
            </a:xfrm>
            <a:custGeom>
              <a:avLst/>
              <a:gdLst/>
              <a:ahLst/>
              <a:cxnLst/>
              <a:rect l="l" t="t" r="r" b="b"/>
              <a:pathLst>
                <a:path w="2046604" h="999489">
                  <a:moveTo>
                    <a:pt x="0" y="998910"/>
                  </a:moveTo>
                  <a:lnTo>
                    <a:pt x="728293" y="511057"/>
                  </a:lnTo>
                  <a:lnTo>
                    <a:pt x="679520" y="486706"/>
                  </a:lnTo>
                  <a:lnTo>
                    <a:pt x="637857" y="460982"/>
                  </a:lnTo>
                  <a:lnTo>
                    <a:pt x="603277" y="434103"/>
                  </a:lnTo>
                  <a:lnTo>
                    <a:pt x="575751" y="406285"/>
                  </a:lnTo>
                  <a:lnTo>
                    <a:pt x="541744" y="348706"/>
                  </a:lnTo>
                  <a:lnTo>
                    <a:pt x="535206" y="319380"/>
                  </a:lnTo>
                  <a:lnTo>
                    <a:pt x="535608" y="289985"/>
                  </a:lnTo>
                  <a:lnTo>
                    <a:pt x="557114" y="231860"/>
                  </a:lnTo>
                  <a:lnTo>
                    <a:pt x="606034" y="176071"/>
                  </a:lnTo>
                  <a:lnTo>
                    <a:pt x="640703" y="149597"/>
                  </a:lnTo>
                  <a:lnTo>
                    <a:pt x="682139" y="124359"/>
                  </a:lnTo>
                  <a:lnTo>
                    <a:pt x="730314" y="100575"/>
                  </a:lnTo>
                  <a:lnTo>
                    <a:pt x="785199" y="78462"/>
                  </a:lnTo>
                  <a:lnTo>
                    <a:pt x="828552" y="63805"/>
                  </a:lnTo>
                  <a:lnTo>
                    <a:pt x="873776" y="50673"/>
                  </a:lnTo>
                  <a:lnTo>
                    <a:pt x="920662" y="39062"/>
                  </a:lnTo>
                  <a:lnTo>
                    <a:pt x="969005" y="28968"/>
                  </a:lnTo>
                  <a:lnTo>
                    <a:pt x="1018599" y="20385"/>
                  </a:lnTo>
                  <a:lnTo>
                    <a:pt x="1069236" y="13311"/>
                  </a:lnTo>
                  <a:lnTo>
                    <a:pt x="1120711" y="7739"/>
                  </a:lnTo>
                  <a:lnTo>
                    <a:pt x="1172817" y="3667"/>
                  </a:lnTo>
                  <a:lnTo>
                    <a:pt x="1225348" y="1088"/>
                  </a:lnTo>
                  <a:lnTo>
                    <a:pt x="1278097" y="0"/>
                  </a:lnTo>
                  <a:lnTo>
                    <a:pt x="1330857" y="396"/>
                  </a:lnTo>
                  <a:lnTo>
                    <a:pt x="1383423" y="2274"/>
                  </a:lnTo>
                  <a:lnTo>
                    <a:pt x="1435587" y="5628"/>
                  </a:lnTo>
                  <a:lnTo>
                    <a:pt x="1487144" y="10454"/>
                  </a:lnTo>
                  <a:lnTo>
                    <a:pt x="1537886" y="16747"/>
                  </a:lnTo>
                  <a:lnTo>
                    <a:pt x="1587608" y="24504"/>
                  </a:lnTo>
                  <a:lnTo>
                    <a:pt x="1636103" y="33719"/>
                  </a:lnTo>
                  <a:lnTo>
                    <a:pt x="1683165" y="44388"/>
                  </a:lnTo>
                  <a:lnTo>
                    <a:pt x="1728586" y="56507"/>
                  </a:lnTo>
                  <a:lnTo>
                    <a:pt x="1772161" y="70071"/>
                  </a:lnTo>
                  <a:lnTo>
                    <a:pt x="1813684" y="85076"/>
                  </a:lnTo>
                  <a:lnTo>
                    <a:pt x="1852947" y="101517"/>
                  </a:lnTo>
                  <a:lnTo>
                    <a:pt x="1901720" y="125868"/>
                  </a:lnTo>
                  <a:lnTo>
                    <a:pt x="1943383" y="151592"/>
                  </a:lnTo>
                  <a:lnTo>
                    <a:pt x="1977964" y="178472"/>
                  </a:lnTo>
                  <a:lnTo>
                    <a:pt x="2005491" y="206289"/>
                  </a:lnTo>
                  <a:lnTo>
                    <a:pt x="2039498" y="263868"/>
                  </a:lnTo>
                  <a:lnTo>
                    <a:pt x="2046036" y="293195"/>
                  </a:lnTo>
                  <a:lnTo>
                    <a:pt x="2045634" y="322589"/>
                  </a:lnTo>
                  <a:lnTo>
                    <a:pt x="2024128" y="380714"/>
                  </a:lnTo>
                  <a:lnTo>
                    <a:pt x="1975209" y="436503"/>
                  </a:lnTo>
                  <a:lnTo>
                    <a:pt x="1940541" y="462977"/>
                  </a:lnTo>
                  <a:lnTo>
                    <a:pt x="1899105" y="488215"/>
                  </a:lnTo>
                  <a:lnTo>
                    <a:pt x="1850931" y="511999"/>
                  </a:lnTo>
                  <a:lnTo>
                    <a:pt x="1796047" y="534112"/>
                  </a:lnTo>
                  <a:lnTo>
                    <a:pt x="1754566" y="548169"/>
                  </a:lnTo>
                  <a:lnTo>
                    <a:pt x="1711157" y="560871"/>
                  </a:lnTo>
                  <a:lnTo>
                    <a:pt x="1666010" y="572207"/>
                  </a:lnTo>
                  <a:lnTo>
                    <a:pt x="1619316" y="582168"/>
                  </a:lnTo>
                  <a:lnTo>
                    <a:pt x="1571268" y="590741"/>
                  </a:lnTo>
                  <a:lnTo>
                    <a:pt x="1522055" y="597917"/>
                  </a:lnTo>
                  <a:lnTo>
                    <a:pt x="1471870" y="603683"/>
                  </a:lnTo>
                  <a:lnTo>
                    <a:pt x="1420903" y="608031"/>
                  </a:lnTo>
                  <a:lnTo>
                    <a:pt x="1369345" y="610947"/>
                  </a:lnTo>
                  <a:lnTo>
                    <a:pt x="1317389" y="612423"/>
                  </a:lnTo>
                  <a:lnTo>
                    <a:pt x="1265224" y="612447"/>
                  </a:lnTo>
                  <a:lnTo>
                    <a:pt x="1213042" y="611008"/>
                  </a:lnTo>
                  <a:lnTo>
                    <a:pt x="1161035" y="608095"/>
                  </a:lnTo>
                  <a:lnTo>
                    <a:pt x="1109393" y="603698"/>
                  </a:lnTo>
                  <a:lnTo>
                    <a:pt x="1058309" y="597805"/>
                  </a:lnTo>
                  <a:lnTo>
                    <a:pt x="1007972" y="590407"/>
                  </a:lnTo>
                  <a:lnTo>
                    <a:pt x="958574" y="581492"/>
                  </a:lnTo>
                  <a:lnTo>
                    <a:pt x="0" y="998910"/>
                  </a:lnTo>
                  <a:close/>
                </a:path>
              </a:pathLst>
            </a:custGeom>
            <a:ln w="25400">
              <a:solidFill>
                <a:srgbClr val="F79646"/>
              </a:solidFill>
            </a:ln>
          </p:spPr>
          <p:txBody>
            <a:bodyPr wrap="square" lIns="0" tIns="0" rIns="0" bIns="0" rtlCol="0"/>
            <a:lstStyle/>
            <a:p>
              <a:endParaRPr/>
            </a:p>
          </p:txBody>
        </p:sp>
        <p:sp>
          <p:nvSpPr>
            <p:cNvPr id="8" name="object 8">
              <a:extLst>
                <a:ext uri="{FF2B5EF4-FFF2-40B4-BE49-F238E27FC236}">
                  <a16:creationId xmlns:a16="http://schemas.microsoft.com/office/drawing/2014/main" id="{3A5A6821-7E9B-4A20-B8B9-FDABE4B6B869}"/>
                </a:ext>
              </a:extLst>
            </p:cNvPr>
            <p:cNvSpPr txBox="1"/>
            <p:nvPr/>
          </p:nvSpPr>
          <p:spPr>
            <a:xfrm>
              <a:off x="6202870" y="2996704"/>
              <a:ext cx="554355" cy="299720"/>
            </a:xfrm>
            <a:prstGeom prst="rect">
              <a:avLst/>
            </a:prstGeom>
          </p:spPr>
          <p:txBody>
            <a:bodyPr vert="horz" wrap="square" lIns="0" tIns="12700" rIns="0" bIns="0" rtlCol="0">
              <a:spAutoFit/>
            </a:bodyPr>
            <a:lstStyle/>
            <a:p>
              <a:pPr marL="12700">
                <a:lnSpc>
                  <a:spcPct val="100000"/>
                </a:lnSpc>
                <a:spcBef>
                  <a:spcPts val="100"/>
                </a:spcBef>
              </a:pPr>
              <a:r>
                <a:rPr sz="1800" spc="10" dirty="0">
                  <a:latin typeface="Trebuchet MS"/>
                  <a:cs typeface="Trebuchet MS"/>
                </a:rPr>
                <a:t>W</a:t>
              </a:r>
              <a:r>
                <a:rPr sz="1800" spc="-20" dirty="0">
                  <a:latin typeface="Trebuchet MS"/>
                  <a:cs typeface="Trebuchet MS"/>
                </a:rPr>
                <a:t>h</a:t>
              </a:r>
              <a:r>
                <a:rPr sz="1800" spc="-80" dirty="0">
                  <a:latin typeface="Trebuchet MS"/>
                  <a:cs typeface="Trebuchet MS"/>
                </a:rPr>
                <a:t>y</a:t>
              </a:r>
              <a:r>
                <a:rPr sz="1800" spc="170" dirty="0">
                  <a:latin typeface="Trebuchet MS"/>
                  <a:cs typeface="Trebuchet MS"/>
                </a:rPr>
                <a:t>?</a:t>
              </a:r>
              <a:endParaRPr sz="1800">
                <a:latin typeface="Trebuchet MS"/>
                <a:cs typeface="Trebuchet MS"/>
              </a:endParaRPr>
            </a:p>
          </p:txBody>
        </p:sp>
      </p:grpSp>
    </p:spTree>
    <p:extLst>
      <p:ext uri="{BB962C8B-B14F-4D97-AF65-F5344CB8AC3E}">
        <p14:creationId xmlns:p14="http://schemas.microsoft.com/office/powerpoint/2010/main" val="3740673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id="{37898C5B-1C42-43F9-A725-81ED2C293B03}"/>
              </a:ext>
            </a:extLst>
          </p:cNvPr>
          <p:cNvSpPr>
            <a:spLocks noGrp="1"/>
          </p:cNvSpPr>
          <p:nvPr>
            <p:ph idx="1"/>
          </p:nvPr>
        </p:nvSpPr>
        <p:spPr/>
        <p:txBody>
          <a:bodyPr/>
          <a:lstStyle/>
          <a:p>
            <a:pPr marL="457200" indent="-457200">
              <a:buFont typeface="+mj-lt"/>
              <a:buAutoNum type="arabicPeriod"/>
            </a:pPr>
            <a:r>
              <a:rPr lang="en-US" altLang="ko-KR" dirty="0"/>
              <a:t>Used for construct Host-NXDOMAIN Graph as  ground truth without attack.</a:t>
            </a:r>
          </a:p>
          <a:p>
            <a:pPr lvl="1"/>
            <a:r>
              <a:rPr lang="en-US" altLang="ko-KR" dirty="0"/>
              <a:t>Collected from anonymized recursive DNS traffic from a  large telecommunication company from December 18, 2016  to December 29, 2016.</a:t>
            </a:r>
          </a:p>
          <a:p>
            <a:pPr lvl="1"/>
            <a:r>
              <a:rPr lang="en-US" altLang="ko-KR" dirty="0"/>
              <a:t>contains NXDOMAINs queried by hosts and the query timestamps.</a:t>
            </a:r>
          </a:p>
          <a:p>
            <a:pPr lvl="1"/>
            <a:r>
              <a:rPr lang="en-US" altLang="ko-KR" dirty="0"/>
              <a:t>262 thousand unique anonymized hosts, with 44.6 million  queries to 1.8 million unique NXDOMAINs in a day</a:t>
            </a:r>
          </a:p>
          <a:p>
            <a:pPr lvl="1"/>
            <a:r>
              <a:rPr lang="en-US" altLang="ko-KR" dirty="0"/>
              <a:t>available to defenders and perfect knowledge attackers.</a:t>
            </a:r>
          </a:p>
          <a:p>
            <a:endParaRPr lang="ko-KR" altLang="en-US" dirty="0"/>
          </a:p>
        </p:txBody>
      </p:sp>
      <p:sp>
        <p:nvSpPr>
          <p:cNvPr id="3" name="슬라이드 번호 개체 틀 2">
            <a:extLst>
              <a:ext uri="{FF2B5EF4-FFF2-40B4-BE49-F238E27FC236}">
                <a16:creationId xmlns:a16="http://schemas.microsoft.com/office/drawing/2014/main" id="{B5A654DA-5DB8-478C-9A43-833B7B61FA64}"/>
              </a:ext>
            </a:extLst>
          </p:cNvPr>
          <p:cNvSpPr>
            <a:spLocks noGrp="1"/>
          </p:cNvSpPr>
          <p:nvPr>
            <p:ph type="sldNum" sz="quarter" idx="12"/>
          </p:nvPr>
        </p:nvSpPr>
        <p:spPr/>
        <p:txBody>
          <a:bodyPr/>
          <a:lstStyle/>
          <a:p>
            <a:fld id="{685BE2C3-4C00-4662-A8F6-AE817E3951B3}" type="slidenum">
              <a:rPr lang="ko-KR" altLang="en-US" smtClean="0"/>
              <a:t>24</a:t>
            </a:fld>
            <a:endParaRPr lang="ko-KR" altLang="en-US" dirty="0"/>
          </a:p>
        </p:txBody>
      </p:sp>
      <p:sp>
        <p:nvSpPr>
          <p:cNvPr id="4" name="제목 3">
            <a:extLst>
              <a:ext uri="{FF2B5EF4-FFF2-40B4-BE49-F238E27FC236}">
                <a16:creationId xmlns:a16="http://schemas.microsoft.com/office/drawing/2014/main" id="{20B9016F-FC33-4D48-9626-DD8A5D974CCC}"/>
              </a:ext>
            </a:extLst>
          </p:cNvPr>
          <p:cNvSpPr>
            <a:spLocks noGrp="1"/>
          </p:cNvSpPr>
          <p:nvPr>
            <p:ph type="title"/>
          </p:nvPr>
        </p:nvSpPr>
        <p:spPr/>
        <p:txBody>
          <a:bodyPr/>
          <a:lstStyle/>
          <a:p>
            <a:r>
              <a:rPr lang="en-US" altLang="ko-KR" dirty="0"/>
              <a:t>Datasets</a:t>
            </a:r>
            <a:endParaRPr lang="ko-KR" altLang="en-US" dirty="0"/>
          </a:p>
        </p:txBody>
      </p:sp>
    </p:spTree>
    <p:extLst>
      <p:ext uri="{BB962C8B-B14F-4D97-AF65-F5344CB8AC3E}">
        <p14:creationId xmlns:p14="http://schemas.microsoft.com/office/powerpoint/2010/main" val="15391452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id="{37898C5B-1C42-43F9-A725-81ED2C293B03}"/>
              </a:ext>
            </a:extLst>
          </p:cNvPr>
          <p:cNvSpPr>
            <a:spLocks noGrp="1"/>
          </p:cNvSpPr>
          <p:nvPr>
            <p:ph idx="1"/>
          </p:nvPr>
        </p:nvSpPr>
        <p:spPr/>
        <p:txBody>
          <a:bodyPr/>
          <a:lstStyle/>
          <a:p>
            <a:pPr marL="457200" indent="-457200">
              <a:buFont typeface="+mj-lt"/>
              <a:buAutoNum type="arabicPeriod" startAt="2"/>
            </a:pPr>
            <a:r>
              <a:rPr lang="en-US" altLang="ko-KR" dirty="0"/>
              <a:t>Used as a surrogate network dataset.</a:t>
            </a:r>
          </a:p>
          <a:p>
            <a:pPr lvl="1"/>
            <a:r>
              <a:rPr lang="en-US" altLang="ko-KR" dirty="0"/>
              <a:t>NXDOMAIN traffic from a large US university network  collected on December 25, 2016.</a:t>
            </a:r>
          </a:p>
          <a:p>
            <a:pPr lvl="1"/>
            <a:r>
              <a:rPr lang="en-US" altLang="ko-KR" dirty="0"/>
              <a:t>contains 8,782 hosts and 210 thousand unique  NXDOMAINs.</a:t>
            </a:r>
          </a:p>
          <a:p>
            <a:pPr lvl="1"/>
            <a:r>
              <a:rPr lang="en-US" altLang="ko-KR" dirty="0"/>
              <a:t>available to attackers with moderate and perfect knowledge.</a:t>
            </a:r>
          </a:p>
        </p:txBody>
      </p:sp>
      <p:sp>
        <p:nvSpPr>
          <p:cNvPr id="3" name="슬라이드 번호 개체 틀 2">
            <a:extLst>
              <a:ext uri="{FF2B5EF4-FFF2-40B4-BE49-F238E27FC236}">
                <a16:creationId xmlns:a16="http://schemas.microsoft.com/office/drawing/2014/main" id="{B5A654DA-5DB8-478C-9A43-833B7B61FA64}"/>
              </a:ext>
            </a:extLst>
          </p:cNvPr>
          <p:cNvSpPr>
            <a:spLocks noGrp="1"/>
          </p:cNvSpPr>
          <p:nvPr>
            <p:ph type="sldNum" sz="quarter" idx="12"/>
          </p:nvPr>
        </p:nvSpPr>
        <p:spPr/>
        <p:txBody>
          <a:bodyPr/>
          <a:lstStyle/>
          <a:p>
            <a:fld id="{685BE2C3-4C00-4662-A8F6-AE817E3951B3}" type="slidenum">
              <a:rPr lang="ko-KR" altLang="en-US" smtClean="0"/>
              <a:t>25</a:t>
            </a:fld>
            <a:endParaRPr lang="ko-KR" altLang="en-US" dirty="0"/>
          </a:p>
        </p:txBody>
      </p:sp>
      <p:sp>
        <p:nvSpPr>
          <p:cNvPr id="4" name="제목 3">
            <a:extLst>
              <a:ext uri="{FF2B5EF4-FFF2-40B4-BE49-F238E27FC236}">
                <a16:creationId xmlns:a16="http://schemas.microsoft.com/office/drawing/2014/main" id="{20B9016F-FC33-4D48-9626-DD8A5D974CCC}"/>
              </a:ext>
            </a:extLst>
          </p:cNvPr>
          <p:cNvSpPr>
            <a:spLocks noGrp="1"/>
          </p:cNvSpPr>
          <p:nvPr>
            <p:ph type="title"/>
          </p:nvPr>
        </p:nvSpPr>
        <p:spPr/>
        <p:txBody>
          <a:bodyPr/>
          <a:lstStyle/>
          <a:p>
            <a:r>
              <a:rPr lang="en-US" altLang="ko-KR" dirty="0"/>
              <a:t>Datasets</a:t>
            </a:r>
            <a:endParaRPr lang="ko-KR" altLang="en-US" dirty="0"/>
          </a:p>
        </p:txBody>
      </p:sp>
    </p:spTree>
    <p:extLst>
      <p:ext uri="{BB962C8B-B14F-4D97-AF65-F5344CB8AC3E}">
        <p14:creationId xmlns:p14="http://schemas.microsoft.com/office/powerpoint/2010/main" val="16675273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id="{45FEB9D9-F8B4-4CEA-A55A-0A537D243A26}"/>
              </a:ext>
            </a:extLst>
          </p:cNvPr>
          <p:cNvSpPr>
            <a:spLocks noGrp="1"/>
          </p:cNvSpPr>
          <p:nvPr>
            <p:ph idx="1"/>
          </p:nvPr>
        </p:nvSpPr>
        <p:spPr/>
        <p:txBody>
          <a:bodyPr/>
          <a:lstStyle/>
          <a:p>
            <a:pPr marL="457200" indent="-457200">
              <a:buFont typeface="+mj-lt"/>
              <a:buAutoNum type="arabicPeriod" startAt="3"/>
            </a:pPr>
            <a:r>
              <a:rPr lang="en-US" altLang="ko-KR" dirty="0"/>
              <a:t>reverse engineered DGA domains:</a:t>
            </a:r>
          </a:p>
          <a:p>
            <a:pPr lvl="1"/>
            <a:r>
              <a:rPr lang="en-US" altLang="ko-KR" dirty="0"/>
              <a:t>for 14 malware families</a:t>
            </a:r>
          </a:p>
          <a:p>
            <a:pPr lvl="1"/>
            <a:r>
              <a:rPr lang="en-US" altLang="ko-KR" dirty="0"/>
              <a:t>labeled 267 clusters belonging to four malware  families</a:t>
            </a:r>
          </a:p>
          <a:p>
            <a:pPr lvl="1"/>
            <a:r>
              <a:rPr lang="en-US" altLang="ko-KR" dirty="0"/>
              <a:t>Were trained a Random Forest classifier with an  average accuracy of 96.08%, and a false positive  rate of 0.9%.</a:t>
            </a:r>
          </a:p>
          <a:p>
            <a:endParaRPr lang="ko-KR" altLang="en-US" dirty="0"/>
          </a:p>
        </p:txBody>
      </p:sp>
      <p:sp>
        <p:nvSpPr>
          <p:cNvPr id="3" name="슬라이드 번호 개체 틀 2">
            <a:extLst>
              <a:ext uri="{FF2B5EF4-FFF2-40B4-BE49-F238E27FC236}">
                <a16:creationId xmlns:a16="http://schemas.microsoft.com/office/drawing/2014/main" id="{F87A83F7-6915-4DD3-A054-21B9EA776451}"/>
              </a:ext>
            </a:extLst>
          </p:cNvPr>
          <p:cNvSpPr>
            <a:spLocks noGrp="1"/>
          </p:cNvSpPr>
          <p:nvPr>
            <p:ph type="sldNum" sz="quarter" idx="12"/>
          </p:nvPr>
        </p:nvSpPr>
        <p:spPr/>
        <p:txBody>
          <a:bodyPr/>
          <a:lstStyle/>
          <a:p>
            <a:fld id="{685BE2C3-4C00-4662-A8F6-AE817E3951B3}" type="slidenum">
              <a:rPr lang="ko-KR" altLang="en-US" smtClean="0"/>
              <a:t>26</a:t>
            </a:fld>
            <a:endParaRPr lang="ko-KR" altLang="en-US" dirty="0"/>
          </a:p>
        </p:txBody>
      </p:sp>
      <p:sp>
        <p:nvSpPr>
          <p:cNvPr id="4" name="제목 3">
            <a:extLst>
              <a:ext uri="{FF2B5EF4-FFF2-40B4-BE49-F238E27FC236}">
                <a16:creationId xmlns:a16="http://schemas.microsoft.com/office/drawing/2014/main" id="{0C9D3F81-B327-466C-96A4-877E98D3908A}"/>
              </a:ext>
            </a:extLst>
          </p:cNvPr>
          <p:cNvSpPr>
            <a:spLocks noGrp="1"/>
          </p:cNvSpPr>
          <p:nvPr>
            <p:ph type="title"/>
          </p:nvPr>
        </p:nvSpPr>
        <p:spPr/>
        <p:txBody>
          <a:bodyPr/>
          <a:lstStyle/>
          <a:p>
            <a:r>
              <a:rPr lang="en-US" altLang="ko-KR" dirty="0"/>
              <a:t>Datasets</a:t>
            </a:r>
            <a:endParaRPr lang="ko-KR" altLang="en-US" dirty="0"/>
          </a:p>
        </p:txBody>
      </p:sp>
      <p:sp>
        <p:nvSpPr>
          <p:cNvPr id="5" name="object 4">
            <a:extLst>
              <a:ext uri="{FF2B5EF4-FFF2-40B4-BE49-F238E27FC236}">
                <a16:creationId xmlns:a16="http://schemas.microsoft.com/office/drawing/2014/main" id="{B56FA32A-A3A7-4301-B2A4-F589E0248387}"/>
              </a:ext>
            </a:extLst>
          </p:cNvPr>
          <p:cNvSpPr/>
          <p:nvPr/>
        </p:nvSpPr>
        <p:spPr>
          <a:xfrm>
            <a:off x="207141" y="4484902"/>
            <a:ext cx="8746098" cy="1078180"/>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3486289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id="{5A99F7CA-0A03-4EB0-B43B-2A9421D94E68}"/>
              </a:ext>
            </a:extLst>
          </p:cNvPr>
          <p:cNvSpPr>
            <a:spLocks noGrp="1"/>
          </p:cNvSpPr>
          <p:nvPr>
            <p:ph idx="1"/>
          </p:nvPr>
        </p:nvSpPr>
        <p:spPr/>
        <p:txBody>
          <a:bodyPr/>
          <a:lstStyle/>
          <a:p>
            <a:r>
              <a:rPr lang="en-US" altLang="ko-KR" dirty="0"/>
              <a:t>anomaly cost for noise  injection -&gt; by computing the cumulative distribution  functions (CDF)</a:t>
            </a:r>
          </a:p>
          <a:p>
            <a:r>
              <a:rPr lang="en-US" altLang="ko-KR" dirty="0"/>
              <a:t>adversarial cost behind the  small community attack -&gt; by  change of attacker graph  density D(G′)</a:t>
            </a:r>
          </a:p>
          <a:p>
            <a:endParaRPr lang="ko-KR" altLang="en-US" dirty="0"/>
          </a:p>
        </p:txBody>
      </p:sp>
      <p:sp>
        <p:nvSpPr>
          <p:cNvPr id="3" name="슬라이드 번호 개체 틀 2">
            <a:extLst>
              <a:ext uri="{FF2B5EF4-FFF2-40B4-BE49-F238E27FC236}">
                <a16:creationId xmlns:a16="http://schemas.microsoft.com/office/drawing/2014/main" id="{7AFDF3BD-6E1A-4F71-87D6-27427EF9DD75}"/>
              </a:ext>
            </a:extLst>
          </p:cNvPr>
          <p:cNvSpPr>
            <a:spLocks noGrp="1"/>
          </p:cNvSpPr>
          <p:nvPr>
            <p:ph type="sldNum" sz="quarter" idx="12"/>
          </p:nvPr>
        </p:nvSpPr>
        <p:spPr/>
        <p:txBody>
          <a:bodyPr/>
          <a:lstStyle/>
          <a:p>
            <a:fld id="{685BE2C3-4C00-4662-A8F6-AE817E3951B3}" type="slidenum">
              <a:rPr lang="ko-KR" altLang="en-US" smtClean="0"/>
              <a:t>27</a:t>
            </a:fld>
            <a:endParaRPr lang="ko-KR" altLang="en-US" dirty="0"/>
          </a:p>
        </p:txBody>
      </p:sp>
      <p:sp>
        <p:nvSpPr>
          <p:cNvPr id="4" name="제목 3">
            <a:extLst>
              <a:ext uri="{FF2B5EF4-FFF2-40B4-BE49-F238E27FC236}">
                <a16:creationId xmlns:a16="http://schemas.microsoft.com/office/drawing/2014/main" id="{D247572C-9A07-40B4-A683-0E9E8E617828}"/>
              </a:ext>
            </a:extLst>
          </p:cNvPr>
          <p:cNvSpPr>
            <a:spLocks noGrp="1"/>
          </p:cNvSpPr>
          <p:nvPr>
            <p:ph type="title"/>
          </p:nvPr>
        </p:nvSpPr>
        <p:spPr/>
        <p:txBody>
          <a:bodyPr/>
          <a:lstStyle/>
          <a:p>
            <a:r>
              <a:rPr lang="en-US" altLang="ko-KR" dirty="0"/>
              <a:t>Attack Costs</a:t>
            </a:r>
            <a:endParaRPr lang="ko-KR" altLang="en-US" dirty="0"/>
          </a:p>
        </p:txBody>
      </p:sp>
      <p:sp>
        <p:nvSpPr>
          <p:cNvPr id="5" name="object 4">
            <a:extLst>
              <a:ext uri="{FF2B5EF4-FFF2-40B4-BE49-F238E27FC236}">
                <a16:creationId xmlns:a16="http://schemas.microsoft.com/office/drawing/2014/main" id="{D0C5057B-BD57-4797-854E-E6F76AAE68B0}"/>
              </a:ext>
            </a:extLst>
          </p:cNvPr>
          <p:cNvSpPr/>
          <p:nvPr/>
        </p:nvSpPr>
        <p:spPr>
          <a:xfrm>
            <a:off x="3357046" y="3597695"/>
            <a:ext cx="2429908" cy="2415694"/>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3492659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id="{574D4DEE-7A85-4127-A5B4-10852B4FE1D4}"/>
              </a:ext>
            </a:extLst>
          </p:cNvPr>
          <p:cNvSpPr>
            <a:spLocks noGrp="1"/>
          </p:cNvSpPr>
          <p:nvPr>
            <p:ph idx="1"/>
          </p:nvPr>
        </p:nvSpPr>
        <p:spPr/>
        <p:txBody>
          <a:bodyPr/>
          <a:lstStyle/>
          <a:p>
            <a:r>
              <a:rPr lang="en-US" altLang="ko-KR" dirty="0"/>
              <a:t>select hyperparameters</a:t>
            </a:r>
          </a:p>
          <a:p>
            <a:r>
              <a:rPr lang="en-US" altLang="ko-KR" dirty="0"/>
              <a:t>results for both attacks against each graph  based clustering technique, for the three  knowledge levels</a:t>
            </a:r>
          </a:p>
          <a:p>
            <a:r>
              <a:rPr lang="en-US" altLang="ko-KR" dirty="0"/>
              <a:t>the costs incurred by the attacker, and how  these can be used to identify possible defenses.</a:t>
            </a:r>
          </a:p>
          <a:p>
            <a:endParaRPr lang="ko-KR" altLang="en-US" dirty="0"/>
          </a:p>
        </p:txBody>
      </p:sp>
      <p:sp>
        <p:nvSpPr>
          <p:cNvPr id="3" name="슬라이드 번호 개체 틀 2">
            <a:extLst>
              <a:ext uri="{FF2B5EF4-FFF2-40B4-BE49-F238E27FC236}">
                <a16:creationId xmlns:a16="http://schemas.microsoft.com/office/drawing/2014/main" id="{7A040AE0-0380-4955-8693-DBDFA3446A2A}"/>
              </a:ext>
            </a:extLst>
          </p:cNvPr>
          <p:cNvSpPr>
            <a:spLocks noGrp="1"/>
          </p:cNvSpPr>
          <p:nvPr>
            <p:ph type="sldNum" sz="quarter" idx="12"/>
          </p:nvPr>
        </p:nvSpPr>
        <p:spPr/>
        <p:txBody>
          <a:bodyPr/>
          <a:lstStyle/>
          <a:p>
            <a:fld id="{685BE2C3-4C00-4662-A8F6-AE817E3951B3}" type="slidenum">
              <a:rPr lang="ko-KR" altLang="en-US" smtClean="0"/>
              <a:t>28</a:t>
            </a:fld>
            <a:endParaRPr lang="ko-KR" altLang="en-US" dirty="0"/>
          </a:p>
        </p:txBody>
      </p:sp>
      <p:sp>
        <p:nvSpPr>
          <p:cNvPr id="4" name="제목 3">
            <a:extLst>
              <a:ext uri="{FF2B5EF4-FFF2-40B4-BE49-F238E27FC236}">
                <a16:creationId xmlns:a16="http://schemas.microsoft.com/office/drawing/2014/main" id="{213BFF9D-6FDB-4E0F-92B7-DFE8C9130812}"/>
              </a:ext>
            </a:extLst>
          </p:cNvPr>
          <p:cNvSpPr>
            <a:spLocks noGrp="1"/>
          </p:cNvSpPr>
          <p:nvPr>
            <p:ph type="title"/>
          </p:nvPr>
        </p:nvSpPr>
        <p:spPr/>
        <p:txBody>
          <a:bodyPr/>
          <a:lstStyle/>
          <a:p>
            <a:r>
              <a:rPr lang="en-US" altLang="ko-KR"/>
              <a:t>Results</a:t>
            </a:r>
            <a:endParaRPr lang="ko-KR" altLang="en-US"/>
          </a:p>
        </p:txBody>
      </p:sp>
    </p:spTree>
    <p:extLst>
      <p:ext uri="{BB962C8B-B14F-4D97-AF65-F5344CB8AC3E}">
        <p14:creationId xmlns:p14="http://schemas.microsoft.com/office/powerpoint/2010/main" val="21840258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id="{4E415431-4251-48BF-BB76-81C6F80CFA7B}"/>
              </a:ext>
            </a:extLst>
          </p:cNvPr>
          <p:cNvSpPr>
            <a:spLocks noGrp="1"/>
          </p:cNvSpPr>
          <p:nvPr>
            <p:ph idx="1"/>
          </p:nvPr>
        </p:nvSpPr>
        <p:spPr/>
        <p:txBody>
          <a:bodyPr/>
          <a:lstStyle/>
          <a:p>
            <a:r>
              <a:rPr lang="en-US" altLang="ko-KR" dirty="0"/>
              <a:t>for the graph clustering methods in Pleiades  to ensure high quality clusters are generated.</a:t>
            </a:r>
          </a:p>
          <a:p>
            <a:endParaRPr lang="ko-KR" altLang="en-US" dirty="0"/>
          </a:p>
        </p:txBody>
      </p:sp>
      <p:sp>
        <p:nvSpPr>
          <p:cNvPr id="3" name="슬라이드 번호 개체 틀 2">
            <a:extLst>
              <a:ext uri="{FF2B5EF4-FFF2-40B4-BE49-F238E27FC236}">
                <a16:creationId xmlns:a16="http://schemas.microsoft.com/office/drawing/2014/main" id="{4E85AD62-E51C-429D-8AA5-CDBE1343A0F9}"/>
              </a:ext>
            </a:extLst>
          </p:cNvPr>
          <p:cNvSpPr>
            <a:spLocks noGrp="1"/>
          </p:cNvSpPr>
          <p:nvPr>
            <p:ph type="sldNum" sz="quarter" idx="12"/>
          </p:nvPr>
        </p:nvSpPr>
        <p:spPr/>
        <p:txBody>
          <a:bodyPr/>
          <a:lstStyle/>
          <a:p>
            <a:fld id="{685BE2C3-4C00-4662-A8F6-AE817E3951B3}" type="slidenum">
              <a:rPr lang="ko-KR" altLang="en-US" smtClean="0"/>
              <a:t>29</a:t>
            </a:fld>
            <a:endParaRPr lang="ko-KR" altLang="en-US" dirty="0"/>
          </a:p>
        </p:txBody>
      </p:sp>
      <p:sp>
        <p:nvSpPr>
          <p:cNvPr id="4" name="제목 3">
            <a:extLst>
              <a:ext uri="{FF2B5EF4-FFF2-40B4-BE49-F238E27FC236}">
                <a16:creationId xmlns:a16="http://schemas.microsoft.com/office/drawing/2014/main" id="{59C227A0-A7EF-48E8-ADD5-E3EDC4C8DFE8}"/>
              </a:ext>
            </a:extLst>
          </p:cNvPr>
          <p:cNvSpPr>
            <a:spLocks noGrp="1"/>
          </p:cNvSpPr>
          <p:nvPr>
            <p:ph type="title"/>
          </p:nvPr>
        </p:nvSpPr>
        <p:spPr/>
        <p:txBody>
          <a:bodyPr/>
          <a:lstStyle/>
          <a:p>
            <a:r>
              <a:rPr lang="en-US" altLang="ko-KR" dirty="0"/>
              <a:t>Choosing </a:t>
            </a:r>
            <a:r>
              <a:rPr lang="en-US" altLang="ko-KR" dirty="0" err="1"/>
              <a:t>Hyperparamters</a:t>
            </a:r>
            <a:endParaRPr lang="ko-KR" altLang="en-US" dirty="0"/>
          </a:p>
        </p:txBody>
      </p:sp>
      <p:grpSp>
        <p:nvGrpSpPr>
          <p:cNvPr id="7" name="그룹 6">
            <a:extLst>
              <a:ext uri="{FF2B5EF4-FFF2-40B4-BE49-F238E27FC236}">
                <a16:creationId xmlns:a16="http://schemas.microsoft.com/office/drawing/2014/main" id="{9E87206F-A0E2-4BB3-AD60-C284A85E19B2}"/>
              </a:ext>
            </a:extLst>
          </p:cNvPr>
          <p:cNvGrpSpPr/>
          <p:nvPr/>
        </p:nvGrpSpPr>
        <p:grpSpPr>
          <a:xfrm>
            <a:off x="1009157" y="3302889"/>
            <a:ext cx="7125687" cy="2434047"/>
            <a:chOff x="1242012" y="3302889"/>
            <a:chExt cx="7125687" cy="2434047"/>
          </a:xfrm>
        </p:grpSpPr>
        <p:sp>
          <p:nvSpPr>
            <p:cNvPr id="5" name="object 5">
              <a:extLst>
                <a:ext uri="{FF2B5EF4-FFF2-40B4-BE49-F238E27FC236}">
                  <a16:creationId xmlns:a16="http://schemas.microsoft.com/office/drawing/2014/main" id="{D7879B33-94D9-4C75-858E-C419DBC9521C}"/>
                </a:ext>
              </a:extLst>
            </p:cNvPr>
            <p:cNvSpPr/>
            <p:nvPr/>
          </p:nvSpPr>
          <p:spPr>
            <a:xfrm>
              <a:off x="1242012" y="3324846"/>
              <a:ext cx="3299044" cy="2412090"/>
            </a:xfrm>
            <a:prstGeom prst="rect">
              <a:avLst/>
            </a:prstGeom>
            <a:blipFill>
              <a:blip r:embed="rId2" cstate="print"/>
              <a:stretch>
                <a:fillRect/>
              </a:stretch>
            </a:blipFill>
          </p:spPr>
          <p:txBody>
            <a:bodyPr wrap="square" lIns="0" tIns="0" rIns="0" bIns="0" rtlCol="0"/>
            <a:lstStyle/>
            <a:p>
              <a:endParaRPr/>
            </a:p>
          </p:txBody>
        </p:sp>
        <p:sp>
          <p:nvSpPr>
            <p:cNvPr id="6" name="object 6">
              <a:extLst>
                <a:ext uri="{FF2B5EF4-FFF2-40B4-BE49-F238E27FC236}">
                  <a16:creationId xmlns:a16="http://schemas.microsoft.com/office/drawing/2014/main" id="{2947E9F5-04F2-41CC-B033-12A3F683058C}"/>
                </a:ext>
              </a:extLst>
            </p:cNvPr>
            <p:cNvSpPr/>
            <p:nvPr/>
          </p:nvSpPr>
          <p:spPr>
            <a:xfrm>
              <a:off x="5481624" y="3302889"/>
              <a:ext cx="2886075" cy="2124075"/>
            </a:xfrm>
            <a:prstGeom prst="rect">
              <a:avLst/>
            </a:prstGeom>
            <a:blipFill>
              <a:blip r:embed="rId3" cstate="print"/>
              <a:stretch>
                <a:fillRect/>
              </a:stretch>
            </a:blipFill>
          </p:spPr>
          <p:txBody>
            <a:bodyPr wrap="square" lIns="0" tIns="0" rIns="0" bIns="0" rtlCol="0"/>
            <a:lstStyle/>
            <a:p>
              <a:endParaRPr/>
            </a:p>
          </p:txBody>
        </p:sp>
      </p:grpSp>
    </p:spTree>
    <p:extLst>
      <p:ext uri="{BB962C8B-B14F-4D97-AF65-F5344CB8AC3E}">
        <p14:creationId xmlns:p14="http://schemas.microsoft.com/office/powerpoint/2010/main" val="3163458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id="{28973AF7-82BB-49BE-90DB-CEBE17C61DF5}"/>
              </a:ext>
            </a:extLst>
          </p:cNvPr>
          <p:cNvSpPr>
            <a:spLocks noGrp="1"/>
          </p:cNvSpPr>
          <p:nvPr>
            <p:ph idx="1"/>
          </p:nvPr>
        </p:nvSpPr>
        <p:spPr/>
        <p:txBody>
          <a:bodyPr/>
          <a:lstStyle/>
          <a:p>
            <a:r>
              <a:rPr lang="en-US" altLang="ko-KR" dirty="0"/>
              <a:t>Successful attack with minimal knowledge and  low cost</a:t>
            </a:r>
          </a:p>
          <a:p>
            <a:pPr lvl="1"/>
            <a:r>
              <a:rPr lang="en-US" altLang="ko-KR" dirty="0"/>
              <a:t>attackers with no knowledge beyond their  infections can render 84% of clusters too noisy to  be useful, and evade clustering at a rate of 75%.</a:t>
            </a:r>
          </a:p>
          <a:p>
            <a:pPr lvl="1"/>
            <a:r>
              <a:rPr lang="en-US" altLang="ko-KR" dirty="0"/>
              <a:t>Were trained a Random Forest classifier with an  average accuracy of 96.08%, and a false positive  rate of 0.9%.</a:t>
            </a:r>
          </a:p>
          <a:p>
            <a:r>
              <a:rPr lang="en-US" altLang="ko-KR" dirty="0"/>
              <a:t>SVD rank = 35 -&gt; Minimum cost = 0</a:t>
            </a:r>
          </a:p>
          <a:p>
            <a:endParaRPr lang="ko-KR" altLang="en-US" dirty="0"/>
          </a:p>
        </p:txBody>
      </p:sp>
      <p:sp>
        <p:nvSpPr>
          <p:cNvPr id="3" name="슬라이드 번호 개체 틀 2">
            <a:extLst>
              <a:ext uri="{FF2B5EF4-FFF2-40B4-BE49-F238E27FC236}">
                <a16:creationId xmlns:a16="http://schemas.microsoft.com/office/drawing/2014/main" id="{49848598-363A-4A6A-8A19-8AA3591A7BD6}"/>
              </a:ext>
            </a:extLst>
          </p:cNvPr>
          <p:cNvSpPr>
            <a:spLocks noGrp="1"/>
          </p:cNvSpPr>
          <p:nvPr>
            <p:ph type="sldNum" sz="quarter" idx="12"/>
          </p:nvPr>
        </p:nvSpPr>
        <p:spPr/>
        <p:txBody>
          <a:bodyPr/>
          <a:lstStyle/>
          <a:p>
            <a:fld id="{685BE2C3-4C00-4662-A8F6-AE817E3951B3}" type="slidenum">
              <a:rPr lang="ko-KR" altLang="en-US" smtClean="0"/>
              <a:t>3</a:t>
            </a:fld>
            <a:endParaRPr lang="ko-KR" altLang="en-US" dirty="0"/>
          </a:p>
        </p:txBody>
      </p:sp>
      <p:sp>
        <p:nvSpPr>
          <p:cNvPr id="4" name="제목 3">
            <a:extLst>
              <a:ext uri="{FF2B5EF4-FFF2-40B4-BE49-F238E27FC236}">
                <a16:creationId xmlns:a16="http://schemas.microsoft.com/office/drawing/2014/main" id="{552D7711-F3AE-43E4-AB06-59968AB670BD}"/>
              </a:ext>
            </a:extLst>
          </p:cNvPr>
          <p:cNvSpPr>
            <a:spLocks noGrp="1"/>
          </p:cNvSpPr>
          <p:nvPr>
            <p:ph type="title"/>
          </p:nvPr>
        </p:nvSpPr>
        <p:spPr/>
        <p:txBody>
          <a:bodyPr/>
          <a:lstStyle/>
          <a:p>
            <a:r>
              <a:rPr lang="en-US" altLang="ko-KR" dirty="0"/>
              <a:t>Results</a:t>
            </a:r>
            <a:endParaRPr lang="ko-KR" altLang="en-US" dirty="0"/>
          </a:p>
        </p:txBody>
      </p:sp>
    </p:spTree>
    <p:extLst>
      <p:ext uri="{BB962C8B-B14F-4D97-AF65-F5344CB8AC3E}">
        <p14:creationId xmlns:p14="http://schemas.microsoft.com/office/powerpoint/2010/main" val="5597819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id="{FC14FD37-B208-4F54-946F-EEBC7DC5516B}"/>
              </a:ext>
            </a:extLst>
          </p:cNvPr>
          <p:cNvSpPr>
            <a:spLocks noGrp="1"/>
          </p:cNvSpPr>
          <p:nvPr>
            <p:ph idx="1"/>
          </p:nvPr>
        </p:nvSpPr>
        <p:spPr/>
        <p:txBody>
          <a:bodyPr/>
          <a:lstStyle/>
          <a:p>
            <a:r>
              <a:rPr lang="en-US" altLang="ko-KR" dirty="0"/>
              <a:t>choosing the rank of SVD</a:t>
            </a:r>
          </a:p>
          <a:p>
            <a:endParaRPr lang="ko-KR" altLang="en-US" dirty="0"/>
          </a:p>
        </p:txBody>
      </p:sp>
      <p:sp>
        <p:nvSpPr>
          <p:cNvPr id="3" name="슬라이드 번호 개체 틀 2">
            <a:extLst>
              <a:ext uri="{FF2B5EF4-FFF2-40B4-BE49-F238E27FC236}">
                <a16:creationId xmlns:a16="http://schemas.microsoft.com/office/drawing/2014/main" id="{2E036E71-B2B2-464E-998A-D088900B526A}"/>
              </a:ext>
            </a:extLst>
          </p:cNvPr>
          <p:cNvSpPr>
            <a:spLocks noGrp="1"/>
          </p:cNvSpPr>
          <p:nvPr>
            <p:ph type="sldNum" sz="quarter" idx="12"/>
          </p:nvPr>
        </p:nvSpPr>
        <p:spPr/>
        <p:txBody>
          <a:bodyPr/>
          <a:lstStyle/>
          <a:p>
            <a:fld id="{685BE2C3-4C00-4662-A8F6-AE817E3951B3}" type="slidenum">
              <a:rPr lang="ko-KR" altLang="en-US" smtClean="0"/>
              <a:t>30</a:t>
            </a:fld>
            <a:endParaRPr lang="ko-KR" altLang="en-US" dirty="0"/>
          </a:p>
        </p:txBody>
      </p:sp>
      <p:sp>
        <p:nvSpPr>
          <p:cNvPr id="4" name="제목 3">
            <a:extLst>
              <a:ext uri="{FF2B5EF4-FFF2-40B4-BE49-F238E27FC236}">
                <a16:creationId xmlns:a16="http://schemas.microsoft.com/office/drawing/2014/main" id="{A28FAE0E-3306-4158-A116-EEB921DD7466}"/>
              </a:ext>
            </a:extLst>
          </p:cNvPr>
          <p:cNvSpPr>
            <a:spLocks noGrp="1"/>
          </p:cNvSpPr>
          <p:nvPr>
            <p:ph type="title"/>
          </p:nvPr>
        </p:nvSpPr>
        <p:spPr/>
        <p:txBody>
          <a:bodyPr/>
          <a:lstStyle/>
          <a:p>
            <a:r>
              <a:rPr lang="en-US" altLang="ko-KR" dirty="0"/>
              <a:t>Spectral Clustering</a:t>
            </a:r>
            <a:endParaRPr lang="ko-KR" altLang="en-US" dirty="0"/>
          </a:p>
        </p:txBody>
      </p:sp>
      <p:grpSp>
        <p:nvGrpSpPr>
          <p:cNvPr id="9" name="그룹 8">
            <a:extLst>
              <a:ext uri="{FF2B5EF4-FFF2-40B4-BE49-F238E27FC236}">
                <a16:creationId xmlns:a16="http://schemas.microsoft.com/office/drawing/2014/main" id="{C9C00CC2-C12B-4F1A-BD00-70EFB56765D2}"/>
              </a:ext>
            </a:extLst>
          </p:cNvPr>
          <p:cNvGrpSpPr/>
          <p:nvPr/>
        </p:nvGrpSpPr>
        <p:grpSpPr>
          <a:xfrm>
            <a:off x="2521744" y="2805166"/>
            <a:ext cx="4100513" cy="2917674"/>
            <a:chOff x="2673647" y="2805166"/>
            <a:chExt cx="4100513" cy="2917674"/>
          </a:xfrm>
        </p:grpSpPr>
        <p:sp>
          <p:nvSpPr>
            <p:cNvPr id="5" name="object 4">
              <a:extLst>
                <a:ext uri="{FF2B5EF4-FFF2-40B4-BE49-F238E27FC236}">
                  <a16:creationId xmlns:a16="http://schemas.microsoft.com/office/drawing/2014/main" id="{7A94853A-D8D9-4FCB-BD2C-974D36205278}"/>
                </a:ext>
              </a:extLst>
            </p:cNvPr>
            <p:cNvSpPr/>
            <p:nvPr/>
          </p:nvSpPr>
          <p:spPr>
            <a:xfrm>
              <a:off x="2673647" y="2805166"/>
              <a:ext cx="4100513" cy="2917674"/>
            </a:xfrm>
            <a:prstGeom prst="rect">
              <a:avLst/>
            </a:prstGeom>
            <a:blipFill>
              <a:blip r:embed="rId2" cstate="print"/>
              <a:stretch>
                <a:fillRect/>
              </a:stretch>
            </a:blipFill>
          </p:spPr>
          <p:txBody>
            <a:bodyPr wrap="square" lIns="0" tIns="0" rIns="0" bIns="0" rtlCol="0"/>
            <a:lstStyle/>
            <a:p>
              <a:endParaRPr/>
            </a:p>
          </p:txBody>
        </p:sp>
        <p:sp>
          <p:nvSpPr>
            <p:cNvPr id="6" name="object 5">
              <a:extLst>
                <a:ext uri="{FF2B5EF4-FFF2-40B4-BE49-F238E27FC236}">
                  <a16:creationId xmlns:a16="http://schemas.microsoft.com/office/drawing/2014/main" id="{9E82B706-C65C-4A4B-B7EC-D0D9065427F8}"/>
                </a:ext>
              </a:extLst>
            </p:cNvPr>
            <p:cNvSpPr/>
            <p:nvPr/>
          </p:nvSpPr>
          <p:spPr>
            <a:xfrm>
              <a:off x="4613528" y="3159299"/>
              <a:ext cx="2046605" cy="999490"/>
            </a:xfrm>
            <a:custGeom>
              <a:avLst/>
              <a:gdLst/>
              <a:ahLst/>
              <a:cxnLst/>
              <a:rect l="l" t="t" r="r" b="b"/>
              <a:pathLst>
                <a:path w="2046604" h="999489">
                  <a:moveTo>
                    <a:pt x="1278094" y="0"/>
                  </a:moveTo>
                  <a:lnTo>
                    <a:pt x="1225346" y="1088"/>
                  </a:lnTo>
                  <a:lnTo>
                    <a:pt x="1172815" y="3667"/>
                  </a:lnTo>
                  <a:lnTo>
                    <a:pt x="1120709" y="7739"/>
                  </a:lnTo>
                  <a:lnTo>
                    <a:pt x="1069234" y="13311"/>
                  </a:lnTo>
                  <a:lnTo>
                    <a:pt x="1018597" y="20386"/>
                  </a:lnTo>
                  <a:lnTo>
                    <a:pt x="969004" y="28968"/>
                  </a:lnTo>
                  <a:lnTo>
                    <a:pt x="920662" y="39062"/>
                  </a:lnTo>
                  <a:lnTo>
                    <a:pt x="873776" y="50673"/>
                  </a:lnTo>
                  <a:lnTo>
                    <a:pt x="828554" y="63805"/>
                  </a:lnTo>
                  <a:lnTo>
                    <a:pt x="785202" y="78463"/>
                  </a:lnTo>
                  <a:lnTo>
                    <a:pt x="730317" y="100574"/>
                  </a:lnTo>
                  <a:lnTo>
                    <a:pt x="682142" y="124357"/>
                  </a:lnTo>
                  <a:lnTo>
                    <a:pt x="640706" y="149594"/>
                  </a:lnTo>
                  <a:lnTo>
                    <a:pt x="606037" y="176067"/>
                  </a:lnTo>
                  <a:lnTo>
                    <a:pt x="578165" y="203560"/>
                  </a:lnTo>
                  <a:lnTo>
                    <a:pt x="542923" y="260734"/>
                  </a:lnTo>
                  <a:lnTo>
                    <a:pt x="535209" y="319375"/>
                  </a:lnTo>
                  <a:lnTo>
                    <a:pt x="541747" y="348702"/>
                  </a:lnTo>
                  <a:lnTo>
                    <a:pt x="575753" y="406281"/>
                  </a:lnTo>
                  <a:lnTo>
                    <a:pt x="603279" y="434098"/>
                  </a:lnTo>
                  <a:lnTo>
                    <a:pt x="637859" y="460977"/>
                  </a:lnTo>
                  <a:lnTo>
                    <a:pt x="679521" y="486700"/>
                  </a:lnTo>
                  <a:lnTo>
                    <a:pt x="728294" y="511050"/>
                  </a:lnTo>
                  <a:lnTo>
                    <a:pt x="0" y="998908"/>
                  </a:lnTo>
                  <a:lnTo>
                    <a:pt x="958570" y="581485"/>
                  </a:lnTo>
                  <a:lnTo>
                    <a:pt x="1622503" y="581485"/>
                  </a:lnTo>
                  <a:lnTo>
                    <a:pt x="1666007" y="572206"/>
                  </a:lnTo>
                  <a:lnTo>
                    <a:pt x="1711155" y="560870"/>
                  </a:lnTo>
                  <a:lnTo>
                    <a:pt x="1754565" y="548169"/>
                  </a:lnTo>
                  <a:lnTo>
                    <a:pt x="1796046" y="534114"/>
                  </a:lnTo>
                  <a:lnTo>
                    <a:pt x="1850930" y="512000"/>
                  </a:lnTo>
                  <a:lnTo>
                    <a:pt x="1899103" y="488216"/>
                  </a:lnTo>
                  <a:lnTo>
                    <a:pt x="1940538" y="462977"/>
                  </a:lnTo>
                  <a:lnTo>
                    <a:pt x="1975206" y="436502"/>
                  </a:lnTo>
                  <a:lnTo>
                    <a:pt x="2003078" y="409008"/>
                  </a:lnTo>
                  <a:lnTo>
                    <a:pt x="2038319" y="351832"/>
                  </a:lnTo>
                  <a:lnTo>
                    <a:pt x="2046033" y="293190"/>
                  </a:lnTo>
                  <a:lnTo>
                    <a:pt x="2039496" y="263863"/>
                  </a:lnTo>
                  <a:lnTo>
                    <a:pt x="2005488" y="206283"/>
                  </a:lnTo>
                  <a:lnTo>
                    <a:pt x="1977961" y="178466"/>
                  </a:lnTo>
                  <a:lnTo>
                    <a:pt x="1943380" y="151587"/>
                  </a:lnTo>
                  <a:lnTo>
                    <a:pt x="1901717" y="125864"/>
                  </a:lnTo>
                  <a:lnTo>
                    <a:pt x="1852942" y="101514"/>
                  </a:lnTo>
                  <a:lnTo>
                    <a:pt x="1813680" y="85073"/>
                  </a:lnTo>
                  <a:lnTo>
                    <a:pt x="1772158" y="70069"/>
                  </a:lnTo>
                  <a:lnTo>
                    <a:pt x="1728584" y="56505"/>
                  </a:lnTo>
                  <a:lnTo>
                    <a:pt x="1683162" y="44387"/>
                  </a:lnTo>
                  <a:lnTo>
                    <a:pt x="1636101" y="33718"/>
                  </a:lnTo>
                  <a:lnTo>
                    <a:pt x="1587606" y="24503"/>
                  </a:lnTo>
                  <a:lnTo>
                    <a:pt x="1537884" y="16747"/>
                  </a:lnTo>
                  <a:lnTo>
                    <a:pt x="1487142" y="10453"/>
                  </a:lnTo>
                  <a:lnTo>
                    <a:pt x="1435585" y="5628"/>
                  </a:lnTo>
                  <a:lnTo>
                    <a:pt x="1383420" y="2274"/>
                  </a:lnTo>
                  <a:lnTo>
                    <a:pt x="1330855" y="396"/>
                  </a:lnTo>
                  <a:lnTo>
                    <a:pt x="1278094" y="0"/>
                  </a:lnTo>
                  <a:close/>
                </a:path>
                <a:path w="2046604" h="999489">
                  <a:moveTo>
                    <a:pt x="1622503" y="581485"/>
                  </a:moveTo>
                  <a:lnTo>
                    <a:pt x="958570" y="581485"/>
                  </a:lnTo>
                  <a:lnTo>
                    <a:pt x="1007968" y="590400"/>
                  </a:lnTo>
                  <a:lnTo>
                    <a:pt x="1058305" y="597798"/>
                  </a:lnTo>
                  <a:lnTo>
                    <a:pt x="1109389" y="603691"/>
                  </a:lnTo>
                  <a:lnTo>
                    <a:pt x="1161031" y="608088"/>
                  </a:lnTo>
                  <a:lnTo>
                    <a:pt x="1213038" y="611001"/>
                  </a:lnTo>
                  <a:lnTo>
                    <a:pt x="1265220" y="612440"/>
                  </a:lnTo>
                  <a:lnTo>
                    <a:pt x="1317384" y="612417"/>
                  </a:lnTo>
                  <a:lnTo>
                    <a:pt x="1369341" y="610942"/>
                  </a:lnTo>
                  <a:lnTo>
                    <a:pt x="1420899" y="608025"/>
                  </a:lnTo>
                  <a:lnTo>
                    <a:pt x="1471866" y="603678"/>
                  </a:lnTo>
                  <a:lnTo>
                    <a:pt x="1522052" y="597912"/>
                  </a:lnTo>
                  <a:lnTo>
                    <a:pt x="1571265" y="590738"/>
                  </a:lnTo>
                  <a:lnTo>
                    <a:pt x="1619314" y="582165"/>
                  </a:lnTo>
                  <a:lnTo>
                    <a:pt x="1622503" y="581485"/>
                  </a:lnTo>
                  <a:close/>
                </a:path>
              </a:pathLst>
            </a:custGeom>
            <a:solidFill>
              <a:srgbClr val="FFFFFF"/>
            </a:solidFill>
          </p:spPr>
          <p:txBody>
            <a:bodyPr wrap="square" lIns="0" tIns="0" rIns="0" bIns="0" rtlCol="0"/>
            <a:lstStyle/>
            <a:p>
              <a:endParaRPr/>
            </a:p>
          </p:txBody>
        </p:sp>
        <p:sp>
          <p:nvSpPr>
            <p:cNvPr id="7" name="object 6">
              <a:extLst>
                <a:ext uri="{FF2B5EF4-FFF2-40B4-BE49-F238E27FC236}">
                  <a16:creationId xmlns:a16="http://schemas.microsoft.com/office/drawing/2014/main" id="{672B0544-C52C-4290-ADFB-03B50860243B}"/>
                </a:ext>
              </a:extLst>
            </p:cNvPr>
            <p:cNvSpPr/>
            <p:nvPr/>
          </p:nvSpPr>
          <p:spPr>
            <a:xfrm>
              <a:off x="4613523" y="3159301"/>
              <a:ext cx="2046605" cy="999490"/>
            </a:xfrm>
            <a:custGeom>
              <a:avLst/>
              <a:gdLst/>
              <a:ahLst/>
              <a:cxnLst/>
              <a:rect l="l" t="t" r="r" b="b"/>
              <a:pathLst>
                <a:path w="2046604" h="999489">
                  <a:moveTo>
                    <a:pt x="0" y="998910"/>
                  </a:moveTo>
                  <a:lnTo>
                    <a:pt x="728293" y="511057"/>
                  </a:lnTo>
                  <a:lnTo>
                    <a:pt x="679520" y="486706"/>
                  </a:lnTo>
                  <a:lnTo>
                    <a:pt x="637857" y="460982"/>
                  </a:lnTo>
                  <a:lnTo>
                    <a:pt x="603277" y="434103"/>
                  </a:lnTo>
                  <a:lnTo>
                    <a:pt x="575751" y="406285"/>
                  </a:lnTo>
                  <a:lnTo>
                    <a:pt x="541744" y="348706"/>
                  </a:lnTo>
                  <a:lnTo>
                    <a:pt x="535206" y="319380"/>
                  </a:lnTo>
                  <a:lnTo>
                    <a:pt x="535608" y="289985"/>
                  </a:lnTo>
                  <a:lnTo>
                    <a:pt x="557114" y="231860"/>
                  </a:lnTo>
                  <a:lnTo>
                    <a:pt x="606034" y="176071"/>
                  </a:lnTo>
                  <a:lnTo>
                    <a:pt x="640703" y="149597"/>
                  </a:lnTo>
                  <a:lnTo>
                    <a:pt x="682139" y="124359"/>
                  </a:lnTo>
                  <a:lnTo>
                    <a:pt x="730314" y="100575"/>
                  </a:lnTo>
                  <a:lnTo>
                    <a:pt x="785199" y="78462"/>
                  </a:lnTo>
                  <a:lnTo>
                    <a:pt x="828552" y="63805"/>
                  </a:lnTo>
                  <a:lnTo>
                    <a:pt x="873776" y="50673"/>
                  </a:lnTo>
                  <a:lnTo>
                    <a:pt x="920662" y="39062"/>
                  </a:lnTo>
                  <a:lnTo>
                    <a:pt x="969005" y="28968"/>
                  </a:lnTo>
                  <a:lnTo>
                    <a:pt x="1018599" y="20385"/>
                  </a:lnTo>
                  <a:lnTo>
                    <a:pt x="1069236" y="13311"/>
                  </a:lnTo>
                  <a:lnTo>
                    <a:pt x="1120711" y="7739"/>
                  </a:lnTo>
                  <a:lnTo>
                    <a:pt x="1172817" y="3667"/>
                  </a:lnTo>
                  <a:lnTo>
                    <a:pt x="1225348" y="1088"/>
                  </a:lnTo>
                  <a:lnTo>
                    <a:pt x="1278097" y="0"/>
                  </a:lnTo>
                  <a:lnTo>
                    <a:pt x="1330857" y="396"/>
                  </a:lnTo>
                  <a:lnTo>
                    <a:pt x="1383423" y="2274"/>
                  </a:lnTo>
                  <a:lnTo>
                    <a:pt x="1435587" y="5628"/>
                  </a:lnTo>
                  <a:lnTo>
                    <a:pt x="1487144" y="10454"/>
                  </a:lnTo>
                  <a:lnTo>
                    <a:pt x="1537886" y="16747"/>
                  </a:lnTo>
                  <a:lnTo>
                    <a:pt x="1587608" y="24504"/>
                  </a:lnTo>
                  <a:lnTo>
                    <a:pt x="1636103" y="33719"/>
                  </a:lnTo>
                  <a:lnTo>
                    <a:pt x="1683165" y="44388"/>
                  </a:lnTo>
                  <a:lnTo>
                    <a:pt x="1728586" y="56507"/>
                  </a:lnTo>
                  <a:lnTo>
                    <a:pt x="1772161" y="70071"/>
                  </a:lnTo>
                  <a:lnTo>
                    <a:pt x="1813684" y="85076"/>
                  </a:lnTo>
                  <a:lnTo>
                    <a:pt x="1852947" y="101517"/>
                  </a:lnTo>
                  <a:lnTo>
                    <a:pt x="1901720" y="125868"/>
                  </a:lnTo>
                  <a:lnTo>
                    <a:pt x="1943383" y="151592"/>
                  </a:lnTo>
                  <a:lnTo>
                    <a:pt x="1977964" y="178472"/>
                  </a:lnTo>
                  <a:lnTo>
                    <a:pt x="2005491" y="206289"/>
                  </a:lnTo>
                  <a:lnTo>
                    <a:pt x="2039498" y="263868"/>
                  </a:lnTo>
                  <a:lnTo>
                    <a:pt x="2046036" y="293195"/>
                  </a:lnTo>
                  <a:lnTo>
                    <a:pt x="2045634" y="322589"/>
                  </a:lnTo>
                  <a:lnTo>
                    <a:pt x="2024128" y="380714"/>
                  </a:lnTo>
                  <a:lnTo>
                    <a:pt x="1975209" y="436503"/>
                  </a:lnTo>
                  <a:lnTo>
                    <a:pt x="1940541" y="462977"/>
                  </a:lnTo>
                  <a:lnTo>
                    <a:pt x="1899105" y="488215"/>
                  </a:lnTo>
                  <a:lnTo>
                    <a:pt x="1850931" y="511999"/>
                  </a:lnTo>
                  <a:lnTo>
                    <a:pt x="1796047" y="534112"/>
                  </a:lnTo>
                  <a:lnTo>
                    <a:pt x="1754566" y="548169"/>
                  </a:lnTo>
                  <a:lnTo>
                    <a:pt x="1711157" y="560871"/>
                  </a:lnTo>
                  <a:lnTo>
                    <a:pt x="1666010" y="572207"/>
                  </a:lnTo>
                  <a:lnTo>
                    <a:pt x="1619316" y="582168"/>
                  </a:lnTo>
                  <a:lnTo>
                    <a:pt x="1571268" y="590741"/>
                  </a:lnTo>
                  <a:lnTo>
                    <a:pt x="1522055" y="597917"/>
                  </a:lnTo>
                  <a:lnTo>
                    <a:pt x="1471870" y="603683"/>
                  </a:lnTo>
                  <a:lnTo>
                    <a:pt x="1420903" y="608031"/>
                  </a:lnTo>
                  <a:lnTo>
                    <a:pt x="1369345" y="610947"/>
                  </a:lnTo>
                  <a:lnTo>
                    <a:pt x="1317389" y="612423"/>
                  </a:lnTo>
                  <a:lnTo>
                    <a:pt x="1265224" y="612447"/>
                  </a:lnTo>
                  <a:lnTo>
                    <a:pt x="1213042" y="611008"/>
                  </a:lnTo>
                  <a:lnTo>
                    <a:pt x="1161035" y="608095"/>
                  </a:lnTo>
                  <a:lnTo>
                    <a:pt x="1109393" y="603698"/>
                  </a:lnTo>
                  <a:lnTo>
                    <a:pt x="1058309" y="597805"/>
                  </a:lnTo>
                  <a:lnTo>
                    <a:pt x="1007972" y="590407"/>
                  </a:lnTo>
                  <a:lnTo>
                    <a:pt x="958574" y="581492"/>
                  </a:lnTo>
                  <a:lnTo>
                    <a:pt x="0" y="998910"/>
                  </a:lnTo>
                  <a:close/>
                </a:path>
              </a:pathLst>
            </a:custGeom>
            <a:ln w="25400">
              <a:solidFill>
                <a:srgbClr val="F79646"/>
              </a:solidFill>
            </a:ln>
          </p:spPr>
          <p:txBody>
            <a:bodyPr wrap="square" lIns="0" tIns="0" rIns="0" bIns="0" rtlCol="0"/>
            <a:lstStyle/>
            <a:p>
              <a:endParaRPr/>
            </a:p>
          </p:txBody>
        </p:sp>
        <p:sp>
          <p:nvSpPr>
            <p:cNvPr id="8" name="object 7">
              <a:extLst>
                <a:ext uri="{FF2B5EF4-FFF2-40B4-BE49-F238E27FC236}">
                  <a16:creationId xmlns:a16="http://schemas.microsoft.com/office/drawing/2014/main" id="{7D9F55C7-904A-44EE-9AF0-DC7B2134B72A}"/>
                </a:ext>
              </a:extLst>
            </p:cNvPr>
            <p:cNvSpPr txBox="1"/>
            <p:nvPr/>
          </p:nvSpPr>
          <p:spPr>
            <a:xfrm>
              <a:off x="5626811" y="3303028"/>
              <a:ext cx="554355" cy="299720"/>
            </a:xfrm>
            <a:prstGeom prst="rect">
              <a:avLst/>
            </a:prstGeom>
          </p:spPr>
          <p:txBody>
            <a:bodyPr vert="horz" wrap="square" lIns="0" tIns="12700" rIns="0" bIns="0" rtlCol="0">
              <a:spAutoFit/>
            </a:bodyPr>
            <a:lstStyle/>
            <a:p>
              <a:pPr marL="12700">
                <a:lnSpc>
                  <a:spcPct val="100000"/>
                </a:lnSpc>
                <a:spcBef>
                  <a:spcPts val="100"/>
                </a:spcBef>
              </a:pPr>
              <a:r>
                <a:rPr sz="1800" spc="10" dirty="0">
                  <a:latin typeface="Trebuchet MS"/>
                  <a:cs typeface="Trebuchet MS"/>
                </a:rPr>
                <a:t>W</a:t>
              </a:r>
              <a:r>
                <a:rPr sz="1800" spc="-20" dirty="0">
                  <a:latin typeface="Trebuchet MS"/>
                  <a:cs typeface="Trebuchet MS"/>
                </a:rPr>
                <a:t>h</a:t>
              </a:r>
              <a:r>
                <a:rPr sz="1800" spc="-80" dirty="0">
                  <a:latin typeface="Trebuchet MS"/>
                  <a:cs typeface="Trebuchet MS"/>
                </a:rPr>
                <a:t>y</a:t>
              </a:r>
              <a:r>
                <a:rPr sz="1800" spc="170" dirty="0">
                  <a:latin typeface="Trebuchet MS"/>
                  <a:cs typeface="Trebuchet MS"/>
                </a:rPr>
                <a:t>?</a:t>
              </a:r>
              <a:endParaRPr sz="1800">
                <a:latin typeface="Trebuchet MS"/>
                <a:cs typeface="Trebuchet MS"/>
              </a:endParaRPr>
            </a:p>
          </p:txBody>
        </p:sp>
      </p:grpSp>
    </p:spTree>
    <p:extLst>
      <p:ext uri="{BB962C8B-B14F-4D97-AF65-F5344CB8AC3E}">
        <p14:creationId xmlns:p14="http://schemas.microsoft.com/office/powerpoint/2010/main" val="30522161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id="{568898C7-4E86-4377-86E6-8E12C68066A9}"/>
              </a:ext>
            </a:extLst>
          </p:cNvPr>
          <p:cNvSpPr>
            <a:spLocks noGrp="1"/>
          </p:cNvSpPr>
          <p:nvPr>
            <p:ph idx="1"/>
          </p:nvPr>
        </p:nvSpPr>
        <p:spPr/>
        <p:txBody>
          <a:bodyPr/>
          <a:lstStyle/>
          <a:p>
            <a:r>
              <a:rPr lang="en-US" altLang="ko-KR" dirty="0"/>
              <a:t>the best partition method from the </a:t>
            </a:r>
            <a:r>
              <a:rPr lang="en-US" altLang="ko-KR" dirty="0" err="1"/>
              <a:t>NetworkX</a:t>
            </a:r>
            <a:r>
              <a:rPr lang="en-US" altLang="ko-KR" dirty="0"/>
              <a:t>  community discovery library</a:t>
            </a:r>
          </a:p>
          <a:p>
            <a:r>
              <a:rPr lang="en-US" altLang="ko-KR" dirty="0"/>
              <a:t>Louvain algorithm</a:t>
            </a:r>
          </a:p>
          <a:p>
            <a:pPr lvl="1"/>
            <a:r>
              <a:rPr lang="en-US" altLang="ko-KR" dirty="0"/>
              <a:t>extracts good communities on the graph by  optimizing the modularity metric</a:t>
            </a:r>
          </a:p>
          <a:p>
            <a:pPr lvl="1"/>
            <a:r>
              <a:rPr lang="en-US" altLang="ko-KR" dirty="0"/>
              <a:t>scales to large network with hundreds of millions  of nodes</a:t>
            </a:r>
          </a:p>
          <a:p>
            <a:endParaRPr lang="ko-KR" altLang="en-US" dirty="0"/>
          </a:p>
        </p:txBody>
      </p:sp>
      <p:sp>
        <p:nvSpPr>
          <p:cNvPr id="3" name="슬라이드 번호 개체 틀 2">
            <a:extLst>
              <a:ext uri="{FF2B5EF4-FFF2-40B4-BE49-F238E27FC236}">
                <a16:creationId xmlns:a16="http://schemas.microsoft.com/office/drawing/2014/main" id="{82D5DD3F-409E-4EC3-BEAA-115D18CDF626}"/>
              </a:ext>
            </a:extLst>
          </p:cNvPr>
          <p:cNvSpPr>
            <a:spLocks noGrp="1"/>
          </p:cNvSpPr>
          <p:nvPr>
            <p:ph type="sldNum" sz="quarter" idx="12"/>
          </p:nvPr>
        </p:nvSpPr>
        <p:spPr/>
        <p:txBody>
          <a:bodyPr/>
          <a:lstStyle/>
          <a:p>
            <a:fld id="{685BE2C3-4C00-4662-A8F6-AE817E3951B3}" type="slidenum">
              <a:rPr lang="ko-KR" altLang="en-US" smtClean="0"/>
              <a:t>31</a:t>
            </a:fld>
            <a:endParaRPr lang="ko-KR" altLang="en-US" dirty="0"/>
          </a:p>
        </p:txBody>
      </p:sp>
      <p:sp>
        <p:nvSpPr>
          <p:cNvPr id="4" name="제목 3">
            <a:extLst>
              <a:ext uri="{FF2B5EF4-FFF2-40B4-BE49-F238E27FC236}">
                <a16:creationId xmlns:a16="http://schemas.microsoft.com/office/drawing/2014/main" id="{A069A74A-FC09-4E02-972B-581565A770A1}"/>
              </a:ext>
            </a:extLst>
          </p:cNvPr>
          <p:cNvSpPr>
            <a:spLocks noGrp="1"/>
          </p:cNvSpPr>
          <p:nvPr>
            <p:ph type="title"/>
          </p:nvPr>
        </p:nvSpPr>
        <p:spPr/>
        <p:txBody>
          <a:bodyPr/>
          <a:lstStyle/>
          <a:p>
            <a:r>
              <a:rPr lang="en-US" altLang="ko-KR" dirty="0"/>
              <a:t>Community	Discovery</a:t>
            </a:r>
            <a:endParaRPr lang="ko-KR" altLang="en-US" dirty="0"/>
          </a:p>
        </p:txBody>
      </p:sp>
    </p:spTree>
    <p:extLst>
      <p:ext uri="{BB962C8B-B14F-4D97-AF65-F5344CB8AC3E}">
        <p14:creationId xmlns:p14="http://schemas.microsoft.com/office/powerpoint/2010/main" val="36900392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id="{1B129F97-363F-4D08-9E6D-6B3D0B01959C}"/>
              </a:ext>
            </a:extLst>
          </p:cNvPr>
          <p:cNvSpPr>
            <a:spLocks noGrp="1"/>
          </p:cNvSpPr>
          <p:nvPr>
            <p:ph idx="1"/>
          </p:nvPr>
        </p:nvSpPr>
        <p:spPr/>
        <p:txBody>
          <a:bodyPr/>
          <a:lstStyle/>
          <a:p>
            <a:r>
              <a:rPr lang="en-US" altLang="ko-KR" dirty="0"/>
              <a:t>traditional cluster  validity metrics:</a:t>
            </a:r>
          </a:p>
          <a:p>
            <a:pPr lvl="1"/>
            <a:r>
              <a:rPr lang="en-US" altLang="ko-KR" dirty="0"/>
              <a:t>Adjusted Rand Index</a:t>
            </a:r>
          </a:p>
          <a:p>
            <a:pPr lvl="1"/>
            <a:r>
              <a:rPr lang="en-US" altLang="ko-KR" dirty="0"/>
              <a:t>Completeness</a:t>
            </a:r>
          </a:p>
          <a:p>
            <a:pPr lvl="1"/>
            <a:r>
              <a:rPr lang="en-US" altLang="ko-KR" dirty="0"/>
              <a:t>Fowlkes-Mallows index</a:t>
            </a:r>
          </a:p>
          <a:p>
            <a:pPr lvl="1"/>
            <a:r>
              <a:rPr lang="en-US" altLang="ko-KR" dirty="0"/>
              <a:t>Homogeneity</a:t>
            </a:r>
          </a:p>
          <a:p>
            <a:pPr lvl="1"/>
            <a:r>
              <a:rPr lang="en-US" altLang="ko-KR" dirty="0"/>
              <a:t>Normalized Mutual  Information (NMI)</a:t>
            </a:r>
          </a:p>
          <a:p>
            <a:pPr lvl="1"/>
            <a:r>
              <a:rPr lang="en-US" altLang="ko-KR" dirty="0"/>
              <a:t>V-Measure score</a:t>
            </a:r>
          </a:p>
          <a:p>
            <a:r>
              <a:rPr lang="en-US" altLang="ko-KR" dirty="0"/>
              <a:t>walk length</a:t>
            </a:r>
          </a:p>
          <a:p>
            <a:endParaRPr lang="ko-KR" altLang="en-US" dirty="0"/>
          </a:p>
        </p:txBody>
      </p:sp>
      <p:sp>
        <p:nvSpPr>
          <p:cNvPr id="3" name="슬라이드 번호 개체 틀 2">
            <a:extLst>
              <a:ext uri="{FF2B5EF4-FFF2-40B4-BE49-F238E27FC236}">
                <a16:creationId xmlns:a16="http://schemas.microsoft.com/office/drawing/2014/main" id="{63A5A5B2-5045-4EBE-AF7F-01023ABCBB6B}"/>
              </a:ext>
            </a:extLst>
          </p:cNvPr>
          <p:cNvSpPr>
            <a:spLocks noGrp="1"/>
          </p:cNvSpPr>
          <p:nvPr>
            <p:ph type="sldNum" sz="quarter" idx="12"/>
          </p:nvPr>
        </p:nvSpPr>
        <p:spPr/>
        <p:txBody>
          <a:bodyPr/>
          <a:lstStyle/>
          <a:p>
            <a:fld id="{685BE2C3-4C00-4662-A8F6-AE817E3951B3}" type="slidenum">
              <a:rPr lang="ko-KR" altLang="en-US" smtClean="0"/>
              <a:t>32</a:t>
            </a:fld>
            <a:endParaRPr lang="ko-KR" altLang="en-US" dirty="0"/>
          </a:p>
        </p:txBody>
      </p:sp>
      <p:sp>
        <p:nvSpPr>
          <p:cNvPr id="4" name="제목 3">
            <a:extLst>
              <a:ext uri="{FF2B5EF4-FFF2-40B4-BE49-F238E27FC236}">
                <a16:creationId xmlns:a16="http://schemas.microsoft.com/office/drawing/2014/main" id="{487B343B-5ECE-4CEB-A176-7DDCE83EA870}"/>
              </a:ext>
            </a:extLst>
          </p:cNvPr>
          <p:cNvSpPr>
            <a:spLocks noGrp="1"/>
          </p:cNvSpPr>
          <p:nvPr>
            <p:ph type="title"/>
          </p:nvPr>
        </p:nvSpPr>
        <p:spPr/>
        <p:txBody>
          <a:bodyPr/>
          <a:lstStyle/>
          <a:p>
            <a:r>
              <a:rPr lang="en-US" altLang="ko-KR" dirty="0"/>
              <a:t>node2vec.</a:t>
            </a:r>
            <a:endParaRPr lang="ko-KR" altLang="en-US" dirty="0"/>
          </a:p>
        </p:txBody>
      </p:sp>
      <p:sp>
        <p:nvSpPr>
          <p:cNvPr id="5" name="object 5">
            <a:extLst>
              <a:ext uri="{FF2B5EF4-FFF2-40B4-BE49-F238E27FC236}">
                <a16:creationId xmlns:a16="http://schemas.microsoft.com/office/drawing/2014/main" id="{91C552A8-A216-4B5F-AAF9-742E224ECCC0}"/>
              </a:ext>
            </a:extLst>
          </p:cNvPr>
          <p:cNvSpPr/>
          <p:nvPr/>
        </p:nvSpPr>
        <p:spPr>
          <a:xfrm>
            <a:off x="3876549" y="4005185"/>
            <a:ext cx="4057427" cy="2446135"/>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1600703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id="{C5ACBE01-BA3B-4CF1-BD86-289417190A62}"/>
              </a:ext>
            </a:extLst>
          </p:cNvPr>
          <p:cNvSpPr>
            <a:spLocks noGrp="1"/>
          </p:cNvSpPr>
          <p:nvPr>
            <p:ph idx="1"/>
          </p:nvPr>
        </p:nvSpPr>
        <p:spPr/>
        <p:txBody>
          <a:bodyPr/>
          <a:lstStyle/>
          <a:p>
            <a:r>
              <a:rPr lang="en-US" altLang="ko-KR" dirty="0"/>
              <a:t>Four DGA families were identified:</a:t>
            </a:r>
          </a:p>
          <a:p>
            <a:pPr lvl="1"/>
            <a:r>
              <a:rPr lang="en-US" altLang="ko-KR" dirty="0" err="1"/>
              <a:t>Pykspa</a:t>
            </a:r>
            <a:endParaRPr lang="en-US" altLang="ko-KR" dirty="0"/>
          </a:p>
          <a:p>
            <a:pPr lvl="1"/>
            <a:r>
              <a:rPr lang="en-US" altLang="ko-KR" dirty="0" err="1"/>
              <a:t>Suppobox</a:t>
            </a:r>
            <a:endParaRPr lang="en-US" altLang="ko-KR" dirty="0"/>
          </a:p>
          <a:p>
            <a:pPr lvl="1"/>
            <a:r>
              <a:rPr lang="en-US" altLang="ko-KR" dirty="0" err="1"/>
              <a:t>Murofet</a:t>
            </a:r>
            <a:endParaRPr lang="en-US" altLang="ko-KR" dirty="0"/>
          </a:p>
          <a:p>
            <a:pPr lvl="1"/>
            <a:r>
              <a:rPr lang="en-US" altLang="ko-KR" dirty="0" err="1"/>
              <a:t>Gimemo</a:t>
            </a:r>
            <a:r>
              <a:rPr lang="en-US" altLang="ko-KR" dirty="0"/>
              <a:t>.</a:t>
            </a:r>
          </a:p>
          <a:p>
            <a:r>
              <a:rPr lang="en-US" altLang="ko-KR" dirty="0"/>
              <a:t>For each extracted:</a:t>
            </a:r>
          </a:p>
          <a:p>
            <a:pPr lvl="1"/>
            <a:r>
              <a:rPr lang="en-US" altLang="ko-KR" dirty="0"/>
              <a:t>the attacker graphs (G)</a:t>
            </a:r>
          </a:p>
          <a:p>
            <a:pPr lvl="1"/>
            <a:r>
              <a:rPr lang="en-US" altLang="ko-KR" dirty="0"/>
              <a:t>the target domains (V )</a:t>
            </a:r>
          </a:p>
          <a:p>
            <a:endParaRPr lang="ko-KR" altLang="en-US" dirty="0"/>
          </a:p>
        </p:txBody>
      </p:sp>
      <p:sp>
        <p:nvSpPr>
          <p:cNvPr id="3" name="슬라이드 번호 개체 틀 2">
            <a:extLst>
              <a:ext uri="{FF2B5EF4-FFF2-40B4-BE49-F238E27FC236}">
                <a16:creationId xmlns:a16="http://schemas.microsoft.com/office/drawing/2014/main" id="{DC091C19-FCC7-451C-9DA8-406C8CC357CC}"/>
              </a:ext>
            </a:extLst>
          </p:cNvPr>
          <p:cNvSpPr>
            <a:spLocks noGrp="1"/>
          </p:cNvSpPr>
          <p:nvPr>
            <p:ph type="sldNum" sz="quarter" idx="12"/>
          </p:nvPr>
        </p:nvSpPr>
        <p:spPr/>
        <p:txBody>
          <a:bodyPr/>
          <a:lstStyle/>
          <a:p>
            <a:fld id="{685BE2C3-4C00-4662-A8F6-AE817E3951B3}" type="slidenum">
              <a:rPr lang="ko-KR" altLang="en-US" smtClean="0"/>
              <a:t>33</a:t>
            </a:fld>
            <a:endParaRPr lang="ko-KR" altLang="en-US" dirty="0"/>
          </a:p>
        </p:txBody>
      </p:sp>
      <p:sp>
        <p:nvSpPr>
          <p:cNvPr id="4" name="제목 3">
            <a:extLst>
              <a:ext uri="{FF2B5EF4-FFF2-40B4-BE49-F238E27FC236}">
                <a16:creationId xmlns:a16="http://schemas.microsoft.com/office/drawing/2014/main" id="{E6E37BEF-887C-4CB5-A024-A19427B561AA}"/>
              </a:ext>
            </a:extLst>
          </p:cNvPr>
          <p:cNvSpPr>
            <a:spLocks noGrp="1"/>
          </p:cNvSpPr>
          <p:nvPr>
            <p:ph type="title"/>
          </p:nvPr>
        </p:nvSpPr>
        <p:spPr/>
        <p:txBody>
          <a:bodyPr/>
          <a:lstStyle/>
          <a:p>
            <a:r>
              <a:rPr lang="en-US" altLang="ko-KR" dirty="0"/>
              <a:t>Targeted Noise Injection</a:t>
            </a:r>
            <a:endParaRPr lang="ko-KR" altLang="en-US" dirty="0"/>
          </a:p>
        </p:txBody>
      </p:sp>
    </p:spTree>
    <p:extLst>
      <p:ext uri="{BB962C8B-B14F-4D97-AF65-F5344CB8AC3E}">
        <p14:creationId xmlns:p14="http://schemas.microsoft.com/office/powerpoint/2010/main" val="34748049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id="{7AE67545-9478-41E4-A935-83B1EA72E5CD}"/>
              </a:ext>
            </a:extLst>
          </p:cNvPr>
          <p:cNvSpPr>
            <a:spLocks noGrp="1"/>
          </p:cNvSpPr>
          <p:nvPr>
            <p:ph idx="1"/>
          </p:nvPr>
        </p:nvSpPr>
        <p:spPr/>
        <p:txBody>
          <a:bodyPr/>
          <a:lstStyle/>
          <a:p>
            <a:r>
              <a:rPr lang="en-US" altLang="ko-KR" dirty="0"/>
              <a:t>267 DGA clusters  from the four  malware families  across 12 days</a:t>
            </a:r>
          </a:p>
          <a:p>
            <a:endParaRPr lang="ko-KR" altLang="en-US" dirty="0"/>
          </a:p>
        </p:txBody>
      </p:sp>
      <p:sp>
        <p:nvSpPr>
          <p:cNvPr id="3" name="슬라이드 번호 개체 틀 2">
            <a:extLst>
              <a:ext uri="{FF2B5EF4-FFF2-40B4-BE49-F238E27FC236}">
                <a16:creationId xmlns:a16="http://schemas.microsoft.com/office/drawing/2014/main" id="{C3D220A4-241E-4D34-B8BE-EB2B1D4A0DE4}"/>
              </a:ext>
            </a:extLst>
          </p:cNvPr>
          <p:cNvSpPr>
            <a:spLocks noGrp="1"/>
          </p:cNvSpPr>
          <p:nvPr>
            <p:ph type="sldNum" sz="quarter" idx="12"/>
          </p:nvPr>
        </p:nvSpPr>
        <p:spPr/>
        <p:txBody>
          <a:bodyPr/>
          <a:lstStyle/>
          <a:p>
            <a:fld id="{685BE2C3-4C00-4662-A8F6-AE817E3951B3}" type="slidenum">
              <a:rPr lang="ko-KR" altLang="en-US" smtClean="0"/>
              <a:t>34</a:t>
            </a:fld>
            <a:endParaRPr lang="ko-KR" altLang="en-US" dirty="0"/>
          </a:p>
        </p:txBody>
      </p:sp>
      <p:sp>
        <p:nvSpPr>
          <p:cNvPr id="4" name="제목 3">
            <a:extLst>
              <a:ext uri="{FF2B5EF4-FFF2-40B4-BE49-F238E27FC236}">
                <a16:creationId xmlns:a16="http://schemas.microsoft.com/office/drawing/2014/main" id="{B9487782-73CE-4C2B-AACD-23BC7067DB56}"/>
              </a:ext>
            </a:extLst>
          </p:cNvPr>
          <p:cNvSpPr>
            <a:spLocks noGrp="1"/>
          </p:cNvSpPr>
          <p:nvPr>
            <p:ph type="title"/>
          </p:nvPr>
        </p:nvSpPr>
        <p:spPr/>
        <p:txBody>
          <a:bodyPr/>
          <a:lstStyle/>
          <a:p>
            <a:r>
              <a:rPr lang="en-US" altLang="ko-KR" dirty="0"/>
              <a:t>Spectral Clustering</a:t>
            </a:r>
            <a:endParaRPr lang="ko-KR" altLang="en-US" dirty="0"/>
          </a:p>
        </p:txBody>
      </p:sp>
      <p:sp>
        <p:nvSpPr>
          <p:cNvPr id="5" name="object 4">
            <a:extLst>
              <a:ext uri="{FF2B5EF4-FFF2-40B4-BE49-F238E27FC236}">
                <a16:creationId xmlns:a16="http://schemas.microsoft.com/office/drawing/2014/main" id="{93657A90-B0BA-42B8-A9B4-1670FA17EA57}"/>
              </a:ext>
            </a:extLst>
          </p:cNvPr>
          <p:cNvSpPr/>
          <p:nvPr/>
        </p:nvSpPr>
        <p:spPr>
          <a:xfrm>
            <a:off x="2027009" y="2641367"/>
            <a:ext cx="5089982" cy="3349018"/>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309989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id="{CA06C5E5-6799-474C-B9DC-35C73D145B41}"/>
              </a:ext>
            </a:extLst>
          </p:cNvPr>
          <p:cNvSpPr>
            <a:spLocks noGrp="1"/>
          </p:cNvSpPr>
          <p:nvPr>
            <p:ph idx="1"/>
          </p:nvPr>
        </p:nvSpPr>
        <p:spPr/>
        <p:txBody>
          <a:bodyPr/>
          <a:lstStyle/>
          <a:p>
            <a:r>
              <a:rPr lang="en-US" altLang="ko-KR" dirty="0"/>
              <a:t>used the same set of  DGA domains  labeled in Spectral  Clustering for  evaluation</a:t>
            </a:r>
          </a:p>
          <a:p>
            <a:endParaRPr lang="ko-KR" altLang="en-US" dirty="0"/>
          </a:p>
        </p:txBody>
      </p:sp>
      <p:sp>
        <p:nvSpPr>
          <p:cNvPr id="3" name="슬라이드 번호 개체 틀 2">
            <a:extLst>
              <a:ext uri="{FF2B5EF4-FFF2-40B4-BE49-F238E27FC236}">
                <a16:creationId xmlns:a16="http://schemas.microsoft.com/office/drawing/2014/main" id="{AA201434-6370-4529-8F3D-07008F26A8BE}"/>
              </a:ext>
            </a:extLst>
          </p:cNvPr>
          <p:cNvSpPr>
            <a:spLocks noGrp="1"/>
          </p:cNvSpPr>
          <p:nvPr>
            <p:ph type="sldNum" sz="quarter" idx="12"/>
          </p:nvPr>
        </p:nvSpPr>
        <p:spPr/>
        <p:txBody>
          <a:bodyPr/>
          <a:lstStyle/>
          <a:p>
            <a:fld id="{685BE2C3-4C00-4662-A8F6-AE817E3951B3}" type="slidenum">
              <a:rPr lang="ko-KR" altLang="en-US" smtClean="0"/>
              <a:t>35</a:t>
            </a:fld>
            <a:endParaRPr lang="ko-KR" altLang="en-US" dirty="0"/>
          </a:p>
        </p:txBody>
      </p:sp>
      <p:sp>
        <p:nvSpPr>
          <p:cNvPr id="4" name="제목 3">
            <a:extLst>
              <a:ext uri="{FF2B5EF4-FFF2-40B4-BE49-F238E27FC236}">
                <a16:creationId xmlns:a16="http://schemas.microsoft.com/office/drawing/2014/main" id="{ECB37E39-E0E1-467A-8FFC-2C38B74EC109}"/>
              </a:ext>
            </a:extLst>
          </p:cNvPr>
          <p:cNvSpPr>
            <a:spLocks noGrp="1"/>
          </p:cNvSpPr>
          <p:nvPr>
            <p:ph type="title"/>
          </p:nvPr>
        </p:nvSpPr>
        <p:spPr/>
        <p:txBody>
          <a:bodyPr/>
          <a:lstStyle/>
          <a:p>
            <a:r>
              <a:rPr lang="en-US" altLang="ko-KR" dirty="0"/>
              <a:t>Community Discovery</a:t>
            </a:r>
            <a:endParaRPr lang="ko-KR" altLang="en-US" dirty="0"/>
          </a:p>
        </p:txBody>
      </p:sp>
      <p:sp>
        <p:nvSpPr>
          <p:cNvPr id="5" name="object 4">
            <a:extLst>
              <a:ext uri="{FF2B5EF4-FFF2-40B4-BE49-F238E27FC236}">
                <a16:creationId xmlns:a16="http://schemas.microsoft.com/office/drawing/2014/main" id="{D8D54861-9F36-4BC5-BEE3-B85508FB0212}"/>
              </a:ext>
            </a:extLst>
          </p:cNvPr>
          <p:cNvSpPr/>
          <p:nvPr/>
        </p:nvSpPr>
        <p:spPr>
          <a:xfrm>
            <a:off x="2786063" y="2727326"/>
            <a:ext cx="3571875" cy="3629025"/>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425097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id="{5A8E020D-98F5-45FC-9C57-E4180A98DDBF}"/>
              </a:ext>
            </a:extLst>
          </p:cNvPr>
          <p:cNvSpPr>
            <a:spLocks noGrp="1"/>
          </p:cNvSpPr>
          <p:nvPr>
            <p:ph idx="1"/>
          </p:nvPr>
        </p:nvSpPr>
        <p:spPr/>
        <p:txBody>
          <a:bodyPr/>
          <a:lstStyle/>
          <a:p>
            <a:r>
              <a:rPr lang="en-US" altLang="ko-KR" dirty="0"/>
              <a:t>anomaly cost -&gt; by measuring the infected host  percentile of the NXDOMAIN distribution</a:t>
            </a:r>
          </a:p>
          <a:p>
            <a:endParaRPr lang="ko-KR" altLang="en-US" dirty="0"/>
          </a:p>
        </p:txBody>
      </p:sp>
      <p:sp>
        <p:nvSpPr>
          <p:cNvPr id="3" name="슬라이드 번호 개체 틀 2">
            <a:extLst>
              <a:ext uri="{FF2B5EF4-FFF2-40B4-BE49-F238E27FC236}">
                <a16:creationId xmlns:a16="http://schemas.microsoft.com/office/drawing/2014/main" id="{0CAA1462-E001-432E-899C-FCEEE6CA9A99}"/>
              </a:ext>
            </a:extLst>
          </p:cNvPr>
          <p:cNvSpPr>
            <a:spLocks noGrp="1"/>
          </p:cNvSpPr>
          <p:nvPr>
            <p:ph type="sldNum" sz="quarter" idx="12"/>
          </p:nvPr>
        </p:nvSpPr>
        <p:spPr/>
        <p:txBody>
          <a:bodyPr/>
          <a:lstStyle/>
          <a:p>
            <a:fld id="{685BE2C3-4C00-4662-A8F6-AE817E3951B3}" type="slidenum">
              <a:rPr lang="ko-KR" altLang="en-US" smtClean="0"/>
              <a:t>36</a:t>
            </a:fld>
            <a:endParaRPr lang="ko-KR" altLang="en-US" dirty="0"/>
          </a:p>
        </p:txBody>
      </p:sp>
      <p:sp>
        <p:nvSpPr>
          <p:cNvPr id="4" name="제목 3">
            <a:extLst>
              <a:ext uri="{FF2B5EF4-FFF2-40B4-BE49-F238E27FC236}">
                <a16:creationId xmlns:a16="http://schemas.microsoft.com/office/drawing/2014/main" id="{5CEC6079-CA70-4797-8481-D209ADB05E7A}"/>
              </a:ext>
            </a:extLst>
          </p:cNvPr>
          <p:cNvSpPr>
            <a:spLocks noGrp="1"/>
          </p:cNvSpPr>
          <p:nvPr>
            <p:ph type="title"/>
          </p:nvPr>
        </p:nvSpPr>
        <p:spPr/>
        <p:txBody>
          <a:bodyPr/>
          <a:lstStyle/>
          <a:p>
            <a:r>
              <a:rPr lang="en-US" altLang="ko-KR" dirty="0"/>
              <a:t>Targeted Noise Injection Costs</a:t>
            </a:r>
            <a:endParaRPr lang="ko-KR" altLang="en-US" dirty="0"/>
          </a:p>
        </p:txBody>
      </p:sp>
      <p:sp>
        <p:nvSpPr>
          <p:cNvPr id="6" name="object 4">
            <a:extLst>
              <a:ext uri="{FF2B5EF4-FFF2-40B4-BE49-F238E27FC236}">
                <a16:creationId xmlns:a16="http://schemas.microsoft.com/office/drawing/2014/main" id="{F24382E3-5B79-4107-8E6C-71045E897B39}"/>
              </a:ext>
            </a:extLst>
          </p:cNvPr>
          <p:cNvSpPr/>
          <p:nvPr/>
        </p:nvSpPr>
        <p:spPr>
          <a:xfrm>
            <a:off x="1924050" y="2702418"/>
            <a:ext cx="5295900" cy="3111818"/>
          </a:xfrm>
          <a:prstGeom prst="rect">
            <a:avLst/>
          </a:prstGeom>
          <a:blipFill>
            <a:blip r:embed="rId2" cstate="print"/>
            <a:stretch>
              <a:fillRect/>
            </a:stretch>
          </a:blipFill>
        </p:spPr>
        <p:txBody>
          <a:bodyPr wrap="square" lIns="0" tIns="0" rIns="0" bIns="0" rtlCol="0"/>
          <a:lstStyle/>
          <a:p>
            <a:endParaRPr dirty="0"/>
          </a:p>
        </p:txBody>
      </p:sp>
    </p:spTree>
    <p:extLst>
      <p:ext uri="{BB962C8B-B14F-4D97-AF65-F5344CB8AC3E}">
        <p14:creationId xmlns:p14="http://schemas.microsoft.com/office/powerpoint/2010/main" val="5456130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id="{D2A84149-3E85-43A2-9F8B-7E83FFC445F5}"/>
              </a:ext>
            </a:extLst>
          </p:cNvPr>
          <p:cNvSpPr>
            <a:spLocks noGrp="1"/>
          </p:cNvSpPr>
          <p:nvPr>
            <p:ph idx="1"/>
          </p:nvPr>
        </p:nvSpPr>
        <p:spPr/>
        <p:txBody>
          <a:bodyPr/>
          <a:lstStyle/>
          <a:p>
            <a:r>
              <a:rPr lang="en-US" altLang="ko-KR" dirty="0"/>
              <a:t>Spectral Clustering</a:t>
            </a:r>
          </a:p>
          <a:p>
            <a:pPr lvl="1"/>
            <a:r>
              <a:rPr lang="en-US" altLang="ko-KR" dirty="0" err="1"/>
              <a:t>choosen</a:t>
            </a:r>
            <a:r>
              <a:rPr lang="en-US" altLang="ko-KR" dirty="0"/>
              <a:t> a group of 618 domains and 10 infected hosts belonging to </a:t>
            </a:r>
            <a:r>
              <a:rPr lang="en-US" altLang="ko-KR" dirty="0" err="1"/>
              <a:t>Suppobox</a:t>
            </a:r>
            <a:endParaRPr lang="en-US" altLang="ko-KR" dirty="0"/>
          </a:p>
          <a:p>
            <a:pPr lvl="1"/>
            <a:r>
              <a:rPr lang="en-US" altLang="ko-KR" dirty="0"/>
              <a:t>success rate 75%+.</a:t>
            </a:r>
          </a:p>
          <a:p>
            <a:r>
              <a:rPr lang="en-US" altLang="ko-KR" dirty="0"/>
              <a:t>Community Discovery</a:t>
            </a:r>
          </a:p>
          <a:p>
            <a:pPr lvl="1"/>
            <a:r>
              <a:rPr lang="en-US" altLang="ko-KR" dirty="0"/>
              <a:t>High cost</a:t>
            </a:r>
          </a:p>
          <a:p>
            <a:pPr lvl="1"/>
            <a:r>
              <a:rPr lang="en-US" altLang="ko-KR" dirty="0"/>
              <a:t>Results do not computed</a:t>
            </a:r>
          </a:p>
          <a:p>
            <a:r>
              <a:rPr lang="en-US" altLang="ko-KR" dirty="0"/>
              <a:t>Node2vec</a:t>
            </a:r>
          </a:p>
          <a:p>
            <a:pPr lvl="1"/>
            <a:r>
              <a:rPr lang="en-US" altLang="ko-KR" dirty="0"/>
              <a:t>success rate 70%+.</a:t>
            </a:r>
          </a:p>
          <a:p>
            <a:endParaRPr lang="ko-KR" altLang="en-US" dirty="0"/>
          </a:p>
        </p:txBody>
      </p:sp>
      <p:sp>
        <p:nvSpPr>
          <p:cNvPr id="3" name="슬라이드 번호 개체 틀 2">
            <a:extLst>
              <a:ext uri="{FF2B5EF4-FFF2-40B4-BE49-F238E27FC236}">
                <a16:creationId xmlns:a16="http://schemas.microsoft.com/office/drawing/2014/main" id="{BE6C5319-5A10-434C-913B-8A354D36AE59}"/>
              </a:ext>
            </a:extLst>
          </p:cNvPr>
          <p:cNvSpPr>
            <a:spLocks noGrp="1"/>
          </p:cNvSpPr>
          <p:nvPr>
            <p:ph type="sldNum" sz="quarter" idx="12"/>
          </p:nvPr>
        </p:nvSpPr>
        <p:spPr/>
        <p:txBody>
          <a:bodyPr/>
          <a:lstStyle/>
          <a:p>
            <a:fld id="{685BE2C3-4C00-4662-A8F6-AE817E3951B3}" type="slidenum">
              <a:rPr lang="ko-KR" altLang="en-US" smtClean="0"/>
              <a:t>37</a:t>
            </a:fld>
            <a:endParaRPr lang="ko-KR" altLang="en-US" dirty="0"/>
          </a:p>
        </p:txBody>
      </p:sp>
      <p:sp>
        <p:nvSpPr>
          <p:cNvPr id="4" name="제목 3">
            <a:extLst>
              <a:ext uri="{FF2B5EF4-FFF2-40B4-BE49-F238E27FC236}">
                <a16:creationId xmlns:a16="http://schemas.microsoft.com/office/drawing/2014/main" id="{57142367-9687-47DA-B6F7-1FF4E6E6C4B7}"/>
              </a:ext>
            </a:extLst>
          </p:cNvPr>
          <p:cNvSpPr>
            <a:spLocks noGrp="1"/>
          </p:cNvSpPr>
          <p:nvPr>
            <p:ph type="title"/>
          </p:nvPr>
        </p:nvSpPr>
        <p:spPr/>
        <p:txBody>
          <a:bodyPr/>
          <a:lstStyle/>
          <a:p>
            <a:r>
              <a:rPr lang="en-US" altLang="ko-KR" dirty="0"/>
              <a:t>Small Community</a:t>
            </a:r>
            <a:endParaRPr lang="ko-KR" altLang="en-US" dirty="0"/>
          </a:p>
        </p:txBody>
      </p:sp>
      <p:sp>
        <p:nvSpPr>
          <p:cNvPr id="5" name="object 6">
            <a:extLst>
              <a:ext uri="{FF2B5EF4-FFF2-40B4-BE49-F238E27FC236}">
                <a16:creationId xmlns:a16="http://schemas.microsoft.com/office/drawing/2014/main" id="{9148EC27-008D-4187-BF82-C0EC0F30CB7F}"/>
              </a:ext>
            </a:extLst>
          </p:cNvPr>
          <p:cNvSpPr/>
          <p:nvPr/>
        </p:nvSpPr>
        <p:spPr>
          <a:xfrm>
            <a:off x="5030038" y="2963376"/>
            <a:ext cx="3838575" cy="3343668"/>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9896445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번호 개체 틀 2">
            <a:extLst>
              <a:ext uri="{FF2B5EF4-FFF2-40B4-BE49-F238E27FC236}">
                <a16:creationId xmlns:a16="http://schemas.microsoft.com/office/drawing/2014/main" id="{BE6C5319-5A10-434C-913B-8A354D36AE59}"/>
              </a:ext>
            </a:extLst>
          </p:cNvPr>
          <p:cNvSpPr>
            <a:spLocks noGrp="1"/>
          </p:cNvSpPr>
          <p:nvPr>
            <p:ph type="sldNum" sz="quarter" idx="12"/>
          </p:nvPr>
        </p:nvSpPr>
        <p:spPr/>
        <p:txBody>
          <a:bodyPr/>
          <a:lstStyle/>
          <a:p>
            <a:fld id="{685BE2C3-4C00-4662-A8F6-AE817E3951B3}" type="slidenum">
              <a:rPr lang="ko-KR" altLang="en-US" smtClean="0"/>
              <a:t>38</a:t>
            </a:fld>
            <a:endParaRPr lang="ko-KR" altLang="en-US" dirty="0"/>
          </a:p>
        </p:txBody>
      </p:sp>
      <p:sp>
        <p:nvSpPr>
          <p:cNvPr id="4" name="제목 3">
            <a:extLst>
              <a:ext uri="{FF2B5EF4-FFF2-40B4-BE49-F238E27FC236}">
                <a16:creationId xmlns:a16="http://schemas.microsoft.com/office/drawing/2014/main" id="{57142367-9687-47DA-B6F7-1FF4E6E6C4B7}"/>
              </a:ext>
            </a:extLst>
          </p:cNvPr>
          <p:cNvSpPr>
            <a:spLocks noGrp="1"/>
          </p:cNvSpPr>
          <p:nvPr>
            <p:ph type="title"/>
          </p:nvPr>
        </p:nvSpPr>
        <p:spPr/>
        <p:txBody>
          <a:bodyPr/>
          <a:lstStyle/>
          <a:p>
            <a:r>
              <a:rPr lang="en-US" altLang="ko-KR" dirty="0"/>
              <a:t>Small Community</a:t>
            </a:r>
            <a:endParaRPr lang="ko-KR" altLang="en-US" dirty="0"/>
          </a:p>
        </p:txBody>
      </p:sp>
      <p:pic>
        <p:nvPicPr>
          <p:cNvPr id="9" name="내용 개체 틀 8">
            <a:extLst>
              <a:ext uri="{FF2B5EF4-FFF2-40B4-BE49-F238E27FC236}">
                <a16:creationId xmlns:a16="http://schemas.microsoft.com/office/drawing/2014/main" id="{ACB7793A-7F8A-4EBC-BDDD-0BF8D44BACF0}"/>
              </a:ext>
            </a:extLst>
          </p:cNvPr>
          <p:cNvPicPr>
            <a:picLocks noGrp="1" noChangeAspect="1"/>
          </p:cNvPicPr>
          <p:nvPr>
            <p:ph idx="1"/>
          </p:nvPr>
        </p:nvPicPr>
        <p:blipFill>
          <a:blip r:embed="rId2"/>
          <a:stretch>
            <a:fillRect/>
          </a:stretch>
        </p:blipFill>
        <p:spPr>
          <a:xfrm>
            <a:off x="1215861" y="2722690"/>
            <a:ext cx="6712278" cy="2182557"/>
          </a:xfrm>
          <a:prstGeom prst="rect">
            <a:avLst/>
          </a:prstGeom>
        </p:spPr>
      </p:pic>
    </p:spTree>
    <p:extLst>
      <p:ext uri="{BB962C8B-B14F-4D97-AF65-F5344CB8AC3E}">
        <p14:creationId xmlns:p14="http://schemas.microsoft.com/office/powerpoint/2010/main" val="1608086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id="{18BC96EB-6F32-484B-AF9F-399C631A141C}"/>
              </a:ext>
            </a:extLst>
          </p:cNvPr>
          <p:cNvSpPr>
            <a:spLocks noGrp="1"/>
          </p:cNvSpPr>
          <p:nvPr>
            <p:ph idx="1"/>
          </p:nvPr>
        </p:nvSpPr>
        <p:spPr/>
        <p:txBody>
          <a:bodyPr/>
          <a:lstStyle/>
          <a:p>
            <a:r>
              <a:rPr lang="en-US" altLang="ko-KR" dirty="0"/>
              <a:t>the number of nodes (hosts and domains)</a:t>
            </a:r>
          </a:p>
          <a:p>
            <a:r>
              <a:rPr lang="en-US" altLang="ko-KR" dirty="0"/>
              <a:t>the number of edges (the query relationship).</a:t>
            </a:r>
          </a:p>
          <a:p>
            <a:endParaRPr lang="ko-KR" altLang="en-US" dirty="0"/>
          </a:p>
        </p:txBody>
      </p:sp>
      <p:sp>
        <p:nvSpPr>
          <p:cNvPr id="3" name="슬라이드 번호 개체 틀 2">
            <a:extLst>
              <a:ext uri="{FF2B5EF4-FFF2-40B4-BE49-F238E27FC236}">
                <a16:creationId xmlns:a16="http://schemas.microsoft.com/office/drawing/2014/main" id="{A2611811-8823-4596-845F-A12F7DAEC79A}"/>
              </a:ext>
            </a:extLst>
          </p:cNvPr>
          <p:cNvSpPr>
            <a:spLocks noGrp="1"/>
          </p:cNvSpPr>
          <p:nvPr>
            <p:ph type="sldNum" sz="quarter" idx="12"/>
          </p:nvPr>
        </p:nvSpPr>
        <p:spPr/>
        <p:txBody>
          <a:bodyPr/>
          <a:lstStyle/>
          <a:p>
            <a:fld id="{685BE2C3-4C00-4662-A8F6-AE817E3951B3}" type="slidenum">
              <a:rPr lang="ko-KR" altLang="en-US" smtClean="0"/>
              <a:t>39</a:t>
            </a:fld>
            <a:endParaRPr lang="ko-KR" altLang="en-US" dirty="0"/>
          </a:p>
        </p:txBody>
      </p:sp>
      <p:sp>
        <p:nvSpPr>
          <p:cNvPr id="4" name="제목 3">
            <a:extLst>
              <a:ext uri="{FF2B5EF4-FFF2-40B4-BE49-F238E27FC236}">
                <a16:creationId xmlns:a16="http://schemas.microsoft.com/office/drawing/2014/main" id="{B8AA40D9-6ADE-450F-A026-DF23D490B7FC}"/>
              </a:ext>
            </a:extLst>
          </p:cNvPr>
          <p:cNvSpPr>
            <a:spLocks noGrp="1"/>
          </p:cNvSpPr>
          <p:nvPr>
            <p:ph type="title"/>
          </p:nvPr>
        </p:nvSpPr>
        <p:spPr/>
        <p:txBody>
          <a:bodyPr/>
          <a:lstStyle/>
          <a:p>
            <a:r>
              <a:rPr lang="en-US" altLang="ko-KR" dirty="0"/>
              <a:t>Size of Network</a:t>
            </a:r>
            <a:endParaRPr lang="ko-KR" altLang="en-US" dirty="0"/>
          </a:p>
        </p:txBody>
      </p:sp>
      <p:sp>
        <p:nvSpPr>
          <p:cNvPr id="5" name="object 4">
            <a:extLst>
              <a:ext uri="{FF2B5EF4-FFF2-40B4-BE49-F238E27FC236}">
                <a16:creationId xmlns:a16="http://schemas.microsoft.com/office/drawing/2014/main" id="{7E7A06F2-2F08-4CF5-BDF9-7C507C8A1D4F}"/>
              </a:ext>
            </a:extLst>
          </p:cNvPr>
          <p:cNvSpPr/>
          <p:nvPr/>
        </p:nvSpPr>
        <p:spPr>
          <a:xfrm>
            <a:off x="2281054" y="2664804"/>
            <a:ext cx="4650187" cy="3761355"/>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1524191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id="{8D7151DB-430F-42E9-845C-C46AFE6F44F9}"/>
              </a:ext>
            </a:extLst>
          </p:cNvPr>
          <p:cNvSpPr>
            <a:spLocks noGrp="1"/>
          </p:cNvSpPr>
          <p:nvPr>
            <p:ph idx="1"/>
          </p:nvPr>
        </p:nvSpPr>
        <p:spPr/>
        <p:txBody>
          <a:bodyPr/>
          <a:lstStyle/>
          <a:p>
            <a:r>
              <a:rPr lang="en-US" altLang="ko-KR" dirty="0"/>
              <a:t>Meaning</a:t>
            </a:r>
          </a:p>
          <a:p>
            <a:pPr lvl="1"/>
            <a:r>
              <a:rPr lang="en-US" altLang="ko-KR" b="1" dirty="0"/>
              <a:t>the first practical attempt </a:t>
            </a:r>
            <a:r>
              <a:rPr lang="en-US" altLang="ko-KR" dirty="0"/>
              <a:t>to attack against  graph-based clustering techniques, and a global  feature space where realistic attackers </a:t>
            </a:r>
            <a:r>
              <a:rPr lang="en-US" altLang="ko-KR" b="1" dirty="0"/>
              <a:t>without perfect knowledge</a:t>
            </a:r>
            <a:r>
              <a:rPr lang="en-US" altLang="ko-KR" dirty="0"/>
              <a:t>.</a:t>
            </a:r>
          </a:p>
          <a:p>
            <a:r>
              <a:rPr lang="en-US" altLang="ko-KR" dirty="0"/>
              <a:t>were focused on adversarial clustering, which deals with global features that cannot be directly changed. Also capabilities of attackers with various knowledge levels, and quantify the costs associated with attacks were evaluated.</a:t>
            </a:r>
          </a:p>
          <a:p>
            <a:endParaRPr lang="ko-KR" altLang="en-US" dirty="0"/>
          </a:p>
        </p:txBody>
      </p:sp>
      <p:sp>
        <p:nvSpPr>
          <p:cNvPr id="3" name="슬라이드 번호 개체 틀 2">
            <a:extLst>
              <a:ext uri="{FF2B5EF4-FFF2-40B4-BE49-F238E27FC236}">
                <a16:creationId xmlns:a16="http://schemas.microsoft.com/office/drawing/2014/main" id="{B687A411-C938-4885-9250-D6E72445A822}"/>
              </a:ext>
            </a:extLst>
          </p:cNvPr>
          <p:cNvSpPr>
            <a:spLocks noGrp="1"/>
          </p:cNvSpPr>
          <p:nvPr>
            <p:ph type="sldNum" sz="quarter" idx="12"/>
          </p:nvPr>
        </p:nvSpPr>
        <p:spPr/>
        <p:txBody>
          <a:bodyPr/>
          <a:lstStyle/>
          <a:p>
            <a:fld id="{685BE2C3-4C00-4662-A8F6-AE817E3951B3}" type="slidenum">
              <a:rPr lang="ko-KR" altLang="en-US" smtClean="0"/>
              <a:t>4</a:t>
            </a:fld>
            <a:endParaRPr lang="ko-KR" altLang="en-US" dirty="0"/>
          </a:p>
        </p:txBody>
      </p:sp>
      <p:sp>
        <p:nvSpPr>
          <p:cNvPr id="4" name="제목 3">
            <a:extLst>
              <a:ext uri="{FF2B5EF4-FFF2-40B4-BE49-F238E27FC236}">
                <a16:creationId xmlns:a16="http://schemas.microsoft.com/office/drawing/2014/main" id="{AF0F358F-DF69-48C7-B1C3-F21F7FFF3ABE}"/>
              </a:ext>
            </a:extLst>
          </p:cNvPr>
          <p:cNvSpPr>
            <a:spLocks noGrp="1"/>
          </p:cNvSpPr>
          <p:nvPr>
            <p:ph type="title"/>
          </p:nvPr>
        </p:nvSpPr>
        <p:spPr/>
        <p:txBody>
          <a:bodyPr/>
          <a:lstStyle/>
          <a:p>
            <a:r>
              <a:rPr lang="en-US" altLang="ko-KR" dirty="0"/>
              <a:t>What this paper is about?</a:t>
            </a:r>
            <a:endParaRPr lang="ko-KR" altLang="en-US" dirty="0"/>
          </a:p>
        </p:txBody>
      </p:sp>
    </p:spTree>
    <p:extLst>
      <p:ext uri="{BB962C8B-B14F-4D97-AF65-F5344CB8AC3E}">
        <p14:creationId xmlns:p14="http://schemas.microsoft.com/office/powerpoint/2010/main" val="415867039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id="{FED13659-A5E2-406D-AB5B-19256D7E32F2}"/>
              </a:ext>
            </a:extLst>
          </p:cNvPr>
          <p:cNvSpPr>
            <a:spLocks noGrp="1"/>
          </p:cNvSpPr>
          <p:nvPr>
            <p:ph idx="1"/>
          </p:nvPr>
        </p:nvSpPr>
        <p:spPr/>
        <p:txBody>
          <a:bodyPr/>
          <a:lstStyle/>
          <a:p>
            <a:r>
              <a:rPr lang="en-US" altLang="ko-KR" dirty="0"/>
              <a:t>SVD rank = 35 -&gt; Minimum cost = 0</a:t>
            </a:r>
          </a:p>
          <a:p>
            <a:r>
              <a:rPr lang="en-US" altLang="ko-KR" dirty="0"/>
              <a:t>neighborhood sizes 2, 4, and 6 -&gt; attack</a:t>
            </a:r>
          </a:p>
          <a:p>
            <a:r>
              <a:rPr lang="en-US" altLang="ko-KR" dirty="0"/>
              <a:t>success rate 65.16%, 60.65%, and 70.65%</a:t>
            </a:r>
          </a:p>
          <a:p>
            <a:endParaRPr lang="ko-KR" altLang="en-US" dirty="0"/>
          </a:p>
        </p:txBody>
      </p:sp>
      <p:sp>
        <p:nvSpPr>
          <p:cNvPr id="3" name="슬라이드 번호 개체 틀 2">
            <a:extLst>
              <a:ext uri="{FF2B5EF4-FFF2-40B4-BE49-F238E27FC236}">
                <a16:creationId xmlns:a16="http://schemas.microsoft.com/office/drawing/2014/main" id="{2E64A0BC-090C-433A-9BA5-04BEA4D71CB0}"/>
              </a:ext>
            </a:extLst>
          </p:cNvPr>
          <p:cNvSpPr>
            <a:spLocks noGrp="1"/>
          </p:cNvSpPr>
          <p:nvPr>
            <p:ph type="sldNum" sz="quarter" idx="12"/>
          </p:nvPr>
        </p:nvSpPr>
        <p:spPr/>
        <p:txBody>
          <a:bodyPr/>
          <a:lstStyle/>
          <a:p>
            <a:fld id="{685BE2C3-4C00-4662-A8F6-AE817E3951B3}" type="slidenum">
              <a:rPr lang="ko-KR" altLang="en-US" smtClean="0"/>
              <a:t>40</a:t>
            </a:fld>
            <a:endParaRPr lang="ko-KR" altLang="en-US" dirty="0"/>
          </a:p>
        </p:txBody>
      </p:sp>
      <p:sp>
        <p:nvSpPr>
          <p:cNvPr id="4" name="제목 3">
            <a:extLst>
              <a:ext uri="{FF2B5EF4-FFF2-40B4-BE49-F238E27FC236}">
                <a16:creationId xmlns:a16="http://schemas.microsoft.com/office/drawing/2014/main" id="{FC623C92-225D-4A2B-89A7-F6EC6AF15FDF}"/>
              </a:ext>
            </a:extLst>
          </p:cNvPr>
          <p:cNvSpPr>
            <a:spLocks noGrp="1"/>
          </p:cNvSpPr>
          <p:nvPr>
            <p:ph type="title"/>
          </p:nvPr>
        </p:nvSpPr>
        <p:spPr/>
        <p:txBody>
          <a:bodyPr/>
          <a:lstStyle/>
          <a:p>
            <a:r>
              <a:rPr lang="en-US" altLang="ko-KR" dirty="0"/>
              <a:t>Agility Cost</a:t>
            </a:r>
            <a:endParaRPr lang="ko-KR" altLang="en-US" dirty="0"/>
          </a:p>
        </p:txBody>
      </p:sp>
      <p:sp>
        <p:nvSpPr>
          <p:cNvPr id="5" name="object 3">
            <a:extLst>
              <a:ext uri="{FF2B5EF4-FFF2-40B4-BE49-F238E27FC236}">
                <a16:creationId xmlns:a16="http://schemas.microsoft.com/office/drawing/2014/main" id="{5ACE0AB7-FA84-415E-B21A-15F316A5A23C}"/>
              </a:ext>
            </a:extLst>
          </p:cNvPr>
          <p:cNvSpPr/>
          <p:nvPr/>
        </p:nvSpPr>
        <p:spPr>
          <a:xfrm>
            <a:off x="2430663" y="3429000"/>
            <a:ext cx="4282674" cy="2733100"/>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34826322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id="{A719EDA9-344B-4211-96DE-71DE174BE6E4}"/>
              </a:ext>
            </a:extLst>
          </p:cNvPr>
          <p:cNvSpPr>
            <a:spLocks noGrp="1"/>
          </p:cNvSpPr>
          <p:nvPr>
            <p:ph idx="1"/>
          </p:nvPr>
        </p:nvSpPr>
        <p:spPr/>
        <p:txBody>
          <a:bodyPr/>
          <a:lstStyle/>
          <a:p>
            <a:r>
              <a:rPr lang="en-US" altLang="ko-KR" dirty="0"/>
              <a:t>Training Classifier with Noise</a:t>
            </a:r>
          </a:p>
          <a:p>
            <a:pPr lvl="1"/>
            <a:r>
              <a:rPr lang="en-US" altLang="ko-KR" dirty="0"/>
              <a:t>By retraining the classifier, it becomes more resistant to  noise that could be injected by the adversary in the  unsupervised phase of Pleiades.</a:t>
            </a:r>
          </a:p>
          <a:p>
            <a:pPr lvl="1"/>
            <a:r>
              <a:rPr lang="en-US" altLang="ko-KR" dirty="0"/>
              <a:t>It is important to note that this defense only trains the  classifier with noise that has been witnessed.</a:t>
            </a:r>
          </a:p>
          <a:p>
            <a:endParaRPr lang="ko-KR" altLang="en-US" dirty="0"/>
          </a:p>
        </p:txBody>
      </p:sp>
      <p:sp>
        <p:nvSpPr>
          <p:cNvPr id="3" name="슬라이드 번호 개체 틀 2">
            <a:extLst>
              <a:ext uri="{FF2B5EF4-FFF2-40B4-BE49-F238E27FC236}">
                <a16:creationId xmlns:a16="http://schemas.microsoft.com/office/drawing/2014/main" id="{BD9A2841-7ADD-4489-B0AC-B7502802BAB5}"/>
              </a:ext>
            </a:extLst>
          </p:cNvPr>
          <p:cNvSpPr>
            <a:spLocks noGrp="1"/>
          </p:cNvSpPr>
          <p:nvPr>
            <p:ph type="sldNum" sz="quarter" idx="12"/>
          </p:nvPr>
        </p:nvSpPr>
        <p:spPr/>
        <p:txBody>
          <a:bodyPr/>
          <a:lstStyle/>
          <a:p>
            <a:fld id="{685BE2C3-4C00-4662-A8F6-AE817E3951B3}" type="slidenum">
              <a:rPr lang="ko-KR" altLang="en-US" smtClean="0"/>
              <a:t>41</a:t>
            </a:fld>
            <a:endParaRPr lang="ko-KR" altLang="en-US" dirty="0"/>
          </a:p>
        </p:txBody>
      </p:sp>
      <p:sp>
        <p:nvSpPr>
          <p:cNvPr id="4" name="제목 3">
            <a:extLst>
              <a:ext uri="{FF2B5EF4-FFF2-40B4-BE49-F238E27FC236}">
                <a16:creationId xmlns:a16="http://schemas.microsoft.com/office/drawing/2014/main" id="{154A356B-70F9-4CD2-BC0E-7B4431F2A445}"/>
              </a:ext>
            </a:extLst>
          </p:cNvPr>
          <p:cNvSpPr>
            <a:spLocks noGrp="1"/>
          </p:cNvSpPr>
          <p:nvPr>
            <p:ph type="title"/>
          </p:nvPr>
        </p:nvSpPr>
        <p:spPr/>
        <p:txBody>
          <a:bodyPr/>
          <a:lstStyle/>
          <a:p>
            <a:r>
              <a:rPr lang="en-US" altLang="ko-KR" dirty="0"/>
              <a:t>Defense</a:t>
            </a:r>
            <a:endParaRPr lang="ko-KR" altLang="en-US" dirty="0"/>
          </a:p>
        </p:txBody>
      </p:sp>
      <p:pic>
        <p:nvPicPr>
          <p:cNvPr id="5" name="그림 4">
            <a:extLst>
              <a:ext uri="{FF2B5EF4-FFF2-40B4-BE49-F238E27FC236}">
                <a16:creationId xmlns:a16="http://schemas.microsoft.com/office/drawing/2014/main" id="{B934502B-154E-4BA4-906A-30DDCBFA77B7}"/>
              </a:ext>
            </a:extLst>
          </p:cNvPr>
          <p:cNvPicPr>
            <a:picLocks noChangeAspect="1"/>
          </p:cNvPicPr>
          <p:nvPr/>
        </p:nvPicPr>
        <p:blipFill>
          <a:blip r:embed="rId2"/>
          <a:stretch>
            <a:fillRect/>
          </a:stretch>
        </p:blipFill>
        <p:spPr>
          <a:xfrm>
            <a:off x="1574991" y="4155330"/>
            <a:ext cx="6309907" cy="1835055"/>
          </a:xfrm>
          <a:prstGeom prst="rect">
            <a:avLst/>
          </a:prstGeom>
        </p:spPr>
      </p:pic>
    </p:spTree>
    <p:extLst>
      <p:ext uri="{BB962C8B-B14F-4D97-AF65-F5344CB8AC3E}">
        <p14:creationId xmlns:p14="http://schemas.microsoft.com/office/powerpoint/2010/main" val="404804332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id="{C61CDB2A-AAEA-4436-B4C4-818EA39D26C6}"/>
              </a:ext>
            </a:extLst>
          </p:cNvPr>
          <p:cNvSpPr>
            <a:spLocks noGrp="1"/>
          </p:cNvSpPr>
          <p:nvPr>
            <p:ph idx="1"/>
          </p:nvPr>
        </p:nvSpPr>
        <p:spPr/>
        <p:txBody>
          <a:bodyPr/>
          <a:lstStyle/>
          <a:p>
            <a:r>
              <a:rPr lang="en-US" altLang="ko-KR" dirty="0"/>
              <a:t>neighborhood size and walk length are not  optimal hyperparameters.</a:t>
            </a:r>
          </a:p>
          <a:p>
            <a:r>
              <a:rPr lang="en-US" altLang="ko-KR" dirty="0"/>
              <a:t>We can choose more resistant hyperparameters</a:t>
            </a:r>
          </a:p>
          <a:p>
            <a:endParaRPr lang="ko-KR" altLang="en-US" dirty="0"/>
          </a:p>
        </p:txBody>
      </p:sp>
      <p:sp>
        <p:nvSpPr>
          <p:cNvPr id="3" name="슬라이드 번호 개체 틀 2">
            <a:extLst>
              <a:ext uri="{FF2B5EF4-FFF2-40B4-BE49-F238E27FC236}">
                <a16:creationId xmlns:a16="http://schemas.microsoft.com/office/drawing/2014/main" id="{2B71245C-38FE-49AF-A169-6C50736A30B0}"/>
              </a:ext>
            </a:extLst>
          </p:cNvPr>
          <p:cNvSpPr>
            <a:spLocks noGrp="1"/>
          </p:cNvSpPr>
          <p:nvPr>
            <p:ph type="sldNum" sz="quarter" idx="12"/>
          </p:nvPr>
        </p:nvSpPr>
        <p:spPr/>
        <p:txBody>
          <a:bodyPr/>
          <a:lstStyle/>
          <a:p>
            <a:fld id="{685BE2C3-4C00-4662-A8F6-AE817E3951B3}" type="slidenum">
              <a:rPr lang="ko-KR" altLang="en-US" smtClean="0"/>
              <a:t>42</a:t>
            </a:fld>
            <a:endParaRPr lang="ko-KR" altLang="en-US" dirty="0"/>
          </a:p>
        </p:txBody>
      </p:sp>
      <p:sp>
        <p:nvSpPr>
          <p:cNvPr id="4" name="제목 3">
            <a:extLst>
              <a:ext uri="{FF2B5EF4-FFF2-40B4-BE49-F238E27FC236}">
                <a16:creationId xmlns:a16="http://schemas.microsoft.com/office/drawing/2014/main" id="{5A6DF9E3-F049-487D-96AA-3CBD4A06BD16}"/>
              </a:ext>
            </a:extLst>
          </p:cNvPr>
          <p:cNvSpPr>
            <a:spLocks noGrp="1"/>
          </p:cNvSpPr>
          <p:nvPr>
            <p:ph type="title"/>
          </p:nvPr>
        </p:nvSpPr>
        <p:spPr/>
        <p:txBody>
          <a:bodyPr>
            <a:normAutofit fontScale="90000"/>
          </a:bodyPr>
          <a:lstStyle/>
          <a:p>
            <a:r>
              <a:rPr lang="en-US" altLang="ko-KR" dirty="0"/>
              <a:t>Improving Hyperparameter Selection</a:t>
            </a:r>
            <a:endParaRPr lang="ko-KR" altLang="en-US" dirty="0"/>
          </a:p>
        </p:txBody>
      </p:sp>
      <p:grpSp>
        <p:nvGrpSpPr>
          <p:cNvPr id="7" name="그룹 6">
            <a:extLst>
              <a:ext uri="{FF2B5EF4-FFF2-40B4-BE49-F238E27FC236}">
                <a16:creationId xmlns:a16="http://schemas.microsoft.com/office/drawing/2014/main" id="{882A37C2-3F0E-4CAC-8FAA-6F63E3AD3A8C}"/>
              </a:ext>
            </a:extLst>
          </p:cNvPr>
          <p:cNvGrpSpPr/>
          <p:nvPr/>
        </p:nvGrpSpPr>
        <p:grpSpPr>
          <a:xfrm>
            <a:off x="907661" y="3481322"/>
            <a:ext cx="7328679" cy="2692046"/>
            <a:chOff x="861841" y="3651070"/>
            <a:chExt cx="7328679" cy="2692046"/>
          </a:xfrm>
        </p:grpSpPr>
        <p:sp>
          <p:nvSpPr>
            <p:cNvPr id="5" name="object 2">
              <a:extLst>
                <a:ext uri="{FF2B5EF4-FFF2-40B4-BE49-F238E27FC236}">
                  <a16:creationId xmlns:a16="http://schemas.microsoft.com/office/drawing/2014/main" id="{16E45814-2C7A-41FD-AC24-FDA9AAEE5BE0}"/>
                </a:ext>
              </a:extLst>
            </p:cNvPr>
            <p:cNvSpPr/>
            <p:nvPr/>
          </p:nvSpPr>
          <p:spPr>
            <a:xfrm>
              <a:off x="4969427" y="3680925"/>
              <a:ext cx="3221093" cy="2621540"/>
            </a:xfrm>
            <a:prstGeom prst="rect">
              <a:avLst/>
            </a:prstGeom>
            <a:blipFill>
              <a:blip r:embed="rId2" cstate="print"/>
              <a:stretch>
                <a:fillRect/>
              </a:stretch>
            </a:blipFill>
          </p:spPr>
          <p:txBody>
            <a:bodyPr wrap="square" lIns="0" tIns="0" rIns="0" bIns="0" rtlCol="0"/>
            <a:lstStyle/>
            <a:p>
              <a:endParaRPr/>
            </a:p>
          </p:txBody>
        </p:sp>
        <p:sp>
          <p:nvSpPr>
            <p:cNvPr id="6" name="object 6">
              <a:extLst>
                <a:ext uri="{FF2B5EF4-FFF2-40B4-BE49-F238E27FC236}">
                  <a16:creationId xmlns:a16="http://schemas.microsoft.com/office/drawing/2014/main" id="{E12C1CD3-B9D2-426B-804D-07001E6765AF}"/>
                </a:ext>
              </a:extLst>
            </p:cNvPr>
            <p:cNvSpPr/>
            <p:nvPr/>
          </p:nvSpPr>
          <p:spPr>
            <a:xfrm>
              <a:off x="861841" y="3651070"/>
              <a:ext cx="3683850" cy="2692046"/>
            </a:xfrm>
            <a:prstGeom prst="rect">
              <a:avLst/>
            </a:prstGeom>
            <a:blipFill>
              <a:blip r:embed="rId3" cstate="print"/>
              <a:stretch>
                <a:fillRect/>
              </a:stretch>
            </a:blipFill>
          </p:spPr>
          <p:txBody>
            <a:bodyPr wrap="square" lIns="0" tIns="0" rIns="0" bIns="0" rtlCol="0"/>
            <a:lstStyle/>
            <a:p>
              <a:endParaRPr/>
            </a:p>
          </p:txBody>
        </p:sp>
      </p:grpSp>
    </p:spTree>
    <p:extLst>
      <p:ext uri="{BB962C8B-B14F-4D97-AF65-F5344CB8AC3E}">
        <p14:creationId xmlns:p14="http://schemas.microsoft.com/office/powerpoint/2010/main" val="10541714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id="{C77AE981-7044-47F3-A917-B6591379943A}"/>
              </a:ext>
            </a:extLst>
          </p:cNvPr>
          <p:cNvSpPr>
            <a:spLocks noGrp="1"/>
          </p:cNvSpPr>
          <p:nvPr>
            <p:ph idx="1"/>
          </p:nvPr>
        </p:nvSpPr>
        <p:spPr/>
        <p:txBody>
          <a:bodyPr/>
          <a:lstStyle/>
          <a:p>
            <a:r>
              <a:rPr lang="en-US" altLang="ko-KR" dirty="0"/>
              <a:t>the </a:t>
            </a:r>
            <a:r>
              <a:rPr lang="en-US" altLang="ko-KR" b="1" dirty="0"/>
              <a:t>first practical attempt </a:t>
            </a:r>
            <a:r>
              <a:rPr lang="en-US" altLang="ko-KR" dirty="0"/>
              <a:t>to attack against graph-  based clustering techniques and </a:t>
            </a:r>
            <a:r>
              <a:rPr lang="en-US" altLang="ko-KR" b="1" dirty="0"/>
              <a:t>a global feature </a:t>
            </a:r>
            <a:r>
              <a:rPr lang="en-US" altLang="ko-KR" dirty="0"/>
              <a:t>space  where realistic attackers without perfect knowledge.</a:t>
            </a:r>
          </a:p>
          <a:p>
            <a:r>
              <a:rPr lang="en-US" altLang="ko-KR" dirty="0"/>
              <a:t>As a result were designed and evaluated two novel  graph attacks against a state-of-the-art network level,  graph-based detection system.</a:t>
            </a:r>
          </a:p>
          <a:p>
            <a:r>
              <a:rPr lang="en-US" altLang="ko-KR" dirty="0"/>
              <a:t>Low Attack Cost</a:t>
            </a:r>
          </a:p>
          <a:p>
            <a:r>
              <a:rPr lang="en-US" altLang="ko-KR" dirty="0"/>
              <a:t>were focused on adversarial clustering, which deals  with global features that cannot be directly changed.</a:t>
            </a:r>
          </a:p>
          <a:p>
            <a:r>
              <a:rPr lang="en-US" altLang="ko-KR" dirty="0"/>
              <a:t>Defenses.</a:t>
            </a:r>
          </a:p>
          <a:p>
            <a:endParaRPr lang="ko-KR" altLang="en-US" dirty="0"/>
          </a:p>
        </p:txBody>
      </p:sp>
      <p:sp>
        <p:nvSpPr>
          <p:cNvPr id="3" name="슬라이드 번호 개체 틀 2">
            <a:extLst>
              <a:ext uri="{FF2B5EF4-FFF2-40B4-BE49-F238E27FC236}">
                <a16:creationId xmlns:a16="http://schemas.microsoft.com/office/drawing/2014/main" id="{E1E61346-3BCD-4F15-82D0-DCD9E57B3460}"/>
              </a:ext>
            </a:extLst>
          </p:cNvPr>
          <p:cNvSpPr>
            <a:spLocks noGrp="1"/>
          </p:cNvSpPr>
          <p:nvPr>
            <p:ph type="sldNum" sz="quarter" idx="12"/>
          </p:nvPr>
        </p:nvSpPr>
        <p:spPr/>
        <p:txBody>
          <a:bodyPr/>
          <a:lstStyle/>
          <a:p>
            <a:fld id="{685BE2C3-4C00-4662-A8F6-AE817E3951B3}" type="slidenum">
              <a:rPr lang="ko-KR" altLang="en-US" smtClean="0"/>
              <a:t>43</a:t>
            </a:fld>
            <a:endParaRPr lang="ko-KR" altLang="en-US" dirty="0"/>
          </a:p>
        </p:txBody>
      </p:sp>
      <p:sp>
        <p:nvSpPr>
          <p:cNvPr id="4" name="제목 3">
            <a:extLst>
              <a:ext uri="{FF2B5EF4-FFF2-40B4-BE49-F238E27FC236}">
                <a16:creationId xmlns:a16="http://schemas.microsoft.com/office/drawing/2014/main" id="{1C1FC584-29A5-4A95-BFE0-D474B85C82FD}"/>
              </a:ext>
            </a:extLst>
          </p:cNvPr>
          <p:cNvSpPr>
            <a:spLocks noGrp="1"/>
          </p:cNvSpPr>
          <p:nvPr>
            <p:ph type="title"/>
          </p:nvPr>
        </p:nvSpPr>
        <p:spPr/>
        <p:txBody>
          <a:bodyPr/>
          <a:lstStyle/>
          <a:p>
            <a:r>
              <a:rPr lang="en-US" altLang="ko-KR" dirty="0"/>
              <a:t>Conclusions</a:t>
            </a:r>
            <a:endParaRPr lang="ko-KR" altLang="en-US" dirty="0"/>
          </a:p>
        </p:txBody>
      </p:sp>
    </p:spTree>
    <p:extLst>
      <p:ext uri="{BB962C8B-B14F-4D97-AF65-F5344CB8AC3E}">
        <p14:creationId xmlns:p14="http://schemas.microsoft.com/office/powerpoint/2010/main" val="379607840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69A339F-435B-45DE-BDD1-FAF9D635F62C}"/>
              </a:ext>
            </a:extLst>
          </p:cNvPr>
          <p:cNvSpPr>
            <a:spLocks noGrp="1"/>
          </p:cNvSpPr>
          <p:nvPr>
            <p:ph type="title"/>
          </p:nvPr>
        </p:nvSpPr>
        <p:spPr/>
        <p:txBody>
          <a:bodyPr/>
          <a:lstStyle/>
          <a:p>
            <a:r>
              <a:rPr lang="en-US" altLang="ko-KR" dirty="0"/>
              <a:t>Questions</a:t>
            </a:r>
            <a:endParaRPr lang="ko-KR" altLang="en-US" dirty="0"/>
          </a:p>
        </p:txBody>
      </p:sp>
      <p:sp>
        <p:nvSpPr>
          <p:cNvPr id="3" name="텍스트 개체 틀 2">
            <a:extLst>
              <a:ext uri="{FF2B5EF4-FFF2-40B4-BE49-F238E27FC236}">
                <a16:creationId xmlns:a16="http://schemas.microsoft.com/office/drawing/2014/main" id="{9F49CE6C-3C1E-419B-BFB1-FC8B6A06D4D2}"/>
              </a:ext>
            </a:extLst>
          </p:cNvPr>
          <p:cNvSpPr>
            <a:spLocks noGrp="1"/>
          </p:cNvSpPr>
          <p:nvPr>
            <p:ph type="body" idx="1"/>
          </p:nvPr>
        </p:nvSpPr>
        <p:spPr/>
        <p:txBody>
          <a:bodyPr/>
          <a:lstStyle/>
          <a:p>
            <a:r>
              <a:rPr lang="en-US" altLang="ko-KR" dirty="0"/>
              <a:t> </a:t>
            </a:r>
            <a:endParaRPr lang="ko-KR" altLang="en-US" dirty="0"/>
          </a:p>
        </p:txBody>
      </p:sp>
      <p:sp>
        <p:nvSpPr>
          <p:cNvPr id="4" name="슬라이드 번호 개체 틀 3">
            <a:extLst>
              <a:ext uri="{FF2B5EF4-FFF2-40B4-BE49-F238E27FC236}">
                <a16:creationId xmlns:a16="http://schemas.microsoft.com/office/drawing/2014/main" id="{CEBBBF37-89F4-4335-8705-02B9AF662E8B}"/>
              </a:ext>
            </a:extLst>
          </p:cNvPr>
          <p:cNvSpPr>
            <a:spLocks noGrp="1"/>
          </p:cNvSpPr>
          <p:nvPr>
            <p:ph type="sldNum" sz="quarter" idx="12"/>
          </p:nvPr>
        </p:nvSpPr>
        <p:spPr/>
        <p:txBody>
          <a:bodyPr/>
          <a:lstStyle/>
          <a:p>
            <a:fld id="{685BE2C3-4C00-4662-A8F6-AE817E3951B3}" type="slidenum">
              <a:rPr lang="ko-KR" altLang="en-US" smtClean="0"/>
              <a:t>44</a:t>
            </a:fld>
            <a:endParaRPr lang="ko-KR" altLang="en-US"/>
          </a:p>
        </p:txBody>
      </p:sp>
    </p:spTree>
    <p:extLst>
      <p:ext uri="{BB962C8B-B14F-4D97-AF65-F5344CB8AC3E}">
        <p14:creationId xmlns:p14="http://schemas.microsoft.com/office/powerpoint/2010/main" val="39345125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id="{12D1710B-6A1E-4B61-BFA0-BDA4B2560FFF}"/>
              </a:ext>
            </a:extLst>
          </p:cNvPr>
          <p:cNvSpPr>
            <a:spLocks noGrp="1"/>
          </p:cNvSpPr>
          <p:nvPr>
            <p:ph idx="1"/>
          </p:nvPr>
        </p:nvSpPr>
        <p:spPr/>
        <p:txBody>
          <a:bodyPr/>
          <a:lstStyle/>
          <a:p>
            <a:r>
              <a:rPr lang="en-US" altLang="ko-KR" dirty="0"/>
              <a:t>Graph based network detection systems are not  immune to adversarial attacks.</a:t>
            </a:r>
          </a:p>
          <a:p>
            <a:r>
              <a:rPr lang="en-US" altLang="ko-KR" dirty="0"/>
              <a:t>do an adversary with minimal knowledge can  evade detection?</a:t>
            </a:r>
          </a:p>
          <a:p>
            <a:endParaRPr lang="ko-KR" altLang="en-US" dirty="0"/>
          </a:p>
        </p:txBody>
      </p:sp>
      <p:sp>
        <p:nvSpPr>
          <p:cNvPr id="3" name="슬라이드 번호 개체 틀 2">
            <a:extLst>
              <a:ext uri="{FF2B5EF4-FFF2-40B4-BE49-F238E27FC236}">
                <a16:creationId xmlns:a16="http://schemas.microsoft.com/office/drawing/2014/main" id="{A02DA195-3A4C-4299-932F-CA1BCC4333F0}"/>
              </a:ext>
            </a:extLst>
          </p:cNvPr>
          <p:cNvSpPr>
            <a:spLocks noGrp="1"/>
          </p:cNvSpPr>
          <p:nvPr>
            <p:ph type="sldNum" sz="quarter" idx="12"/>
          </p:nvPr>
        </p:nvSpPr>
        <p:spPr/>
        <p:txBody>
          <a:bodyPr/>
          <a:lstStyle/>
          <a:p>
            <a:fld id="{685BE2C3-4C00-4662-A8F6-AE817E3951B3}" type="slidenum">
              <a:rPr lang="ko-KR" altLang="en-US" smtClean="0"/>
              <a:t>5</a:t>
            </a:fld>
            <a:endParaRPr lang="ko-KR" altLang="en-US" dirty="0"/>
          </a:p>
        </p:txBody>
      </p:sp>
      <p:sp>
        <p:nvSpPr>
          <p:cNvPr id="4" name="제목 3">
            <a:extLst>
              <a:ext uri="{FF2B5EF4-FFF2-40B4-BE49-F238E27FC236}">
                <a16:creationId xmlns:a16="http://schemas.microsoft.com/office/drawing/2014/main" id="{D28AB7AC-3EF8-4F1C-A077-59598A553BA2}"/>
              </a:ext>
            </a:extLst>
          </p:cNvPr>
          <p:cNvSpPr>
            <a:spLocks noGrp="1"/>
          </p:cNvSpPr>
          <p:nvPr>
            <p:ph type="title"/>
          </p:nvPr>
        </p:nvSpPr>
        <p:spPr/>
        <p:txBody>
          <a:bodyPr/>
          <a:lstStyle/>
          <a:p>
            <a:r>
              <a:rPr lang="en-US" altLang="ko-KR" dirty="0"/>
              <a:t>Motivation</a:t>
            </a:r>
            <a:endParaRPr lang="ko-KR" altLang="en-US" dirty="0"/>
          </a:p>
        </p:txBody>
      </p:sp>
    </p:spTree>
    <p:extLst>
      <p:ext uri="{BB962C8B-B14F-4D97-AF65-F5344CB8AC3E}">
        <p14:creationId xmlns:p14="http://schemas.microsoft.com/office/powerpoint/2010/main" val="17446536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내용 개체 틀 4">
            <a:extLst>
              <a:ext uri="{FF2B5EF4-FFF2-40B4-BE49-F238E27FC236}">
                <a16:creationId xmlns:a16="http://schemas.microsoft.com/office/drawing/2014/main" id="{D0837E5B-8FC8-4F3F-9FCA-BC04C416599C}"/>
              </a:ext>
            </a:extLst>
          </p:cNvPr>
          <p:cNvPicPr>
            <a:picLocks noGrp="1" noChangeAspect="1"/>
          </p:cNvPicPr>
          <p:nvPr>
            <p:ph idx="1"/>
          </p:nvPr>
        </p:nvPicPr>
        <p:blipFill>
          <a:blip r:embed="rId2"/>
          <a:stretch>
            <a:fillRect/>
          </a:stretch>
        </p:blipFill>
        <p:spPr>
          <a:xfrm>
            <a:off x="628650" y="1792967"/>
            <a:ext cx="7886700" cy="4042004"/>
          </a:xfrm>
          <a:prstGeom prst="rect">
            <a:avLst/>
          </a:prstGeom>
        </p:spPr>
      </p:pic>
      <p:sp>
        <p:nvSpPr>
          <p:cNvPr id="3" name="슬라이드 번호 개체 틀 2">
            <a:extLst>
              <a:ext uri="{FF2B5EF4-FFF2-40B4-BE49-F238E27FC236}">
                <a16:creationId xmlns:a16="http://schemas.microsoft.com/office/drawing/2014/main" id="{49B3BF87-26B6-4BD3-88AA-48A67C89B455}"/>
              </a:ext>
            </a:extLst>
          </p:cNvPr>
          <p:cNvSpPr>
            <a:spLocks noGrp="1"/>
          </p:cNvSpPr>
          <p:nvPr>
            <p:ph type="sldNum" sz="quarter" idx="12"/>
          </p:nvPr>
        </p:nvSpPr>
        <p:spPr/>
        <p:txBody>
          <a:bodyPr/>
          <a:lstStyle/>
          <a:p>
            <a:fld id="{685BE2C3-4C00-4662-A8F6-AE817E3951B3}" type="slidenum">
              <a:rPr lang="ko-KR" altLang="en-US" smtClean="0"/>
              <a:t>6</a:t>
            </a:fld>
            <a:endParaRPr lang="ko-KR" altLang="en-US" dirty="0"/>
          </a:p>
        </p:txBody>
      </p:sp>
      <p:sp>
        <p:nvSpPr>
          <p:cNvPr id="4" name="제목 3">
            <a:extLst>
              <a:ext uri="{FF2B5EF4-FFF2-40B4-BE49-F238E27FC236}">
                <a16:creationId xmlns:a16="http://schemas.microsoft.com/office/drawing/2014/main" id="{06795853-0D87-49E5-86A8-6B6DB6F8C159}"/>
              </a:ext>
            </a:extLst>
          </p:cNvPr>
          <p:cNvSpPr>
            <a:spLocks noGrp="1"/>
          </p:cNvSpPr>
          <p:nvPr>
            <p:ph type="title"/>
          </p:nvPr>
        </p:nvSpPr>
        <p:spPr/>
        <p:txBody>
          <a:bodyPr/>
          <a:lstStyle/>
          <a:p>
            <a:r>
              <a:rPr lang="en-US" altLang="ko-KR" dirty="0"/>
              <a:t>Background</a:t>
            </a:r>
            <a:endParaRPr lang="ko-KR" altLang="en-US" dirty="0"/>
          </a:p>
        </p:txBody>
      </p:sp>
    </p:spTree>
    <p:extLst>
      <p:ext uri="{BB962C8B-B14F-4D97-AF65-F5344CB8AC3E}">
        <p14:creationId xmlns:p14="http://schemas.microsoft.com/office/powerpoint/2010/main" val="12272285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id="{142D14A3-AD1A-44F3-BB77-D2497FE8B38B}"/>
              </a:ext>
            </a:extLst>
          </p:cNvPr>
          <p:cNvSpPr>
            <a:spLocks noGrp="1"/>
          </p:cNvSpPr>
          <p:nvPr>
            <p:ph idx="1"/>
          </p:nvPr>
        </p:nvSpPr>
        <p:spPr/>
        <p:txBody>
          <a:bodyPr/>
          <a:lstStyle/>
          <a:p>
            <a:r>
              <a:rPr lang="en-US" altLang="ko-KR" dirty="0"/>
              <a:t>Community discovery identifies criminal networks;</a:t>
            </a:r>
          </a:p>
          <a:p>
            <a:r>
              <a:rPr lang="en-US" altLang="ko-KR" dirty="0"/>
              <a:t>connected components track </a:t>
            </a:r>
            <a:r>
              <a:rPr lang="en-US" altLang="ko-KR" dirty="0" err="1"/>
              <a:t>malvertising</a:t>
            </a:r>
            <a:r>
              <a:rPr lang="en-US" altLang="ko-KR" dirty="0"/>
              <a:t> campaigns;</a:t>
            </a:r>
          </a:p>
          <a:p>
            <a:r>
              <a:rPr lang="en-US" altLang="ko-KR" dirty="0"/>
              <a:t>spectral clustering on graphs discovers botnet  infrastructure;</a:t>
            </a:r>
          </a:p>
          <a:p>
            <a:r>
              <a:rPr lang="en-US" altLang="ko-KR" dirty="0"/>
              <a:t>hierarchical clustering identifies similar malware  samples;</a:t>
            </a:r>
          </a:p>
          <a:p>
            <a:r>
              <a:rPr lang="en-US" altLang="ko-KR" dirty="0"/>
              <a:t>binary download graphs group potential malware  download events;</a:t>
            </a:r>
          </a:p>
          <a:p>
            <a:r>
              <a:rPr lang="en-US" altLang="ko-KR" dirty="0"/>
              <a:t>newly devised graph embedding’s,	like node2vec,  could further improve upon the state of the art.</a:t>
            </a:r>
          </a:p>
          <a:p>
            <a:endParaRPr lang="ko-KR" altLang="en-US" dirty="0"/>
          </a:p>
        </p:txBody>
      </p:sp>
      <p:sp>
        <p:nvSpPr>
          <p:cNvPr id="3" name="슬라이드 번호 개체 틀 2">
            <a:extLst>
              <a:ext uri="{FF2B5EF4-FFF2-40B4-BE49-F238E27FC236}">
                <a16:creationId xmlns:a16="http://schemas.microsoft.com/office/drawing/2014/main" id="{B5EEEC66-989B-4D9F-B36F-60ED35779B35}"/>
              </a:ext>
            </a:extLst>
          </p:cNvPr>
          <p:cNvSpPr>
            <a:spLocks noGrp="1"/>
          </p:cNvSpPr>
          <p:nvPr>
            <p:ph type="sldNum" sz="quarter" idx="12"/>
          </p:nvPr>
        </p:nvSpPr>
        <p:spPr/>
        <p:txBody>
          <a:bodyPr/>
          <a:lstStyle/>
          <a:p>
            <a:fld id="{685BE2C3-4C00-4662-A8F6-AE817E3951B3}" type="slidenum">
              <a:rPr lang="ko-KR" altLang="en-US" smtClean="0"/>
              <a:t>7</a:t>
            </a:fld>
            <a:endParaRPr lang="ko-KR" altLang="en-US" dirty="0"/>
          </a:p>
        </p:txBody>
      </p:sp>
      <p:sp>
        <p:nvSpPr>
          <p:cNvPr id="4" name="제목 3">
            <a:extLst>
              <a:ext uri="{FF2B5EF4-FFF2-40B4-BE49-F238E27FC236}">
                <a16:creationId xmlns:a16="http://schemas.microsoft.com/office/drawing/2014/main" id="{3B117EC8-9DF8-4F5D-B27D-1A93EA954F3D}"/>
              </a:ext>
            </a:extLst>
          </p:cNvPr>
          <p:cNvSpPr>
            <a:spLocks noGrp="1"/>
          </p:cNvSpPr>
          <p:nvPr>
            <p:ph type="title"/>
          </p:nvPr>
        </p:nvSpPr>
        <p:spPr/>
        <p:txBody>
          <a:bodyPr/>
          <a:lstStyle/>
          <a:p>
            <a:r>
              <a:rPr lang="en-US" altLang="ko-KR" dirty="0"/>
              <a:t>Graph-based Clustering</a:t>
            </a:r>
            <a:endParaRPr lang="ko-KR" altLang="en-US" dirty="0"/>
          </a:p>
        </p:txBody>
      </p:sp>
    </p:spTree>
    <p:extLst>
      <p:ext uri="{BB962C8B-B14F-4D97-AF65-F5344CB8AC3E}">
        <p14:creationId xmlns:p14="http://schemas.microsoft.com/office/powerpoint/2010/main" val="41930740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id="{C557F741-4F9C-461C-AFDE-F3F80F2A1B91}"/>
              </a:ext>
            </a:extLst>
          </p:cNvPr>
          <p:cNvSpPr>
            <a:spLocks noGrp="1"/>
          </p:cNvSpPr>
          <p:nvPr>
            <p:ph idx="1"/>
          </p:nvPr>
        </p:nvSpPr>
        <p:spPr/>
        <p:txBody>
          <a:bodyPr/>
          <a:lstStyle/>
          <a:p>
            <a:r>
              <a:rPr lang="en-US" altLang="ko-KR" dirty="0"/>
              <a:t>Discovering groups in a network where individuals’ group  memberships are not explicitly given.</a:t>
            </a:r>
          </a:p>
          <a:p>
            <a:r>
              <a:rPr lang="en-US" altLang="ko-KR" dirty="0"/>
              <a:t>Rely on a modularity metric to evaluate the quality of partitions,  which measures the density of links inside and outside  communities.</a:t>
            </a:r>
          </a:p>
          <a:p>
            <a:r>
              <a:rPr lang="en-US" altLang="ko-KR" dirty="0"/>
              <a:t>allows to optimize modularity to quickly find communities by  using the Louvain algorithm.</a:t>
            </a:r>
          </a:p>
          <a:p>
            <a:endParaRPr lang="ko-KR" altLang="en-US" dirty="0"/>
          </a:p>
        </p:txBody>
      </p:sp>
      <p:sp>
        <p:nvSpPr>
          <p:cNvPr id="3" name="슬라이드 번호 개체 틀 2">
            <a:extLst>
              <a:ext uri="{FF2B5EF4-FFF2-40B4-BE49-F238E27FC236}">
                <a16:creationId xmlns:a16="http://schemas.microsoft.com/office/drawing/2014/main" id="{AA3BD323-1647-4726-9CAB-AF7E21FED28B}"/>
              </a:ext>
            </a:extLst>
          </p:cNvPr>
          <p:cNvSpPr>
            <a:spLocks noGrp="1"/>
          </p:cNvSpPr>
          <p:nvPr>
            <p:ph type="sldNum" sz="quarter" idx="12"/>
          </p:nvPr>
        </p:nvSpPr>
        <p:spPr/>
        <p:txBody>
          <a:bodyPr/>
          <a:lstStyle/>
          <a:p>
            <a:fld id="{685BE2C3-4C00-4662-A8F6-AE817E3951B3}" type="slidenum">
              <a:rPr lang="ko-KR" altLang="en-US" smtClean="0"/>
              <a:t>8</a:t>
            </a:fld>
            <a:endParaRPr lang="ko-KR" altLang="en-US" dirty="0"/>
          </a:p>
        </p:txBody>
      </p:sp>
      <p:sp>
        <p:nvSpPr>
          <p:cNvPr id="4" name="제목 3">
            <a:extLst>
              <a:ext uri="{FF2B5EF4-FFF2-40B4-BE49-F238E27FC236}">
                <a16:creationId xmlns:a16="http://schemas.microsoft.com/office/drawing/2014/main" id="{78C0CEEB-B26D-450D-AB10-D74260A15BDB}"/>
              </a:ext>
            </a:extLst>
          </p:cNvPr>
          <p:cNvSpPr>
            <a:spLocks noGrp="1"/>
          </p:cNvSpPr>
          <p:nvPr>
            <p:ph type="title"/>
          </p:nvPr>
        </p:nvSpPr>
        <p:spPr/>
        <p:txBody>
          <a:bodyPr>
            <a:normAutofit fontScale="90000"/>
          </a:bodyPr>
          <a:lstStyle/>
          <a:p>
            <a:r>
              <a:rPr lang="en-US" altLang="ko-KR" dirty="0"/>
              <a:t>Graph based Clustering:  </a:t>
            </a:r>
            <a:br>
              <a:rPr lang="en-US" altLang="ko-KR" dirty="0"/>
            </a:br>
            <a:r>
              <a:rPr lang="en-US" altLang="ko-KR" dirty="0"/>
              <a:t>Community Detection</a:t>
            </a:r>
            <a:endParaRPr lang="ko-KR" altLang="en-US" dirty="0"/>
          </a:p>
        </p:txBody>
      </p:sp>
      <p:sp>
        <p:nvSpPr>
          <p:cNvPr id="6" name="object 5">
            <a:extLst>
              <a:ext uri="{FF2B5EF4-FFF2-40B4-BE49-F238E27FC236}">
                <a16:creationId xmlns:a16="http://schemas.microsoft.com/office/drawing/2014/main" id="{D106E11D-8118-40EB-9277-7D9FF5F4BDA3}"/>
              </a:ext>
            </a:extLst>
          </p:cNvPr>
          <p:cNvSpPr/>
          <p:nvPr/>
        </p:nvSpPr>
        <p:spPr>
          <a:xfrm>
            <a:off x="1938841" y="4539537"/>
            <a:ext cx="5413686" cy="1878146"/>
          </a:xfrm>
          <a:prstGeom prst="rect">
            <a:avLst/>
          </a:prstGeom>
          <a:blipFill>
            <a:blip r:embed="rId2" cstate="print"/>
            <a:stretch>
              <a:fillRect/>
            </a:stretch>
          </a:blipFill>
        </p:spPr>
        <p:txBody>
          <a:bodyPr wrap="square" lIns="0" tIns="0" rIns="0" bIns="0" rtlCol="0"/>
          <a:lstStyle/>
          <a:p>
            <a:endParaRPr dirty="0"/>
          </a:p>
        </p:txBody>
      </p:sp>
    </p:spTree>
    <p:extLst>
      <p:ext uri="{BB962C8B-B14F-4D97-AF65-F5344CB8AC3E}">
        <p14:creationId xmlns:p14="http://schemas.microsoft.com/office/powerpoint/2010/main" val="1201850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id="{9D24FABC-B066-4987-8B10-1240CD2AD9C3}"/>
              </a:ext>
            </a:extLst>
          </p:cNvPr>
          <p:cNvSpPr>
            <a:spLocks noGrp="1"/>
          </p:cNvSpPr>
          <p:nvPr>
            <p:ph idx="1"/>
          </p:nvPr>
        </p:nvSpPr>
        <p:spPr/>
        <p:txBody>
          <a:bodyPr/>
          <a:lstStyle/>
          <a:p>
            <a:r>
              <a:rPr lang="en-US" altLang="ko-KR" dirty="0"/>
              <a:t>Spectral clustering techniques make use of the  spectrum (eigenvalues) of the similarity matrix of  the data to perform dimensionality reduction  before clustering in fewer dimensions.</a:t>
            </a:r>
          </a:p>
          <a:p>
            <a:r>
              <a:rPr lang="en-US" altLang="ko-KR" dirty="0"/>
              <a:t>The goal of spectral clustering is to cluster data  that is connected but not necessarily compact or  clustered within convex boundaries.</a:t>
            </a:r>
          </a:p>
          <a:p>
            <a:endParaRPr lang="ko-KR" altLang="en-US" dirty="0"/>
          </a:p>
        </p:txBody>
      </p:sp>
      <p:sp>
        <p:nvSpPr>
          <p:cNvPr id="3" name="슬라이드 번호 개체 틀 2">
            <a:extLst>
              <a:ext uri="{FF2B5EF4-FFF2-40B4-BE49-F238E27FC236}">
                <a16:creationId xmlns:a16="http://schemas.microsoft.com/office/drawing/2014/main" id="{2C791035-3295-421E-8A72-66F343118FD7}"/>
              </a:ext>
            </a:extLst>
          </p:cNvPr>
          <p:cNvSpPr>
            <a:spLocks noGrp="1"/>
          </p:cNvSpPr>
          <p:nvPr>
            <p:ph type="sldNum" sz="quarter" idx="12"/>
          </p:nvPr>
        </p:nvSpPr>
        <p:spPr/>
        <p:txBody>
          <a:bodyPr/>
          <a:lstStyle/>
          <a:p>
            <a:fld id="{685BE2C3-4C00-4662-A8F6-AE817E3951B3}" type="slidenum">
              <a:rPr lang="ko-KR" altLang="en-US" smtClean="0"/>
              <a:t>9</a:t>
            </a:fld>
            <a:endParaRPr lang="ko-KR" altLang="en-US" dirty="0"/>
          </a:p>
        </p:txBody>
      </p:sp>
      <p:sp>
        <p:nvSpPr>
          <p:cNvPr id="4" name="제목 3">
            <a:extLst>
              <a:ext uri="{FF2B5EF4-FFF2-40B4-BE49-F238E27FC236}">
                <a16:creationId xmlns:a16="http://schemas.microsoft.com/office/drawing/2014/main" id="{B7BEC1D1-F2A8-4A3E-8124-8EB899967BBF}"/>
              </a:ext>
            </a:extLst>
          </p:cNvPr>
          <p:cNvSpPr>
            <a:spLocks noGrp="1"/>
          </p:cNvSpPr>
          <p:nvPr>
            <p:ph type="title"/>
          </p:nvPr>
        </p:nvSpPr>
        <p:spPr/>
        <p:txBody>
          <a:bodyPr>
            <a:normAutofit fontScale="90000"/>
          </a:bodyPr>
          <a:lstStyle/>
          <a:p>
            <a:r>
              <a:rPr lang="en-US" altLang="ko-KR" dirty="0"/>
              <a:t>Graph based Clustering: </a:t>
            </a:r>
            <a:br>
              <a:rPr lang="en-US" altLang="ko-KR" dirty="0"/>
            </a:br>
            <a:r>
              <a:rPr lang="en-US" altLang="ko-KR" dirty="0"/>
              <a:t>Spectral  Methods</a:t>
            </a:r>
            <a:endParaRPr lang="ko-KR" altLang="en-US" dirty="0"/>
          </a:p>
        </p:txBody>
      </p:sp>
    </p:spTree>
    <p:extLst>
      <p:ext uri="{BB962C8B-B14F-4D97-AF65-F5344CB8AC3E}">
        <p14:creationId xmlns:p14="http://schemas.microsoft.com/office/powerpoint/2010/main" val="1687633605"/>
      </p:ext>
    </p:extLst>
  </p:cSld>
  <p:clrMapOvr>
    <a:masterClrMapping/>
  </p:clrMapOvr>
</p:sld>
</file>

<file path=ppt/theme/theme1.xml><?xml version="1.0" encoding="utf-8"?>
<a:theme xmlns:a="http://schemas.openxmlformats.org/drawingml/2006/main" name="Office 테마">
  <a:themeElements>
    <a:clrScheme name="Office 테마">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테마">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테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4569</TotalTime>
  <Words>1699</Words>
  <Application>Microsoft Office PowerPoint</Application>
  <PresentationFormat>화면 슬라이드 쇼(4:3)</PresentationFormat>
  <Paragraphs>227</Paragraphs>
  <Slides>44</Slides>
  <Notes>0</Notes>
  <HiddenSlides>0</HiddenSlides>
  <MMClips>0</MMClips>
  <ScaleCrop>false</ScaleCrop>
  <HeadingPairs>
    <vt:vector size="6" baseType="variant">
      <vt:variant>
        <vt:lpstr>사용한 글꼴</vt:lpstr>
      </vt:variant>
      <vt:variant>
        <vt:i4>6</vt:i4>
      </vt:variant>
      <vt:variant>
        <vt:lpstr>테마</vt:lpstr>
      </vt:variant>
      <vt:variant>
        <vt:i4>1</vt:i4>
      </vt:variant>
      <vt:variant>
        <vt:lpstr>슬라이드 제목</vt:lpstr>
      </vt:variant>
      <vt:variant>
        <vt:i4>44</vt:i4>
      </vt:variant>
    </vt:vector>
  </HeadingPairs>
  <TitlesOfParts>
    <vt:vector size="51" baseType="lpstr">
      <vt:lpstr>나눔바른고딕</vt:lpstr>
      <vt:lpstr>나눔바른고딕 Light</vt:lpstr>
      <vt:lpstr>맑은 고딕</vt:lpstr>
      <vt:lpstr>Arial</vt:lpstr>
      <vt:lpstr>Calibri</vt:lpstr>
      <vt:lpstr>Trebuchet MS</vt:lpstr>
      <vt:lpstr>Office 테마</vt:lpstr>
      <vt:lpstr>Practical Attacks Against Graph-based Clustering</vt:lpstr>
      <vt:lpstr>What this paper is about?</vt:lpstr>
      <vt:lpstr>Results</vt:lpstr>
      <vt:lpstr>What this paper is about?</vt:lpstr>
      <vt:lpstr>Motivation</vt:lpstr>
      <vt:lpstr>Background</vt:lpstr>
      <vt:lpstr>Graph-based Clustering</vt:lpstr>
      <vt:lpstr>Graph based Clustering:   Community Detection</vt:lpstr>
      <vt:lpstr>Graph based Clustering:  Spectral  Methods</vt:lpstr>
      <vt:lpstr>Graph based Clustering: node2vec</vt:lpstr>
      <vt:lpstr>Graph based Clustering: node2vec</vt:lpstr>
      <vt:lpstr>Threat Model &amp; Attacks: Notation</vt:lpstr>
      <vt:lpstr>Threat Model</vt:lpstr>
      <vt:lpstr>Attacker Knowledge Level:   Minimal Knowledge</vt:lpstr>
      <vt:lpstr>Attacker Knowledge Level:  Moderate  Knowledge</vt:lpstr>
      <vt:lpstr>Attacker Knowledge Level: Perfect  Knowledge</vt:lpstr>
      <vt:lpstr>Attacks</vt:lpstr>
      <vt:lpstr>Targeted Noise Injection</vt:lpstr>
      <vt:lpstr>Targeted Noise Injection</vt:lpstr>
      <vt:lpstr>Small Community</vt:lpstr>
      <vt:lpstr>Small Community</vt:lpstr>
      <vt:lpstr>Attacks in Practice: Pleiades</vt:lpstr>
      <vt:lpstr>Attacks in Practice: Pleiades</vt:lpstr>
      <vt:lpstr>Datasets</vt:lpstr>
      <vt:lpstr>Datasets</vt:lpstr>
      <vt:lpstr>Datasets</vt:lpstr>
      <vt:lpstr>Attack Costs</vt:lpstr>
      <vt:lpstr>Results</vt:lpstr>
      <vt:lpstr>Choosing Hyperparamters</vt:lpstr>
      <vt:lpstr>Spectral Clustering</vt:lpstr>
      <vt:lpstr>Community Discovery</vt:lpstr>
      <vt:lpstr>node2vec.</vt:lpstr>
      <vt:lpstr>Targeted Noise Injection</vt:lpstr>
      <vt:lpstr>Spectral Clustering</vt:lpstr>
      <vt:lpstr>Community Discovery</vt:lpstr>
      <vt:lpstr>Targeted Noise Injection Costs</vt:lpstr>
      <vt:lpstr>Small Community</vt:lpstr>
      <vt:lpstr>Small Community</vt:lpstr>
      <vt:lpstr>Size of Network</vt:lpstr>
      <vt:lpstr>Agility Cost</vt:lpstr>
      <vt:lpstr>Defense</vt:lpstr>
      <vt:lpstr>Improving Hyperparameter Selection</vt:lpstr>
      <vt:lpstr>Conclusions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Park Jung-hwan</dc:creator>
  <cp:lastModifiedBy>WOO</cp:lastModifiedBy>
  <cp:revision>166</cp:revision>
  <dcterms:created xsi:type="dcterms:W3CDTF">2019-03-15T05:45:15Z</dcterms:created>
  <dcterms:modified xsi:type="dcterms:W3CDTF">2019-08-30T01:43:14Z</dcterms:modified>
</cp:coreProperties>
</file>