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5.jpg" ContentType="image/jpg"/>
  <Override PartName="/ppt/media/image7.jpg" ContentType="image/jpg"/>
  <Override PartName="/ppt/media/image8.jpg" ContentType="image/jpg"/>
  <Override PartName="/ppt/media/image9.jpg" ContentType="image/jpg"/>
  <Override PartName="/ppt/media/image10.jpg" ContentType="image/jpg"/>
  <Override PartName="/ppt/media/image11.jpg" ContentType="image/jpg"/>
  <Override PartName="/ppt/media/image12.jpg" ContentType="image/jpg"/>
  <Override PartName="/ppt/media/image13.jpg" ContentType="image/jpg"/>
  <Override PartName="/ppt/media/image14.jpg" ContentType="image/jpg"/>
  <Override PartName="/ppt/media/image15.jpg" ContentType="image/jpg"/>
  <Override PartName="/ppt/media/image16.jpg" ContentType="image/jpg"/>
  <Override PartName="/ppt/media/image18.jpg" ContentType="image/jp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54"/>
  </p:notesMasterIdLst>
  <p:handoutMasterIdLst>
    <p:handoutMasterId r:id="rId55"/>
  </p:handoutMasterIdLst>
  <p:sldIdLst>
    <p:sldId id="256" r:id="rId2"/>
    <p:sldId id="310" r:id="rId3"/>
    <p:sldId id="311" r:id="rId4"/>
    <p:sldId id="312" r:id="rId5"/>
    <p:sldId id="313" r:id="rId6"/>
    <p:sldId id="314" r:id="rId7"/>
    <p:sldId id="315" r:id="rId8"/>
    <p:sldId id="316" r:id="rId9"/>
    <p:sldId id="317" r:id="rId10"/>
    <p:sldId id="318" r:id="rId11"/>
    <p:sldId id="319" r:id="rId12"/>
    <p:sldId id="320" r:id="rId13"/>
    <p:sldId id="321" r:id="rId14"/>
    <p:sldId id="322" r:id="rId15"/>
    <p:sldId id="323" r:id="rId16"/>
    <p:sldId id="324" r:id="rId17"/>
    <p:sldId id="325" r:id="rId18"/>
    <p:sldId id="326" r:id="rId19"/>
    <p:sldId id="327" r:id="rId20"/>
    <p:sldId id="328" r:id="rId21"/>
    <p:sldId id="329" r:id="rId22"/>
    <p:sldId id="330" r:id="rId23"/>
    <p:sldId id="331" r:id="rId24"/>
    <p:sldId id="332" r:id="rId25"/>
    <p:sldId id="333" r:id="rId26"/>
    <p:sldId id="334" r:id="rId27"/>
    <p:sldId id="335" r:id="rId28"/>
    <p:sldId id="336" r:id="rId29"/>
    <p:sldId id="337" r:id="rId30"/>
    <p:sldId id="338" r:id="rId31"/>
    <p:sldId id="339" r:id="rId32"/>
    <p:sldId id="340" r:id="rId33"/>
    <p:sldId id="341" r:id="rId34"/>
    <p:sldId id="342" r:id="rId35"/>
    <p:sldId id="343" r:id="rId36"/>
    <p:sldId id="344" r:id="rId37"/>
    <p:sldId id="345" r:id="rId38"/>
    <p:sldId id="346" r:id="rId39"/>
    <p:sldId id="347" r:id="rId40"/>
    <p:sldId id="348" r:id="rId41"/>
    <p:sldId id="349" r:id="rId42"/>
    <p:sldId id="350" r:id="rId43"/>
    <p:sldId id="351" r:id="rId44"/>
    <p:sldId id="352" r:id="rId45"/>
    <p:sldId id="353" r:id="rId46"/>
    <p:sldId id="354" r:id="rId47"/>
    <p:sldId id="355" r:id="rId48"/>
    <p:sldId id="356" r:id="rId49"/>
    <p:sldId id="357" r:id="rId50"/>
    <p:sldId id="358" r:id="rId51"/>
    <p:sldId id="359" r:id="rId52"/>
    <p:sldId id="309" r:id="rId5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504D"/>
    <a:srgbClr val="E6E6E6"/>
    <a:srgbClr val="FF00FF"/>
    <a:srgbClr val="565A5C"/>
    <a:srgbClr val="1876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4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86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9BAB2EBC-B682-44A4-A8EF-4A013DC2A3B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A8AF86E-9B22-4B46-A3D8-9D0308194D0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43230-4F64-4927-BD75-4B8C248F9443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7ACDF4-CB4D-46AC-A36C-2476DB4185C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74F3ADB-DCFA-4CD3-B094-050E1D74790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DC4B64-DBCE-4147-A82B-4DA5B9B41F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852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CE9715-206F-4735-88CE-5603A39B2CA4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0BBC31-AEC2-46DD-80F3-D2BEABB963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3255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5E0EFDF1-3F72-4391-B12C-02D4D53BE77D}"/>
              </a:ext>
            </a:extLst>
          </p:cNvPr>
          <p:cNvSpPr/>
          <p:nvPr userDrawn="1"/>
        </p:nvSpPr>
        <p:spPr>
          <a:xfrm>
            <a:off x="144000" y="3052061"/>
            <a:ext cx="9000000" cy="108000"/>
          </a:xfrm>
          <a:prstGeom prst="rect">
            <a:avLst/>
          </a:prstGeom>
          <a:solidFill>
            <a:srgbClr val="1876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5BB97E2-459A-42C0-BDAE-FE96590B2294}"/>
              </a:ext>
            </a:extLst>
          </p:cNvPr>
          <p:cNvSpPr/>
          <p:nvPr userDrawn="1"/>
        </p:nvSpPr>
        <p:spPr>
          <a:xfrm>
            <a:off x="144000" y="2977940"/>
            <a:ext cx="9000000" cy="72000"/>
          </a:xfrm>
          <a:prstGeom prst="rect">
            <a:avLst/>
          </a:prstGeom>
          <a:solidFill>
            <a:srgbClr val="565A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EE9DEF2-E5CA-4B7E-823C-E84DE6D3955B}"/>
              </a:ext>
            </a:extLst>
          </p:cNvPr>
          <p:cNvSpPr/>
          <p:nvPr userDrawn="1"/>
        </p:nvSpPr>
        <p:spPr>
          <a:xfrm rot="2808188">
            <a:off x="266388" y="2529519"/>
            <a:ext cx="347221" cy="7681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685800" y="440027"/>
            <a:ext cx="7772400" cy="2387600"/>
          </a:xfrm>
        </p:spPr>
        <p:txBody>
          <a:bodyPr anchor="b">
            <a:normAutofit/>
          </a:bodyPr>
          <a:lstStyle>
            <a:lvl1pPr algn="ctr">
              <a:defRPr sz="5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1143000" y="3376902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latin typeface="나눔바른고딕 Light" panose="020B0603020101020101" pitchFamily="50" charset="-127"/>
                <a:ea typeface="나눔바른고딕 Light" panose="020B060302010102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C0668A6F-2987-4AA5-9B4A-07327F802EFC}" type="datetime1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>
                <a:latin typeface="나눔바른고딕 Light" panose="020B0603020101020101" pitchFamily="50" charset="-127"/>
                <a:ea typeface="나눔바른고딕 Light" panose="020B060302010102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809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BC36F5C-D65F-4F70-A1EE-53D57823169F}"/>
              </a:ext>
            </a:extLst>
          </p:cNvPr>
          <p:cNvSpPr/>
          <p:nvPr userDrawn="1"/>
        </p:nvSpPr>
        <p:spPr>
          <a:xfrm>
            <a:off x="144000" y="1385324"/>
            <a:ext cx="9000000" cy="108000"/>
          </a:xfrm>
          <a:prstGeom prst="rect">
            <a:avLst/>
          </a:prstGeom>
          <a:solidFill>
            <a:srgbClr val="1876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6F2C542-54B4-4C3E-BE60-EDA1E7AB4F3B}"/>
              </a:ext>
            </a:extLst>
          </p:cNvPr>
          <p:cNvSpPr/>
          <p:nvPr userDrawn="1"/>
        </p:nvSpPr>
        <p:spPr>
          <a:xfrm>
            <a:off x="144000" y="1311203"/>
            <a:ext cx="9000000" cy="72000"/>
          </a:xfrm>
          <a:prstGeom prst="rect">
            <a:avLst/>
          </a:prstGeom>
          <a:solidFill>
            <a:srgbClr val="565A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 hasCustomPrompt="1"/>
          </p:nvPr>
        </p:nvSpPr>
        <p:spPr>
          <a:xfrm>
            <a:off x="628650" y="1639047"/>
            <a:ext cx="7886700" cy="435133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>
                <a:latin typeface="나눔바른고딕 Light" panose="020B0603020101020101" pitchFamily="50" charset="-127"/>
                <a:ea typeface="나눔바른고딕 Light" panose="020B0603020101020101" pitchFamily="50" charset="-127"/>
              </a:defRPr>
            </a:lvl1pPr>
            <a:lvl2pPr>
              <a:lnSpc>
                <a:spcPct val="100000"/>
              </a:lnSpc>
              <a:defRPr sz="2000">
                <a:latin typeface="나눔바른고딕 Light" panose="020B0603020101020101" pitchFamily="50" charset="-127"/>
                <a:ea typeface="나눔바른고딕 Light" panose="020B0603020101020101" pitchFamily="50" charset="-127"/>
              </a:defRPr>
            </a:lvl2pPr>
            <a:lvl3pPr>
              <a:lnSpc>
                <a:spcPct val="100000"/>
              </a:lnSpc>
              <a:defRPr sz="1800">
                <a:latin typeface="나눔바른고딕 Light" panose="020B0603020101020101" pitchFamily="50" charset="-127"/>
                <a:ea typeface="나눔바른고딕 Light" panose="020B0603020101020101" pitchFamily="50" charset="-127"/>
              </a:defRPr>
            </a:lvl3pPr>
            <a:lvl4pPr>
              <a:lnSpc>
                <a:spcPct val="100000"/>
              </a:lnSpc>
              <a:defRPr sz="1600">
                <a:latin typeface="나눔바른고딕 Light" panose="020B0603020101020101" pitchFamily="50" charset="-127"/>
                <a:ea typeface="나눔바른고딕 Light" panose="020B0603020101020101" pitchFamily="50" charset="-127"/>
              </a:defRPr>
            </a:lvl4pPr>
            <a:lvl5pPr>
              <a:lnSpc>
                <a:spcPct val="100000"/>
              </a:lnSpc>
              <a:defRPr sz="1600">
                <a:latin typeface="나눔바른고딕 Light" panose="020B0603020101020101" pitchFamily="50" charset="-127"/>
                <a:ea typeface="나눔바른고딕 Light" panose="020B060302010102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D0E38485-21F1-473C-A041-033DAD9A39DF}" type="datetime1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 i="0"/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C9642F4-C703-41A3-8ADF-9B460EA31648}"/>
              </a:ext>
            </a:extLst>
          </p:cNvPr>
          <p:cNvSpPr/>
          <p:nvPr userDrawn="1"/>
        </p:nvSpPr>
        <p:spPr>
          <a:xfrm rot="2808188">
            <a:off x="292495" y="685805"/>
            <a:ext cx="508366" cy="10224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786595" y="431841"/>
            <a:ext cx="7886700" cy="890547"/>
          </a:xfrm>
        </p:spPr>
        <p:txBody>
          <a:bodyPr anchor="b">
            <a:normAutofit/>
          </a:bodyPr>
          <a:lstStyle>
            <a:lvl1pPr algn="l">
              <a:defRPr sz="4000" b="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42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A7715F85-69FD-4A41-AB62-E2D3AAEF6501}"/>
              </a:ext>
            </a:extLst>
          </p:cNvPr>
          <p:cNvGrpSpPr/>
          <p:nvPr userDrawn="1"/>
        </p:nvGrpSpPr>
        <p:grpSpPr>
          <a:xfrm>
            <a:off x="28763" y="4221190"/>
            <a:ext cx="9115237" cy="476274"/>
            <a:chOff x="28763" y="4221190"/>
            <a:chExt cx="9115237" cy="476274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47819B3-7E5A-4CBA-BCA8-9329557B2542}"/>
                </a:ext>
              </a:extLst>
            </p:cNvPr>
            <p:cNvSpPr/>
            <p:nvPr userDrawn="1"/>
          </p:nvSpPr>
          <p:spPr>
            <a:xfrm>
              <a:off x="144000" y="4589464"/>
              <a:ext cx="9000000" cy="108000"/>
            </a:xfrm>
            <a:prstGeom prst="rect">
              <a:avLst/>
            </a:prstGeom>
            <a:solidFill>
              <a:srgbClr val="1876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1216B24-4207-413D-BDEB-23BED64B5628}"/>
                </a:ext>
              </a:extLst>
            </p:cNvPr>
            <p:cNvSpPr/>
            <p:nvPr userDrawn="1"/>
          </p:nvSpPr>
          <p:spPr>
            <a:xfrm>
              <a:off x="144000" y="4515343"/>
              <a:ext cx="9000000" cy="72000"/>
            </a:xfrm>
            <a:prstGeom prst="rect">
              <a:avLst/>
            </a:prstGeom>
            <a:solidFill>
              <a:srgbClr val="565A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C94E00B-9EDF-45D4-8602-2D7AD501F57A}"/>
                </a:ext>
              </a:extLst>
            </p:cNvPr>
            <p:cNvSpPr/>
            <p:nvPr userDrawn="1"/>
          </p:nvSpPr>
          <p:spPr>
            <a:xfrm rot="4500000">
              <a:off x="956326" y="3293627"/>
              <a:ext cx="223366" cy="20784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 algn="r">
              <a:defRPr sz="6000" b="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D15F4-D42D-4294-B3F2-ACA2230A7C25}" type="datetime1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6570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04213FB3-DF8E-46A7-9ED7-5B863F6BB3E1}"/>
              </a:ext>
            </a:extLst>
          </p:cNvPr>
          <p:cNvGrpSpPr/>
          <p:nvPr userDrawn="1"/>
        </p:nvGrpSpPr>
        <p:grpSpPr>
          <a:xfrm>
            <a:off x="28763" y="1385351"/>
            <a:ext cx="9115237" cy="476274"/>
            <a:chOff x="28763" y="1385351"/>
            <a:chExt cx="9115237" cy="476274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2ECAC69-6473-4FB0-89BC-690487DAC71B}"/>
                </a:ext>
              </a:extLst>
            </p:cNvPr>
            <p:cNvSpPr/>
            <p:nvPr userDrawn="1"/>
          </p:nvSpPr>
          <p:spPr>
            <a:xfrm>
              <a:off x="144000" y="1753625"/>
              <a:ext cx="9000000" cy="108000"/>
            </a:xfrm>
            <a:prstGeom prst="rect">
              <a:avLst/>
            </a:prstGeom>
            <a:solidFill>
              <a:srgbClr val="1876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63C71CE-9292-43A5-AFDE-E1C69EB1A625}"/>
                </a:ext>
              </a:extLst>
            </p:cNvPr>
            <p:cNvSpPr/>
            <p:nvPr userDrawn="1"/>
          </p:nvSpPr>
          <p:spPr>
            <a:xfrm>
              <a:off x="144000" y="1679504"/>
              <a:ext cx="9000000" cy="72000"/>
            </a:xfrm>
            <a:prstGeom prst="rect">
              <a:avLst/>
            </a:prstGeom>
            <a:solidFill>
              <a:srgbClr val="565A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8A40729-51A9-4EBB-92AB-7CBF9CAD30FD}"/>
                </a:ext>
              </a:extLst>
            </p:cNvPr>
            <p:cNvSpPr/>
            <p:nvPr userDrawn="1"/>
          </p:nvSpPr>
          <p:spPr>
            <a:xfrm rot="4500000">
              <a:off x="956326" y="457788"/>
              <a:ext cx="223366" cy="20784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defRPr>
                <a:latin typeface="나눔바른고딕 Light" panose="020B0603020101020101" pitchFamily="50" charset="-127"/>
                <a:ea typeface="나눔바른고딕 Light" panose="020B0603020101020101" pitchFamily="50" charset="-127"/>
              </a:defRPr>
            </a:lvl1pPr>
            <a:lvl2pPr>
              <a:defRPr>
                <a:latin typeface="나눔바른고딕 Light" panose="020B0603020101020101" pitchFamily="50" charset="-127"/>
                <a:ea typeface="나눔바른고딕 Light" panose="020B0603020101020101" pitchFamily="50" charset="-127"/>
              </a:defRPr>
            </a:lvl2pPr>
            <a:lvl3pPr>
              <a:defRPr>
                <a:latin typeface="나눔바른고딕 Light" panose="020B0603020101020101" pitchFamily="50" charset="-127"/>
                <a:ea typeface="나눔바른고딕 Light" panose="020B0603020101020101" pitchFamily="50" charset="-127"/>
              </a:defRPr>
            </a:lvl3pPr>
            <a:lvl4pPr>
              <a:defRPr>
                <a:latin typeface="나눔바른고딕 Light" panose="020B0603020101020101" pitchFamily="50" charset="-127"/>
                <a:ea typeface="나눔바른고딕 Light" panose="020B0603020101020101" pitchFamily="50" charset="-127"/>
              </a:defRPr>
            </a:lvl4pPr>
            <a:lvl5pPr>
              <a:defRPr>
                <a:latin typeface="나눔바른고딕 Light" panose="020B0603020101020101" pitchFamily="50" charset="-127"/>
                <a:ea typeface="나눔바른고딕 Light" panose="020B060302010102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defRPr>
                <a:latin typeface="나눔바른고딕 Light" panose="020B0603020101020101" pitchFamily="50" charset="-127"/>
                <a:ea typeface="나눔바른고딕 Light" panose="020B0603020101020101" pitchFamily="50" charset="-127"/>
              </a:defRPr>
            </a:lvl1pPr>
            <a:lvl2pPr>
              <a:defRPr>
                <a:latin typeface="나눔바른고딕 Light" panose="020B0603020101020101" pitchFamily="50" charset="-127"/>
                <a:ea typeface="나눔바른고딕 Light" panose="020B0603020101020101" pitchFamily="50" charset="-127"/>
              </a:defRPr>
            </a:lvl2pPr>
            <a:lvl3pPr>
              <a:defRPr>
                <a:latin typeface="나눔바른고딕 Light" panose="020B0603020101020101" pitchFamily="50" charset="-127"/>
                <a:ea typeface="나눔바른고딕 Light" panose="020B0603020101020101" pitchFamily="50" charset="-127"/>
              </a:defRPr>
            </a:lvl3pPr>
            <a:lvl4pPr>
              <a:defRPr>
                <a:latin typeface="나눔바른고딕 Light" panose="020B0603020101020101" pitchFamily="50" charset="-127"/>
                <a:ea typeface="나눔바른고딕 Light" panose="020B0603020101020101" pitchFamily="50" charset="-127"/>
              </a:defRPr>
            </a:lvl4pPr>
            <a:lvl5pPr>
              <a:defRPr>
                <a:latin typeface="나눔바른고딕 Light" panose="020B0603020101020101" pitchFamily="50" charset="-127"/>
                <a:ea typeface="나눔바른고딕 Light" panose="020B060302010102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8EB46-B2A3-4617-BAD0-B3F65B645F21}" type="datetime1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802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4AE5F-CD42-4E6E-A34C-61E7DD73B218}" type="datetime1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7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884FF731-EB89-4F17-8716-121218DD94BE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4217" y="6407035"/>
            <a:ext cx="1131987" cy="314441"/>
          </a:xfrm>
          <a:prstGeom prst="rect">
            <a:avLst/>
          </a:prstGeom>
        </p:spPr>
      </p:pic>
      <p:pic>
        <p:nvPicPr>
          <p:cNvPr id="1026" name="Picture 2" descr="https://cs.kaist.ac.kr/upload_files/research_lab/14b823e624b54d6d93270dd3df4f8c9a.jpg">
            <a:extLst>
              <a:ext uri="{FF2B5EF4-FFF2-40B4-BE49-F238E27FC236}">
                <a16:creationId xmlns:a16="http://schemas.microsoft.com/office/drawing/2014/main" id="{C1F3C35B-A8C4-4A10-AB5F-3AB332D5041E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22503" r="-3402"/>
          <a:stretch/>
        </p:blipFill>
        <p:spPr bwMode="auto">
          <a:xfrm>
            <a:off x="116952" y="6277151"/>
            <a:ext cx="1108422" cy="523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EB284-FA56-4649-92F1-A7F74493397D}" type="datetime1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95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4330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685BE2C3-4C00-4662-A8F6-AE817E3951B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0551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7" r:id="rId5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n-ea"/>
          <a:ea typeface="나눔바른고딕" panose="020B0603020101020101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ea"/>
          <a:ea typeface="나눔바른고딕" panose="020B0603020101020101"/>
          <a:cs typeface="+mn-cs"/>
        </a:defRPr>
      </a:lvl1pPr>
      <a:lvl2pPr marL="6858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ea"/>
          <a:ea typeface="나눔바른고딕" panose="020B0603020101020101"/>
          <a:cs typeface="+mn-cs"/>
        </a:defRPr>
      </a:lvl2pPr>
      <a:lvl3pPr marL="1143000" indent="-228600" algn="l" defTabSz="914400" rtl="0" eaLnBrk="1" latinLnBrk="1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ea"/>
          <a:ea typeface="나눔바른고딕" panose="020B0603020101020101"/>
          <a:cs typeface="+mn-cs"/>
        </a:defRPr>
      </a:lvl3pPr>
      <a:lvl4pPr marL="1600200" indent="-228600" algn="l" defTabSz="914400" rtl="0" eaLnBrk="1" latinLnBrk="1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ea"/>
          <a:ea typeface="나눔바른고딕" panose="020B0603020101020101"/>
          <a:cs typeface="+mn-cs"/>
        </a:defRPr>
      </a:lvl4pPr>
      <a:lvl5pPr marL="2057400" indent="-228600" algn="l" defTabSz="914400" rtl="0" eaLnBrk="1" latinLnBrk="1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ea"/>
          <a:ea typeface="나눔바른고딕" panose="020B0603020101020101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4C3F5D-55C5-4F80-827B-DE01A00252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4800" dirty="0"/>
              <a:t>When Coding Style Survives Compilation: </a:t>
            </a:r>
            <a:r>
              <a:rPr lang="en-US" altLang="ko-KR" sz="4800" dirty="0" smtClean="0"/>
              <a:t>De-anonymizing </a:t>
            </a:r>
            <a:r>
              <a:rPr lang="en-US" altLang="ko-KR" sz="4800" dirty="0"/>
              <a:t>Programmers from Executable</a:t>
            </a:r>
            <a:br>
              <a:rPr lang="en-US" altLang="ko-KR" sz="4800" dirty="0"/>
            </a:br>
            <a:r>
              <a:rPr lang="en-US" altLang="ko-KR" sz="4800" dirty="0"/>
              <a:t>Binaries</a:t>
            </a:r>
            <a:endParaRPr lang="ko-KR" altLang="en-US" sz="48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889F38-2935-4013-BF5C-EABFCCE18C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376901"/>
            <a:ext cx="6858000" cy="3041071"/>
          </a:xfrm>
        </p:spPr>
        <p:txBody>
          <a:bodyPr>
            <a:normAutofit/>
          </a:bodyPr>
          <a:lstStyle/>
          <a:p>
            <a:r>
              <a:rPr lang="pt-BR" altLang="ko-KR" dirty="0"/>
              <a:t>Aylin Caliskan, Fabian Yamaguchi, Edwin Dauber, Richard  Harang, Konrad Rieck, Rachel Greenstadt and Arvind  Narayanan</a:t>
            </a:r>
          </a:p>
          <a:p>
            <a:r>
              <a:rPr lang="pt-BR" altLang="ko-KR" dirty="0"/>
              <a:t>Princeton University, Drexel University, Shiftleft Inc.,  Sophos, </a:t>
            </a:r>
            <a:r>
              <a:rPr lang="pt-BR" altLang="ko-KR"/>
              <a:t>TU Braunswcheig</a:t>
            </a:r>
            <a:endParaRPr lang="pt-BR" altLang="ko-KR" dirty="0"/>
          </a:p>
        </p:txBody>
      </p:sp>
    </p:spTree>
    <p:extLst>
      <p:ext uri="{BB962C8B-B14F-4D97-AF65-F5344CB8AC3E}">
        <p14:creationId xmlns:p14="http://schemas.microsoft.com/office/powerpoint/2010/main" val="2701537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29BD7A7-4C41-4DAA-8F50-7B82D7C06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CB2A753A-7E4E-40FC-A3FF-BEE0B391A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Procedure by the author</a:t>
            </a:r>
            <a:endParaRPr lang="ko-KR" altLang="en-US" dirty="0"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C4228D42-7B94-4942-93B7-8B22C026B43C}"/>
              </a:ext>
            </a:extLst>
          </p:cNvPr>
          <p:cNvSpPr/>
          <p:nvPr/>
        </p:nvSpPr>
        <p:spPr>
          <a:xfrm>
            <a:off x="0" y="1783706"/>
            <a:ext cx="9144000" cy="3656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87918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29BD7A7-4C41-4DAA-8F50-7B82D7C06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CB2A753A-7E4E-40FC-A3FF-BEE0B391A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Procedure by the author</a:t>
            </a:r>
            <a:endParaRPr lang="ko-KR" altLang="en-US" dirty="0"/>
          </a:p>
        </p:txBody>
      </p:sp>
      <p:sp>
        <p:nvSpPr>
          <p:cNvPr id="5" name="내용 개체 틀 1">
            <a:extLst>
              <a:ext uri="{FF2B5EF4-FFF2-40B4-BE49-F238E27FC236}">
                <a16:creationId xmlns:a16="http://schemas.microsoft.com/office/drawing/2014/main" id="{37D7DA4D-628F-460C-B4BD-EE0193280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39047"/>
            <a:ext cx="7886700" cy="4351338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Instructions, symbols and string are extracted  using disassemblers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Abstract syntax tree and control-flow features are  obtained from </a:t>
            </a:r>
            <a:r>
              <a:rPr lang="en-US" altLang="ko-KR" dirty="0" err="1"/>
              <a:t>decompilers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Dimensionality reduction with information gain  criteria and correlation analysis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De-anonymize the programmer</a:t>
            </a:r>
          </a:p>
        </p:txBody>
      </p:sp>
    </p:spTree>
    <p:extLst>
      <p:ext uri="{BB962C8B-B14F-4D97-AF65-F5344CB8AC3E}">
        <p14:creationId xmlns:p14="http://schemas.microsoft.com/office/powerpoint/2010/main" val="1377826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8842EE8-638E-4AB8-87DB-F26F3F741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 disassembler transforms machine code into a human-  readable mnemonic representation called assembly language</a:t>
            </a:r>
          </a:p>
          <a:p>
            <a:r>
              <a:rPr lang="en-US" altLang="ko-KR" dirty="0"/>
              <a:t>Disassemble the executable binary to extract low-level features</a:t>
            </a:r>
          </a:p>
          <a:p>
            <a:r>
              <a:rPr lang="en-US" altLang="ko-KR" dirty="0"/>
              <a:t>Two disassemblers</a:t>
            </a:r>
          </a:p>
          <a:p>
            <a:pPr lvl="1"/>
            <a:r>
              <a:rPr lang="en-US" altLang="ko-KR" dirty="0"/>
              <a:t>Netwide disassembler (</a:t>
            </a:r>
            <a:r>
              <a:rPr lang="en-US" altLang="ko-KR" dirty="0" err="1"/>
              <a:t>ndisasm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Radare2</a:t>
            </a:r>
          </a:p>
          <a:p>
            <a:r>
              <a:rPr lang="en-US" altLang="ko-KR" dirty="0"/>
              <a:t>Why 2 disassemblers?</a:t>
            </a:r>
          </a:p>
          <a:p>
            <a:pPr lvl="1"/>
            <a:r>
              <a:rPr lang="en-US" altLang="ko-KR" dirty="0"/>
              <a:t>Netwide disassembler does simple instruction decoding</a:t>
            </a:r>
          </a:p>
          <a:p>
            <a:pPr lvl="1"/>
            <a:r>
              <a:rPr lang="en-US" altLang="ko-KR" dirty="0"/>
              <a:t>Radare2 extracts symbols, strings, functions and control-flow graphs</a:t>
            </a:r>
          </a:p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237999F-A544-4AA5-8762-92EF74A57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D0DD5F9B-FB42-41ED-B5E4-D67ADD75D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Disassembly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7762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A4741EE-B23E-426A-947F-5567A82CB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Used for simple instruction decoding</a:t>
            </a:r>
          </a:p>
          <a:p>
            <a:r>
              <a:rPr lang="en-US" altLang="ko-KR" dirty="0"/>
              <a:t>Doesn’t have any understanding of object file formats</a:t>
            </a:r>
          </a:p>
          <a:p>
            <a:r>
              <a:rPr lang="en-US" altLang="ko-KR" dirty="0"/>
              <a:t>No distinction between data bytes and code bytes</a:t>
            </a:r>
          </a:p>
          <a:p>
            <a:r>
              <a:rPr lang="en-US" altLang="ko-KR" dirty="0"/>
              <a:t>Inaccuracies doesn’t degrade the classifier	(?)</a:t>
            </a:r>
          </a:p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C0403F0-267C-4DE7-AE5E-727B7BCC1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DAD2102-CDE6-45F3-9F54-70D790B8D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Netwide Disassembler (</a:t>
            </a:r>
            <a:r>
              <a:rPr lang="en-US" altLang="ko-KR" dirty="0" err="1"/>
              <a:t>ndisasm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75418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C4AFA63-A824-4431-AACC-1DC22753A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State-of-the-art open-source disassembler</a:t>
            </a:r>
          </a:p>
          <a:p>
            <a:r>
              <a:rPr lang="en-US" altLang="ko-KR" dirty="0"/>
              <a:t>Based on Capstone disassembly framework</a:t>
            </a:r>
          </a:p>
          <a:p>
            <a:pPr lvl="1"/>
            <a:r>
              <a:rPr lang="en-US" altLang="ko-KR" dirty="0"/>
              <a:t>Multi-platform</a:t>
            </a:r>
          </a:p>
          <a:p>
            <a:pPr lvl="1"/>
            <a:r>
              <a:rPr lang="en-US" altLang="ko-KR" dirty="0"/>
              <a:t>Multi-architecture (ARM, ARM64, MIPS, X86, X86_64,  </a:t>
            </a:r>
            <a:r>
              <a:rPr lang="en-US" altLang="ko-KR" dirty="0" err="1"/>
              <a:t>etc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Figures out the executable binary format</a:t>
            </a:r>
          </a:p>
          <a:p>
            <a:pPr lvl="1"/>
            <a:r>
              <a:rPr lang="en-US" altLang="ko-KR" dirty="0"/>
              <a:t>Extracts symbols from dynamic and static symbols table</a:t>
            </a:r>
          </a:p>
          <a:p>
            <a:pPr lvl="1"/>
            <a:r>
              <a:rPr lang="en-US" altLang="ko-KR" dirty="0"/>
              <a:t>Extracts strings</a:t>
            </a:r>
          </a:p>
          <a:p>
            <a:r>
              <a:rPr lang="en-US" altLang="ko-KR" dirty="0"/>
              <a:t>Generates control-flow graphs</a:t>
            </a:r>
          </a:p>
          <a:p>
            <a:r>
              <a:rPr lang="en-US" altLang="ko-KR" dirty="0"/>
              <a:t>Gains knowledge over functions of dynamic libraries</a:t>
            </a:r>
          </a:p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2EA09E5-CE4E-4997-933A-234182C1C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3F16A59F-3A12-4D24-A70F-09B0843D1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Radare2 disassembler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61793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BD2950C-51F1-4629-A272-42088D94F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2CAB61E9-F2B4-479B-B343-69DC29BC4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Disassembly</a:t>
            </a:r>
            <a:endParaRPr lang="ko-KR" altLang="en-US" dirty="0"/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BC273FFF-F7E0-4107-A534-8F6CF368EFE4}"/>
              </a:ext>
            </a:extLst>
          </p:cNvPr>
          <p:cNvSpPr/>
          <p:nvPr/>
        </p:nvSpPr>
        <p:spPr>
          <a:xfrm>
            <a:off x="1013029" y="2104644"/>
            <a:ext cx="7381162" cy="35646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94982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A0CCC62-E4F4-42B7-BE7A-51E3837F3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 </a:t>
            </a:r>
            <a:r>
              <a:rPr lang="en-US" altLang="ko-KR" dirty="0" err="1"/>
              <a:t>decompiler</a:t>
            </a:r>
            <a:r>
              <a:rPr lang="en-US" altLang="ko-KR" dirty="0"/>
              <a:t> reverts the process of compilation and outputs  the same program in a higher-level constructs</a:t>
            </a:r>
          </a:p>
          <a:p>
            <a:endParaRPr lang="en-US" altLang="ko-KR" dirty="0"/>
          </a:p>
          <a:p>
            <a:r>
              <a:rPr lang="en-US" altLang="ko-KR" dirty="0"/>
              <a:t>Using Hex-Rays </a:t>
            </a:r>
            <a:r>
              <a:rPr lang="en-US" altLang="ko-KR" dirty="0" err="1"/>
              <a:t>decompiler</a:t>
            </a:r>
            <a:endParaRPr lang="en-US" altLang="ko-KR" dirty="0"/>
          </a:p>
          <a:p>
            <a:pPr lvl="1"/>
            <a:r>
              <a:rPr lang="en-US" altLang="ko-KR" dirty="0"/>
              <a:t>Produces human readable C-like pseudo-code</a:t>
            </a:r>
          </a:p>
          <a:p>
            <a:pPr lvl="1"/>
            <a:r>
              <a:rPr lang="en-US" altLang="ko-KR" dirty="0"/>
              <a:t>Code might be longer than the original source code</a:t>
            </a:r>
          </a:p>
          <a:p>
            <a:pPr lvl="2"/>
            <a:r>
              <a:rPr lang="en-US" altLang="ko-KR" dirty="0"/>
              <a:t>70 lines of source code with Hex-Rays produces 900 lines of decompiled code</a:t>
            </a:r>
          </a:p>
          <a:p>
            <a:pPr lvl="1"/>
            <a:r>
              <a:rPr lang="en-US" altLang="ko-KR" dirty="0"/>
              <a:t>Extract lexical features and syntactical features</a:t>
            </a:r>
          </a:p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0384996-AD0B-46E7-BE67-CD490DA77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16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86A247A8-8218-4CF2-B596-7850F7BCE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Decompilation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15621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F4862DA-B0B8-4D63-8A9E-1F4010772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Abstract Syntax Tree</a:t>
            </a:r>
          </a:p>
          <a:p>
            <a:r>
              <a:rPr lang="en-US" altLang="ko-KR" dirty="0"/>
              <a:t>Tree representation of the abstract syntactic structure of a  source code</a:t>
            </a:r>
          </a:p>
          <a:p>
            <a:r>
              <a:rPr lang="en-US" altLang="ko-KR" dirty="0"/>
              <a:t>Each node denotes a construct </a:t>
            </a:r>
            <a:r>
              <a:rPr lang="en-US" altLang="ko-KR" dirty="0" err="1"/>
              <a:t>occuring</a:t>
            </a:r>
            <a:r>
              <a:rPr lang="en-US" altLang="ko-KR" dirty="0"/>
              <a:t> in the code</a:t>
            </a:r>
          </a:p>
          <a:p>
            <a:r>
              <a:rPr lang="en-US" altLang="ko-KR" dirty="0"/>
              <a:t>Abstract because doesn’t represent every detail appearing in  the real syntax</a:t>
            </a:r>
          </a:p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A901FCC-1A56-45B9-A31B-9B222665C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17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56975726-9B50-4F71-A288-38D6CD232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Decompilation</a:t>
            </a:r>
            <a:r>
              <a:rPr lang="en-US" altLang="ko-KR" dirty="0"/>
              <a:t>: What is an AST?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37889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4B471F9-BFAE-49F4-B8D6-E0D51C69C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Control-flow graph</a:t>
            </a:r>
          </a:p>
          <a:p>
            <a:r>
              <a:rPr lang="en-US" altLang="ko-KR" dirty="0"/>
              <a:t>Representation using graph, of all paths that might be  traversed through a program during its execution</a:t>
            </a:r>
          </a:p>
          <a:p>
            <a:r>
              <a:rPr lang="en-US" altLang="ko-KR" dirty="0"/>
              <a:t>Each node is a basic block</a:t>
            </a:r>
          </a:p>
          <a:p>
            <a:r>
              <a:rPr lang="en-US" altLang="ko-KR" dirty="0"/>
              <a:t>Directed edges are used to represent jumps in the control-  flow</a:t>
            </a:r>
          </a:p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5DB83DB-ED4B-4C0F-BB6A-7448D1045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18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82D5BE73-3A43-4C34-B674-948F52011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Decompilation</a:t>
            </a:r>
            <a:r>
              <a:rPr lang="en-US" altLang="ko-KR" dirty="0"/>
              <a:t>: What is a CFG?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62277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E921172-BA7D-48E4-A823-E5AF9B91A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19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186BBCCA-265B-4972-AB44-70E4CFD78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Decompilation</a:t>
            </a:r>
            <a:endParaRPr lang="ko-KR" altLang="en-US" dirty="0"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E940C2C1-5280-4311-ABD4-44A1A55B282E}"/>
              </a:ext>
            </a:extLst>
          </p:cNvPr>
          <p:cNvSpPr/>
          <p:nvPr/>
        </p:nvSpPr>
        <p:spPr>
          <a:xfrm>
            <a:off x="878213" y="2188518"/>
            <a:ext cx="7277461" cy="32296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01685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D10585B-9F44-44E0-BA11-1B6C5ED66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Problem</a:t>
            </a:r>
          </a:p>
          <a:p>
            <a:pPr lvl="1"/>
            <a:r>
              <a:rPr lang="en-US" altLang="ko-KR" dirty="0"/>
              <a:t>De-anonymizing has implications for privacy and anonymity</a:t>
            </a:r>
          </a:p>
          <a:p>
            <a:pPr lvl="1"/>
            <a:r>
              <a:rPr lang="en-US" altLang="ko-KR" dirty="0"/>
              <a:t>It’s possible to attribute a source code to an author with high  accuracy, what about an executable binary?</a:t>
            </a:r>
          </a:p>
          <a:p>
            <a:pPr lvl="1"/>
            <a:r>
              <a:rPr lang="en-US" altLang="ko-KR" dirty="0"/>
              <a:t>Previous work (Rosenblum et al.) achieved average accuracy</a:t>
            </a:r>
          </a:p>
          <a:p>
            <a:r>
              <a:rPr lang="en-US" altLang="ko-KR" dirty="0"/>
              <a:t>Contribution</a:t>
            </a:r>
          </a:p>
          <a:p>
            <a:pPr lvl="1"/>
            <a:r>
              <a:rPr lang="en-US" altLang="ko-KR" dirty="0"/>
              <a:t>De-anonymizing executable binary even with aggressive  compiler options, debugging symbols removed, obfuscation</a:t>
            </a:r>
          </a:p>
          <a:p>
            <a:r>
              <a:rPr lang="en-US" altLang="ko-KR" dirty="0"/>
              <a:t>Results</a:t>
            </a:r>
          </a:p>
          <a:p>
            <a:pPr lvl="1"/>
            <a:r>
              <a:rPr lang="en-US" altLang="ko-KR" dirty="0"/>
              <a:t>With 100 candidates, attributed authorship with 96% accuracy</a:t>
            </a:r>
          </a:p>
          <a:p>
            <a:pPr lvl="1"/>
            <a:r>
              <a:rPr lang="en-US" altLang="ko-KR" dirty="0"/>
              <a:t>With 600 candidates, attributed authorship with 83% accuracy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10A96FA-DA84-472E-98E7-419E21EB2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59E7670C-4D23-414D-8A6D-D30AFDEDD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What’s the paper about?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2967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A222D96-745A-44E1-867C-FF70575AA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20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B96E86F-D0DD-4087-9875-61D423D7D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Decompilation</a:t>
            </a:r>
            <a:endParaRPr lang="ko-KR" altLang="en-US" dirty="0"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43374DC3-76A7-452D-96C1-75571D9A7EC1}"/>
              </a:ext>
            </a:extLst>
          </p:cNvPr>
          <p:cNvSpPr/>
          <p:nvPr/>
        </p:nvSpPr>
        <p:spPr>
          <a:xfrm>
            <a:off x="1091842" y="2194757"/>
            <a:ext cx="6971241" cy="37047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03757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C62704A-1FC2-4E4D-AF24-09164ADD9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Lexical features are extracted using the pseudo-code</a:t>
            </a:r>
          </a:p>
          <a:p>
            <a:pPr lvl="1"/>
            <a:r>
              <a:rPr lang="en-US" altLang="ko-KR" dirty="0"/>
              <a:t>Word unigrams (integer types, library function names, internal function names)</a:t>
            </a:r>
          </a:p>
          <a:p>
            <a:pPr lvl="1"/>
            <a:r>
              <a:rPr lang="en-US" altLang="ko-KR" dirty="0"/>
              <a:t>N-gram example: « I read a paper »</a:t>
            </a:r>
          </a:p>
          <a:p>
            <a:pPr lvl="1"/>
            <a:r>
              <a:rPr lang="en-US" altLang="ko-KR" dirty="0"/>
              <a:t>Unigram: « I », « read », « a », « paper »</a:t>
            </a:r>
          </a:p>
          <a:p>
            <a:pPr lvl="1"/>
            <a:r>
              <a:rPr lang="en-US" altLang="ko-KR" dirty="0"/>
              <a:t>Bigram: « I read », « read a », « a paper »</a:t>
            </a:r>
          </a:p>
          <a:p>
            <a:pPr lvl="1"/>
            <a:r>
              <a:rPr lang="en-US" altLang="ko-KR" dirty="0"/>
              <a:t>Trigram: « I read a », « read a paper »</a:t>
            </a:r>
          </a:p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5380294-2B48-44D5-B145-7EFDA818B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21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819685F8-79A0-4737-AC97-94122840D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Decompilation</a:t>
            </a:r>
            <a:r>
              <a:rPr lang="en-US" altLang="ko-KR" dirty="0"/>
              <a:t>: Lexical features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57058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C419C42-7CB8-46C0-84DC-3EF2A2147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Syntactical features using </a:t>
            </a:r>
            <a:r>
              <a:rPr lang="en-US" altLang="ko-KR" dirty="0" err="1"/>
              <a:t>joern</a:t>
            </a:r>
            <a:r>
              <a:rPr lang="en-US" altLang="ko-KR" dirty="0"/>
              <a:t> fuzzy parser</a:t>
            </a:r>
          </a:p>
          <a:p>
            <a:pPr lvl="1"/>
            <a:r>
              <a:rPr lang="en-US" altLang="ko-KR" dirty="0"/>
              <a:t>A fuzzy parser is a form of syntax analyzer that performs  analysis on selected portions of its input</a:t>
            </a:r>
          </a:p>
          <a:p>
            <a:pPr lvl="1"/>
            <a:r>
              <a:rPr lang="en-US" altLang="ko-KR" dirty="0"/>
              <a:t>Pass code to </a:t>
            </a:r>
            <a:r>
              <a:rPr lang="en-US" altLang="ko-KR" dirty="0" err="1"/>
              <a:t>joern</a:t>
            </a:r>
            <a:r>
              <a:rPr lang="en-US" altLang="ko-KR" dirty="0"/>
              <a:t> to obtain AST</a:t>
            </a:r>
          </a:p>
          <a:p>
            <a:pPr lvl="2"/>
            <a:r>
              <a:rPr lang="en-US" altLang="ko-KR" dirty="0"/>
              <a:t>AST node unigrams, labeled AST edges, AST node term  frequency inverse document frequency and AST node  average depth</a:t>
            </a:r>
          </a:p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E5CCDAB-EBF2-4A58-B64A-5F79F078B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22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8DA4C53F-7AC7-49FB-9849-239BEA2CA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Decompilation</a:t>
            </a:r>
            <a:r>
              <a:rPr lang="en-US" altLang="ko-KR" dirty="0"/>
              <a:t>: Syntactical  features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89919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0DBD89A-F5BF-482C-AE87-02F6E532D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Represent coding style preserved in executable binaries</a:t>
            </a:r>
          </a:p>
          <a:p>
            <a:r>
              <a:rPr lang="en-US" altLang="ko-KR" dirty="0"/>
              <a:t>With disassembly and </a:t>
            </a:r>
            <a:r>
              <a:rPr lang="en-US" altLang="ko-KR" dirty="0" err="1"/>
              <a:t>decompilation</a:t>
            </a:r>
            <a:r>
              <a:rPr lang="en-US" altLang="ko-KR" dirty="0"/>
              <a:t>, extracted 705000  features of 100 authors</a:t>
            </a:r>
          </a:p>
          <a:p>
            <a:pPr lvl="1"/>
            <a:r>
              <a:rPr lang="en-US" altLang="ko-KR" dirty="0"/>
              <a:t>Only a small subset really represent individual coding style</a:t>
            </a:r>
          </a:p>
          <a:p>
            <a:pPr lvl="1"/>
            <a:r>
              <a:rPr lang="en-US" altLang="ko-KR" dirty="0"/>
              <a:t>Apply information gain criteria</a:t>
            </a:r>
          </a:p>
          <a:p>
            <a:pPr lvl="1"/>
            <a:r>
              <a:rPr lang="en-US" altLang="ko-KR" dirty="0"/>
              <a:t>Correlation based feature selection during cross-validation</a:t>
            </a:r>
          </a:p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2BFEB1E-7E67-4DBF-8BC1-2EEE00C34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23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D267D11C-3F0F-419B-8429-775F83290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Features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57005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77F4986-BC02-45C3-94E9-25797772A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Produces 705 000 features</a:t>
            </a:r>
          </a:p>
          <a:p>
            <a:pPr lvl="1"/>
            <a:r>
              <a:rPr lang="en-US" altLang="ko-KR" dirty="0"/>
              <a:t>Sparse feature vectors with thousands of elements</a:t>
            </a:r>
          </a:p>
          <a:p>
            <a:pPr lvl="2"/>
            <a:r>
              <a:rPr lang="en-US" altLang="ko-KR" dirty="0"/>
              <a:t>Consider a </a:t>
            </a:r>
            <a:r>
              <a:rPr lang="en-US" altLang="ko-KR" i="1" spc="-65" dirty="0">
                <a:latin typeface="Tahoma"/>
                <a:cs typeface="Tahoma"/>
              </a:rPr>
              <a:t>d</a:t>
            </a:r>
            <a:r>
              <a:rPr lang="en-US" altLang="ko-KR" dirty="0"/>
              <a:t> dimensional vector u, u = (</a:t>
            </a:r>
            <a:r>
              <a:rPr lang="en-US" altLang="ko-KR" sz="2200" i="1" spc="-10" dirty="0">
                <a:latin typeface="Tahoma"/>
                <a:cs typeface="Tahoma"/>
              </a:rPr>
              <a:t>u</a:t>
            </a:r>
            <a:r>
              <a:rPr lang="en-US" altLang="ko-KR" spc="-15" baseline="-21367" dirty="0">
                <a:latin typeface="Tahoma"/>
                <a:cs typeface="Tahoma"/>
              </a:rPr>
              <a:t>1</a:t>
            </a:r>
            <a:r>
              <a:rPr lang="en-US" altLang="ko-KR" spc="-10" dirty="0">
                <a:latin typeface="Tahoma"/>
                <a:cs typeface="Tahoma"/>
              </a:rPr>
              <a:t>,…,</a:t>
            </a:r>
            <a:r>
              <a:rPr lang="en-US" altLang="ko-KR" sz="2200" i="1" spc="-10" dirty="0" err="1">
                <a:latin typeface="Tahoma"/>
                <a:cs typeface="Tahoma"/>
              </a:rPr>
              <a:t>u</a:t>
            </a:r>
            <a:r>
              <a:rPr lang="en-US" altLang="ko-KR" spc="-15" baseline="-21367" dirty="0" err="1">
                <a:latin typeface="Tahoma"/>
                <a:cs typeface="Tahoma"/>
              </a:rPr>
              <a:t>d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The vector will have a lot of </a:t>
            </a:r>
            <a:r>
              <a:rPr lang="en-US" altLang="ko-KR" i="1" spc="-30" dirty="0" err="1">
                <a:latin typeface="Tahoma"/>
                <a:cs typeface="Tahoma"/>
              </a:rPr>
              <a:t>u</a:t>
            </a:r>
            <a:r>
              <a:rPr lang="en-US" altLang="ko-KR" sz="1400" spc="-44" baseline="-21367" dirty="0" err="1">
                <a:latin typeface="Tahoma"/>
                <a:cs typeface="Tahoma"/>
              </a:rPr>
              <a:t>i</a:t>
            </a:r>
            <a:r>
              <a:rPr lang="en-US" altLang="ko-KR" dirty="0"/>
              <a:t> = 0</a:t>
            </a:r>
          </a:p>
          <a:p>
            <a:pPr lvl="2"/>
            <a:r>
              <a:rPr lang="en-US" altLang="ko-KR" dirty="0"/>
              <a:t>Don’t want this for the random forest’s random  subsampling</a:t>
            </a:r>
          </a:p>
          <a:p>
            <a:r>
              <a:rPr lang="en-US" altLang="ko-KR" dirty="0"/>
              <a:t>Not all features are relevant to express coding style</a:t>
            </a:r>
          </a:p>
          <a:p>
            <a:r>
              <a:rPr lang="en-US" altLang="ko-KR" dirty="0"/>
              <a:t>Reducing the dimension to avoid overfitting</a:t>
            </a:r>
          </a:p>
          <a:p>
            <a:r>
              <a:rPr lang="en-US" altLang="ko-KR" dirty="0"/>
              <a:t>Use two methods</a:t>
            </a:r>
          </a:p>
          <a:p>
            <a:pPr lvl="1"/>
            <a:r>
              <a:rPr lang="en-US" altLang="ko-KR" dirty="0"/>
              <a:t>Information gain criteria</a:t>
            </a:r>
          </a:p>
          <a:p>
            <a:pPr lvl="1"/>
            <a:r>
              <a:rPr lang="en-US" altLang="ko-KR" dirty="0"/>
              <a:t>Correlation based feature selection</a:t>
            </a:r>
          </a:p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007ED02-0600-447E-A850-DD0352105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24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DE943D1C-F353-446E-9181-1CD5236E6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Dimensionality reduction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2733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7C4478A-B676-45AB-9930-8E50F68BF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Reduce vector size and sparsity and increase accuracy and  model training speed</a:t>
            </a:r>
          </a:p>
          <a:p>
            <a:r>
              <a:rPr lang="en-US" altLang="ko-KR" dirty="0"/>
              <a:t>Information gain criteria</a:t>
            </a:r>
          </a:p>
          <a:p>
            <a:pPr lvl="1"/>
            <a:r>
              <a:rPr lang="en-US" altLang="ko-KR" dirty="0"/>
              <a:t>Reduce dimension from 705000 to 2000</a:t>
            </a:r>
          </a:p>
          <a:p>
            <a:pPr lvl="1"/>
            <a:r>
              <a:rPr lang="en-US" altLang="ko-KR" dirty="0"/>
              <a:t>Keep features with low entropy</a:t>
            </a:r>
          </a:p>
          <a:p>
            <a:r>
              <a:rPr lang="en-US" altLang="ko-KR" dirty="0"/>
              <a:t>Correlation based feature selection</a:t>
            </a:r>
          </a:p>
          <a:p>
            <a:pPr lvl="1"/>
            <a:r>
              <a:rPr lang="en-US" altLang="ko-KR" dirty="0"/>
              <a:t>Reduce dimension from 2000 to 53</a:t>
            </a:r>
          </a:p>
          <a:p>
            <a:pPr lvl="1"/>
            <a:r>
              <a:rPr lang="en-US" altLang="ko-KR" dirty="0"/>
              <a:t>No sparsity remaining in the feature vectors</a:t>
            </a:r>
          </a:p>
          <a:p>
            <a:pPr lvl="1"/>
            <a:r>
              <a:rPr lang="en-US" altLang="ko-KR" dirty="0"/>
              <a:t>Keep features with low inter-class correlation</a:t>
            </a:r>
          </a:p>
          <a:p>
            <a:r>
              <a:rPr lang="en-US" altLang="ko-KR" dirty="0"/>
              <a:t>53 features kept to reach 96% accuracy for classifying 100 programmers</a:t>
            </a:r>
          </a:p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3427DD4-CBB8-4BA5-BAD9-5E68F1E1E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25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4A94A89-9914-49C7-95B9-2BEA31E81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Dimensionality reduction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45027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87B66F3-4542-48B4-99F2-B21356C7C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Random Forest Classifier</a:t>
            </a:r>
          </a:p>
          <a:p>
            <a:pPr lvl="1"/>
            <a:r>
              <a:rPr lang="en-US" altLang="ko-KR" dirty="0"/>
              <a:t>Collection of 500 decision trees</a:t>
            </a:r>
          </a:p>
          <a:p>
            <a:pPr lvl="1"/>
            <a:r>
              <a:rPr lang="en-US" altLang="ko-KR" dirty="0"/>
              <a:t>Each tree trained on a subsample of the data</a:t>
            </a:r>
          </a:p>
          <a:p>
            <a:pPr lvl="1"/>
            <a:r>
              <a:rPr lang="en-US" altLang="ko-KR" dirty="0"/>
              <a:t>Features are subsampled</a:t>
            </a:r>
          </a:p>
          <a:p>
            <a:pPr lvl="1"/>
            <a:r>
              <a:rPr lang="en-US" altLang="ko-KR" dirty="0"/>
              <a:t>9-fold cross-validation 10 times</a:t>
            </a:r>
          </a:p>
          <a:p>
            <a:r>
              <a:rPr lang="en-US" altLang="ko-KR" dirty="0"/>
              <a:t>Increasing the number of features that can be chosen between at each split increases accuracy (using OOB)</a:t>
            </a:r>
          </a:p>
          <a:p>
            <a:r>
              <a:rPr lang="en-US" altLang="ko-KR" dirty="0"/>
              <a:t>OOB (out-of-bag estimate) measures prediction error of  random forests</a:t>
            </a:r>
          </a:p>
          <a:p>
            <a:pPr lvl="1"/>
            <a:r>
              <a:rPr lang="en-US" altLang="ko-KR" dirty="0"/>
              <a:t>Out-of-bag estimate is as accurate as using a test set</a:t>
            </a:r>
          </a:p>
          <a:p>
            <a:pPr lvl="1"/>
            <a:r>
              <a:rPr lang="en-US" altLang="ko-KR" dirty="0"/>
              <a:t>Out-of-bag estimate removes the need for a set aside  test set</a:t>
            </a:r>
          </a:p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39744D5-FF9B-4DF5-A9D0-F1393FB59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26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20FA2AE2-99FD-4EE0-BA30-26D2D6ADB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Classification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00073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19BD4B5-C015-4E2A-B11A-8E3578746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Each test example is classified via each of the decision trees</a:t>
            </a:r>
          </a:p>
          <a:p>
            <a:r>
              <a:rPr lang="en-US" altLang="ko-KR" dirty="0"/>
              <a:t>Each of the decision tree vote for a certain programmer</a:t>
            </a:r>
          </a:p>
          <a:p>
            <a:r>
              <a:rPr lang="en-US" altLang="ko-KR" dirty="0"/>
              <a:t>The majority vote defines the de-anonymized programmer</a:t>
            </a:r>
          </a:p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183707B-3C36-4EED-8789-8615A5FB5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27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4DBA2BBF-C344-4D94-9DD2-83E09870D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Classification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05433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38C9795-3BE3-4510-A68B-3625D0656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Use programs from Google Code Jam</a:t>
            </a:r>
          </a:p>
          <a:p>
            <a:pPr lvl="1"/>
            <a:r>
              <a:rPr lang="en-US" altLang="ko-KR" dirty="0"/>
              <a:t>Compare this work to previous work</a:t>
            </a:r>
          </a:p>
          <a:p>
            <a:pPr lvl="1"/>
            <a:r>
              <a:rPr lang="en-US" altLang="ko-KR" dirty="0"/>
              <a:t>Clean and less noisy dataset</a:t>
            </a:r>
          </a:p>
          <a:p>
            <a:pPr lvl="2"/>
            <a:r>
              <a:rPr lang="en-US" altLang="ko-KR" dirty="0"/>
              <a:t>Solo competition</a:t>
            </a:r>
          </a:p>
          <a:p>
            <a:pPr lvl="2"/>
            <a:r>
              <a:rPr lang="en-US" altLang="ko-KR" dirty="0"/>
              <a:t>Few to no third party libraries</a:t>
            </a:r>
          </a:p>
          <a:p>
            <a:r>
              <a:rPr lang="en-US" altLang="ko-KR" dirty="0"/>
              <a:t>C++ compiled code</a:t>
            </a:r>
          </a:p>
          <a:p>
            <a:pPr lvl="1"/>
            <a:r>
              <a:rPr lang="en-US" altLang="ko-KR" dirty="0"/>
              <a:t>2008 to 2014 solutions</a:t>
            </a:r>
          </a:p>
          <a:p>
            <a:pPr lvl="1"/>
            <a:r>
              <a:rPr lang="en-US" altLang="ko-KR" dirty="0"/>
              <a:t>Authors and problem identifiers</a:t>
            </a:r>
          </a:p>
          <a:p>
            <a:r>
              <a:rPr lang="en-US" altLang="ko-KR" dirty="0"/>
              <a:t>Assuming that the authors are not trying to be anonymous</a:t>
            </a:r>
          </a:p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407BFF1-0F70-4B89-90BE-5F4D23ABA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28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7615E38D-BB45-45BA-A922-4F4F40943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64175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A8856E7-3844-4229-B31A-D3C02C7E2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Compiling source code with </a:t>
            </a:r>
            <a:r>
              <a:rPr lang="en-US" altLang="ko-KR" dirty="0" err="1"/>
              <a:t>gcc</a:t>
            </a:r>
            <a:r>
              <a:rPr lang="en-US" altLang="ko-KR" dirty="0"/>
              <a:t> / g++</a:t>
            </a:r>
          </a:p>
          <a:p>
            <a:pPr lvl="1"/>
            <a:r>
              <a:rPr lang="en-US" altLang="ko-KR" dirty="0"/>
              <a:t>Training set needs to use the same compiler and options</a:t>
            </a:r>
          </a:p>
          <a:p>
            <a:pPr lvl="2"/>
            <a:r>
              <a:rPr lang="en-US" altLang="ko-KR" dirty="0"/>
              <a:t>If not, will detect the compiler rather than the programmer</a:t>
            </a:r>
          </a:p>
          <a:p>
            <a:r>
              <a:rPr lang="en-US" altLang="ko-KR" dirty="0"/>
              <a:t>Measuring the effect of compiler optimizations</a:t>
            </a:r>
          </a:p>
          <a:p>
            <a:pPr lvl="1"/>
            <a:r>
              <a:rPr lang="en-US" altLang="ko-KR" dirty="0"/>
              <a:t>Compiled the source code with level-1, level-2 and level-3 optimizations</a:t>
            </a:r>
          </a:p>
          <a:p>
            <a:pPr lvl="1"/>
            <a:r>
              <a:rPr lang="en-US" altLang="ko-KR" dirty="0"/>
              <a:t>Optimization flag will optimize: execution time, code  size, memory usage, compile time</a:t>
            </a:r>
          </a:p>
          <a:p>
            <a:pPr lvl="1"/>
            <a:r>
              <a:rPr lang="en-US" altLang="ko-KR" dirty="0"/>
              <a:t>Might complicate program debugging</a:t>
            </a:r>
          </a:p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D38A83D-4BAE-4369-82FE-F84F069CB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29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8BC0148C-383C-40F3-A521-21197600D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0130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C5D0453-14C0-417A-A8E3-1DEA84820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What is an executable binary?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What happens when you compile your source code?</a:t>
            </a:r>
          </a:p>
          <a:p>
            <a:pPr lvl="1"/>
            <a:r>
              <a:rPr lang="en-US" altLang="ko-KR" dirty="0"/>
              <a:t>Generate machine code which is cryptic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857130D-C35C-4265-A534-54AEBD253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A4CE38C4-9B07-4507-AF41-BEB77B286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A39869C-CAFD-475B-A465-1EB0CFBC2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471" y="2127277"/>
            <a:ext cx="8151058" cy="1877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5175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B91E373-0280-4E30-9BD6-CA979E3A1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2056" y="1639047"/>
            <a:ext cx="5021944" cy="4351338"/>
          </a:xfrm>
        </p:spPr>
        <p:txBody>
          <a:bodyPr/>
          <a:lstStyle/>
          <a:p>
            <a:r>
              <a:rPr lang="en-US" altLang="ko-KR" dirty="0"/>
              <a:t>Features that represent coding style</a:t>
            </a:r>
          </a:p>
          <a:p>
            <a:r>
              <a:rPr lang="en-US" altLang="ko-KR" dirty="0"/>
              <a:t>Applied information gain criteria  and correlation based feature  selection during cross-validation</a:t>
            </a:r>
          </a:p>
          <a:p>
            <a:r>
              <a:rPr lang="en-US" altLang="ko-KR" dirty="0"/>
              <a:t>High accuracy meaning those  features provide strong  representation of coding style</a:t>
            </a:r>
          </a:p>
          <a:p>
            <a:r>
              <a:rPr lang="en-US" altLang="ko-KR" dirty="0"/>
              <a:t>Used those features on different  set of programmers to confirm it</a:t>
            </a:r>
          </a:p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2F48A2A-BC73-4E0B-A0F4-987E42F60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30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01726C55-348B-434B-AFFE-0F6F0C1F3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</a:t>
            </a:r>
            <a:endParaRPr lang="ko-KR" altLang="en-US" dirty="0"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7EC42D56-77E5-4F92-A5C6-1446CE417124}"/>
              </a:ext>
            </a:extLst>
          </p:cNvPr>
          <p:cNvSpPr/>
          <p:nvPr/>
        </p:nvSpPr>
        <p:spPr>
          <a:xfrm>
            <a:off x="660343" y="1602415"/>
            <a:ext cx="3475083" cy="51824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064115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FD6A05A-FAF2-4628-9C4B-FECE1F308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Preprocessing the dataset to generate binaries</a:t>
            </a:r>
          </a:p>
          <a:p>
            <a:r>
              <a:rPr lang="en-US" altLang="ko-KR" dirty="0"/>
              <a:t>Disassemble the binaries</a:t>
            </a:r>
          </a:p>
          <a:p>
            <a:r>
              <a:rPr lang="en-US" altLang="ko-KR" dirty="0"/>
              <a:t>Decompile source code</a:t>
            </a:r>
          </a:p>
          <a:p>
            <a:r>
              <a:rPr lang="en-US" altLang="ko-KR" dirty="0"/>
              <a:t>Extract all possible features and narrow them down to 53</a:t>
            </a:r>
          </a:p>
          <a:p>
            <a:r>
              <a:rPr lang="en-US" altLang="ko-KR" dirty="0"/>
              <a:t>Take a set of 100 programmers each with 9 binaries</a:t>
            </a:r>
          </a:p>
          <a:p>
            <a:r>
              <a:rPr lang="en-US" altLang="ko-KR" dirty="0"/>
              <a:t>Random Forest correctly classifies 900 test instances with 95% accuracy</a:t>
            </a:r>
          </a:p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86E0C87-7C6C-4C5D-9902-2D5007808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31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926FD5A5-EB66-490E-99B0-A85C55855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47771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FD6A05A-FAF2-4628-9C4B-FECE1F308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model needs labeled examples to be built</a:t>
            </a:r>
          </a:p>
          <a:p>
            <a:r>
              <a:rPr lang="en-US" altLang="ko-KR" dirty="0"/>
              <a:t>The more data you provide, the better the accuracy</a:t>
            </a:r>
          </a:p>
          <a:p>
            <a:r>
              <a:rPr lang="en-US" altLang="ko-KR" dirty="0"/>
              <a:t>Obtaining ground truth might be challenging</a:t>
            </a:r>
          </a:p>
          <a:p>
            <a:r>
              <a:rPr lang="en-US" altLang="ko-KR" dirty="0"/>
              <a:t>Is this method really useful ?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86E0C87-7C6C-4C5D-9902-2D5007808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32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926FD5A5-EB66-490E-99B0-A85C55855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5912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86E0C87-7C6C-4C5D-9902-2D5007808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33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926FD5A5-EB66-490E-99B0-A85C55855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</a:t>
            </a:r>
            <a:endParaRPr lang="ko-KR" altLang="en-US" dirty="0"/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D6569D0B-8E3D-4C91-B853-87656F7C4781}"/>
              </a:ext>
            </a:extLst>
          </p:cNvPr>
          <p:cNvSpPr/>
          <p:nvPr/>
        </p:nvSpPr>
        <p:spPr>
          <a:xfrm>
            <a:off x="1565817" y="1972753"/>
            <a:ext cx="6012366" cy="41248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506898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FD6A05A-FAF2-4628-9C4B-FECE1F308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What if there are too many classes or the accuracy is low?</a:t>
            </a:r>
          </a:p>
          <a:p>
            <a:r>
              <a:rPr lang="en-US" altLang="ko-KR" dirty="0"/>
              <a:t>Relax the classification to top-n classification</a:t>
            </a:r>
          </a:p>
          <a:p>
            <a:pPr lvl="1"/>
            <a:r>
              <a:rPr lang="en-US" altLang="ko-KR" dirty="0"/>
              <a:t>n is the number of classes</a:t>
            </a:r>
          </a:p>
          <a:p>
            <a:pPr lvl="1"/>
            <a:r>
              <a:rPr lang="en-US" altLang="ko-KR" dirty="0"/>
              <a:t>If the test instance belongs to one of the n classes, then  classification is correct</a:t>
            </a:r>
          </a:p>
          <a:p>
            <a:r>
              <a:rPr lang="en-US" altLang="ko-KR" dirty="0"/>
              <a:t>Instead of finding one particular author, you just narrow down to a small suspect set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86E0C87-7C6C-4C5D-9902-2D5007808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34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926FD5A5-EB66-490E-99B0-A85C55855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854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86E0C87-7C6C-4C5D-9902-2D5007808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35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926FD5A5-EB66-490E-99B0-A85C55855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</a:t>
            </a:r>
            <a:endParaRPr lang="ko-KR" altLang="en-US" dirty="0"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C4A5C8AA-B5E9-423A-AB7C-F004D038D288}"/>
              </a:ext>
            </a:extLst>
          </p:cNvPr>
          <p:cNvSpPr/>
          <p:nvPr/>
        </p:nvSpPr>
        <p:spPr>
          <a:xfrm>
            <a:off x="2036917" y="1658549"/>
            <a:ext cx="5070166" cy="43616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026989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B08460C-F21C-43BB-A1E5-CF0373702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De-anonymizing with a large dataset</a:t>
            </a:r>
          </a:p>
          <a:p>
            <a:r>
              <a:rPr lang="en-US" altLang="ko-KR" dirty="0"/>
              <a:t>Still better than Rosenblum’s best accuracy (51%)</a:t>
            </a:r>
          </a:p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74F6B4E-ECD4-45D9-B245-3987DEECD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36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AAEB7F48-BD85-4F04-B311-A0F05FB33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</a:t>
            </a:r>
            <a:endParaRPr lang="ko-KR" altLang="en-US" dirty="0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469AF274-C9F5-4066-BF7E-38BF4BD8BC10}"/>
              </a:ext>
            </a:extLst>
          </p:cNvPr>
          <p:cNvSpPr/>
          <p:nvPr/>
        </p:nvSpPr>
        <p:spPr>
          <a:xfrm>
            <a:off x="1291850" y="2722572"/>
            <a:ext cx="6876190" cy="35844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723565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7109505-88E1-4FDC-9289-72C93C18E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De-anonymize programmers with high accuracy from  binaries</a:t>
            </a:r>
          </a:p>
          <a:p>
            <a:r>
              <a:rPr lang="en-US" altLang="ko-KR" dirty="0"/>
              <a:t>How stylistic features are preserved after compilation?</a:t>
            </a:r>
          </a:p>
          <a:p>
            <a:pPr lvl="1"/>
            <a:r>
              <a:rPr lang="en-US" altLang="ko-KR" dirty="0"/>
              <a:t>Correlation of stylistic source code and decompiled source code</a:t>
            </a:r>
          </a:p>
          <a:p>
            <a:pPr lvl="1"/>
            <a:r>
              <a:rPr lang="en-US" altLang="ko-KR" dirty="0"/>
              <a:t>Take features from previous work from de-anonymizing  programmers from source code</a:t>
            </a:r>
          </a:p>
          <a:p>
            <a:pPr lvl="1"/>
            <a:r>
              <a:rPr lang="en-US" altLang="ko-KR" dirty="0"/>
              <a:t>Set one of the 150 features as class for each executable  binary</a:t>
            </a:r>
          </a:p>
          <a:p>
            <a:pPr lvl="1"/>
            <a:r>
              <a:rPr lang="en-US" altLang="ko-KR" dirty="0"/>
              <a:t>Predict the value through Random Forest with 500 trees</a:t>
            </a:r>
          </a:p>
          <a:p>
            <a:pPr lvl="1"/>
            <a:r>
              <a:rPr lang="en-US" altLang="ko-KR" dirty="0"/>
              <a:t>Calculate the Pearson’s correlation coefficient between predicted and original value</a:t>
            </a:r>
          </a:p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CB2ABE0-D0D7-4D46-958C-E33D52E25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37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4BD57E08-808A-4918-B9F8-BE5456EE0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 far..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9405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8012F15-1018-46BF-88D5-1B28131D7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Measures the strength of the relationship between two  variables</a:t>
            </a:r>
          </a:p>
          <a:p>
            <a:r>
              <a:rPr lang="en-US" altLang="ko-KR" dirty="0"/>
              <a:t>Can range from -1 to 1</a:t>
            </a:r>
          </a:p>
          <a:p>
            <a:r>
              <a:rPr lang="en-US" altLang="ko-KR" dirty="0"/>
              <a:t>Correlation coefficient &lt; 1: both variables move in opposite  direction</a:t>
            </a:r>
          </a:p>
          <a:p>
            <a:r>
              <a:rPr lang="en-US" altLang="ko-KR" dirty="0"/>
              <a:t>0 indicates no linear relationship</a:t>
            </a:r>
          </a:p>
          <a:p>
            <a:r>
              <a:rPr lang="en-US" altLang="ko-KR" dirty="0"/>
              <a:t>Correlation coefficient &gt; 1: both variables are correlated or  move in the same direction</a:t>
            </a:r>
          </a:p>
          <a:p>
            <a:r>
              <a:rPr lang="en-US" altLang="ko-KR" dirty="0"/>
              <a:t>Mean of 0.32 and ranges from -0.12 to 0.69 for 150 features</a:t>
            </a:r>
          </a:p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6855608-F0AA-4420-A5D5-E8F505AD5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38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6007C37-E433-4B8C-91AD-F7E9DB272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Pearson’s correlation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42043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2E13C22-5F82-4B7F-B378-DC2DB66EE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F12D68B-934D-4F28-961D-DF361986A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39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48052A8-6A8E-44F2-A5A3-FCF5B367B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Cosine similarity</a:t>
            </a:r>
            <a:endParaRPr lang="ko-KR" altLang="en-US" dirty="0"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8C3344E7-84A9-49E0-8967-E3BB491BFCD8}"/>
              </a:ext>
            </a:extLst>
          </p:cNvPr>
          <p:cNvSpPr/>
          <p:nvPr/>
        </p:nvSpPr>
        <p:spPr>
          <a:xfrm>
            <a:off x="981984" y="2030857"/>
            <a:ext cx="7180033" cy="35677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72154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2DEE794-E37B-4441-96E0-78C8C14D2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C857D0EF-C534-47B1-9A67-00B2E0C59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71D7233-E7F7-43CA-A4CB-889735282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615" y="1922011"/>
            <a:ext cx="8132769" cy="383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9371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3115598-8B5D-4541-A2E9-4BA8F06B2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So far, only clean datasets</a:t>
            </a:r>
          </a:p>
          <a:p>
            <a:r>
              <a:rPr lang="en-US" altLang="ko-KR" dirty="0"/>
              <a:t>Can they deal with more sophisticated binaries?</a:t>
            </a:r>
          </a:p>
          <a:p>
            <a:r>
              <a:rPr lang="en-US" altLang="ko-KR" dirty="0"/>
              <a:t>Optimization during compilation</a:t>
            </a:r>
          </a:p>
          <a:p>
            <a:pPr lvl="1"/>
            <a:r>
              <a:rPr lang="en-US" altLang="ko-KR" dirty="0"/>
              <a:t>Minimize or maximize some attributes (execution time,  amount of memory used)</a:t>
            </a:r>
          </a:p>
          <a:p>
            <a:pPr lvl="1"/>
            <a:r>
              <a:rPr lang="en-US" altLang="ko-KR" dirty="0"/>
              <a:t>Transform program to use fewer resources</a:t>
            </a:r>
          </a:p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58399C9-04C3-4077-84E9-C0B0556BE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40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8258C437-A8DE-425B-A1EC-93364AAAA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Real-world environment</a:t>
            </a:r>
            <a:endParaRPr lang="ko-KR" altLang="en-US" dirty="0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07FA86A9-4C33-4815-B62F-871CBB75F30C}"/>
              </a:ext>
            </a:extLst>
          </p:cNvPr>
          <p:cNvSpPr/>
          <p:nvPr/>
        </p:nvSpPr>
        <p:spPr>
          <a:xfrm>
            <a:off x="1962150" y="4260159"/>
            <a:ext cx="5219700" cy="20961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839168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04C90EB-CAC5-4B1C-809E-AB3B24DF3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Compiled binaries contain debug information</a:t>
            </a:r>
          </a:p>
          <a:p>
            <a:r>
              <a:rPr lang="en-US" altLang="ko-KR" dirty="0"/>
              <a:t>Fully stripped binary file doesn’t contain debugging symbol</a:t>
            </a:r>
          </a:p>
          <a:p>
            <a:r>
              <a:rPr lang="en-US" altLang="ko-KR" dirty="0"/>
              <a:t>The author fully strips every samples with GNU strips</a:t>
            </a:r>
          </a:p>
          <a:p>
            <a:r>
              <a:rPr lang="en-US" altLang="ko-KR" dirty="0"/>
              <a:t>Without optimizations, classification accuracy drops by 24%</a:t>
            </a:r>
          </a:p>
          <a:p>
            <a:r>
              <a:rPr lang="en-US" altLang="ko-KR" dirty="0"/>
              <a:t>Has an impact but is not effective to anonymize</a:t>
            </a:r>
          </a:p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C57BC54-9FBB-4509-A711-34A1DBC6A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41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52C6194A-D86F-46FF-B395-A00D49AC7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Real-world environment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72858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0100B9B-FEF4-4D09-AB17-592E0A6C3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LLVM to obfuscate the binaries</a:t>
            </a:r>
          </a:p>
          <a:p>
            <a:pPr lvl="1"/>
            <a:r>
              <a:rPr lang="en-US" altLang="ko-KR" dirty="0"/>
              <a:t>Substitute instructions by other semantically equivalent  instructions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Introduce bogus control-flow, can flatten control-flow  graphs</a:t>
            </a:r>
          </a:p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26DF3AC-9501-4D69-AC7F-516F35587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42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8F10097D-8BCF-49FF-8AD4-73862B507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Real-world environment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55DE3A7-088D-4375-B7D7-FA937FC48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845" y="3066977"/>
            <a:ext cx="6954310" cy="1495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9122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0100B9B-FEF4-4D09-AB17-592E0A6C3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Using the same features, they train a classifier with the  obfuscated binaries from Google Code Jam</a:t>
            </a:r>
          </a:p>
          <a:p>
            <a:r>
              <a:rPr lang="en-US" altLang="ko-KR" dirty="0"/>
              <a:t>Train a classifier on obfuscated samples</a:t>
            </a:r>
          </a:p>
          <a:p>
            <a:r>
              <a:rPr lang="en-US" altLang="ko-KR" dirty="0"/>
              <a:t>Using the same features (53), they obtain 88% accuracy in  classifying authors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26DF3AC-9501-4D69-AC7F-516F35587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43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8F10097D-8BCF-49FF-8AD4-73862B507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Real-world environment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95897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202619F-A696-4389-AEF7-CD6FD6E24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Programming style is preserved to some extent</a:t>
            </a:r>
          </a:p>
          <a:p>
            <a:r>
              <a:rPr lang="en-US" altLang="ko-KR" dirty="0"/>
              <a:t>Test on a new dataset: GitHub</a:t>
            </a:r>
          </a:p>
          <a:p>
            <a:pPr lvl="1"/>
            <a:r>
              <a:rPr lang="en-US" altLang="ko-KR" dirty="0"/>
              <a:t>Popular repos (5*)</a:t>
            </a:r>
          </a:p>
          <a:p>
            <a:pPr lvl="1"/>
            <a:r>
              <a:rPr lang="en-US" altLang="ko-KR" dirty="0"/>
              <a:t>C/C++ with at least 200 lines of code and not a fork</a:t>
            </a:r>
          </a:p>
          <a:p>
            <a:pPr lvl="1"/>
            <a:r>
              <a:rPr lang="en-US" altLang="ko-KR" dirty="0"/>
              <a:t>439 repos from 161 authors</a:t>
            </a:r>
          </a:p>
          <a:p>
            <a:r>
              <a:rPr lang="en-US" altLang="ko-KR" dirty="0"/>
              <a:t>Files are kept only if:</a:t>
            </a:r>
          </a:p>
          <a:p>
            <a:pPr lvl="1"/>
            <a:r>
              <a:rPr lang="en-US" altLang="ko-KR" dirty="0"/>
              <a:t>Single author</a:t>
            </a:r>
          </a:p>
          <a:p>
            <a:pPr lvl="1"/>
            <a:r>
              <a:rPr lang="en-US" altLang="ko-KR" dirty="0"/>
              <a:t>Author has written at least 10 files (?)</a:t>
            </a:r>
          </a:p>
          <a:p>
            <a:pPr lvl="1"/>
            <a:r>
              <a:rPr lang="en-US" altLang="ko-KR" dirty="0"/>
              <a:t>Author has 5 commits</a:t>
            </a:r>
          </a:p>
          <a:p>
            <a:r>
              <a:rPr lang="en-US" altLang="ko-KR" dirty="0"/>
              <a:t>Ground truth is manually verified</a:t>
            </a:r>
          </a:p>
          <a:p>
            <a:pPr lvl="1"/>
            <a:r>
              <a:rPr lang="en-US" altLang="ko-KR" dirty="0"/>
              <a:t>2 to 344 files and 2 to 8 repositories for each author</a:t>
            </a:r>
          </a:p>
          <a:p>
            <a:pPr lvl="1"/>
            <a:r>
              <a:rPr lang="en-US" altLang="ko-KR" dirty="0"/>
              <a:t>3438 files</a:t>
            </a:r>
          </a:p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E031608-CE00-4758-BC65-62A697BBD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44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60EA2F0F-CE60-4663-96F2-DBF7CA243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GitHub experiment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226528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202619F-A696-4389-AEF7-CD6FD6E24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Compile the projects to get object files (?)</a:t>
            </a:r>
          </a:p>
          <a:p>
            <a:r>
              <a:rPr lang="en-US" altLang="ko-KR" dirty="0"/>
              <a:t>Some projects were not compiling</a:t>
            </a:r>
          </a:p>
          <a:p>
            <a:pPr lvl="1"/>
            <a:r>
              <a:rPr lang="en-US" altLang="ko-KR" dirty="0"/>
              <a:t>Target environment not compatible</a:t>
            </a:r>
          </a:p>
          <a:p>
            <a:pPr lvl="1"/>
            <a:r>
              <a:rPr lang="en-US" altLang="ko-KR" dirty="0"/>
              <a:t>Files needed to setup environment are unavailable</a:t>
            </a:r>
          </a:p>
          <a:p>
            <a:r>
              <a:rPr lang="en-US" altLang="ko-KR" dirty="0"/>
              <a:t>1075 object files from 90 authors</a:t>
            </a:r>
          </a:p>
          <a:p>
            <a:pPr lvl="1"/>
            <a:r>
              <a:rPr lang="en-US" altLang="ko-KR" dirty="0"/>
              <a:t>2 to 24 files per author</a:t>
            </a:r>
          </a:p>
          <a:p>
            <a:pPr lvl="1"/>
            <a:r>
              <a:rPr lang="en-US" altLang="ko-KR" dirty="0"/>
              <a:t>Most authors have at least 9 samples</a:t>
            </a:r>
          </a:p>
          <a:p>
            <a:r>
              <a:rPr lang="en-US" altLang="ko-KR" dirty="0"/>
              <a:t>50 authors with 6 to 15 files to perform experiment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E031608-CE00-4758-BC65-62A697BBD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45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60EA2F0F-CE60-4663-96F2-DBF7CA243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GitHub experiment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943624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202619F-A696-4389-AEF7-CD6FD6E24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More difficult to attribute authorship:</a:t>
            </a:r>
          </a:p>
          <a:p>
            <a:pPr lvl="1"/>
            <a:r>
              <a:rPr lang="en-US" altLang="ko-KR" dirty="0"/>
              <a:t>GitHub datasets are not as clean as GCJ datasets</a:t>
            </a:r>
          </a:p>
          <a:p>
            <a:pPr lvl="2"/>
            <a:r>
              <a:rPr lang="en-US" altLang="ko-KR" dirty="0"/>
              <a:t>3rd party libraries</a:t>
            </a:r>
          </a:p>
          <a:p>
            <a:pPr lvl="2"/>
            <a:r>
              <a:rPr lang="en-US" altLang="ko-KR" dirty="0"/>
              <a:t>3rd party code</a:t>
            </a:r>
          </a:p>
          <a:p>
            <a:pPr lvl="1"/>
            <a:r>
              <a:rPr lang="en-US" altLang="ko-KR" dirty="0"/>
              <a:t>Not much training data</a:t>
            </a:r>
          </a:p>
          <a:p>
            <a:r>
              <a:rPr lang="en-US" altLang="ko-KR" dirty="0"/>
              <a:t>65% accuracy in correctly classifying programmers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E031608-CE00-4758-BC65-62A697BBD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46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60EA2F0F-CE60-4663-96F2-DBF7CA243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GitHub experiment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03671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D968510-8D4E-49D5-82E9-86619088F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 the wild, maybe they never encountered code samples  from a programmer in the test set</a:t>
            </a:r>
          </a:p>
          <a:p>
            <a:r>
              <a:rPr lang="en-US" altLang="ko-KR" dirty="0"/>
              <a:t>Change method to check if the file belongs to a programmer in the training set</a:t>
            </a:r>
          </a:p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EC26634-D4B3-4E38-9C69-E95931BD3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47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5C2972CF-0985-4529-ABA0-07B6FBC8C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Challenges</a:t>
            </a:r>
            <a:endParaRPr lang="ko-KR" altLang="en-US" dirty="0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A7552022-4111-4C9C-BD25-4779B50705AA}"/>
              </a:ext>
            </a:extLst>
          </p:cNvPr>
          <p:cNvSpPr/>
          <p:nvPr/>
        </p:nvSpPr>
        <p:spPr>
          <a:xfrm>
            <a:off x="2659406" y="3418057"/>
            <a:ext cx="4124678" cy="28775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6645462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CEA6076-8200-4BFA-9554-2E778EC0C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Forum dump leaked</a:t>
            </a:r>
          </a:p>
          <a:p>
            <a:pPr lvl="1"/>
            <a:r>
              <a:rPr lang="en-US" altLang="ko-KR" dirty="0"/>
              <a:t>Private messages of 585897 members</a:t>
            </a:r>
          </a:p>
          <a:p>
            <a:pPr lvl="1"/>
            <a:r>
              <a:rPr lang="en-US" altLang="ko-KR" dirty="0"/>
              <a:t>Share, sell, buy stolen credentials, cracking software</a:t>
            </a:r>
          </a:p>
          <a:p>
            <a:pPr lvl="1"/>
            <a:r>
              <a:rPr lang="en-US" altLang="ko-KR" dirty="0"/>
              <a:t>A lot of active developers selling or sharing their code</a:t>
            </a:r>
          </a:p>
          <a:p>
            <a:r>
              <a:rPr lang="en-US" altLang="ko-KR" dirty="0"/>
              <a:t>Declared authorship inside private messages</a:t>
            </a:r>
          </a:p>
          <a:p>
            <a:r>
              <a:rPr lang="en-US" altLang="ko-KR" dirty="0"/>
              <a:t>Software hosted on sharing sites, with active link</a:t>
            </a:r>
          </a:p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E83C1CD-0364-429D-9AF3-5DA90CD7D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48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5B3CE5D-3645-4A54-9DF9-96C3DBEDE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Nulled.IO hacker forum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58938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761FBEA-9F4D-4779-896E-F4F34AF3A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Dataset from 4 members</a:t>
            </a:r>
          </a:p>
          <a:p>
            <a:r>
              <a:rPr lang="en-US" altLang="ko-KR" dirty="0"/>
              <a:t>13 Windows executables</a:t>
            </a:r>
          </a:p>
          <a:p>
            <a:r>
              <a:rPr lang="en-US" altLang="ko-KR" dirty="0"/>
              <a:t>1 member with only one sample</a:t>
            </a:r>
          </a:p>
          <a:p>
            <a:r>
              <a:rPr lang="en-US" altLang="ko-KR" dirty="0"/>
              <a:t>Doesn’t contain native code but bytecode for Microsoft CLI</a:t>
            </a:r>
          </a:p>
          <a:p>
            <a:pPr lvl="1"/>
            <a:r>
              <a:rPr lang="en-US" altLang="ko-KR" dirty="0"/>
              <a:t>Can’t analyze it with disassembler and </a:t>
            </a:r>
            <a:r>
              <a:rPr lang="en-US" altLang="ko-KR" dirty="0" err="1"/>
              <a:t>decompiler</a:t>
            </a:r>
            <a:endParaRPr lang="en-US" altLang="ko-KR" dirty="0"/>
          </a:p>
          <a:p>
            <a:pPr lvl="1"/>
            <a:r>
              <a:rPr lang="en-US" altLang="ko-KR" dirty="0"/>
              <a:t>Convert bytecode into native code with ngen.exe</a:t>
            </a:r>
          </a:p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CB04822-6401-4A9F-A517-E83FD16BD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49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D65F8C3E-157D-4310-A4D9-9DCFBCEE7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Nulled.IO hacker forum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6714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6DDFE81-A156-46B5-89F8-3DB52F925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3F74CAFE-D61A-48AF-9704-E3F211981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Previous work (Rosenblum et al.)</a:t>
            </a:r>
            <a:endParaRPr lang="ko-KR" altLang="en-US" dirty="0"/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8C8FDEAB-C913-4A49-A709-DA9540D2CF52}"/>
              </a:ext>
            </a:extLst>
          </p:cNvPr>
          <p:cNvSpPr/>
          <p:nvPr/>
        </p:nvSpPr>
        <p:spPr>
          <a:xfrm>
            <a:off x="453924" y="1827656"/>
            <a:ext cx="8236152" cy="38138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4992733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761FBEA-9F4D-4779-896E-F4F34AF3A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Radare2 couldn’t disassemble so a lot of information is  missing</a:t>
            </a:r>
          </a:p>
          <a:p>
            <a:r>
              <a:rPr lang="en-US" altLang="ko-KR" dirty="0"/>
              <a:t>605 features extracted from decompiled source code</a:t>
            </a:r>
          </a:p>
          <a:p>
            <a:r>
              <a:rPr lang="en-US" altLang="ko-KR" dirty="0"/>
              <a:t>features and netwide disassembler features</a:t>
            </a:r>
          </a:p>
          <a:p>
            <a:r>
              <a:rPr lang="en-US" altLang="ko-KR" dirty="0"/>
              <a:t>100% accuracy even with the sample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CB04822-6401-4A9F-A517-E83FD16BD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50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D65F8C3E-157D-4310-A4D9-9DCFBCEE7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Nulled.IO hacker forum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67835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1EA66F7-DB3D-48F7-AE81-D9732492E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Experimental results show that this work outperform every  other work in term of classification accuracy</a:t>
            </a:r>
          </a:p>
          <a:p>
            <a:r>
              <a:rPr lang="en-US" altLang="ko-KR" dirty="0"/>
              <a:t>This work has limitations</a:t>
            </a:r>
          </a:p>
          <a:p>
            <a:pPr lvl="1"/>
            <a:r>
              <a:rPr lang="en-US" altLang="ko-KR" dirty="0"/>
              <a:t>Single author binaries</a:t>
            </a:r>
          </a:p>
          <a:p>
            <a:pPr lvl="1"/>
            <a:r>
              <a:rPr lang="en-US" altLang="ko-KR" dirty="0"/>
              <a:t>Only C/C++</a:t>
            </a:r>
          </a:p>
          <a:p>
            <a:pPr lvl="1"/>
            <a:r>
              <a:rPr lang="en-US" altLang="ko-KR" dirty="0"/>
              <a:t>No way to tell if code was copied</a:t>
            </a:r>
          </a:p>
          <a:p>
            <a:r>
              <a:rPr lang="en-US" altLang="ko-KR" dirty="0"/>
              <a:t>Tips from the author</a:t>
            </a:r>
          </a:p>
          <a:p>
            <a:pPr lvl="1"/>
            <a:r>
              <a:rPr lang="en-US" altLang="ko-KR" dirty="0"/>
              <a:t>Do not own any public repositories</a:t>
            </a:r>
          </a:p>
          <a:p>
            <a:pPr lvl="1"/>
            <a:r>
              <a:rPr lang="en-US" altLang="ko-KR" dirty="0"/>
              <a:t>Don’t release multiple binaries using same identity</a:t>
            </a:r>
          </a:p>
          <a:p>
            <a:pPr lvl="1"/>
            <a:r>
              <a:rPr lang="en-US" altLang="ko-KR" dirty="0"/>
              <a:t>Use different optimizations and obfuscations to avoid  patterns</a:t>
            </a:r>
          </a:p>
          <a:p>
            <a:pPr lvl="1"/>
            <a:r>
              <a:rPr lang="en-US" altLang="ko-KR" dirty="0"/>
              <a:t>Try to change coding style or even programming  language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77DDF5A-D89D-490D-A288-B288DF822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51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807DFD08-C765-4BF4-8A24-81C24DE42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Conclusion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135314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9A339F-435B-45DE-BDD1-FAF9D635F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Questions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49CE6C-3C1E-419B-BFB1-FC8B6A06D4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BBBF37-89F4-4335-8705-02B9AF662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4512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86A4D3F-633E-4011-8CD8-495AD39D3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Rosenblum vs Aylin </a:t>
            </a:r>
            <a:r>
              <a:rPr lang="en-US" altLang="ko-KR" dirty="0" err="1"/>
              <a:t>Caliskan</a:t>
            </a:r>
            <a:endParaRPr lang="en-US" altLang="ko-KR" dirty="0"/>
          </a:p>
          <a:p>
            <a:r>
              <a:rPr lang="en-US" altLang="ko-KR" dirty="0"/>
              <a:t>Coding style features: 1900 vs 53</a:t>
            </a:r>
          </a:p>
          <a:p>
            <a:r>
              <a:rPr lang="en-US" altLang="ko-KR" dirty="0"/>
              <a:t>Training samples: 8-16 vs 8</a:t>
            </a:r>
          </a:p>
          <a:p>
            <a:r>
              <a:rPr lang="en-US" altLang="ko-KR" dirty="0"/>
              <a:t>Best accuracy using SVM: 51% vs 71%</a:t>
            </a:r>
          </a:p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D71124F-CF05-4461-A6DC-FE8CCD89F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E7DC259B-7783-47BA-9FA7-F5B00298F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Previous work (Rosenblum et al.)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0686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6672149-71E6-4385-A211-F67CF5C3F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3BBF8B21-C4CB-4A55-8727-EF066310C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Comparison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B07946F-9F1F-48F1-98A3-9DAFD971B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947" y="1874385"/>
            <a:ext cx="8596105" cy="3109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231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823B347-8B1C-4C01-9BE2-F7F6D0B65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goal is to automatically recognize programmers of  compiled code</a:t>
            </a:r>
          </a:p>
          <a:p>
            <a:r>
              <a:rPr lang="en-US" altLang="ko-KR" dirty="0"/>
              <a:t>Using supervised machine learning</a:t>
            </a:r>
          </a:p>
          <a:p>
            <a:pPr lvl="1"/>
            <a:r>
              <a:rPr lang="en-US" altLang="ko-KR" dirty="0"/>
              <a:t>Generate a classifier from training data</a:t>
            </a:r>
          </a:p>
          <a:p>
            <a:pPr lvl="1"/>
            <a:r>
              <a:rPr lang="en-US" altLang="ko-KR" dirty="0"/>
              <a:t>Easily retargetable to any set of data</a:t>
            </a:r>
          </a:p>
          <a:p>
            <a:pPr lvl="1"/>
            <a:r>
              <a:rPr lang="en-US" altLang="ko-KR" dirty="0"/>
              <a:t>Might not work if the dataset is too short or unavailable</a:t>
            </a:r>
          </a:p>
          <a:p>
            <a:r>
              <a:rPr lang="en-US" altLang="ko-KR" dirty="0"/>
              <a:t>Using low-level features from disassemblers and high-level features from </a:t>
            </a:r>
            <a:r>
              <a:rPr lang="en-US" altLang="ko-KR" dirty="0" err="1"/>
              <a:t>decompilers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D8CDAAC-607F-41BB-819A-1C62E5F62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78528633-0E2A-434C-925B-F45D5A7E3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Background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5046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4AF1965-2C87-4E4E-BE7F-96D84AF32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1000 submissions from Google Code Jam</a:t>
            </a:r>
          </a:p>
          <a:p>
            <a:pPr lvl="1"/>
            <a:r>
              <a:rPr lang="en-US" altLang="ko-KR" dirty="0"/>
              <a:t>Only 600 were compiling</a:t>
            </a:r>
          </a:p>
          <a:p>
            <a:pPr lvl="1"/>
            <a:r>
              <a:rPr lang="en-US" altLang="ko-KR" dirty="0"/>
              <a:t>Compare the results with Rosenblum’s work</a:t>
            </a:r>
          </a:p>
          <a:p>
            <a:r>
              <a:rPr lang="en-US" altLang="ko-KR" dirty="0"/>
              <a:t>439 repositories from 161 authors on GitHub</a:t>
            </a:r>
          </a:p>
          <a:p>
            <a:pPr lvl="1"/>
            <a:r>
              <a:rPr lang="en-US" altLang="ko-KR" dirty="0"/>
              <a:t>C/C++ source code</a:t>
            </a:r>
          </a:p>
          <a:p>
            <a:pPr lvl="1"/>
            <a:r>
              <a:rPr lang="en-US" altLang="ko-KR" dirty="0"/>
              <a:t>Popular repository (presence of 5 stars)</a:t>
            </a:r>
          </a:p>
          <a:p>
            <a:pPr lvl="1"/>
            <a:r>
              <a:rPr lang="en-US" altLang="ko-KR" dirty="0"/>
              <a:t>Only one author committed to the repository</a:t>
            </a:r>
          </a:p>
          <a:p>
            <a:pPr lvl="1"/>
            <a:r>
              <a:rPr lang="en-US" altLang="ko-KR" dirty="0"/>
              <a:t>At least 200 lines of code</a:t>
            </a:r>
          </a:p>
          <a:p>
            <a:pPr lvl="1"/>
            <a:r>
              <a:rPr lang="en-US" altLang="ko-KR" dirty="0"/>
              <a:t>Not a fork of another repository</a:t>
            </a:r>
          </a:p>
          <a:p>
            <a:r>
              <a:rPr lang="en-US" altLang="ko-KR" dirty="0"/>
              <a:t>Leaked Nulled.io forum</a:t>
            </a:r>
          </a:p>
          <a:p>
            <a:pPr lvl="1"/>
            <a:r>
              <a:rPr lang="en-US" altLang="ko-KR" dirty="0"/>
              <a:t>4 forum members</a:t>
            </a:r>
          </a:p>
          <a:p>
            <a:pPr lvl="1"/>
            <a:r>
              <a:rPr lang="en-US" altLang="ko-KR" dirty="0"/>
              <a:t>13 Windows executables</a:t>
            </a:r>
          </a:p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2BB9C45-25B5-4820-AB98-D5B5577AE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C1351D30-2803-404B-B415-7EEE32B97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Dataset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5794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3746</TotalTime>
  <Words>2035</Words>
  <Application>Microsoft Office PowerPoint</Application>
  <PresentationFormat>On-screen Show (4:3)</PresentationFormat>
  <Paragraphs>354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9" baseType="lpstr">
      <vt:lpstr>맑은 고딕</vt:lpstr>
      <vt:lpstr>나눔바른고딕</vt:lpstr>
      <vt:lpstr>나눔바른고딕 Light</vt:lpstr>
      <vt:lpstr>Arial</vt:lpstr>
      <vt:lpstr>Calibri</vt:lpstr>
      <vt:lpstr>Tahoma</vt:lpstr>
      <vt:lpstr>Office 테마</vt:lpstr>
      <vt:lpstr>When Coding Style Survives Compilation: De-anonymizing Programmers from Executable Binaries</vt:lpstr>
      <vt:lpstr>What’s the paper about?</vt:lpstr>
      <vt:lpstr>Introduction</vt:lpstr>
      <vt:lpstr>Introduction</vt:lpstr>
      <vt:lpstr>Previous work (Rosenblum et al.)</vt:lpstr>
      <vt:lpstr>Previous work (Rosenblum et al.)</vt:lpstr>
      <vt:lpstr>Comparison</vt:lpstr>
      <vt:lpstr>Background</vt:lpstr>
      <vt:lpstr>Dataset</vt:lpstr>
      <vt:lpstr>Procedure by the author</vt:lpstr>
      <vt:lpstr>Procedure by the author</vt:lpstr>
      <vt:lpstr>Disassembly</vt:lpstr>
      <vt:lpstr>Netwide Disassembler (ndisasm)</vt:lpstr>
      <vt:lpstr>Radare2 disassembler</vt:lpstr>
      <vt:lpstr>Disassembly</vt:lpstr>
      <vt:lpstr>Decompilation</vt:lpstr>
      <vt:lpstr>Decompilation: What is an AST?</vt:lpstr>
      <vt:lpstr>Decompilation: What is a CFG?</vt:lpstr>
      <vt:lpstr>Decompilation</vt:lpstr>
      <vt:lpstr>Decompilation</vt:lpstr>
      <vt:lpstr>Decompilation: Lexical features</vt:lpstr>
      <vt:lpstr>Decompilation: Syntactical  features</vt:lpstr>
      <vt:lpstr>Features</vt:lpstr>
      <vt:lpstr>Dimensionality reduction</vt:lpstr>
      <vt:lpstr>Dimensionality reduction</vt:lpstr>
      <vt:lpstr>Classification</vt:lpstr>
      <vt:lpstr>Classification</vt:lpstr>
      <vt:lpstr>Evaluation</vt:lpstr>
      <vt:lpstr>Evaluation</vt:lpstr>
      <vt:lpstr>Evaluation</vt:lpstr>
      <vt:lpstr>Evaluation</vt:lpstr>
      <vt:lpstr>Evaluation</vt:lpstr>
      <vt:lpstr>Evaluation</vt:lpstr>
      <vt:lpstr>Evaluation</vt:lpstr>
      <vt:lpstr>Evaluation</vt:lpstr>
      <vt:lpstr>Evaluation</vt:lpstr>
      <vt:lpstr>So far..</vt:lpstr>
      <vt:lpstr>Pearson’s correlation</vt:lpstr>
      <vt:lpstr>Cosine similarity</vt:lpstr>
      <vt:lpstr>Real-world environment</vt:lpstr>
      <vt:lpstr>Real-world environment</vt:lpstr>
      <vt:lpstr>Real-world environment</vt:lpstr>
      <vt:lpstr>Real-world environment</vt:lpstr>
      <vt:lpstr>GitHub experiment</vt:lpstr>
      <vt:lpstr>GitHub experiment</vt:lpstr>
      <vt:lpstr>GitHub experiment</vt:lpstr>
      <vt:lpstr>Challenges</vt:lpstr>
      <vt:lpstr>Nulled.IO hacker forum</vt:lpstr>
      <vt:lpstr>Nulled.IO hacker forum</vt:lpstr>
      <vt:lpstr>Nulled.IO hacker forum</vt:lpstr>
      <vt:lpstr>Conclusion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Park Jung-hwan</dc:creator>
  <cp:lastModifiedBy>leeswimming</cp:lastModifiedBy>
  <cp:revision>100</cp:revision>
  <dcterms:created xsi:type="dcterms:W3CDTF">2019-03-15T05:45:15Z</dcterms:created>
  <dcterms:modified xsi:type="dcterms:W3CDTF">2019-09-16T03:52:18Z</dcterms:modified>
</cp:coreProperties>
</file>