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jpg"/>
  <Override PartName="/ppt/media/image5.jpg" ContentType="image/jpg"/>
  <Override PartName="/ppt/media/image6.jpg" ContentType="image/jpg"/>
  <Override PartName="/ppt/media/image17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8" r:id="rId20"/>
    <p:sldId id="327" r:id="rId21"/>
    <p:sldId id="329" r:id="rId22"/>
    <p:sldId id="331" r:id="rId23"/>
    <p:sldId id="330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5" r:id="rId37"/>
    <p:sldId id="344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0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565A5C"/>
    <a:srgbClr val="187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BAB2EBC-B682-44A4-A8EF-4A013DC2A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8AF86E-9B22-4B46-A3D8-9D0308194D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3230-4F64-4927-BD75-4B8C248F944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ACDF4-CB4D-46AC-A36C-2476DB4185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F3ADB-DCFA-4CD3-B094-050E1D7479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C4B64-DBCE-4147-A82B-4DA5B9B4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52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E9715-206F-4735-88CE-5603A39B2CA4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BBC31-AEC2-46DD-80F3-D2BEABB96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5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0EFDF1-3F72-4391-B12C-02D4D53BE77D}"/>
              </a:ext>
            </a:extLst>
          </p:cNvPr>
          <p:cNvSpPr/>
          <p:nvPr userDrawn="1"/>
        </p:nvSpPr>
        <p:spPr>
          <a:xfrm>
            <a:off x="144000" y="3052061"/>
            <a:ext cx="9000000" cy="108000"/>
          </a:xfrm>
          <a:prstGeom prst="rect">
            <a:avLst/>
          </a:prstGeom>
          <a:solidFill>
            <a:srgbClr val="18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B97E2-459A-42C0-BDAE-FE96590B2294}"/>
              </a:ext>
            </a:extLst>
          </p:cNvPr>
          <p:cNvSpPr/>
          <p:nvPr userDrawn="1"/>
        </p:nvSpPr>
        <p:spPr>
          <a:xfrm>
            <a:off x="144000" y="2977940"/>
            <a:ext cx="9000000" cy="720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9DEF2-E5CA-4B7E-823C-E84DE6D3955B}"/>
              </a:ext>
            </a:extLst>
          </p:cNvPr>
          <p:cNvSpPr/>
          <p:nvPr userDrawn="1"/>
        </p:nvSpPr>
        <p:spPr>
          <a:xfrm rot="2808188">
            <a:off x="266388" y="2529519"/>
            <a:ext cx="347221" cy="76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440027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43000" y="3376902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0668A6F-2987-4AA5-9B4A-07327F802EFC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C36F5C-D65F-4F70-A1EE-53D57823169F}"/>
              </a:ext>
            </a:extLst>
          </p:cNvPr>
          <p:cNvSpPr/>
          <p:nvPr userDrawn="1"/>
        </p:nvSpPr>
        <p:spPr>
          <a:xfrm>
            <a:off x="144000" y="1385324"/>
            <a:ext cx="9000000" cy="108000"/>
          </a:xfrm>
          <a:prstGeom prst="rect">
            <a:avLst/>
          </a:prstGeom>
          <a:solidFill>
            <a:srgbClr val="18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F2C542-54B4-4C3E-BE60-EDA1E7AB4F3B}"/>
              </a:ext>
            </a:extLst>
          </p:cNvPr>
          <p:cNvSpPr/>
          <p:nvPr userDrawn="1"/>
        </p:nvSpPr>
        <p:spPr>
          <a:xfrm>
            <a:off x="144000" y="1311203"/>
            <a:ext cx="9000000" cy="720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628650" y="1639047"/>
            <a:ext cx="7886700" cy="43513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lnSpc>
                <a:spcPct val="100000"/>
              </a:lnSpc>
              <a:defRPr sz="20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lnSpc>
                <a:spcPct val="100000"/>
              </a:lnSpc>
              <a:defRPr sz="18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lnSpc>
                <a:spcPct val="100000"/>
              </a:lnSpc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lnSpc>
                <a:spcPct val="100000"/>
              </a:lnSpc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0E38485-21F1-473C-A041-033DAD9A39DF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9642F4-C703-41A3-8ADF-9B460EA31648}"/>
              </a:ext>
            </a:extLst>
          </p:cNvPr>
          <p:cNvSpPr/>
          <p:nvPr userDrawn="1"/>
        </p:nvSpPr>
        <p:spPr>
          <a:xfrm rot="2808188">
            <a:off x="292495" y="685805"/>
            <a:ext cx="508366" cy="1022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6595" y="431841"/>
            <a:ext cx="7886700" cy="890547"/>
          </a:xfrm>
        </p:spPr>
        <p:txBody>
          <a:bodyPr anchor="b">
            <a:normAutofit/>
          </a:bodyPr>
          <a:lstStyle>
            <a:lvl1pPr algn="l">
              <a:defRPr sz="40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7715F85-69FD-4A41-AB62-E2D3AAEF6501}"/>
              </a:ext>
            </a:extLst>
          </p:cNvPr>
          <p:cNvGrpSpPr/>
          <p:nvPr userDrawn="1"/>
        </p:nvGrpSpPr>
        <p:grpSpPr>
          <a:xfrm>
            <a:off x="28763" y="4221190"/>
            <a:ext cx="9115237" cy="476274"/>
            <a:chOff x="28763" y="4221190"/>
            <a:chExt cx="9115237" cy="4762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7819B3-7E5A-4CBA-BCA8-9329557B2542}"/>
                </a:ext>
              </a:extLst>
            </p:cNvPr>
            <p:cNvSpPr/>
            <p:nvPr userDrawn="1"/>
          </p:nvSpPr>
          <p:spPr>
            <a:xfrm>
              <a:off x="144000" y="4589464"/>
              <a:ext cx="9000000" cy="108000"/>
            </a:xfrm>
            <a:prstGeom prst="rect">
              <a:avLst/>
            </a:prstGeom>
            <a:solidFill>
              <a:srgbClr val="187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216B24-4207-413D-BDEB-23BED64B5628}"/>
                </a:ext>
              </a:extLst>
            </p:cNvPr>
            <p:cNvSpPr/>
            <p:nvPr userDrawn="1"/>
          </p:nvSpPr>
          <p:spPr>
            <a:xfrm>
              <a:off x="144000" y="4515343"/>
              <a:ext cx="9000000" cy="72000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94E00B-9EDF-45D4-8602-2D7AD501F57A}"/>
                </a:ext>
              </a:extLst>
            </p:cNvPr>
            <p:cNvSpPr/>
            <p:nvPr userDrawn="1"/>
          </p:nvSpPr>
          <p:spPr>
            <a:xfrm rot="4500000">
              <a:off x="956326" y="3293627"/>
              <a:ext cx="223366" cy="20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r">
              <a:defRPr sz="60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15F4-D42D-4294-B3F2-ACA2230A7C25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7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4213FB3-DF8E-46A7-9ED7-5B863F6BB3E1}"/>
              </a:ext>
            </a:extLst>
          </p:cNvPr>
          <p:cNvGrpSpPr/>
          <p:nvPr userDrawn="1"/>
        </p:nvGrpSpPr>
        <p:grpSpPr>
          <a:xfrm>
            <a:off x="28763" y="1385351"/>
            <a:ext cx="9115237" cy="476274"/>
            <a:chOff x="28763" y="1385351"/>
            <a:chExt cx="9115237" cy="4762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2ECAC69-6473-4FB0-89BC-690487DAC71B}"/>
                </a:ext>
              </a:extLst>
            </p:cNvPr>
            <p:cNvSpPr/>
            <p:nvPr userDrawn="1"/>
          </p:nvSpPr>
          <p:spPr>
            <a:xfrm>
              <a:off x="144000" y="1753625"/>
              <a:ext cx="9000000" cy="108000"/>
            </a:xfrm>
            <a:prstGeom prst="rect">
              <a:avLst/>
            </a:prstGeom>
            <a:solidFill>
              <a:srgbClr val="187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3C71CE-9292-43A5-AFDE-E1C69EB1A625}"/>
                </a:ext>
              </a:extLst>
            </p:cNvPr>
            <p:cNvSpPr/>
            <p:nvPr userDrawn="1"/>
          </p:nvSpPr>
          <p:spPr>
            <a:xfrm>
              <a:off x="144000" y="1679504"/>
              <a:ext cx="9000000" cy="72000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A40729-51A9-4EBB-92AB-7CBF9CAD30FD}"/>
                </a:ext>
              </a:extLst>
            </p:cNvPr>
            <p:cNvSpPr/>
            <p:nvPr userDrawn="1"/>
          </p:nvSpPr>
          <p:spPr>
            <a:xfrm rot="4500000">
              <a:off x="956326" y="457788"/>
              <a:ext cx="223366" cy="20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EB46-B2A3-4617-BAD0-B3F65B645F21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AE5F-CD42-4E6E-A34C-61E7DD73B218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84FF731-EB89-4F17-8716-121218DD94B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17" y="6407035"/>
            <a:ext cx="1131987" cy="314441"/>
          </a:xfrm>
          <a:prstGeom prst="rect">
            <a:avLst/>
          </a:prstGeom>
        </p:spPr>
      </p:pic>
      <p:pic>
        <p:nvPicPr>
          <p:cNvPr id="1026" name="Picture 2" descr="https://cs.kaist.ac.kr/upload_files/research_lab/14b823e624b54d6d93270dd3df4f8c9a.jpg">
            <a:extLst>
              <a:ext uri="{FF2B5EF4-FFF2-40B4-BE49-F238E27FC236}">
                <a16:creationId xmlns:a16="http://schemas.microsoft.com/office/drawing/2014/main" id="{C1F3C35B-A8C4-4A10-AB5F-3AB332D504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503" r="-3402"/>
          <a:stretch/>
        </p:blipFill>
        <p:spPr bwMode="auto">
          <a:xfrm>
            <a:off x="116952" y="6277151"/>
            <a:ext cx="1108422" cy="52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B284-FA56-4649-92F1-A7F74493397D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5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85BE2C3-4C00-4662-A8F6-AE817E3951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55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나눔바른고딕" panose="020B0603020101020101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C3F5D-55C5-4F80-827B-DE01A0025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800" dirty="0"/>
              <a:t>With Great Training Comes Great Vulnerability:  Practical Attacks against Transfer Learning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89F38-2935-4013-BF5C-EABFCCE18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altLang="ko-KR" dirty="0"/>
              <a:t>Bolun Wang*, YuanshunYao, Bimal Viswanath§ Haitao Zheng, Ben Y. Zhao  University of Chicago, * UC Santa Barbara, §Virginia Tech</a:t>
            </a:r>
          </a:p>
          <a:p>
            <a:r>
              <a:rPr lang="pt-BR" altLang="ko-KR" dirty="0"/>
              <a:t>USENIX  </a:t>
            </a:r>
            <a:r>
              <a:rPr lang="pt-BR" altLang="ko-KR"/>
              <a:t>Security 2018</a:t>
            </a:r>
            <a:endParaRPr lang="pt-BR" altLang="ko-KR" dirty="0"/>
          </a:p>
        </p:txBody>
      </p:sp>
    </p:spTree>
    <p:extLst>
      <p:ext uri="{BB962C8B-B14F-4D97-AF65-F5344CB8AC3E}">
        <p14:creationId xmlns:p14="http://schemas.microsoft.com/office/powerpoint/2010/main" val="270153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B0D424-CA10-4FE0-B9DC-D38CD203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Face recognition: recognize faces of 65 people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A0F9B3-F2E0-449C-998A-3683C75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CA873D-E35E-4152-B971-F49BCEF4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Learning: Example</a:t>
            </a:r>
            <a:endParaRPr lang="ko-KR" altLang="en-US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4787FD5-A41B-4A5B-9179-B840F6973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122608"/>
              </p:ext>
            </p:extLst>
          </p:nvPr>
        </p:nvGraphicFramePr>
        <p:xfrm>
          <a:off x="1129030" y="4901691"/>
          <a:ext cx="688594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2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 gridSpan="2">
                  <a:txBody>
                    <a:bodyPr/>
                    <a:lstStyle/>
                    <a:p>
                      <a:pPr marL="22606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Classification</a:t>
                      </a:r>
                      <a:r>
                        <a:rPr sz="2000" b="1" spc="-1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Accuracy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Without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Transfer</a:t>
                      </a:r>
                      <a:r>
                        <a:rPr sz="20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Learning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Transfer</a:t>
                      </a:r>
                      <a:r>
                        <a:rPr sz="20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Learning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25" dirty="0">
                          <a:latin typeface="Arial"/>
                          <a:cs typeface="Arial"/>
                        </a:rPr>
                        <a:t>1%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93.47%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8454D8-D0C9-4DC7-A466-D1BBC6FAB8FB}"/>
              </a:ext>
            </a:extLst>
          </p:cNvPr>
          <p:cNvGrpSpPr/>
          <p:nvPr/>
        </p:nvGrpSpPr>
        <p:grpSpPr>
          <a:xfrm>
            <a:off x="78702" y="2747772"/>
            <a:ext cx="8986597" cy="1422400"/>
            <a:chOff x="173616" y="2747772"/>
            <a:chExt cx="8986597" cy="142240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FC44EEA5-030C-4899-BA35-D7F86CEDA917}"/>
                </a:ext>
              </a:extLst>
            </p:cNvPr>
            <p:cNvSpPr/>
            <p:nvPr/>
          </p:nvSpPr>
          <p:spPr>
            <a:xfrm>
              <a:off x="7072967" y="2747772"/>
              <a:ext cx="1777364" cy="769620"/>
            </a:xfrm>
            <a:custGeom>
              <a:avLst/>
              <a:gdLst/>
              <a:ahLst/>
              <a:cxnLst/>
              <a:rect l="l" t="t" r="r" b="b"/>
              <a:pathLst>
                <a:path w="1777365" h="769620">
                  <a:moveTo>
                    <a:pt x="1648713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69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19"/>
                  </a:lnTo>
                  <a:lnTo>
                    <a:pt x="1648713" y="769619"/>
                  </a:lnTo>
                  <a:lnTo>
                    <a:pt x="1698652" y="759543"/>
                  </a:lnTo>
                  <a:lnTo>
                    <a:pt x="1739423" y="732059"/>
                  </a:lnTo>
                  <a:lnTo>
                    <a:pt x="1766907" y="691288"/>
                  </a:lnTo>
                  <a:lnTo>
                    <a:pt x="1776983" y="641350"/>
                  </a:lnTo>
                  <a:lnTo>
                    <a:pt x="1776983" y="128269"/>
                  </a:lnTo>
                  <a:lnTo>
                    <a:pt x="1766907" y="78331"/>
                  </a:lnTo>
                  <a:lnTo>
                    <a:pt x="1739423" y="37560"/>
                  </a:lnTo>
                  <a:lnTo>
                    <a:pt x="1698652" y="10076"/>
                  </a:lnTo>
                  <a:lnTo>
                    <a:pt x="1648713" y="0"/>
                  </a:lnTo>
                  <a:close/>
                </a:path>
              </a:pathLst>
            </a:custGeom>
            <a:solidFill>
              <a:srgbClr val="EC5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35D274EC-2C44-45E9-9222-6CC91E587940}"/>
                </a:ext>
              </a:extLst>
            </p:cNvPr>
            <p:cNvSpPr txBox="1"/>
            <p:nvPr/>
          </p:nvSpPr>
          <p:spPr>
            <a:xfrm>
              <a:off x="7152978" y="2798826"/>
              <a:ext cx="2007235" cy="137096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227329" marR="609600" indent="177800">
                <a:lnSpc>
                  <a:spcPct val="100000"/>
                </a:lnSpc>
                <a:spcBef>
                  <a:spcPts val="105"/>
                </a:spcBef>
              </a:pPr>
              <a:r>
                <a:rPr sz="2000" spc="-145" dirty="0">
                  <a:solidFill>
                    <a:srgbClr val="FFFFFF"/>
                  </a:solidFill>
                  <a:latin typeface="Arial"/>
                  <a:cs typeface="Arial"/>
                </a:rPr>
                <a:t>Teacher  </a:t>
              </a:r>
              <a:r>
                <a:rPr sz="2000" spc="-90" dirty="0">
                  <a:solidFill>
                    <a:srgbClr val="FFFFFF"/>
                  </a:solidFill>
                  <a:latin typeface="Arial"/>
                  <a:cs typeface="Arial"/>
                </a:rPr>
                <a:t>(</a:t>
              </a:r>
              <a:r>
                <a:rPr sz="2000" spc="-195" dirty="0">
                  <a:solidFill>
                    <a:srgbClr val="FFFFFF"/>
                  </a:solidFill>
                  <a:latin typeface="Arial"/>
                  <a:cs typeface="Arial"/>
                </a:rPr>
                <a:t>V</a:t>
              </a:r>
              <a:r>
                <a:rPr sz="2000" spc="-295" dirty="0">
                  <a:solidFill>
                    <a:srgbClr val="FFFFFF"/>
                  </a:solidFill>
                  <a:latin typeface="Arial"/>
                  <a:cs typeface="Arial"/>
                </a:rPr>
                <a:t>G</a:t>
              </a:r>
              <a:r>
                <a:rPr sz="2000" spc="-305" dirty="0">
                  <a:solidFill>
                    <a:srgbClr val="FFFFFF"/>
                  </a:solidFill>
                  <a:latin typeface="Arial"/>
                  <a:cs typeface="Arial"/>
                </a:rPr>
                <a:t>G</a:t>
              </a:r>
              <a:r>
                <a:rPr sz="2000" spc="-60" dirty="0">
                  <a:solidFill>
                    <a:srgbClr val="FFFFFF"/>
                  </a:solidFill>
                  <a:latin typeface="Arial"/>
                  <a:cs typeface="Arial"/>
                </a:rPr>
                <a:t>-</a:t>
              </a:r>
              <a:r>
                <a:rPr sz="2000" spc="-350" dirty="0">
                  <a:solidFill>
                    <a:srgbClr val="FFFFFF"/>
                  </a:solidFill>
                  <a:latin typeface="Arial"/>
                  <a:cs typeface="Arial"/>
                </a:rPr>
                <a:t>F</a:t>
              </a:r>
              <a:r>
                <a:rPr sz="2000" spc="-120" dirty="0">
                  <a:solidFill>
                    <a:srgbClr val="FFFFFF"/>
                  </a:solidFill>
                  <a:latin typeface="Arial"/>
                  <a:cs typeface="Arial"/>
                </a:rPr>
                <a:t>ace)</a:t>
              </a:r>
              <a:endParaRPr sz="20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985"/>
                </a:spcBef>
              </a:pPr>
              <a:r>
                <a:rPr sz="2000" spc="-95" dirty="0">
                  <a:latin typeface="Arial"/>
                  <a:cs typeface="Arial"/>
                </a:rPr>
                <a:t>900</a:t>
              </a:r>
              <a:r>
                <a:rPr sz="2000" spc="-195" dirty="0">
                  <a:latin typeface="Arial"/>
                  <a:cs typeface="Arial"/>
                </a:rPr>
                <a:t> </a:t>
              </a:r>
              <a:r>
                <a:rPr sz="2000" spc="-80" dirty="0">
                  <a:latin typeface="Arial"/>
                  <a:cs typeface="Arial"/>
                </a:rPr>
                <a:t>images/person</a:t>
              </a:r>
              <a:endParaRPr sz="20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2000" spc="-90" dirty="0">
                  <a:latin typeface="Arial"/>
                  <a:cs typeface="Arial"/>
                </a:rPr>
                <a:t>2,622</a:t>
              </a:r>
              <a:r>
                <a:rPr sz="2000" spc="-140" dirty="0">
                  <a:latin typeface="Arial"/>
                  <a:cs typeface="Arial"/>
                </a:rPr>
                <a:t> </a:t>
              </a:r>
              <a:r>
                <a:rPr sz="2000" spc="-70" dirty="0">
                  <a:latin typeface="Arial"/>
                  <a:cs typeface="Arial"/>
                </a:rPr>
                <a:t>people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98FC6927-CA7E-43B2-9509-AEA2EFCB4FE6}"/>
                </a:ext>
              </a:extLst>
            </p:cNvPr>
            <p:cNvSpPr/>
            <p:nvPr/>
          </p:nvSpPr>
          <p:spPr>
            <a:xfrm>
              <a:off x="1638383" y="2747772"/>
              <a:ext cx="1777364" cy="769620"/>
            </a:xfrm>
            <a:custGeom>
              <a:avLst/>
              <a:gdLst/>
              <a:ahLst/>
              <a:cxnLst/>
              <a:rect l="l" t="t" r="r" b="b"/>
              <a:pathLst>
                <a:path w="1777364" h="769620">
                  <a:moveTo>
                    <a:pt x="1648714" y="0"/>
                  </a:moveTo>
                  <a:lnTo>
                    <a:pt x="128269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69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69" y="769619"/>
                  </a:lnTo>
                  <a:lnTo>
                    <a:pt x="1648714" y="769619"/>
                  </a:lnTo>
                  <a:lnTo>
                    <a:pt x="1698652" y="759543"/>
                  </a:lnTo>
                  <a:lnTo>
                    <a:pt x="1739423" y="732059"/>
                  </a:lnTo>
                  <a:lnTo>
                    <a:pt x="1766907" y="691288"/>
                  </a:lnTo>
                  <a:lnTo>
                    <a:pt x="1776984" y="641350"/>
                  </a:lnTo>
                  <a:lnTo>
                    <a:pt x="1776984" y="128269"/>
                  </a:lnTo>
                  <a:lnTo>
                    <a:pt x="1766907" y="78331"/>
                  </a:lnTo>
                  <a:lnTo>
                    <a:pt x="1739423" y="37560"/>
                  </a:lnTo>
                  <a:lnTo>
                    <a:pt x="1698652" y="10076"/>
                  </a:lnTo>
                  <a:lnTo>
                    <a:pt x="1648714" y="0"/>
                  </a:lnTo>
                  <a:close/>
                </a:path>
              </a:pathLst>
            </a:custGeom>
            <a:solidFill>
              <a:srgbClr val="4A6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8BCF193-61EC-42DC-832F-22E0159DAD89}"/>
                </a:ext>
              </a:extLst>
            </p:cNvPr>
            <p:cNvSpPr txBox="1"/>
            <p:nvPr/>
          </p:nvSpPr>
          <p:spPr>
            <a:xfrm>
              <a:off x="2108156" y="2951226"/>
              <a:ext cx="838835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spc="-120" dirty="0">
                  <a:solidFill>
                    <a:srgbClr val="FFFFFF"/>
                  </a:solidFill>
                  <a:latin typeface="Arial"/>
                  <a:cs typeface="Arial"/>
                </a:rPr>
                <a:t>St</a:t>
              </a:r>
              <a:r>
                <a:rPr sz="2000" spc="-130" dirty="0">
                  <a:solidFill>
                    <a:srgbClr val="FFFFFF"/>
                  </a:solidFill>
                  <a:latin typeface="Arial"/>
                  <a:cs typeface="Arial"/>
                </a:rPr>
                <a:t>u</a:t>
              </a:r>
              <a:r>
                <a:rPr sz="2000" spc="-85" dirty="0">
                  <a:solidFill>
                    <a:srgbClr val="FFFFFF"/>
                  </a:solidFill>
                  <a:latin typeface="Arial"/>
                  <a:cs typeface="Arial"/>
                </a:rPr>
                <a:t>de</a:t>
              </a:r>
              <a:r>
                <a:rPr sz="2000" spc="-100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2000" spc="114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EB02B686-7FA6-4918-B57D-B7C15BB73475}"/>
                </a:ext>
              </a:extLst>
            </p:cNvPr>
            <p:cNvSpPr/>
            <p:nvPr/>
          </p:nvSpPr>
          <p:spPr>
            <a:xfrm>
              <a:off x="3416130" y="3080130"/>
              <a:ext cx="3657600" cy="120650"/>
            </a:xfrm>
            <a:custGeom>
              <a:avLst/>
              <a:gdLst/>
              <a:ahLst/>
              <a:cxnLst/>
              <a:rect l="l" t="t" r="r" b="b"/>
              <a:pathLst>
                <a:path w="3657600" h="120650">
                  <a:moveTo>
                    <a:pt x="102996" y="0"/>
                  </a:moveTo>
                  <a:lnTo>
                    <a:pt x="0" y="60071"/>
                  </a:lnTo>
                  <a:lnTo>
                    <a:pt x="102996" y="120142"/>
                  </a:lnTo>
                  <a:lnTo>
                    <a:pt x="110997" y="118110"/>
                  </a:lnTo>
                  <a:lnTo>
                    <a:pt x="114553" y="111887"/>
                  </a:lnTo>
                  <a:lnTo>
                    <a:pt x="118109" y="105791"/>
                  </a:lnTo>
                  <a:lnTo>
                    <a:pt x="116077" y="97790"/>
                  </a:lnTo>
                  <a:lnTo>
                    <a:pt x="109854" y="94234"/>
                  </a:lnTo>
                  <a:lnTo>
                    <a:pt x="73496" y="73025"/>
                  </a:lnTo>
                  <a:lnTo>
                    <a:pt x="25526" y="73025"/>
                  </a:lnTo>
                  <a:lnTo>
                    <a:pt x="25526" y="47117"/>
                  </a:lnTo>
                  <a:lnTo>
                    <a:pt x="73496" y="47117"/>
                  </a:lnTo>
                  <a:lnTo>
                    <a:pt x="109854" y="25908"/>
                  </a:lnTo>
                  <a:lnTo>
                    <a:pt x="116077" y="22352"/>
                  </a:lnTo>
                  <a:lnTo>
                    <a:pt x="118109" y="14351"/>
                  </a:lnTo>
                  <a:lnTo>
                    <a:pt x="114553" y="8255"/>
                  </a:lnTo>
                  <a:lnTo>
                    <a:pt x="110997" y="2032"/>
                  </a:lnTo>
                  <a:lnTo>
                    <a:pt x="102996" y="0"/>
                  </a:lnTo>
                  <a:close/>
                </a:path>
                <a:path w="3657600" h="120650">
                  <a:moveTo>
                    <a:pt x="73496" y="47117"/>
                  </a:moveTo>
                  <a:lnTo>
                    <a:pt x="25526" y="47117"/>
                  </a:lnTo>
                  <a:lnTo>
                    <a:pt x="25526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0" y="71247"/>
                  </a:lnTo>
                  <a:lnTo>
                    <a:pt x="32130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3657600" h="120650">
                  <a:moveTo>
                    <a:pt x="3657218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3657218" y="73025"/>
                  </a:lnTo>
                  <a:lnTo>
                    <a:pt x="3657218" y="47117"/>
                  </a:lnTo>
                  <a:close/>
                </a:path>
                <a:path w="3657600" h="120650">
                  <a:moveTo>
                    <a:pt x="32130" y="48895"/>
                  </a:moveTo>
                  <a:lnTo>
                    <a:pt x="32130" y="71247"/>
                  </a:lnTo>
                  <a:lnTo>
                    <a:pt x="51289" y="60071"/>
                  </a:lnTo>
                  <a:lnTo>
                    <a:pt x="32130" y="48895"/>
                  </a:lnTo>
                  <a:close/>
                </a:path>
                <a:path w="3657600" h="120650">
                  <a:moveTo>
                    <a:pt x="51289" y="60071"/>
                  </a:moveTo>
                  <a:lnTo>
                    <a:pt x="32130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3657600" h="120650">
                  <a:moveTo>
                    <a:pt x="70448" y="48895"/>
                  </a:moveTo>
                  <a:lnTo>
                    <a:pt x="32130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01B62E5A-F0DE-42C8-BAF8-6DE759246DBB}"/>
                </a:ext>
              </a:extLst>
            </p:cNvPr>
            <p:cNvSpPr txBox="1"/>
            <p:nvPr/>
          </p:nvSpPr>
          <p:spPr>
            <a:xfrm>
              <a:off x="3794589" y="2749042"/>
              <a:ext cx="2818765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spc="-114" dirty="0">
                  <a:latin typeface="Arial"/>
                  <a:cs typeface="Arial"/>
                </a:rPr>
                <a:t>Transfer </a:t>
              </a:r>
              <a:r>
                <a:rPr sz="2000" spc="-100" dirty="0">
                  <a:latin typeface="Arial"/>
                  <a:cs typeface="Arial"/>
                </a:rPr>
                <a:t>15 </a:t>
              </a:r>
              <a:r>
                <a:rPr sz="2000" spc="-5" dirty="0">
                  <a:latin typeface="Arial"/>
                  <a:cs typeface="Arial"/>
                </a:rPr>
                <a:t>out of </a:t>
              </a:r>
              <a:r>
                <a:rPr sz="2000" spc="-100" dirty="0">
                  <a:latin typeface="Arial"/>
                  <a:cs typeface="Arial"/>
                </a:rPr>
                <a:t>16</a:t>
              </a:r>
              <a:r>
                <a:rPr sz="2000" spc="-370" dirty="0">
                  <a:latin typeface="Arial"/>
                  <a:cs typeface="Arial"/>
                </a:rPr>
                <a:t> </a:t>
              </a:r>
              <a:r>
                <a:rPr sz="2000" spc="-110" dirty="0">
                  <a:latin typeface="Arial"/>
                  <a:cs typeface="Arial"/>
                </a:rPr>
                <a:t>layers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0AD9FA48-B693-49D5-A1EE-CD7A9BD3AE8A}"/>
                </a:ext>
              </a:extLst>
            </p:cNvPr>
            <p:cNvSpPr txBox="1"/>
            <p:nvPr/>
          </p:nvSpPr>
          <p:spPr>
            <a:xfrm>
              <a:off x="1717758" y="3533902"/>
              <a:ext cx="1877695" cy="6362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spc="-100" dirty="0">
                  <a:latin typeface="Arial"/>
                  <a:cs typeface="Arial"/>
                </a:rPr>
                <a:t>10</a:t>
              </a:r>
              <a:r>
                <a:rPr sz="2000" spc="-190" dirty="0">
                  <a:latin typeface="Arial"/>
                  <a:cs typeface="Arial"/>
                </a:rPr>
                <a:t> </a:t>
              </a:r>
              <a:r>
                <a:rPr sz="2000" spc="-80" dirty="0">
                  <a:latin typeface="Arial"/>
                  <a:cs typeface="Arial"/>
                </a:rPr>
                <a:t>images/person</a:t>
              </a:r>
              <a:endParaRPr sz="20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2000" spc="-100" dirty="0">
                  <a:latin typeface="Arial"/>
                  <a:cs typeface="Arial"/>
                </a:rPr>
                <a:t>65</a:t>
              </a:r>
              <a:r>
                <a:rPr sz="2000" spc="-130" dirty="0">
                  <a:latin typeface="Arial"/>
                  <a:cs typeface="Arial"/>
                </a:rPr>
                <a:t> </a:t>
              </a:r>
              <a:r>
                <a:rPr sz="2000" spc="-70" dirty="0">
                  <a:latin typeface="Arial"/>
                  <a:cs typeface="Arial"/>
                </a:rPr>
                <a:t>people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30F4F2E9-7963-4241-88B9-D0C0BE5D5E04}"/>
                </a:ext>
              </a:extLst>
            </p:cNvPr>
            <p:cNvSpPr/>
            <p:nvPr/>
          </p:nvSpPr>
          <p:spPr>
            <a:xfrm>
              <a:off x="452711" y="2747772"/>
              <a:ext cx="711707" cy="7117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0E9E4201-ACA0-4E93-BC24-AC1DA2D2E666}"/>
                </a:ext>
              </a:extLst>
            </p:cNvPr>
            <p:cNvSpPr txBox="1"/>
            <p:nvPr/>
          </p:nvSpPr>
          <p:spPr>
            <a:xfrm>
              <a:off x="173616" y="3475990"/>
              <a:ext cx="1184910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spc="-135" dirty="0">
                  <a:latin typeface="Arial"/>
                  <a:cs typeface="Arial"/>
                </a:rPr>
                <a:t>Company</a:t>
              </a:r>
              <a:r>
                <a:rPr sz="2000" spc="-190" dirty="0">
                  <a:latin typeface="Arial"/>
                  <a:cs typeface="Arial"/>
                </a:rPr>
                <a:t> </a:t>
              </a:r>
              <a:r>
                <a:rPr sz="2000" spc="-295" dirty="0">
                  <a:latin typeface="Arial"/>
                  <a:cs typeface="Arial"/>
                </a:rPr>
                <a:t>X</a:t>
              </a:r>
              <a:endParaRPr sz="20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53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BA22D7-CDFD-4D17-B2A5-2B920018D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49" y="1639047"/>
            <a:ext cx="7886700" cy="4351338"/>
          </a:xfrm>
        </p:spPr>
        <p:txBody>
          <a:bodyPr/>
          <a:lstStyle/>
          <a:p>
            <a:r>
              <a:rPr lang="en-US" altLang="ko-KR" dirty="0"/>
              <a:t>The # of layers being frozen during the training process is different</a:t>
            </a:r>
          </a:p>
          <a:p>
            <a:r>
              <a:rPr lang="en-US" altLang="ko-KR" dirty="0"/>
              <a:t>Three types</a:t>
            </a:r>
          </a:p>
          <a:p>
            <a:pPr lvl="1"/>
            <a:r>
              <a:rPr lang="en-US" altLang="ko-KR" dirty="0"/>
              <a:t>Deep-layer Feature Extractor (K = N-1)</a:t>
            </a:r>
          </a:p>
          <a:p>
            <a:pPr lvl="2"/>
            <a:r>
              <a:rPr lang="en-US" altLang="ko-KR" dirty="0"/>
              <a:t>Student task is very similar to the teacher task</a:t>
            </a:r>
          </a:p>
          <a:p>
            <a:pPr lvl="1"/>
            <a:r>
              <a:rPr lang="en-US" altLang="ko-KR" dirty="0"/>
              <a:t>Mid-layer Feature Extractor (0 &lt; K &lt; N-1)</a:t>
            </a:r>
          </a:p>
          <a:p>
            <a:pPr lvl="2"/>
            <a:r>
              <a:rPr lang="en-US" altLang="ko-KR" dirty="0"/>
              <a:t>Student task is more dissimilar to the teacher task</a:t>
            </a:r>
          </a:p>
          <a:p>
            <a:pPr lvl="2"/>
            <a:r>
              <a:rPr lang="en-US" altLang="ko-KR" dirty="0"/>
              <a:t>More training data is available</a:t>
            </a:r>
          </a:p>
          <a:p>
            <a:pPr lvl="1"/>
            <a:r>
              <a:rPr lang="en-US" altLang="ko-KR" dirty="0"/>
              <a:t>Full-Model Fine-tuning (K = 0)</a:t>
            </a:r>
          </a:p>
          <a:p>
            <a:pPr lvl="2"/>
            <a:r>
              <a:rPr lang="en-US" altLang="ko-KR" dirty="0"/>
              <a:t>Student task differs significantly from the teacher task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87B8401-0641-48BE-880A-BDC75838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AFE54E5-C863-4DCF-B69B-1F380D01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Types of Transfer Learning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4651975-8371-4A9E-B01D-E2269D4C6D26}"/>
              </a:ext>
            </a:extLst>
          </p:cNvPr>
          <p:cNvGrpSpPr/>
          <p:nvPr/>
        </p:nvGrpSpPr>
        <p:grpSpPr>
          <a:xfrm>
            <a:off x="6796247" y="1830139"/>
            <a:ext cx="2140204" cy="3969153"/>
            <a:chOff x="8303514" y="1700783"/>
            <a:chExt cx="3658869" cy="4366069"/>
          </a:xfrm>
        </p:grpSpPr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D7E380B1-2B1A-472F-BEEA-B4962308C934}"/>
                </a:ext>
              </a:extLst>
            </p:cNvPr>
            <p:cNvSpPr txBox="1"/>
            <p:nvPr/>
          </p:nvSpPr>
          <p:spPr>
            <a:xfrm>
              <a:off x="9317481" y="2223007"/>
              <a:ext cx="767716" cy="21794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200" spc="-175" dirty="0">
                  <a:latin typeface="Arial"/>
                  <a:cs typeface="Arial"/>
                </a:rPr>
                <a:t>O</a:t>
              </a:r>
              <a:r>
                <a:rPr sz="1200" spc="-120" dirty="0">
                  <a:latin typeface="Arial"/>
                  <a:cs typeface="Arial"/>
                </a:rPr>
                <a:t>u</a:t>
              </a:r>
              <a:r>
                <a:rPr sz="1200" spc="-5" dirty="0">
                  <a:latin typeface="Arial"/>
                  <a:cs typeface="Arial"/>
                </a:rPr>
                <a:t>tp</a:t>
              </a:r>
              <a:r>
                <a:rPr sz="1200" dirty="0">
                  <a:latin typeface="Arial"/>
                  <a:cs typeface="Arial"/>
                </a:rPr>
                <a:t>u</a:t>
              </a:r>
              <a:r>
                <a:rPr sz="1200" spc="114" dirty="0">
                  <a:latin typeface="Arial"/>
                  <a:cs typeface="Arial"/>
                </a:rPr>
                <a:t>t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DE1516A7-26A0-489D-9843-6485EADB9F9B}"/>
                </a:ext>
              </a:extLst>
            </p:cNvPr>
            <p:cNvSpPr/>
            <p:nvPr/>
          </p:nvSpPr>
          <p:spPr>
            <a:xfrm>
              <a:off x="9085326" y="3009138"/>
              <a:ext cx="1231900" cy="280670"/>
            </a:xfrm>
            <a:custGeom>
              <a:avLst/>
              <a:gdLst/>
              <a:ahLst/>
              <a:cxnLst/>
              <a:rect l="l" t="t" r="r" b="b"/>
              <a:pathLst>
                <a:path w="1231900" h="280670">
                  <a:moveTo>
                    <a:pt x="0" y="280415"/>
                  </a:moveTo>
                  <a:lnTo>
                    <a:pt x="1231392" y="280415"/>
                  </a:lnTo>
                  <a:lnTo>
                    <a:pt x="1231392" y="0"/>
                  </a:lnTo>
                  <a:lnTo>
                    <a:pt x="0" y="0"/>
                  </a:lnTo>
                  <a:lnTo>
                    <a:pt x="0" y="28041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319C3FC3-23C6-4290-BC2B-9AE277822C82}"/>
                </a:ext>
              </a:extLst>
            </p:cNvPr>
            <p:cNvSpPr/>
            <p:nvPr/>
          </p:nvSpPr>
          <p:spPr>
            <a:xfrm>
              <a:off x="9605771" y="2606801"/>
              <a:ext cx="190500" cy="402590"/>
            </a:xfrm>
            <a:custGeom>
              <a:avLst/>
              <a:gdLst/>
              <a:ahLst/>
              <a:cxnLst/>
              <a:rect l="l" t="t" r="r" b="b"/>
              <a:pathLst>
                <a:path w="190500" h="402589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402209"/>
                  </a:lnTo>
                  <a:lnTo>
                    <a:pt x="114300" y="402209"/>
                  </a:lnTo>
                  <a:lnTo>
                    <a:pt x="114300" y="171450"/>
                  </a:lnTo>
                  <a:close/>
                </a:path>
                <a:path w="190500" h="402589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402589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D03B0A1D-AA7B-4787-8EE0-3C86041E3502}"/>
                </a:ext>
              </a:extLst>
            </p:cNvPr>
            <p:cNvSpPr/>
            <p:nvPr/>
          </p:nvSpPr>
          <p:spPr>
            <a:xfrm>
              <a:off x="9085326" y="5156453"/>
              <a:ext cx="1231900" cy="280670"/>
            </a:xfrm>
            <a:custGeom>
              <a:avLst/>
              <a:gdLst/>
              <a:ahLst/>
              <a:cxnLst/>
              <a:rect l="l" t="t" r="r" b="b"/>
              <a:pathLst>
                <a:path w="1231900" h="280670">
                  <a:moveTo>
                    <a:pt x="0" y="280416"/>
                  </a:moveTo>
                  <a:lnTo>
                    <a:pt x="1231392" y="280416"/>
                  </a:lnTo>
                  <a:lnTo>
                    <a:pt x="1231392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459BCD8A-28C3-4E47-86D0-F5E13D7316EB}"/>
                </a:ext>
              </a:extLst>
            </p:cNvPr>
            <p:cNvSpPr/>
            <p:nvPr/>
          </p:nvSpPr>
          <p:spPr>
            <a:xfrm>
              <a:off x="9605771" y="5436870"/>
              <a:ext cx="190500" cy="396240"/>
            </a:xfrm>
            <a:custGeom>
              <a:avLst/>
              <a:gdLst/>
              <a:ahLst/>
              <a:cxnLst/>
              <a:rect l="l" t="t" r="r" b="b"/>
              <a:pathLst>
                <a:path w="190500" h="396239">
                  <a:moveTo>
                    <a:pt x="114300" y="171449"/>
                  </a:moveTo>
                  <a:lnTo>
                    <a:pt x="76200" y="171449"/>
                  </a:lnTo>
                  <a:lnTo>
                    <a:pt x="76200" y="396100"/>
                  </a:lnTo>
                  <a:lnTo>
                    <a:pt x="114300" y="396100"/>
                  </a:lnTo>
                  <a:lnTo>
                    <a:pt x="114300" y="171449"/>
                  </a:lnTo>
                  <a:close/>
                </a:path>
                <a:path w="190500" h="396239">
                  <a:moveTo>
                    <a:pt x="95250" y="0"/>
                  </a:moveTo>
                  <a:lnTo>
                    <a:pt x="0" y="190499"/>
                  </a:lnTo>
                  <a:lnTo>
                    <a:pt x="76200" y="190499"/>
                  </a:lnTo>
                  <a:lnTo>
                    <a:pt x="76200" y="171449"/>
                  </a:lnTo>
                  <a:lnTo>
                    <a:pt x="180975" y="171449"/>
                  </a:lnTo>
                  <a:lnTo>
                    <a:pt x="95250" y="0"/>
                  </a:lnTo>
                  <a:close/>
                </a:path>
                <a:path w="190500" h="396239">
                  <a:moveTo>
                    <a:pt x="180975" y="171449"/>
                  </a:moveTo>
                  <a:lnTo>
                    <a:pt x="114300" y="171449"/>
                  </a:lnTo>
                  <a:lnTo>
                    <a:pt x="114300" y="190499"/>
                  </a:lnTo>
                  <a:lnTo>
                    <a:pt x="190500" y="190499"/>
                  </a:lnTo>
                  <a:lnTo>
                    <a:pt x="180975" y="17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10" name="object 12">
              <a:extLst>
                <a:ext uri="{FF2B5EF4-FFF2-40B4-BE49-F238E27FC236}">
                  <a16:creationId xmlns:a16="http://schemas.microsoft.com/office/drawing/2014/main" id="{F41882B7-D9F6-47AB-B150-20AE8A944BC9}"/>
                </a:ext>
              </a:extLst>
            </p:cNvPr>
            <p:cNvSpPr/>
            <p:nvPr/>
          </p:nvSpPr>
          <p:spPr>
            <a:xfrm>
              <a:off x="9602469" y="3304794"/>
              <a:ext cx="190500" cy="374015"/>
            </a:xfrm>
            <a:custGeom>
              <a:avLst/>
              <a:gdLst/>
              <a:ahLst/>
              <a:cxnLst/>
              <a:rect l="l" t="t" r="r" b="b"/>
              <a:pathLst>
                <a:path w="190500" h="374014">
                  <a:moveTo>
                    <a:pt x="114194" y="190221"/>
                  </a:moveTo>
                  <a:lnTo>
                    <a:pt x="76094" y="190780"/>
                  </a:lnTo>
                  <a:lnTo>
                    <a:pt x="78739" y="373633"/>
                  </a:lnTo>
                  <a:lnTo>
                    <a:pt x="116839" y="373125"/>
                  </a:lnTo>
                  <a:lnTo>
                    <a:pt x="114194" y="190221"/>
                  </a:lnTo>
                  <a:close/>
                </a:path>
                <a:path w="190500" h="374014">
                  <a:moveTo>
                    <a:pt x="92455" y="0"/>
                  </a:moveTo>
                  <a:lnTo>
                    <a:pt x="0" y="191896"/>
                  </a:lnTo>
                  <a:lnTo>
                    <a:pt x="76094" y="190780"/>
                  </a:lnTo>
                  <a:lnTo>
                    <a:pt x="75819" y="171703"/>
                  </a:lnTo>
                  <a:lnTo>
                    <a:pt x="113919" y="171195"/>
                  </a:lnTo>
                  <a:lnTo>
                    <a:pt x="181100" y="171195"/>
                  </a:lnTo>
                  <a:lnTo>
                    <a:pt x="92455" y="0"/>
                  </a:lnTo>
                  <a:close/>
                </a:path>
                <a:path w="190500" h="374014">
                  <a:moveTo>
                    <a:pt x="113919" y="171195"/>
                  </a:moveTo>
                  <a:lnTo>
                    <a:pt x="75819" y="171703"/>
                  </a:lnTo>
                  <a:lnTo>
                    <a:pt x="76094" y="190780"/>
                  </a:lnTo>
                  <a:lnTo>
                    <a:pt x="114194" y="190221"/>
                  </a:lnTo>
                  <a:lnTo>
                    <a:pt x="113919" y="171195"/>
                  </a:lnTo>
                  <a:close/>
                </a:path>
                <a:path w="190500" h="374014">
                  <a:moveTo>
                    <a:pt x="181100" y="171195"/>
                  </a:moveTo>
                  <a:lnTo>
                    <a:pt x="113919" y="171195"/>
                  </a:lnTo>
                  <a:lnTo>
                    <a:pt x="114194" y="190221"/>
                  </a:lnTo>
                  <a:lnTo>
                    <a:pt x="190373" y="189102"/>
                  </a:lnTo>
                  <a:lnTo>
                    <a:pt x="181100" y="171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CE645EB3-D388-4531-8D29-C2F6A7264957}"/>
                </a:ext>
              </a:extLst>
            </p:cNvPr>
            <p:cNvSpPr/>
            <p:nvPr/>
          </p:nvSpPr>
          <p:spPr>
            <a:xfrm>
              <a:off x="9085326" y="3678173"/>
              <a:ext cx="1231900" cy="280670"/>
            </a:xfrm>
            <a:custGeom>
              <a:avLst/>
              <a:gdLst/>
              <a:ahLst/>
              <a:cxnLst/>
              <a:rect l="l" t="t" r="r" b="b"/>
              <a:pathLst>
                <a:path w="1231900" h="280670">
                  <a:moveTo>
                    <a:pt x="0" y="280415"/>
                  </a:moveTo>
                  <a:lnTo>
                    <a:pt x="1231392" y="280415"/>
                  </a:lnTo>
                  <a:lnTo>
                    <a:pt x="1231392" y="0"/>
                  </a:lnTo>
                  <a:lnTo>
                    <a:pt x="0" y="0"/>
                  </a:lnTo>
                  <a:lnTo>
                    <a:pt x="0" y="28041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D5103BF2-3C3C-4440-8DD6-E190A1DD4EA3}"/>
                </a:ext>
              </a:extLst>
            </p:cNvPr>
            <p:cNvSpPr/>
            <p:nvPr/>
          </p:nvSpPr>
          <p:spPr>
            <a:xfrm>
              <a:off x="9605771" y="3973829"/>
              <a:ext cx="190500" cy="393700"/>
            </a:xfrm>
            <a:custGeom>
              <a:avLst/>
              <a:gdLst/>
              <a:ahLst/>
              <a:cxnLst/>
              <a:rect l="l" t="t" r="r" b="b"/>
              <a:pathLst>
                <a:path w="190500" h="3937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393192"/>
                  </a:lnTo>
                  <a:lnTo>
                    <a:pt x="114300" y="393192"/>
                  </a:lnTo>
                  <a:lnTo>
                    <a:pt x="114300" y="171450"/>
                  </a:lnTo>
                  <a:close/>
                </a:path>
                <a:path w="190500" h="3937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3937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0B1B2F06-0EE7-42A5-8A8F-6AAF5E3B34C7}"/>
                </a:ext>
              </a:extLst>
            </p:cNvPr>
            <p:cNvSpPr/>
            <p:nvPr/>
          </p:nvSpPr>
          <p:spPr>
            <a:xfrm>
              <a:off x="9605771" y="4746497"/>
              <a:ext cx="190500" cy="393700"/>
            </a:xfrm>
            <a:custGeom>
              <a:avLst/>
              <a:gdLst/>
              <a:ahLst/>
              <a:cxnLst/>
              <a:rect l="l" t="t" r="r" b="b"/>
              <a:pathLst>
                <a:path w="190500" h="3937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393572"/>
                  </a:lnTo>
                  <a:lnTo>
                    <a:pt x="114300" y="393572"/>
                  </a:lnTo>
                  <a:lnTo>
                    <a:pt x="114300" y="171450"/>
                  </a:lnTo>
                  <a:close/>
                </a:path>
                <a:path w="190500" h="3937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3937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482CBFB6-E3AD-4188-A3DD-3334A8B47B0E}"/>
                </a:ext>
              </a:extLst>
            </p:cNvPr>
            <p:cNvSpPr/>
            <p:nvPr/>
          </p:nvSpPr>
          <p:spPr>
            <a:xfrm>
              <a:off x="9678923" y="4453890"/>
              <a:ext cx="44450" cy="200660"/>
            </a:xfrm>
            <a:custGeom>
              <a:avLst/>
              <a:gdLst/>
              <a:ahLst/>
              <a:cxnLst/>
              <a:rect l="l" t="t" r="r" b="b"/>
              <a:pathLst>
                <a:path w="44450" h="200660">
                  <a:moveTo>
                    <a:pt x="0" y="200279"/>
                  </a:moveTo>
                  <a:lnTo>
                    <a:pt x="44196" y="200279"/>
                  </a:lnTo>
                  <a:lnTo>
                    <a:pt x="44196" y="0"/>
                  </a:lnTo>
                  <a:lnTo>
                    <a:pt x="0" y="0"/>
                  </a:lnTo>
                  <a:lnTo>
                    <a:pt x="0" y="200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F73BB61D-B30A-4157-8207-2C45002B48F5}"/>
                </a:ext>
              </a:extLst>
            </p:cNvPr>
            <p:cNvSpPr/>
            <p:nvPr/>
          </p:nvSpPr>
          <p:spPr>
            <a:xfrm>
              <a:off x="8529066" y="3115817"/>
              <a:ext cx="463550" cy="2181225"/>
            </a:xfrm>
            <a:custGeom>
              <a:avLst/>
              <a:gdLst/>
              <a:ahLst/>
              <a:cxnLst/>
              <a:rect l="l" t="t" r="r" b="b"/>
              <a:pathLst>
                <a:path w="463550" h="2181225">
                  <a:moveTo>
                    <a:pt x="463295" y="2180844"/>
                  </a:moveTo>
                  <a:lnTo>
                    <a:pt x="390095" y="2178877"/>
                  </a:lnTo>
                  <a:lnTo>
                    <a:pt x="326507" y="2173398"/>
                  </a:lnTo>
                  <a:lnTo>
                    <a:pt x="276356" y="2165043"/>
                  </a:lnTo>
                  <a:lnTo>
                    <a:pt x="231648" y="2142236"/>
                  </a:lnTo>
                  <a:lnTo>
                    <a:pt x="231648" y="1129030"/>
                  </a:lnTo>
                  <a:lnTo>
                    <a:pt x="219833" y="1116821"/>
                  </a:lnTo>
                  <a:lnTo>
                    <a:pt x="186939" y="1106222"/>
                  </a:lnTo>
                  <a:lnTo>
                    <a:pt x="136788" y="1097867"/>
                  </a:lnTo>
                  <a:lnTo>
                    <a:pt x="73200" y="1092388"/>
                  </a:lnTo>
                  <a:lnTo>
                    <a:pt x="0" y="1090422"/>
                  </a:lnTo>
                  <a:lnTo>
                    <a:pt x="73200" y="1088455"/>
                  </a:lnTo>
                  <a:lnTo>
                    <a:pt x="136788" y="1082976"/>
                  </a:lnTo>
                  <a:lnTo>
                    <a:pt x="186939" y="1074621"/>
                  </a:lnTo>
                  <a:lnTo>
                    <a:pt x="219833" y="1064022"/>
                  </a:lnTo>
                  <a:lnTo>
                    <a:pt x="231648" y="1051814"/>
                  </a:lnTo>
                  <a:lnTo>
                    <a:pt x="231648" y="38608"/>
                  </a:lnTo>
                  <a:lnTo>
                    <a:pt x="243462" y="26399"/>
                  </a:lnTo>
                  <a:lnTo>
                    <a:pt x="276356" y="15800"/>
                  </a:lnTo>
                  <a:lnTo>
                    <a:pt x="326507" y="7445"/>
                  </a:lnTo>
                  <a:lnTo>
                    <a:pt x="390095" y="1966"/>
                  </a:lnTo>
                  <a:lnTo>
                    <a:pt x="463295" y="0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16" name="object 18">
              <a:extLst>
                <a:ext uri="{FF2B5EF4-FFF2-40B4-BE49-F238E27FC236}">
                  <a16:creationId xmlns:a16="http://schemas.microsoft.com/office/drawing/2014/main" id="{ECA8112C-E61A-4A63-806C-18DD02BC0EF9}"/>
                </a:ext>
              </a:extLst>
            </p:cNvPr>
            <p:cNvSpPr/>
            <p:nvPr/>
          </p:nvSpPr>
          <p:spPr>
            <a:xfrm>
              <a:off x="8303514" y="4005834"/>
              <a:ext cx="1103630" cy="399415"/>
            </a:xfrm>
            <a:custGeom>
              <a:avLst/>
              <a:gdLst/>
              <a:ahLst/>
              <a:cxnLst/>
              <a:rect l="l" t="t" r="r" b="b"/>
              <a:pathLst>
                <a:path w="1103629" h="399414">
                  <a:moveTo>
                    <a:pt x="0" y="399288"/>
                  </a:moveTo>
                  <a:lnTo>
                    <a:pt x="1103376" y="399288"/>
                  </a:lnTo>
                  <a:lnTo>
                    <a:pt x="1103376" y="0"/>
                  </a:lnTo>
                  <a:lnTo>
                    <a:pt x="0" y="0"/>
                  </a:lnTo>
                  <a:lnTo>
                    <a:pt x="0" y="399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17" name="object 19">
              <a:extLst>
                <a:ext uri="{FF2B5EF4-FFF2-40B4-BE49-F238E27FC236}">
                  <a16:creationId xmlns:a16="http://schemas.microsoft.com/office/drawing/2014/main" id="{D070943C-F9D5-407C-BC1A-38839B6E72EF}"/>
                </a:ext>
              </a:extLst>
            </p:cNvPr>
            <p:cNvSpPr txBox="1"/>
            <p:nvPr/>
          </p:nvSpPr>
          <p:spPr>
            <a:xfrm>
              <a:off x="8303514" y="4005833"/>
              <a:ext cx="1103629" cy="236988"/>
            </a:xfrm>
            <a:prstGeom prst="rect">
              <a:avLst/>
            </a:prstGeom>
            <a:ln w="25907">
              <a:solidFill>
                <a:srgbClr val="C0504D"/>
              </a:solidFill>
            </a:ln>
          </p:spPr>
          <p:txBody>
            <a:bodyPr vert="horz" wrap="square" lIns="0" tIns="30480" rIns="0" bIns="0" rtlCol="0">
              <a:spAutoFit/>
            </a:bodyPr>
            <a:lstStyle/>
            <a:p>
              <a:pPr marL="103505">
                <a:lnSpc>
                  <a:spcPct val="100000"/>
                </a:lnSpc>
                <a:spcBef>
                  <a:spcPts val="240"/>
                </a:spcBef>
              </a:pPr>
              <a:r>
                <a:rPr sz="1200" spc="265" dirty="0">
                  <a:latin typeface="DejaVu Serif"/>
                  <a:cs typeface="DejaVu Serif"/>
                </a:rPr>
                <a:t>𝑁</a:t>
              </a:r>
              <a:r>
                <a:rPr sz="1200" spc="-185" dirty="0">
                  <a:latin typeface="DejaVu Serif"/>
                  <a:cs typeface="DejaVu Serif"/>
                </a:rPr>
                <a:t> </a:t>
              </a:r>
              <a:r>
                <a:rPr sz="1200" spc="-155" dirty="0">
                  <a:latin typeface="Arial"/>
                  <a:cs typeface="Arial"/>
                </a:rPr>
                <a:t>Layers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F8BF3A9E-C128-4F48-B481-447983D02195}"/>
                </a:ext>
              </a:extLst>
            </p:cNvPr>
            <p:cNvSpPr/>
            <p:nvPr/>
          </p:nvSpPr>
          <p:spPr>
            <a:xfrm>
              <a:off x="9090659" y="1700783"/>
              <a:ext cx="1094740" cy="413384"/>
            </a:xfrm>
            <a:custGeom>
              <a:avLst/>
              <a:gdLst/>
              <a:ahLst/>
              <a:cxnLst/>
              <a:rect l="l" t="t" r="r" b="b"/>
              <a:pathLst>
                <a:path w="1094740" h="413385">
                  <a:moveTo>
                    <a:pt x="1025398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1025398" y="413003"/>
                  </a:lnTo>
                  <a:lnTo>
                    <a:pt x="1052173" y="407588"/>
                  </a:lnTo>
                  <a:lnTo>
                    <a:pt x="1074054" y="392826"/>
                  </a:lnTo>
                  <a:lnTo>
                    <a:pt x="1088816" y="370945"/>
                  </a:lnTo>
                  <a:lnTo>
                    <a:pt x="1094232" y="344169"/>
                  </a:lnTo>
                  <a:lnTo>
                    <a:pt x="1094232" y="68833"/>
                  </a:lnTo>
                  <a:lnTo>
                    <a:pt x="1088816" y="42058"/>
                  </a:lnTo>
                  <a:lnTo>
                    <a:pt x="1074054" y="20177"/>
                  </a:lnTo>
                  <a:lnTo>
                    <a:pt x="1052173" y="5415"/>
                  </a:lnTo>
                  <a:lnTo>
                    <a:pt x="1025398" y="0"/>
                  </a:lnTo>
                  <a:close/>
                </a:path>
              </a:pathLst>
            </a:custGeom>
            <a:solidFill>
              <a:srgbClr val="EC514E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AAD6108B-F180-4FDB-980F-F6662F22443A}"/>
                </a:ext>
              </a:extLst>
            </p:cNvPr>
            <p:cNvSpPr txBox="1"/>
            <p:nvPr/>
          </p:nvSpPr>
          <p:spPr>
            <a:xfrm>
              <a:off x="9223629" y="1725880"/>
              <a:ext cx="833118" cy="21794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200" spc="-145" dirty="0">
                  <a:latin typeface="Arial"/>
                  <a:cs typeface="Arial"/>
                </a:rPr>
                <a:t>Teacher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F38C24DF-7937-4A88-A5D6-91217DFEE3A4}"/>
                </a:ext>
              </a:extLst>
            </p:cNvPr>
            <p:cNvSpPr txBox="1"/>
            <p:nvPr/>
          </p:nvSpPr>
          <p:spPr>
            <a:xfrm>
              <a:off x="10964036" y="2198624"/>
              <a:ext cx="767716" cy="21794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200" spc="-175" dirty="0">
                  <a:latin typeface="Arial"/>
                  <a:cs typeface="Arial"/>
                </a:rPr>
                <a:t>O</a:t>
              </a:r>
              <a:r>
                <a:rPr sz="1200" spc="-120" dirty="0">
                  <a:latin typeface="Arial"/>
                  <a:cs typeface="Arial"/>
                </a:rPr>
                <a:t>u</a:t>
              </a:r>
              <a:r>
                <a:rPr sz="1200" spc="-5" dirty="0">
                  <a:latin typeface="Arial"/>
                  <a:cs typeface="Arial"/>
                </a:rPr>
                <a:t>tp</a:t>
              </a:r>
              <a:r>
                <a:rPr sz="1200" dirty="0">
                  <a:latin typeface="Arial"/>
                  <a:cs typeface="Arial"/>
                </a:rPr>
                <a:t>u</a:t>
              </a:r>
              <a:r>
                <a:rPr sz="1200" spc="114" dirty="0">
                  <a:latin typeface="Arial"/>
                  <a:cs typeface="Arial"/>
                </a:rPr>
                <a:t>t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1" name="object 23">
              <a:extLst>
                <a:ext uri="{FF2B5EF4-FFF2-40B4-BE49-F238E27FC236}">
                  <a16:creationId xmlns:a16="http://schemas.microsoft.com/office/drawing/2014/main" id="{B01DD5FC-B8D9-4409-A31A-BB86C79E7334}"/>
                </a:ext>
              </a:extLst>
            </p:cNvPr>
            <p:cNvSpPr/>
            <p:nvPr/>
          </p:nvSpPr>
          <p:spPr>
            <a:xfrm>
              <a:off x="10730483" y="2983992"/>
              <a:ext cx="1231900" cy="280670"/>
            </a:xfrm>
            <a:custGeom>
              <a:avLst/>
              <a:gdLst/>
              <a:ahLst/>
              <a:cxnLst/>
              <a:rect l="l" t="t" r="r" b="b"/>
              <a:pathLst>
                <a:path w="1231900" h="280670">
                  <a:moveTo>
                    <a:pt x="0" y="280415"/>
                  </a:moveTo>
                  <a:lnTo>
                    <a:pt x="1231392" y="280415"/>
                  </a:lnTo>
                  <a:lnTo>
                    <a:pt x="1231392" y="0"/>
                  </a:lnTo>
                  <a:lnTo>
                    <a:pt x="0" y="0"/>
                  </a:lnTo>
                  <a:lnTo>
                    <a:pt x="0" y="280415"/>
                  </a:lnTo>
                  <a:close/>
                </a:path>
              </a:pathLst>
            </a:custGeom>
            <a:solidFill>
              <a:srgbClr val="4A63A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22" name="object 24">
              <a:extLst>
                <a:ext uri="{FF2B5EF4-FFF2-40B4-BE49-F238E27FC236}">
                  <a16:creationId xmlns:a16="http://schemas.microsoft.com/office/drawing/2014/main" id="{F6FA0F72-A435-4A9C-B4FE-5F142A4A42FC}"/>
                </a:ext>
              </a:extLst>
            </p:cNvPr>
            <p:cNvSpPr/>
            <p:nvPr/>
          </p:nvSpPr>
          <p:spPr>
            <a:xfrm>
              <a:off x="11251692" y="2582417"/>
              <a:ext cx="190500" cy="402590"/>
            </a:xfrm>
            <a:custGeom>
              <a:avLst/>
              <a:gdLst/>
              <a:ahLst/>
              <a:cxnLst/>
              <a:rect l="l" t="t" r="r" b="b"/>
              <a:pathLst>
                <a:path w="190500" h="402589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402209"/>
                  </a:lnTo>
                  <a:lnTo>
                    <a:pt x="114300" y="402209"/>
                  </a:lnTo>
                  <a:lnTo>
                    <a:pt x="114300" y="171450"/>
                  </a:lnTo>
                  <a:close/>
                </a:path>
                <a:path w="190500" h="402589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402589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23" name="object 25">
              <a:extLst>
                <a:ext uri="{FF2B5EF4-FFF2-40B4-BE49-F238E27FC236}">
                  <a16:creationId xmlns:a16="http://schemas.microsoft.com/office/drawing/2014/main" id="{69C7C9B8-B3CD-49AE-887D-59730DC623AF}"/>
                </a:ext>
              </a:extLst>
            </p:cNvPr>
            <p:cNvSpPr/>
            <p:nvPr/>
          </p:nvSpPr>
          <p:spPr>
            <a:xfrm>
              <a:off x="9091421" y="5156453"/>
              <a:ext cx="1231900" cy="280670"/>
            </a:xfrm>
            <a:custGeom>
              <a:avLst/>
              <a:gdLst/>
              <a:ahLst/>
              <a:cxnLst/>
              <a:rect l="l" t="t" r="r" b="b"/>
              <a:pathLst>
                <a:path w="1231900" h="280670">
                  <a:moveTo>
                    <a:pt x="0" y="280416"/>
                  </a:moveTo>
                  <a:lnTo>
                    <a:pt x="1231392" y="280416"/>
                  </a:lnTo>
                  <a:lnTo>
                    <a:pt x="1231392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24" name="object 26">
              <a:extLst>
                <a:ext uri="{FF2B5EF4-FFF2-40B4-BE49-F238E27FC236}">
                  <a16:creationId xmlns:a16="http://schemas.microsoft.com/office/drawing/2014/main" id="{0DD11AB1-7E10-4C50-9D5D-81EC3854CDF0}"/>
                </a:ext>
              </a:extLst>
            </p:cNvPr>
            <p:cNvSpPr txBox="1"/>
            <p:nvPr/>
          </p:nvSpPr>
          <p:spPr>
            <a:xfrm>
              <a:off x="9419080" y="5848908"/>
              <a:ext cx="577215" cy="21794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200" b="1" spc="-140" dirty="0">
                  <a:latin typeface="Arial"/>
                  <a:cs typeface="Arial"/>
                </a:rPr>
                <a:t>Inpu</a:t>
              </a:r>
              <a:r>
                <a:rPr sz="1200" b="1" spc="5" dirty="0">
                  <a:latin typeface="Arial"/>
                  <a:cs typeface="Arial"/>
                </a:rPr>
                <a:t>t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5" name="object 27">
              <a:extLst>
                <a:ext uri="{FF2B5EF4-FFF2-40B4-BE49-F238E27FC236}">
                  <a16:creationId xmlns:a16="http://schemas.microsoft.com/office/drawing/2014/main" id="{D18BC44F-E1EE-44AC-A084-6005F1E94985}"/>
                </a:ext>
              </a:extLst>
            </p:cNvPr>
            <p:cNvSpPr/>
            <p:nvPr/>
          </p:nvSpPr>
          <p:spPr>
            <a:xfrm>
              <a:off x="9611868" y="5436870"/>
              <a:ext cx="190500" cy="396240"/>
            </a:xfrm>
            <a:custGeom>
              <a:avLst/>
              <a:gdLst/>
              <a:ahLst/>
              <a:cxnLst/>
              <a:rect l="l" t="t" r="r" b="b"/>
              <a:pathLst>
                <a:path w="190500" h="396239">
                  <a:moveTo>
                    <a:pt x="114300" y="171449"/>
                  </a:moveTo>
                  <a:lnTo>
                    <a:pt x="76200" y="171449"/>
                  </a:lnTo>
                  <a:lnTo>
                    <a:pt x="76200" y="396100"/>
                  </a:lnTo>
                  <a:lnTo>
                    <a:pt x="114300" y="396100"/>
                  </a:lnTo>
                  <a:lnTo>
                    <a:pt x="114300" y="171449"/>
                  </a:lnTo>
                  <a:close/>
                </a:path>
                <a:path w="190500" h="396239">
                  <a:moveTo>
                    <a:pt x="95250" y="0"/>
                  </a:moveTo>
                  <a:lnTo>
                    <a:pt x="0" y="190499"/>
                  </a:lnTo>
                  <a:lnTo>
                    <a:pt x="76200" y="190499"/>
                  </a:lnTo>
                  <a:lnTo>
                    <a:pt x="76200" y="171449"/>
                  </a:lnTo>
                  <a:lnTo>
                    <a:pt x="180975" y="171449"/>
                  </a:lnTo>
                  <a:lnTo>
                    <a:pt x="95250" y="0"/>
                  </a:lnTo>
                  <a:close/>
                </a:path>
                <a:path w="190500" h="396239">
                  <a:moveTo>
                    <a:pt x="180975" y="171449"/>
                  </a:moveTo>
                  <a:lnTo>
                    <a:pt x="114300" y="171449"/>
                  </a:lnTo>
                  <a:lnTo>
                    <a:pt x="114300" y="190499"/>
                  </a:lnTo>
                  <a:lnTo>
                    <a:pt x="190500" y="190499"/>
                  </a:lnTo>
                  <a:lnTo>
                    <a:pt x="180975" y="17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26" name="object 28">
              <a:extLst>
                <a:ext uri="{FF2B5EF4-FFF2-40B4-BE49-F238E27FC236}">
                  <a16:creationId xmlns:a16="http://schemas.microsoft.com/office/drawing/2014/main" id="{30053DC2-E15A-4B69-95E5-29FFBE0882C7}"/>
                </a:ext>
              </a:extLst>
            </p:cNvPr>
            <p:cNvSpPr/>
            <p:nvPr/>
          </p:nvSpPr>
          <p:spPr>
            <a:xfrm>
              <a:off x="9091421" y="3678173"/>
              <a:ext cx="1231900" cy="280670"/>
            </a:xfrm>
            <a:custGeom>
              <a:avLst/>
              <a:gdLst/>
              <a:ahLst/>
              <a:cxnLst/>
              <a:rect l="l" t="t" r="r" b="b"/>
              <a:pathLst>
                <a:path w="1231900" h="280670">
                  <a:moveTo>
                    <a:pt x="0" y="280415"/>
                  </a:moveTo>
                  <a:lnTo>
                    <a:pt x="1231392" y="280415"/>
                  </a:lnTo>
                  <a:lnTo>
                    <a:pt x="1231392" y="0"/>
                  </a:lnTo>
                  <a:lnTo>
                    <a:pt x="0" y="0"/>
                  </a:lnTo>
                  <a:lnTo>
                    <a:pt x="0" y="28041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27" name="object 29">
              <a:extLst>
                <a:ext uri="{FF2B5EF4-FFF2-40B4-BE49-F238E27FC236}">
                  <a16:creationId xmlns:a16="http://schemas.microsoft.com/office/drawing/2014/main" id="{67C90258-D8C9-47AB-8031-F09C99521021}"/>
                </a:ext>
              </a:extLst>
            </p:cNvPr>
            <p:cNvSpPr/>
            <p:nvPr/>
          </p:nvSpPr>
          <p:spPr>
            <a:xfrm>
              <a:off x="9611868" y="3973829"/>
              <a:ext cx="190500" cy="393700"/>
            </a:xfrm>
            <a:custGeom>
              <a:avLst/>
              <a:gdLst/>
              <a:ahLst/>
              <a:cxnLst/>
              <a:rect l="l" t="t" r="r" b="b"/>
              <a:pathLst>
                <a:path w="190500" h="3937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393192"/>
                  </a:lnTo>
                  <a:lnTo>
                    <a:pt x="114300" y="393192"/>
                  </a:lnTo>
                  <a:lnTo>
                    <a:pt x="114300" y="171450"/>
                  </a:lnTo>
                  <a:close/>
                </a:path>
                <a:path w="190500" h="3937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3937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28" name="object 30">
              <a:extLst>
                <a:ext uri="{FF2B5EF4-FFF2-40B4-BE49-F238E27FC236}">
                  <a16:creationId xmlns:a16="http://schemas.microsoft.com/office/drawing/2014/main" id="{45537469-530C-4BD4-91DE-1C679291FC97}"/>
                </a:ext>
              </a:extLst>
            </p:cNvPr>
            <p:cNvSpPr/>
            <p:nvPr/>
          </p:nvSpPr>
          <p:spPr>
            <a:xfrm>
              <a:off x="9611868" y="4746497"/>
              <a:ext cx="190500" cy="393700"/>
            </a:xfrm>
            <a:custGeom>
              <a:avLst/>
              <a:gdLst/>
              <a:ahLst/>
              <a:cxnLst/>
              <a:rect l="l" t="t" r="r" b="b"/>
              <a:pathLst>
                <a:path w="190500" h="3937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393572"/>
                  </a:lnTo>
                  <a:lnTo>
                    <a:pt x="114300" y="393572"/>
                  </a:lnTo>
                  <a:lnTo>
                    <a:pt x="114300" y="171450"/>
                  </a:lnTo>
                  <a:close/>
                </a:path>
                <a:path w="190500" h="3937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3937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29" name="object 31">
              <a:extLst>
                <a:ext uri="{FF2B5EF4-FFF2-40B4-BE49-F238E27FC236}">
                  <a16:creationId xmlns:a16="http://schemas.microsoft.com/office/drawing/2014/main" id="{A4B99E01-6C1F-40EF-B83D-E89D20F394EE}"/>
                </a:ext>
              </a:extLst>
            </p:cNvPr>
            <p:cNvSpPr/>
            <p:nvPr/>
          </p:nvSpPr>
          <p:spPr>
            <a:xfrm>
              <a:off x="9685019" y="4453890"/>
              <a:ext cx="44450" cy="200660"/>
            </a:xfrm>
            <a:custGeom>
              <a:avLst/>
              <a:gdLst/>
              <a:ahLst/>
              <a:cxnLst/>
              <a:rect l="l" t="t" r="r" b="b"/>
              <a:pathLst>
                <a:path w="44450" h="200660">
                  <a:moveTo>
                    <a:pt x="0" y="200279"/>
                  </a:moveTo>
                  <a:lnTo>
                    <a:pt x="44196" y="200279"/>
                  </a:lnTo>
                  <a:lnTo>
                    <a:pt x="44196" y="0"/>
                  </a:lnTo>
                  <a:lnTo>
                    <a:pt x="0" y="0"/>
                  </a:lnTo>
                  <a:lnTo>
                    <a:pt x="0" y="200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30" name="object 32">
              <a:extLst>
                <a:ext uri="{FF2B5EF4-FFF2-40B4-BE49-F238E27FC236}">
                  <a16:creationId xmlns:a16="http://schemas.microsoft.com/office/drawing/2014/main" id="{2B3F43FD-4808-444F-BCA4-E97E5D93EE42}"/>
                </a:ext>
              </a:extLst>
            </p:cNvPr>
            <p:cNvSpPr/>
            <p:nvPr/>
          </p:nvSpPr>
          <p:spPr>
            <a:xfrm>
              <a:off x="9614661" y="3294126"/>
              <a:ext cx="190500" cy="374015"/>
            </a:xfrm>
            <a:custGeom>
              <a:avLst/>
              <a:gdLst/>
              <a:ahLst/>
              <a:cxnLst/>
              <a:rect l="l" t="t" r="r" b="b"/>
              <a:pathLst>
                <a:path w="190500" h="374014">
                  <a:moveTo>
                    <a:pt x="114194" y="190221"/>
                  </a:moveTo>
                  <a:lnTo>
                    <a:pt x="76094" y="190780"/>
                  </a:lnTo>
                  <a:lnTo>
                    <a:pt x="78740" y="373634"/>
                  </a:lnTo>
                  <a:lnTo>
                    <a:pt x="116840" y="373125"/>
                  </a:lnTo>
                  <a:lnTo>
                    <a:pt x="114194" y="190221"/>
                  </a:lnTo>
                  <a:close/>
                </a:path>
                <a:path w="190500" h="374014">
                  <a:moveTo>
                    <a:pt x="92456" y="0"/>
                  </a:moveTo>
                  <a:lnTo>
                    <a:pt x="0" y="191897"/>
                  </a:lnTo>
                  <a:lnTo>
                    <a:pt x="76094" y="190780"/>
                  </a:lnTo>
                  <a:lnTo>
                    <a:pt x="75819" y="171703"/>
                  </a:lnTo>
                  <a:lnTo>
                    <a:pt x="113919" y="171196"/>
                  </a:lnTo>
                  <a:lnTo>
                    <a:pt x="181100" y="171196"/>
                  </a:lnTo>
                  <a:lnTo>
                    <a:pt x="92456" y="0"/>
                  </a:lnTo>
                  <a:close/>
                </a:path>
                <a:path w="190500" h="374014">
                  <a:moveTo>
                    <a:pt x="113919" y="171196"/>
                  </a:moveTo>
                  <a:lnTo>
                    <a:pt x="75819" y="171703"/>
                  </a:lnTo>
                  <a:lnTo>
                    <a:pt x="76094" y="190780"/>
                  </a:lnTo>
                  <a:lnTo>
                    <a:pt x="114194" y="190221"/>
                  </a:lnTo>
                  <a:lnTo>
                    <a:pt x="113919" y="171196"/>
                  </a:lnTo>
                  <a:close/>
                </a:path>
                <a:path w="190500" h="374014">
                  <a:moveTo>
                    <a:pt x="181100" y="171196"/>
                  </a:moveTo>
                  <a:lnTo>
                    <a:pt x="113919" y="171196"/>
                  </a:lnTo>
                  <a:lnTo>
                    <a:pt x="114194" y="190221"/>
                  </a:lnTo>
                  <a:lnTo>
                    <a:pt x="190373" y="189102"/>
                  </a:lnTo>
                  <a:lnTo>
                    <a:pt x="181100" y="171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31" name="object 33">
              <a:extLst>
                <a:ext uri="{FF2B5EF4-FFF2-40B4-BE49-F238E27FC236}">
                  <a16:creationId xmlns:a16="http://schemas.microsoft.com/office/drawing/2014/main" id="{089DD461-9542-46A0-8A95-BAA204FD21A9}"/>
                </a:ext>
              </a:extLst>
            </p:cNvPr>
            <p:cNvSpPr/>
            <p:nvPr/>
          </p:nvSpPr>
          <p:spPr>
            <a:xfrm>
              <a:off x="10826495" y="1700783"/>
              <a:ext cx="1096010" cy="413384"/>
            </a:xfrm>
            <a:custGeom>
              <a:avLst/>
              <a:gdLst/>
              <a:ahLst/>
              <a:cxnLst/>
              <a:rect l="l" t="t" r="r" b="b"/>
              <a:pathLst>
                <a:path w="1096009" h="413385">
                  <a:moveTo>
                    <a:pt x="1026922" y="0"/>
                  </a:moveTo>
                  <a:lnTo>
                    <a:pt x="68833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3" y="413003"/>
                  </a:lnTo>
                  <a:lnTo>
                    <a:pt x="1026922" y="413003"/>
                  </a:lnTo>
                  <a:lnTo>
                    <a:pt x="1053697" y="407588"/>
                  </a:lnTo>
                  <a:lnTo>
                    <a:pt x="1075578" y="392826"/>
                  </a:lnTo>
                  <a:lnTo>
                    <a:pt x="1090340" y="370945"/>
                  </a:lnTo>
                  <a:lnTo>
                    <a:pt x="1095755" y="344169"/>
                  </a:lnTo>
                  <a:lnTo>
                    <a:pt x="1095755" y="68833"/>
                  </a:lnTo>
                  <a:lnTo>
                    <a:pt x="1090340" y="42058"/>
                  </a:lnTo>
                  <a:lnTo>
                    <a:pt x="1075578" y="20177"/>
                  </a:lnTo>
                  <a:lnTo>
                    <a:pt x="1053697" y="5415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4A63A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32" name="object 34">
              <a:extLst>
                <a:ext uri="{FF2B5EF4-FFF2-40B4-BE49-F238E27FC236}">
                  <a16:creationId xmlns:a16="http://schemas.microsoft.com/office/drawing/2014/main" id="{6612B2CF-BEDC-4A58-B053-E087D4AEF0E6}"/>
                </a:ext>
              </a:extLst>
            </p:cNvPr>
            <p:cNvSpPr txBox="1"/>
            <p:nvPr/>
          </p:nvSpPr>
          <p:spPr>
            <a:xfrm>
              <a:off x="10955528" y="1725880"/>
              <a:ext cx="839469" cy="21794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200" spc="-75" dirty="0">
                  <a:latin typeface="Arial"/>
                  <a:cs typeface="Arial"/>
                </a:rPr>
                <a:t>Student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3" name="object 35">
              <a:extLst>
                <a:ext uri="{FF2B5EF4-FFF2-40B4-BE49-F238E27FC236}">
                  <a16:creationId xmlns:a16="http://schemas.microsoft.com/office/drawing/2014/main" id="{ACEF2D1E-981C-4BC0-BB1B-354DF47DD3A7}"/>
                </a:ext>
              </a:extLst>
            </p:cNvPr>
            <p:cNvSpPr/>
            <p:nvPr/>
          </p:nvSpPr>
          <p:spPr>
            <a:xfrm>
              <a:off x="10716006" y="5156453"/>
              <a:ext cx="1231900" cy="280670"/>
            </a:xfrm>
            <a:custGeom>
              <a:avLst/>
              <a:gdLst/>
              <a:ahLst/>
              <a:cxnLst/>
              <a:rect l="l" t="t" r="r" b="b"/>
              <a:pathLst>
                <a:path w="1231900" h="280670">
                  <a:moveTo>
                    <a:pt x="0" y="280416"/>
                  </a:moveTo>
                  <a:lnTo>
                    <a:pt x="1231392" y="280416"/>
                  </a:lnTo>
                  <a:lnTo>
                    <a:pt x="1231392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34" name="object 36">
              <a:extLst>
                <a:ext uri="{FF2B5EF4-FFF2-40B4-BE49-F238E27FC236}">
                  <a16:creationId xmlns:a16="http://schemas.microsoft.com/office/drawing/2014/main" id="{8982DE27-1AC7-4D6A-A1DA-24EC5B8E75DF}"/>
                </a:ext>
              </a:extLst>
            </p:cNvPr>
            <p:cNvSpPr txBox="1"/>
            <p:nvPr/>
          </p:nvSpPr>
          <p:spPr>
            <a:xfrm>
              <a:off x="11043666" y="5848908"/>
              <a:ext cx="577215" cy="21794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200" spc="-60" dirty="0">
                  <a:latin typeface="Arial"/>
                  <a:cs typeface="Arial"/>
                </a:rPr>
                <a:t>Inpu</a:t>
              </a:r>
              <a:r>
                <a:rPr sz="1200" spc="114" dirty="0">
                  <a:latin typeface="Arial"/>
                  <a:cs typeface="Arial"/>
                </a:rPr>
                <a:t>t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5" name="object 37">
              <a:extLst>
                <a:ext uri="{FF2B5EF4-FFF2-40B4-BE49-F238E27FC236}">
                  <a16:creationId xmlns:a16="http://schemas.microsoft.com/office/drawing/2014/main" id="{36CB409D-BC4E-4764-BDCF-522F739207BC}"/>
                </a:ext>
              </a:extLst>
            </p:cNvPr>
            <p:cNvSpPr/>
            <p:nvPr/>
          </p:nvSpPr>
          <p:spPr>
            <a:xfrm>
              <a:off x="11236452" y="5436870"/>
              <a:ext cx="190500" cy="396240"/>
            </a:xfrm>
            <a:custGeom>
              <a:avLst/>
              <a:gdLst/>
              <a:ahLst/>
              <a:cxnLst/>
              <a:rect l="l" t="t" r="r" b="b"/>
              <a:pathLst>
                <a:path w="190500" h="396239">
                  <a:moveTo>
                    <a:pt x="114300" y="171449"/>
                  </a:moveTo>
                  <a:lnTo>
                    <a:pt x="76200" y="171449"/>
                  </a:lnTo>
                  <a:lnTo>
                    <a:pt x="76200" y="396100"/>
                  </a:lnTo>
                  <a:lnTo>
                    <a:pt x="114300" y="396100"/>
                  </a:lnTo>
                  <a:lnTo>
                    <a:pt x="114300" y="171449"/>
                  </a:lnTo>
                  <a:close/>
                </a:path>
                <a:path w="190500" h="396239">
                  <a:moveTo>
                    <a:pt x="95250" y="0"/>
                  </a:moveTo>
                  <a:lnTo>
                    <a:pt x="0" y="190499"/>
                  </a:lnTo>
                  <a:lnTo>
                    <a:pt x="76200" y="190499"/>
                  </a:lnTo>
                  <a:lnTo>
                    <a:pt x="76200" y="171449"/>
                  </a:lnTo>
                  <a:lnTo>
                    <a:pt x="180975" y="171449"/>
                  </a:lnTo>
                  <a:lnTo>
                    <a:pt x="95250" y="0"/>
                  </a:lnTo>
                  <a:close/>
                </a:path>
                <a:path w="190500" h="396239">
                  <a:moveTo>
                    <a:pt x="180975" y="171449"/>
                  </a:moveTo>
                  <a:lnTo>
                    <a:pt x="114300" y="171449"/>
                  </a:lnTo>
                  <a:lnTo>
                    <a:pt x="114300" y="190499"/>
                  </a:lnTo>
                  <a:lnTo>
                    <a:pt x="190500" y="190499"/>
                  </a:lnTo>
                  <a:lnTo>
                    <a:pt x="180975" y="17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36" name="object 38">
              <a:extLst>
                <a:ext uri="{FF2B5EF4-FFF2-40B4-BE49-F238E27FC236}">
                  <a16:creationId xmlns:a16="http://schemas.microsoft.com/office/drawing/2014/main" id="{769A937A-597B-42BF-A9E7-ACEEE451E9C5}"/>
                </a:ext>
              </a:extLst>
            </p:cNvPr>
            <p:cNvSpPr/>
            <p:nvPr/>
          </p:nvSpPr>
          <p:spPr>
            <a:xfrm>
              <a:off x="10716006" y="3678173"/>
              <a:ext cx="1231900" cy="280670"/>
            </a:xfrm>
            <a:custGeom>
              <a:avLst/>
              <a:gdLst/>
              <a:ahLst/>
              <a:cxnLst/>
              <a:rect l="l" t="t" r="r" b="b"/>
              <a:pathLst>
                <a:path w="1231900" h="280670">
                  <a:moveTo>
                    <a:pt x="0" y="280415"/>
                  </a:moveTo>
                  <a:lnTo>
                    <a:pt x="1231392" y="280415"/>
                  </a:lnTo>
                  <a:lnTo>
                    <a:pt x="1231392" y="0"/>
                  </a:lnTo>
                  <a:lnTo>
                    <a:pt x="0" y="0"/>
                  </a:lnTo>
                  <a:lnTo>
                    <a:pt x="0" y="28041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37" name="object 39">
              <a:extLst>
                <a:ext uri="{FF2B5EF4-FFF2-40B4-BE49-F238E27FC236}">
                  <a16:creationId xmlns:a16="http://schemas.microsoft.com/office/drawing/2014/main" id="{19D6C092-4929-406A-8675-D1284ACB768D}"/>
                </a:ext>
              </a:extLst>
            </p:cNvPr>
            <p:cNvSpPr/>
            <p:nvPr/>
          </p:nvSpPr>
          <p:spPr>
            <a:xfrm>
              <a:off x="11236452" y="3973829"/>
              <a:ext cx="190500" cy="393700"/>
            </a:xfrm>
            <a:custGeom>
              <a:avLst/>
              <a:gdLst/>
              <a:ahLst/>
              <a:cxnLst/>
              <a:rect l="l" t="t" r="r" b="b"/>
              <a:pathLst>
                <a:path w="190500" h="3937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393192"/>
                  </a:lnTo>
                  <a:lnTo>
                    <a:pt x="114300" y="393192"/>
                  </a:lnTo>
                  <a:lnTo>
                    <a:pt x="114300" y="171450"/>
                  </a:lnTo>
                  <a:close/>
                </a:path>
                <a:path w="190500" h="3937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3937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38" name="object 40">
              <a:extLst>
                <a:ext uri="{FF2B5EF4-FFF2-40B4-BE49-F238E27FC236}">
                  <a16:creationId xmlns:a16="http://schemas.microsoft.com/office/drawing/2014/main" id="{0F95A601-BF9D-4462-990A-EB3AA9E63271}"/>
                </a:ext>
              </a:extLst>
            </p:cNvPr>
            <p:cNvSpPr/>
            <p:nvPr/>
          </p:nvSpPr>
          <p:spPr>
            <a:xfrm>
              <a:off x="11236452" y="4746497"/>
              <a:ext cx="190500" cy="393700"/>
            </a:xfrm>
            <a:custGeom>
              <a:avLst/>
              <a:gdLst/>
              <a:ahLst/>
              <a:cxnLst/>
              <a:rect l="l" t="t" r="r" b="b"/>
              <a:pathLst>
                <a:path w="190500" h="3937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393572"/>
                  </a:lnTo>
                  <a:lnTo>
                    <a:pt x="114300" y="393572"/>
                  </a:lnTo>
                  <a:lnTo>
                    <a:pt x="114300" y="171450"/>
                  </a:lnTo>
                  <a:close/>
                </a:path>
                <a:path w="190500" h="3937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3937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39" name="object 41">
              <a:extLst>
                <a:ext uri="{FF2B5EF4-FFF2-40B4-BE49-F238E27FC236}">
                  <a16:creationId xmlns:a16="http://schemas.microsoft.com/office/drawing/2014/main" id="{98D12B1C-D770-4136-BF58-DCD1BFC9F484}"/>
                </a:ext>
              </a:extLst>
            </p:cNvPr>
            <p:cNvSpPr/>
            <p:nvPr/>
          </p:nvSpPr>
          <p:spPr>
            <a:xfrm>
              <a:off x="11331702" y="4453890"/>
              <a:ext cx="0" cy="200660"/>
            </a:xfrm>
            <a:custGeom>
              <a:avLst/>
              <a:gdLst/>
              <a:ahLst/>
              <a:cxnLst/>
              <a:rect l="l" t="t" r="r" b="b"/>
              <a:pathLst>
                <a:path h="200660">
                  <a:moveTo>
                    <a:pt x="0" y="200279"/>
                  </a:moveTo>
                  <a:lnTo>
                    <a:pt x="0" y="0"/>
                  </a:lnTo>
                </a:path>
              </a:pathLst>
            </a:custGeom>
            <a:ln w="44196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40" name="object 42">
              <a:extLst>
                <a:ext uri="{FF2B5EF4-FFF2-40B4-BE49-F238E27FC236}">
                  <a16:creationId xmlns:a16="http://schemas.microsoft.com/office/drawing/2014/main" id="{D7A72A6E-BDE3-4822-B6F1-13DC2A8E3B4F}"/>
                </a:ext>
              </a:extLst>
            </p:cNvPr>
            <p:cNvSpPr/>
            <p:nvPr/>
          </p:nvSpPr>
          <p:spPr>
            <a:xfrm>
              <a:off x="11239245" y="3294126"/>
              <a:ext cx="190500" cy="374015"/>
            </a:xfrm>
            <a:custGeom>
              <a:avLst/>
              <a:gdLst/>
              <a:ahLst/>
              <a:cxnLst/>
              <a:rect l="l" t="t" r="r" b="b"/>
              <a:pathLst>
                <a:path w="190500" h="374014">
                  <a:moveTo>
                    <a:pt x="114194" y="190221"/>
                  </a:moveTo>
                  <a:lnTo>
                    <a:pt x="76094" y="190780"/>
                  </a:lnTo>
                  <a:lnTo>
                    <a:pt x="78739" y="373634"/>
                  </a:lnTo>
                  <a:lnTo>
                    <a:pt x="116839" y="373125"/>
                  </a:lnTo>
                  <a:lnTo>
                    <a:pt x="114194" y="190221"/>
                  </a:lnTo>
                  <a:close/>
                </a:path>
                <a:path w="190500" h="374014">
                  <a:moveTo>
                    <a:pt x="92455" y="0"/>
                  </a:moveTo>
                  <a:lnTo>
                    <a:pt x="0" y="191897"/>
                  </a:lnTo>
                  <a:lnTo>
                    <a:pt x="76094" y="190780"/>
                  </a:lnTo>
                  <a:lnTo>
                    <a:pt x="75819" y="171703"/>
                  </a:lnTo>
                  <a:lnTo>
                    <a:pt x="113919" y="171196"/>
                  </a:lnTo>
                  <a:lnTo>
                    <a:pt x="181100" y="171196"/>
                  </a:lnTo>
                  <a:lnTo>
                    <a:pt x="92455" y="0"/>
                  </a:lnTo>
                  <a:close/>
                </a:path>
                <a:path w="190500" h="374014">
                  <a:moveTo>
                    <a:pt x="113919" y="171196"/>
                  </a:moveTo>
                  <a:lnTo>
                    <a:pt x="75819" y="171703"/>
                  </a:lnTo>
                  <a:lnTo>
                    <a:pt x="76094" y="190780"/>
                  </a:lnTo>
                  <a:lnTo>
                    <a:pt x="114194" y="190221"/>
                  </a:lnTo>
                  <a:lnTo>
                    <a:pt x="113919" y="171196"/>
                  </a:lnTo>
                  <a:close/>
                </a:path>
                <a:path w="190500" h="374014">
                  <a:moveTo>
                    <a:pt x="181100" y="171196"/>
                  </a:moveTo>
                  <a:lnTo>
                    <a:pt x="113919" y="171196"/>
                  </a:lnTo>
                  <a:lnTo>
                    <a:pt x="114194" y="190221"/>
                  </a:lnTo>
                  <a:lnTo>
                    <a:pt x="190373" y="189102"/>
                  </a:lnTo>
                  <a:lnTo>
                    <a:pt x="181100" y="171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41" name="object 43">
              <a:extLst>
                <a:ext uri="{FF2B5EF4-FFF2-40B4-BE49-F238E27FC236}">
                  <a16:creationId xmlns:a16="http://schemas.microsoft.com/office/drawing/2014/main" id="{95AA954D-A3DD-4138-8FFC-CD5BE85FD8C4}"/>
                </a:ext>
              </a:extLst>
            </p:cNvPr>
            <p:cNvSpPr/>
            <p:nvPr/>
          </p:nvSpPr>
          <p:spPr>
            <a:xfrm>
              <a:off x="10730483" y="3692652"/>
              <a:ext cx="1231900" cy="280670"/>
            </a:xfrm>
            <a:custGeom>
              <a:avLst/>
              <a:gdLst/>
              <a:ahLst/>
              <a:cxnLst/>
              <a:rect l="l" t="t" r="r" b="b"/>
              <a:pathLst>
                <a:path w="1231900" h="280670">
                  <a:moveTo>
                    <a:pt x="0" y="280416"/>
                  </a:moveTo>
                  <a:lnTo>
                    <a:pt x="1231392" y="280416"/>
                  </a:lnTo>
                  <a:lnTo>
                    <a:pt x="1231392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4A63A0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42" name="object 44">
              <a:extLst>
                <a:ext uri="{FF2B5EF4-FFF2-40B4-BE49-F238E27FC236}">
                  <a16:creationId xmlns:a16="http://schemas.microsoft.com/office/drawing/2014/main" id="{B8588884-C9A1-4CD1-BCCF-B97EA1146190}"/>
                </a:ext>
              </a:extLst>
            </p:cNvPr>
            <p:cNvSpPr/>
            <p:nvPr/>
          </p:nvSpPr>
          <p:spPr>
            <a:xfrm>
              <a:off x="10284714" y="4075938"/>
              <a:ext cx="464820" cy="882650"/>
            </a:xfrm>
            <a:custGeom>
              <a:avLst/>
              <a:gdLst/>
              <a:ahLst/>
              <a:cxnLst/>
              <a:rect l="l" t="t" r="r" b="b"/>
              <a:pathLst>
                <a:path w="464820" h="882650">
                  <a:moveTo>
                    <a:pt x="464819" y="882395"/>
                  </a:moveTo>
                  <a:lnTo>
                    <a:pt x="391344" y="880415"/>
                  </a:lnTo>
                  <a:lnTo>
                    <a:pt x="327544" y="874906"/>
                  </a:lnTo>
                  <a:lnTo>
                    <a:pt x="277239" y="866512"/>
                  </a:lnTo>
                  <a:lnTo>
                    <a:pt x="232409" y="843661"/>
                  </a:lnTo>
                  <a:lnTo>
                    <a:pt x="232409" y="479932"/>
                  </a:lnTo>
                  <a:lnTo>
                    <a:pt x="220565" y="467711"/>
                  </a:lnTo>
                  <a:lnTo>
                    <a:pt x="187580" y="457081"/>
                  </a:lnTo>
                  <a:lnTo>
                    <a:pt x="137275" y="448687"/>
                  </a:lnTo>
                  <a:lnTo>
                    <a:pt x="73475" y="443178"/>
                  </a:lnTo>
                  <a:lnTo>
                    <a:pt x="0" y="441198"/>
                  </a:lnTo>
                  <a:lnTo>
                    <a:pt x="73475" y="439217"/>
                  </a:lnTo>
                  <a:lnTo>
                    <a:pt x="137275" y="433708"/>
                  </a:lnTo>
                  <a:lnTo>
                    <a:pt x="187580" y="425314"/>
                  </a:lnTo>
                  <a:lnTo>
                    <a:pt x="220565" y="414684"/>
                  </a:lnTo>
                  <a:lnTo>
                    <a:pt x="232409" y="402463"/>
                  </a:lnTo>
                  <a:lnTo>
                    <a:pt x="232409" y="38735"/>
                  </a:lnTo>
                  <a:lnTo>
                    <a:pt x="244254" y="26513"/>
                  </a:lnTo>
                  <a:lnTo>
                    <a:pt x="277239" y="15883"/>
                  </a:lnTo>
                  <a:lnTo>
                    <a:pt x="327544" y="7489"/>
                  </a:lnTo>
                  <a:lnTo>
                    <a:pt x="391344" y="1980"/>
                  </a:lnTo>
                  <a:lnTo>
                    <a:pt x="464819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43" name="object 45">
              <a:extLst>
                <a:ext uri="{FF2B5EF4-FFF2-40B4-BE49-F238E27FC236}">
                  <a16:creationId xmlns:a16="http://schemas.microsoft.com/office/drawing/2014/main" id="{23229F56-308E-4DB5-A7BB-C388D51AD001}"/>
                </a:ext>
              </a:extLst>
            </p:cNvPr>
            <p:cNvSpPr/>
            <p:nvPr/>
          </p:nvSpPr>
          <p:spPr>
            <a:xfrm>
              <a:off x="9972293" y="4303014"/>
              <a:ext cx="1080770" cy="399415"/>
            </a:xfrm>
            <a:custGeom>
              <a:avLst/>
              <a:gdLst/>
              <a:ahLst/>
              <a:cxnLst/>
              <a:rect l="l" t="t" r="r" b="b"/>
              <a:pathLst>
                <a:path w="1080770" h="399414">
                  <a:moveTo>
                    <a:pt x="0" y="399288"/>
                  </a:moveTo>
                  <a:lnTo>
                    <a:pt x="1080516" y="399288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99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44" name="object 46">
              <a:extLst>
                <a:ext uri="{FF2B5EF4-FFF2-40B4-BE49-F238E27FC236}">
                  <a16:creationId xmlns:a16="http://schemas.microsoft.com/office/drawing/2014/main" id="{3A39B1F7-2FF8-4A17-8C46-1D5AB4E7E8B8}"/>
                </a:ext>
              </a:extLst>
            </p:cNvPr>
            <p:cNvSpPr txBox="1"/>
            <p:nvPr/>
          </p:nvSpPr>
          <p:spPr>
            <a:xfrm>
              <a:off x="9972294" y="4303014"/>
              <a:ext cx="1080770" cy="236988"/>
            </a:xfrm>
            <a:prstGeom prst="rect">
              <a:avLst/>
            </a:prstGeom>
            <a:ln w="25907">
              <a:solidFill>
                <a:srgbClr val="4F81BC"/>
              </a:solidFill>
            </a:ln>
          </p:spPr>
          <p:txBody>
            <a:bodyPr vert="horz" wrap="square" lIns="0" tIns="30480" rIns="0" bIns="0" rtlCol="0">
              <a:spAutoFit/>
            </a:bodyPr>
            <a:lstStyle/>
            <a:p>
              <a:pPr marL="92075">
                <a:lnSpc>
                  <a:spcPct val="100000"/>
                </a:lnSpc>
                <a:spcBef>
                  <a:spcPts val="240"/>
                </a:spcBef>
              </a:pPr>
              <a:r>
                <a:rPr sz="1200" spc="200" dirty="0">
                  <a:latin typeface="DejaVu Serif"/>
                  <a:cs typeface="DejaVu Serif"/>
                </a:rPr>
                <a:t>𝐾</a:t>
              </a:r>
              <a:r>
                <a:rPr sz="1200" spc="-180" dirty="0">
                  <a:latin typeface="DejaVu Serif"/>
                  <a:cs typeface="DejaVu Serif"/>
                </a:rPr>
                <a:t> </a:t>
              </a:r>
              <a:r>
                <a:rPr sz="1200" spc="-155" dirty="0">
                  <a:latin typeface="Arial"/>
                  <a:cs typeface="Arial"/>
                </a:rPr>
                <a:t>Layers</a:t>
              </a:r>
              <a:endParaRPr sz="12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29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6CF556-3165-4723-8855-718C4D35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E814C8-236C-4743-BDE4-1F16C780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Dataset &amp; Transfer Learning Results</a:t>
            </a:r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9790874-9044-459F-953B-65AC64450AEB}"/>
              </a:ext>
            </a:extLst>
          </p:cNvPr>
          <p:cNvGrpSpPr/>
          <p:nvPr/>
        </p:nvGrpSpPr>
        <p:grpSpPr>
          <a:xfrm>
            <a:off x="581037" y="1647066"/>
            <a:ext cx="8085930" cy="4628468"/>
            <a:chOff x="797813" y="1137538"/>
            <a:chExt cx="10762374" cy="5600446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A594BC93-D37B-422B-8FA5-9D82F6EBF009}"/>
                </a:ext>
              </a:extLst>
            </p:cNvPr>
            <p:cNvSpPr/>
            <p:nvPr/>
          </p:nvSpPr>
          <p:spPr>
            <a:xfrm>
              <a:off x="871867" y="1143888"/>
              <a:ext cx="1121410" cy="640080"/>
            </a:xfrm>
            <a:custGeom>
              <a:avLst/>
              <a:gdLst/>
              <a:ahLst/>
              <a:cxnLst/>
              <a:rect l="l" t="t" r="r" b="b"/>
              <a:pathLst>
                <a:path w="1121410" h="640080">
                  <a:moveTo>
                    <a:pt x="0" y="640079"/>
                  </a:moveTo>
                  <a:lnTo>
                    <a:pt x="1121117" y="640079"/>
                  </a:lnTo>
                  <a:lnTo>
                    <a:pt x="1121117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BBF4D116-681A-46B9-B468-A2B6FC7DE8FC}"/>
                </a:ext>
              </a:extLst>
            </p:cNvPr>
            <p:cNvSpPr/>
            <p:nvPr/>
          </p:nvSpPr>
          <p:spPr>
            <a:xfrm>
              <a:off x="1993010" y="1143888"/>
              <a:ext cx="4672330" cy="640080"/>
            </a:xfrm>
            <a:custGeom>
              <a:avLst/>
              <a:gdLst/>
              <a:ahLst/>
              <a:cxnLst/>
              <a:rect l="l" t="t" r="r" b="b"/>
              <a:pathLst>
                <a:path w="4672330" h="640080">
                  <a:moveTo>
                    <a:pt x="0" y="640079"/>
                  </a:moveTo>
                  <a:lnTo>
                    <a:pt x="4671948" y="640079"/>
                  </a:lnTo>
                  <a:lnTo>
                    <a:pt x="4671948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D084955-00C9-45BF-96CB-2D731DEDA6FD}"/>
                </a:ext>
              </a:extLst>
            </p:cNvPr>
            <p:cNvSpPr/>
            <p:nvPr/>
          </p:nvSpPr>
          <p:spPr>
            <a:xfrm>
              <a:off x="6664959" y="1143888"/>
              <a:ext cx="4888865" cy="640080"/>
            </a:xfrm>
            <a:custGeom>
              <a:avLst/>
              <a:gdLst/>
              <a:ahLst/>
              <a:cxnLst/>
              <a:rect l="l" t="t" r="r" b="b"/>
              <a:pathLst>
                <a:path w="4888865" h="640080">
                  <a:moveTo>
                    <a:pt x="0" y="640079"/>
                  </a:moveTo>
                  <a:lnTo>
                    <a:pt x="4888484" y="640079"/>
                  </a:lnTo>
                  <a:lnTo>
                    <a:pt x="4888484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07EE7CC4-3B47-4441-B6BE-808B22BAB839}"/>
                </a:ext>
              </a:extLst>
            </p:cNvPr>
            <p:cNvSpPr/>
            <p:nvPr/>
          </p:nvSpPr>
          <p:spPr>
            <a:xfrm>
              <a:off x="871867" y="1783969"/>
              <a:ext cx="1121410" cy="579120"/>
            </a:xfrm>
            <a:custGeom>
              <a:avLst/>
              <a:gdLst/>
              <a:ahLst/>
              <a:cxnLst/>
              <a:rect l="l" t="t" r="r" b="b"/>
              <a:pathLst>
                <a:path w="1121410" h="579119">
                  <a:moveTo>
                    <a:pt x="0" y="579120"/>
                  </a:moveTo>
                  <a:lnTo>
                    <a:pt x="1121117" y="579120"/>
                  </a:lnTo>
                  <a:lnTo>
                    <a:pt x="1121117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62200911-D208-416F-80A3-4C930E6A0482}"/>
                </a:ext>
              </a:extLst>
            </p:cNvPr>
            <p:cNvSpPr/>
            <p:nvPr/>
          </p:nvSpPr>
          <p:spPr>
            <a:xfrm>
              <a:off x="1993010" y="1783969"/>
              <a:ext cx="4672330" cy="579120"/>
            </a:xfrm>
            <a:custGeom>
              <a:avLst/>
              <a:gdLst/>
              <a:ahLst/>
              <a:cxnLst/>
              <a:rect l="l" t="t" r="r" b="b"/>
              <a:pathLst>
                <a:path w="4672330" h="579119">
                  <a:moveTo>
                    <a:pt x="0" y="579120"/>
                  </a:moveTo>
                  <a:lnTo>
                    <a:pt x="4671948" y="579120"/>
                  </a:lnTo>
                  <a:lnTo>
                    <a:pt x="4671948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E30C1896-A9FB-4CB2-8726-63A77C089306}"/>
                </a:ext>
              </a:extLst>
            </p:cNvPr>
            <p:cNvSpPr/>
            <p:nvPr/>
          </p:nvSpPr>
          <p:spPr>
            <a:xfrm>
              <a:off x="6664959" y="1783969"/>
              <a:ext cx="4888865" cy="579120"/>
            </a:xfrm>
            <a:custGeom>
              <a:avLst/>
              <a:gdLst/>
              <a:ahLst/>
              <a:cxnLst/>
              <a:rect l="l" t="t" r="r" b="b"/>
              <a:pathLst>
                <a:path w="4888865" h="579119">
                  <a:moveTo>
                    <a:pt x="0" y="579120"/>
                  </a:moveTo>
                  <a:lnTo>
                    <a:pt x="4888484" y="579120"/>
                  </a:lnTo>
                  <a:lnTo>
                    <a:pt x="4888484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D64A0AE2-5F3F-44DF-A467-7FAC143822B0}"/>
                </a:ext>
              </a:extLst>
            </p:cNvPr>
            <p:cNvSpPr/>
            <p:nvPr/>
          </p:nvSpPr>
          <p:spPr>
            <a:xfrm>
              <a:off x="871867" y="2363089"/>
              <a:ext cx="1121410" cy="579120"/>
            </a:xfrm>
            <a:custGeom>
              <a:avLst/>
              <a:gdLst/>
              <a:ahLst/>
              <a:cxnLst/>
              <a:rect l="l" t="t" r="r" b="b"/>
              <a:pathLst>
                <a:path w="1121410" h="579119">
                  <a:moveTo>
                    <a:pt x="0" y="579120"/>
                  </a:moveTo>
                  <a:lnTo>
                    <a:pt x="1121117" y="579120"/>
                  </a:lnTo>
                  <a:lnTo>
                    <a:pt x="1121117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7D7B843B-79E8-4186-AE5B-95661E17E041}"/>
                </a:ext>
              </a:extLst>
            </p:cNvPr>
            <p:cNvSpPr/>
            <p:nvPr/>
          </p:nvSpPr>
          <p:spPr>
            <a:xfrm>
              <a:off x="1993010" y="2363089"/>
              <a:ext cx="4672330" cy="579120"/>
            </a:xfrm>
            <a:custGeom>
              <a:avLst/>
              <a:gdLst/>
              <a:ahLst/>
              <a:cxnLst/>
              <a:rect l="l" t="t" r="r" b="b"/>
              <a:pathLst>
                <a:path w="4672330" h="579119">
                  <a:moveTo>
                    <a:pt x="0" y="579120"/>
                  </a:moveTo>
                  <a:lnTo>
                    <a:pt x="4671948" y="579120"/>
                  </a:lnTo>
                  <a:lnTo>
                    <a:pt x="4671948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3824DC00-84C5-44CC-A0C6-480A64F481BF}"/>
                </a:ext>
              </a:extLst>
            </p:cNvPr>
            <p:cNvSpPr/>
            <p:nvPr/>
          </p:nvSpPr>
          <p:spPr>
            <a:xfrm>
              <a:off x="6664959" y="2363089"/>
              <a:ext cx="4888865" cy="579120"/>
            </a:xfrm>
            <a:custGeom>
              <a:avLst/>
              <a:gdLst/>
              <a:ahLst/>
              <a:cxnLst/>
              <a:rect l="l" t="t" r="r" b="b"/>
              <a:pathLst>
                <a:path w="4888865" h="579119">
                  <a:moveTo>
                    <a:pt x="0" y="579120"/>
                  </a:moveTo>
                  <a:lnTo>
                    <a:pt x="4888484" y="579120"/>
                  </a:lnTo>
                  <a:lnTo>
                    <a:pt x="4888484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7F984252-9F0B-4214-A9A1-DB5C60C6ED36}"/>
                </a:ext>
              </a:extLst>
            </p:cNvPr>
            <p:cNvSpPr/>
            <p:nvPr/>
          </p:nvSpPr>
          <p:spPr>
            <a:xfrm>
              <a:off x="871867" y="2942208"/>
              <a:ext cx="1121410" cy="640080"/>
            </a:xfrm>
            <a:custGeom>
              <a:avLst/>
              <a:gdLst/>
              <a:ahLst/>
              <a:cxnLst/>
              <a:rect l="l" t="t" r="r" b="b"/>
              <a:pathLst>
                <a:path w="1121410" h="640079">
                  <a:moveTo>
                    <a:pt x="0" y="640079"/>
                  </a:moveTo>
                  <a:lnTo>
                    <a:pt x="1121117" y="640079"/>
                  </a:lnTo>
                  <a:lnTo>
                    <a:pt x="1121117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B17EFD6B-35E8-4CD2-80B9-C668413406B2}"/>
                </a:ext>
              </a:extLst>
            </p:cNvPr>
            <p:cNvSpPr/>
            <p:nvPr/>
          </p:nvSpPr>
          <p:spPr>
            <a:xfrm>
              <a:off x="1993010" y="2942208"/>
              <a:ext cx="4672330" cy="640080"/>
            </a:xfrm>
            <a:custGeom>
              <a:avLst/>
              <a:gdLst/>
              <a:ahLst/>
              <a:cxnLst/>
              <a:rect l="l" t="t" r="r" b="b"/>
              <a:pathLst>
                <a:path w="4672330" h="640079">
                  <a:moveTo>
                    <a:pt x="0" y="640079"/>
                  </a:moveTo>
                  <a:lnTo>
                    <a:pt x="4671948" y="640079"/>
                  </a:lnTo>
                  <a:lnTo>
                    <a:pt x="4671948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A87C677F-3399-4668-AD35-2B52CA75283C}"/>
                </a:ext>
              </a:extLst>
            </p:cNvPr>
            <p:cNvSpPr/>
            <p:nvPr/>
          </p:nvSpPr>
          <p:spPr>
            <a:xfrm>
              <a:off x="6664959" y="2942208"/>
              <a:ext cx="4888865" cy="640080"/>
            </a:xfrm>
            <a:custGeom>
              <a:avLst/>
              <a:gdLst/>
              <a:ahLst/>
              <a:cxnLst/>
              <a:rect l="l" t="t" r="r" b="b"/>
              <a:pathLst>
                <a:path w="4888865" h="640079">
                  <a:moveTo>
                    <a:pt x="0" y="640079"/>
                  </a:moveTo>
                  <a:lnTo>
                    <a:pt x="4888484" y="640079"/>
                  </a:lnTo>
                  <a:lnTo>
                    <a:pt x="4888484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7FB93A1F-6C8E-494E-B62D-E1342EEB6413}"/>
                </a:ext>
              </a:extLst>
            </p:cNvPr>
            <p:cNvSpPr/>
            <p:nvPr/>
          </p:nvSpPr>
          <p:spPr>
            <a:xfrm>
              <a:off x="871867" y="3582289"/>
              <a:ext cx="1121410" cy="579120"/>
            </a:xfrm>
            <a:custGeom>
              <a:avLst/>
              <a:gdLst/>
              <a:ahLst/>
              <a:cxnLst/>
              <a:rect l="l" t="t" r="r" b="b"/>
              <a:pathLst>
                <a:path w="1121410" h="579120">
                  <a:moveTo>
                    <a:pt x="0" y="579119"/>
                  </a:moveTo>
                  <a:lnTo>
                    <a:pt x="1121117" y="579119"/>
                  </a:lnTo>
                  <a:lnTo>
                    <a:pt x="1121117" y="0"/>
                  </a:lnTo>
                  <a:lnTo>
                    <a:pt x="0" y="0"/>
                  </a:lnTo>
                  <a:lnTo>
                    <a:pt x="0" y="579119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F4DA8A69-0338-426D-BB28-F174A5B1281B}"/>
                </a:ext>
              </a:extLst>
            </p:cNvPr>
            <p:cNvSpPr/>
            <p:nvPr/>
          </p:nvSpPr>
          <p:spPr>
            <a:xfrm>
              <a:off x="1993010" y="3582289"/>
              <a:ext cx="4672330" cy="579120"/>
            </a:xfrm>
            <a:custGeom>
              <a:avLst/>
              <a:gdLst/>
              <a:ahLst/>
              <a:cxnLst/>
              <a:rect l="l" t="t" r="r" b="b"/>
              <a:pathLst>
                <a:path w="4672330" h="579120">
                  <a:moveTo>
                    <a:pt x="0" y="579119"/>
                  </a:moveTo>
                  <a:lnTo>
                    <a:pt x="4671948" y="579119"/>
                  </a:lnTo>
                  <a:lnTo>
                    <a:pt x="4671948" y="0"/>
                  </a:lnTo>
                  <a:lnTo>
                    <a:pt x="0" y="0"/>
                  </a:lnTo>
                  <a:lnTo>
                    <a:pt x="0" y="579119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E713E7AD-72CE-4FB2-AFF7-77D7C2604E0D}"/>
                </a:ext>
              </a:extLst>
            </p:cNvPr>
            <p:cNvSpPr/>
            <p:nvPr/>
          </p:nvSpPr>
          <p:spPr>
            <a:xfrm>
              <a:off x="6664959" y="3582289"/>
              <a:ext cx="4888865" cy="579120"/>
            </a:xfrm>
            <a:custGeom>
              <a:avLst/>
              <a:gdLst/>
              <a:ahLst/>
              <a:cxnLst/>
              <a:rect l="l" t="t" r="r" b="b"/>
              <a:pathLst>
                <a:path w="4888865" h="579120">
                  <a:moveTo>
                    <a:pt x="0" y="579119"/>
                  </a:moveTo>
                  <a:lnTo>
                    <a:pt x="4888484" y="579119"/>
                  </a:lnTo>
                  <a:lnTo>
                    <a:pt x="4888484" y="0"/>
                  </a:lnTo>
                  <a:lnTo>
                    <a:pt x="0" y="0"/>
                  </a:lnTo>
                  <a:lnTo>
                    <a:pt x="0" y="579119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FEE7A39D-65F8-4AFA-B01D-D977FBD9E1CF}"/>
                </a:ext>
              </a:extLst>
            </p:cNvPr>
            <p:cNvSpPr/>
            <p:nvPr/>
          </p:nvSpPr>
          <p:spPr>
            <a:xfrm>
              <a:off x="1993010" y="1137538"/>
              <a:ext cx="0" cy="3030220"/>
            </a:xfrm>
            <a:custGeom>
              <a:avLst/>
              <a:gdLst/>
              <a:ahLst/>
              <a:cxnLst/>
              <a:rect l="l" t="t" r="r" b="b"/>
              <a:pathLst>
                <a:path h="3030220">
                  <a:moveTo>
                    <a:pt x="0" y="0"/>
                  </a:moveTo>
                  <a:lnTo>
                    <a:pt x="0" y="30302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3A3982AF-B5AD-42C3-B9AD-C29793E2E4A1}"/>
                </a:ext>
              </a:extLst>
            </p:cNvPr>
            <p:cNvSpPr/>
            <p:nvPr/>
          </p:nvSpPr>
          <p:spPr>
            <a:xfrm>
              <a:off x="6664959" y="1137538"/>
              <a:ext cx="0" cy="3030220"/>
            </a:xfrm>
            <a:custGeom>
              <a:avLst/>
              <a:gdLst/>
              <a:ahLst/>
              <a:cxnLst/>
              <a:rect l="l" t="t" r="r" b="b"/>
              <a:pathLst>
                <a:path h="3030220">
                  <a:moveTo>
                    <a:pt x="0" y="0"/>
                  </a:moveTo>
                  <a:lnTo>
                    <a:pt x="0" y="30302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A3E4501C-2AE9-4BF3-B988-F3895F28F233}"/>
                </a:ext>
              </a:extLst>
            </p:cNvPr>
            <p:cNvSpPr/>
            <p:nvPr/>
          </p:nvSpPr>
          <p:spPr>
            <a:xfrm>
              <a:off x="865517" y="1783969"/>
              <a:ext cx="10694670" cy="0"/>
            </a:xfrm>
            <a:custGeom>
              <a:avLst/>
              <a:gdLst/>
              <a:ahLst/>
              <a:cxnLst/>
              <a:rect l="l" t="t" r="r" b="b"/>
              <a:pathLst>
                <a:path w="10694670">
                  <a:moveTo>
                    <a:pt x="0" y="0"/>
                  </a:moveTo>
                  <a:lnTo>
                    <a:pt x="10694276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51B6982D-4619-4FB1-B54F-153EC8B84F8A}"/>
                </a:ext>
              </a:extLst>
            </p:cNvPr>
            <p:cNvSpPr/>
            <p:nvPr/>
          </p:nvSpPr>
          <p:spPr>
            <a:xfrm>
              <a:off x="5964173" y="2363089"/>
              <a:ext cx="5595620" cy="0"/>
            </a:xfrm>
            <a:custGeom>
              <a:avLst/>
              <a:gdLst/>
              <a:ahLst/>
              <a:cxnLst/>
              <a:rect l="l" t="t" r="r" b="b"/>
              <a:pathLst>
                <a:path w="5595620">
                  <a:moveTo>
                    <a:pt x="0" y="0"/>
                  </a:moveTo>
                  <a:lnTo>
                    <a:pt x="559562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E2C12C55-FBBC-4867-B43B-9B02ED1549BC}"/>
                </a:ext>
              </a:extLst>
            </p:cNvPr>
            <p:cNvSpPr/>
            <p:nvPr/>
          </p:nvSpPr>
          <p:spPr>
            <a:xfrm>
              <a:off x="865517" y="2363089"/>
              <a:ext cx="1430655" cy="0"/>
            </a:xfrm>
            <a:custGeom>
              <a:avLst/>
              <a:gdLst/>
              <a:ahLst/>
              <a:cxnLst/>
              <a:rect l="l" t="t" r="r" b="b"/>
              <a:pathLst>
                <a:path w="1430655">
                  <a:moveTo>
                    <a:pt x="0" y="0"/>
                  </a:moveTo>
                  <a:lnTo>
                    <a:pt x="1430388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2E2D2FBF-B41A-477C-9536-68257AE245CE}"/>
                </a:ext>
              </a:extLst>
            </p:cNvPr>
            <p:cNvSpPr/>
            <p:nvPr/>
          </p:nvSpPr>
          <p:spPr>
            <a:xfrm>
              <a:off x="865517" y="2942208"/>
              <a:ext cx="10694670" cy="0"/>
            </a:xfrm>
            <a:custGeom>
              <a:avLst/>
              <a:gdLst/>
              <a:ahLst/>
              <a:cxnLst/>
              <a:rect l="l" t="t" r="r" b="b"/>
              <a:pathLst>
                <a:path w="10694670">
                  <a:moveTo>
                    <a:pt x="0" y="0"/>
                  </a:moveTo>
                  <a:lnTo>
                    <a:pt x="10694276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5C8B8362-2116-493C-A241-0F3B53B1F83D}"/>
                </a:ext>
              </a:extLst>
            </p:cNvPr>
            <p:cNvSpPr/>
            <p:nvPr/>
          </p:nvSpPr>
          <p:spPr>
            <a:xfrm>
              <a:off x="865517" y="3582289"/>
              <a:ext cx="10694670" cy="0"/>
            </a:xfrm>
            <a:custGeom>
              <a:avLst/>
              <a:gdLst/>
              <a:ahLst/>
              <a:cxnLst/>
              <a:rect l="l" t="t" r="r" b="b"/>
              <a:pathLst>
                <a:path w="10694670">
                  <a:moveTo>
                    <a:pt x="0" y="0"/>
                  </a:moveTo>
                  <a:lnTo>
                    <a:pt x="10694276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CD08AE56-2372-4351-8815-7EBB320AB65D}"/>
                </a:ext>
              </a:extLst>
            </p:cNvPr>
            <p:cNvSpPr/>
            <p:nvPr/>
          </p:nvSpPr>
          <p:spPr>
            <a:xfrm>
              <a:off x="871867" y="1137538"/>
              <a:ext cx="0" cy="3030220"/>
            </a:xfrm>
            <a:custGeom>
              <a:avLst/>
              <a:gdLst/>
              <a:ahLst/>
              <a:cxnLst/>
              <a:rect l="l" t="t" r="r" b="b"/>
              <a:pathLst>
                <a:path h="3030220">
                  <a:moveTo>
                    <a:pt x="0" y="0"/>
                  </a:moveTo>
                  <a:lnTo>
                    <a:pt x="0" y="30302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81A851DC-BD98-41AA-8CC3-0C3F6B531BE8}"/>
                </a:ext>
              </a:extLst>
            </p:cNvPr>
            <p:cNvSpPr/>
            <p:nvPr/>
          </p:nvSpPr>
          <p:spPr>
            <a:xfrm>
              <a:off x="11553443" y="1137538"/>
              <a:ext cx="0" cy="3030220"/>
            </a:xfrm>
            <a:custGeom>
              <a:avLst/>
              <a:gdLst/>
              <a:ahLst/>
              <a:cxnLst/>
              <a:rect l="l" t="t" r="r" b="b"/>
              <a:pathLst>
                <a:path h="3030220">
                  <a:moveTo>
                    <a:pt x="0" y="0"/>
                  </a:moveTo>
                  <a:lnTo>
                    <a:pt x="0" y="30302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787D3AB4-C35C-4A31-8419-0E211B966AF1}"/>
                </a:ext>
              </a:extLst>
            </p:cNvPr>
            <p:cNvSpPr/>
            <p:nvPr/>
          </p:nvSpPr>
          <p:spPr>
            <a:xfrm>
              <a:off x="865517" y="1143888"/>
              <a:ext cx="10694670" cy="0"/>
            </a:xfrm>
            <a:custGeom>
              <a:avLst/>
              <a:gdLst/>
              <a:ahLst/>
              <a:cxnLst/>
              <a:rect l="l" t="t" r="r" b="b"/>
              <a:pathLst>
                <a:path w="10694670">
                  <a:moveTo>
                    <a:pt x="0" y="0"/>
                  </a:moveTo>
                  <a:lnTo>
                    <a:pt x="10694276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CF1F31F9-65C0-4DAC-A264-415653641BDE}"/>
                </a:ext>
              </a:extLst>
            </p:cNvPr>
            <p:cNvSpPr/>
            <p:nvPr/>
          </p:nvSpPr>
          <p:spPr>
            <a:xfrm>
              <a:off x="865517" y="4161409"/>
              <a:ext cx="10694670" cy="0"/>
            </a:xfrm>
            <a:custGeom>
              <a:avLst/>
              <a:gdLst/>
              <a:ahLst/>
              <a:cxnLst/>
              <a:rect l="l" t="t" r="r" b="b"/>
              <a:pathLst>
                <a:path w="10694670">
                  <a:moveTo>
                    <a:pt x="0" y="0"/>
                  </a:moveTo>
                  <a:lnTo>
                    <a:pt x="10694276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8CDDB018-62E4-4F7B-A2FB-5B406CE18DFD}"/>
                </a:ext>
              </a:extLst>
            </p:cNvPr>
            <p:cNvSpPr txBox="1"/>
            <p:nvPr/>
          </p:nvSpPr>
          <p:spPr>
            <a:xfrm>
              <a:off x="950772" y="1162050"/>
              <a:ext cx="7273745" cy="5368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133475" algn="l"/>
                  <a:tab pos="5806440" algn="l"/>
                </a:tabLst>
              </a:pPr>
              <a:r>
                <a:rPr sz="1400" b="1" spc="-100" dirty="0">
                  <a:solidFill>
                    <a:srgbClr val="FFFFFF"/>
                  </a:solidFill>
                  <a:latin typeface="Trebuchet MS"/>
                  <a:cs typeface="Trebuchet MS"/>
                </a:rPr>
                <a:t>Student	</a:t>
              </a:r>
              <a:r>
                <a:rPr sz="1400" b="1" spc="-160" dirty="0">
                  <a:solidFill>
                    <a:srgbClr val="FFFFFF"/>
                  </a:solidFill>
                  <a:latin typeface="Trebuchet MS"/>
                  <a:cs typeface="Trebuchet MS"/>
                </a:rPr>
                <a:t>Teacher</a:t>
              </a:r>
              <a:r>
                <a:rPr lang="en-US" altLang="ko-KR" sz="1400" b="1" spc="-160" dirty="0">
                  <a:solidFill>
                    <a:srgbClr val="FFFFFF"/>
                  </a:solidFill>
                  <a:latin typeface="Trebuchet MS"/>
                  <a:cs typeface="Trebuchet MS"/>
                </a:rPr>
                <a:t>                                                                                   </a:t>
              </a:r>
              <a:r>
                <a:rPr sz="1400" b="1" spc="-100" dirty="0">
                  <a:solidFill>
                    <a:srgbClr val="FFFFFF"/>
                  </a:solidFill>
                  <a:latin typeface="Trebuchet MS"/>
                  <a:cs typeface="Trebuchet MS"/>
                </a:rPr>
                <a:t>Student</a:t>
              </a:r>
              <a:endParaRPr lang="ko-KR" altLang="en-US" sz="1400" b="1" spc="-100" dirty="0">
                <a:solidFill>
                  <a:srgbClr val="FFFFFF"/>
                </a:solidFill>
                <a:latin typeface="Trebuchet MS"/>
                <a:cs typeface="Trebuchet MS"/>
              </a:endParaRPr>
            </a:p>
            <a:p>
              <a:pPr marL="12700">
                <a:lnSpc>
                  <a:spcPct val="100000"/>
                </a:lnSpc>
              </a:pPr>
              <a:r>
                <a:rPr lang="en-US" sz="1400" b="1" spc="-90" dirty="0">
                  <a:solidFill>
                    <a:srgbClr val="FFFFFF"/>
                  </a:solidFill>
                  <a:latin typeface="Trebuchet MS"/>
                  <a:cs typeface="Trebuchet MS"/>
                </a:rPr>
                <a:t>task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AEDF64B5-46D5-4D7A-B734-BF8A2802E5AC}"/>
                </a:ext>
              </a:extLst>
            </p:cNvPr>
            <p:cNvSpPr txBox="1"/>
            <p:nvPr/>
          </p:nvSpPr>
          <p:spPr>
            <a:xfrm>
              <a:off x="2334518" y="2112161"/>
              <a:ext cx="3597910" cy="2170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sz="1200" spc="-50" dirty="0">
                  <a:latin typeface="Arial"/>
                  <a:cs typeface="Arial"/>
                </a:rPr>
                <a:t>ined </a:t>
              </a:r>
              <a:r>
                <a:rPr sz="1200" spc="-55" dirty="0">
                  <a:latin typeface="Arial"/>
                  <a:cs typeface="Arial"/>
                </a:rPr>
                <a:t>on </a:t>
              </a:r>
              <a:r>
                <a:rPr sz="1200" spc="-125" dirty="0">
                  <a:latin typeface="Arial"/>
                  <a:cs typeface="Arial"/>
                </a:rPr>
                <a:t>a </a:t>
              </a:r>
              <a:r>
                <a:rPr sz="1200" spc="-65" dirty="0">
                  <a:latin typeface="Arial"/>
                  <a:cs typeface="Arial"/>
                </a:rPr>
                <a:t>dataset </a:t>
              </a:r>
              <a:r>
                <a:rPr sz="1200" spc="-5" dirty="0">
                  <a:latin typeface="Arial"/>
                  <a:cs typeface="Arial"/>
                </a:rPr>
                <a:t>of </a:t>
              </a:r>
              <a:r>
                <a:rPr sz="1200" spc="-50" dirty="0">
                  <a:latin typeface="Arial"/>
                  <a:cs typeface="Arial"/>
                </a:rPr>
                <a:t>2.6M </a:t>
              </a:r>
              <a:r>
                <a:rPr sz="1200" spc="-100" dirty="0">
                  <a:latin typeface="Arial"/>
                  <a:cs typeface="Arial"/>
                </a:rPr>
                <a:t>images </a:t>
              </a:r>
              <a:r>
                <a:rPr sz="1200" spc="-80" dirty="0">
                  <a:latin typeface="Arial"/>
                  <a:cs typeface="Arial"/>
                </a:rPr>
                <a:t>(2,622</a:t>
              </a:r>
              <a:r>
                <a:rPr sz="1200" spc="-200" dirty="0">
                  <a:latin typeface="Arial"/>
                  <a:cs typeface="Arial"/>
                </a:rPr>
                <a:t> </a:t>
              </a:r>
              <a:r>
                <a:rPr sz="1200" spc="-80" dirty="0">
                  <a:latin typeface="Arial"/>
                  <a:cs typeface="Arial"/>
                </a:rPr>
                <a:t>fac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7804214B-8469-48F2-A77B-32B42EEE6077}"/>
                </a:ext>
              </a:extLst>
            </p:cNvPr>
            <p:cNvSpPr txBox="1"/>
            <p:nvPr/>
          </p:nvSpPr>
          <p:spPr>
            <a:xfrm>
              <a:off x="2072132" y="1805177"/>
              <a:ext cx="4113529" cy="9085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200" spc="-85" dirty="0">
                  <a:latin typeface="Arial"/>
                  <a:cs typeface="Arial"/>
                </a:rPr>
                <a:t>16 </a:t>
              </a:r>
              <a:r>
                <a:rPr sz="1200" spc="-65" dirty="0">
                  <a:latin typeface="Arial"/>
                  <a:cs typeface="Arial"/>
                </a:rPr>
                <a:t>layer </a:t>
              </a:r>
              <a:r>
                <a:rPr sz="1200" spc="-170" dirty="0">
                  <a:latin typeface="Arial"/>
                  <a:cs typeface="Arial"/>
                </a:rPr>
                <a:t>VGG-Face</a:t>
              </a:r>
              <a:r>
                <a:rPr sz="1200" spc="-65" dirty="0">
                  <a:latin typeface="Arial"/>
                  <a:cs typeface="Arial"/>
                </a:rPr>
                <a:t> </a:t>
              </a:r>
              <a:r>
                <a:rPr sz="1200" spc="-50" dirty="0">
                  <a:latin typeface="Arial"/>
                  <a:cs typeface="Arial"/>
                </a:rPr>
                <a:t>model</a:t>
              </a:r>
              <a:endParaRPr sz="12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tabLst>
                  <a:tab pos="3859529" algn="l"/>
                </a:tabLst>
              </a:pPr>
              <a:r>
                <a:rPr sz="1200" spc="-295" dirty="0">
                  <a:latin typeface="Arial"/>
                  <a:cs typeface="Arial"/>
                </a:rPr>
                <a:t>T</a:t>
              </a:r>
              <a:r>
                <a:rPr sz="1200" spc="-25" dirty="0">
                  <a:latin typeface="Arial"/>
                  <a:cs typeface="Arial"/>
                </a:rPr>
                <a:t>r</a:t>
              </a:r>
              <a:r>
                <a:rPr sz="1200" spc="-125" dirty="0">
                  <a:latin typeface="Arial"/>
                  <a:cs typeface="Arial"/>
                </a:rPr>
                <a:t>a</a:t>
              </a:r>
              <a:r>
                <a:rPr sz="1200" dirty="0">
                  <a:latin typeface="Arial"/>
                  <a:cs typeface="Arial"/>
                </a:rPr>
                <a:t>	</a:t>
              </a:r>
              <a:r>
                <a:rPr sz="1200" spc="-105" dirty="0">
                  <a:latin typeface="Arial"/>
                  <a:cs typeface="Arial"/>
                </a:rPr>
                <a:t>e</a:t>
              </a:r>
              <a:r>
                <a:rPr sz="1200" spc="-120" dirty="0">
                  <a:latin typeface="Arial"/>
                  <a:cs typeface="Arial"/>
                </a:rPr>
                <a:t>s)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A45ED558-3F4E-426F-B355-1E2851DBFAEA}"/>
                </a:ext>
              </a:extLst>
            </p:cNvPr>
            <p:cNvSpPr txBox="1"/>
            <p:nvPr/>
          </p:nvSpPr>
          <p:spPr>
            <a:xfrm>
              <a:off x="6744717" y="1805177"/>
              <a:ext cx="4164965" cy="46163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200" spc="-95" dirty="0">
                  <a:latin typeface="Arial"/>
                  <a:cs typeface="Arial"/>
                </a:rPr>
                <a:t>Trained </a:t>
              </a:r>
              <a:r>
                <a:rPr sz="1200" spc="-55" dirty="0">
                  <a:latin typeface="Arial"/>
                  <a:cs typeface="Arial"/>
                </a:rPr>
                <a:t>on</a:t>
              </a:r>
              <a:r>
                <a:rPr sz="1200" spc="-80" dirty="0">
                  <a:latin typeface="Arial"/>
                  <a:cs typeface="Arial"/>
                </a:rPr>
                <a:t> </a:t>
              </a:r>
              <a:r>
                <a:rPr sz="1200" spc="-125" dirty="0">
                  <a:latin typeface="Arial"/>
                  <a:cs typeface="Arial"/>
                </a:rPr>
                <a:t>PubFig</a:t>
              </a:r>
              <a:endParaRPr sz="12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1200" spc="-85" dirty="0">
                  <a:latin typeface="Arial"/>
                  <a:cs typeface="Arial"/>
                </a:rPr>
                <a:t>90 face </a:t>
              </a:r>
              <a:r>
                <a:rPr sz="1200" spc="-100" dirty="0">
                  <a:latin typeface="Arial"/>
                  <a:cs typeface="Arial"/>
                </a:rPr>
                <a:t>images </a:t>
              </a:r>
              <a:r>
                <a:rPr sz="1200" spc="-65" dirty="0">
                  <a:latin typeface="Arial"/>
                  <a:cs typeface="Arial"/>
                </a:rPr>
                <a:t>belonging </a:t>
              </a:r>
              <a:r>
                <a:rPr sz="1200" spc="15" dirty="0">
                  <a:latin typeface="Arial"/>
                  <a:cs typeface="Arial"/>
                </a:rPr>
                <a:t>to </a:t>
              </a:r>
              <a:r>
                <a:rPr sz="1200" spc="-105" dirty="0">
                  <a:latin typeface="Arial"/>
                  <a:cs typeface="Arial"/>
                </a:rPr>
                <a:t>each </a:t>
              </a:r>
              <a:r>
                <a:rPr sz="1200" spc="-5" dirty="0">
                  <a:latin typeface="Arial"/>
                  <a:cs typeface="Arial"/>
                </a:rPr>
                <a:t>of </a:t>
              </a:r>
              <a:r>
                <a:rPr sz="1200" spc="-20" dirty="0">
                  <a:latin typeface="Arial"/>
                  <a:cs typeface="Arial"/>
                </a:rPr>
                <a:t>the </a:t>
              </a:r>
              <a:r>
                <a:rPr sz="1200" spc="-85" dirty="0">
                  <a:latin typeface="Arial"/>
                  <a:cs typeface="Arial"/>
                </a:rPr>
                <a:t>65</a:t>
              </a:r>
              <a:r>
                <a:rPr sz="1200" spc="-330" dirty="0">
                  <a:latin typeface="Arial"/>
                  <a:cs typeface="Arial"/>
                </a:rPr>
                <a:t> </a:t>
              </a:r>
              <a:r>
                <a:rPr sz="1200" spc="-60" dirty="0">
                  <a:latin typeface="Arial"/>
                  <a:cs typeface="Arial"/>
                </a:rPr>
                <a:t>people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655C2426-3A82-452F-992E-F87488FED61E}"/>
                </a:ext>
              </a:extLst>
            </p:cNvPr>
            <p:cNvSpPr txBox="1"/>
            <p:nvPr/>
          </p:nvSpPr>
          <p:spPr>
            <a:xfrm>
              <a:off x="950772" y="2381503"/>
              <a:ext cx="304165" cy="27620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latin typeface="Arial"/>
                  <a:cs typeface="Arial"/>
                </a:rPr>
                <a:t>Ir</a:t>
              </a:r>
              <a:r>
                <a:rPr sz="1400" spc="-15" dirty="0">
                  <a:latin typeface="Arial"/>
                  <a:cs typeface="Arial"/>
                </a:rPr>
                <a:t>i</a:t>
              </a:r>
              <a:r>
                <a:rPr sz="1400" spc="-200" dirty="0">
                  <a:latin typeface="Arial"/>
                  <a:cs typeface="Arial"/>
                </a:rPr>
                <a:t>s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E6762FAE-CE2B-4E0C-9CA3-0CA9BFA324C2}"/>
                </a:ext>
              </a:extLst>
            </p:cNvPr>
            <p:cNvSpPr txBox="1"/>
            <p:nvPr/>
          </p:nvSpPr>
          <p:spPr>
            <a:xfrm>
              <a:off x="2072132" y="2384551"/>
              <a:ext cx="2099311" cy="23818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200" spc="-85" dirty="0">
                  <a:latin typeface="Arial"/>
                  <a:cs typeface="Arial"/>
                </a:rPr>
                <a:t>16 </a:t>
              </a:r>
              <a:r>
                <a:rPr sz="1200" spc="-65" dirty="0">
                  <a:latin typeface="Arial"/>
                  <a:cs typeface="Arial"/>
                </a:rPr>
                <a:t>layer </a:t>
              </a:r>
              <a:r>
                <a:rPr sz="1200" spc="-170" dirty="0">
                  <a:latin typeface="Arial"/>
                  <a:cs typeface="Arial"/>
                </a:rPr>
                <a:t>VGG-Face</a:t>
              </a:r>
              <a:r>
                <a:rPr sz="1200" spc="-130" dirty="0">
                  <a:latin typeface="Arial"/>
                  <a:cs typeface="Arial"/>
                </a:rPr>
                <a:t> </a:t>
              </a:r>
              <a:r>
                <a:rPr sz="1200" spc="-50" dirty="0">
                  <a:latin typeface="Arial"/>
                  <a:cs typeface="Arial"/>
                </a:rPr>
                <a:t>model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31E46895-1BA9-4B30-98CD-4DCB2DDA7615}"/>
                </a:ext>
              </a:extLst>
            </p:cNvPr>
            <p:cNvSpPr txBox="1"/>
            <p:nvPr/>
          </p:nvSpPr>
          <p:spPr>
            <a:xfrm>
              <a:off x="2072132" y="2628392"/>
              <a:ext cx="3952240" cy="23818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200" spc="-95" dirty="0">
                  <a:latin typeface="Arial"/>
                  <a:cs typeface="Arial"/>
                </a:rPr>
                <a:t>Trained </a:t>
              </a:r>
              <a:r>
                <a:rPr sz="1200" spc="-55" dirty="0">
                  <a:latin typeface="Arial"/>
                  <a:cs typeface="Arial"/>
                </a:rPr>
                <a:t>on </a:t>
              </a:r>
              <a:r>
                <a:rPr sz="1200" spc="-25" dirty="0">
                  <a:latin typeface="Arial"/>
                  <a:cs typeface="Arial"/>
                </a:rPr>
                <a:t>the </a:t>
              </a:r>
              <a:r>
                <a:rPr sz="1200" spc="-80" dirty="0">
                  <a:latin typeface="Arial"/>
                  <a:cs typeface="Arial"/>
                </a:rPr>
                <a:t>ImageNet </a:t>
              </a:r>
              <a:r>
                <a:rPr sz="1200" spc="-65" dirty="0">
                  <a:latin typeface="Arial"/>
                  <a:cs typeface="Arial"/>
                </a:rPr>
                <a:t>dataset </a:t>
              </a:r>
              <a:r>
                <a:rPr sz="1200" spc="-50" dirty="0">
                  <a:latin typeface="Arial"/>
                  <a:cs typeface="Arial"/>
                </a:rPr>
                <a:t>(1.3M</a:t>
              </a:r>
              <a:r>
                <a:rPr sz="1200" spc="-155" dirty="0">
                  <a:latin typeface="Arial"/>
                  <a:cs typeface="Arial"/>
                </a:rPr>
                <a:t> </a:t>
              </a:r>
              <a:r>
                <a:rPr sz="1200" spc="-95" dirty="0">
                  <a:latin typeface="Arial"/>
                  <a:cs typeface="Arial"/>
                </a:rPr>
                <a:t>images)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CC11F5A4-07E7-4CB9-ACD5-ABF5EDDA438A}"/>
                </a:ext>
              </a:extLst>
            </p:cNvPr>
            <p:cNvSpPr txBox="1"/>
            <p:nvPr/>
          </p:nvSpPr>
          <p:spPr>
            <a:xfrm>
              <a:off x="6744717" y="2384551"/>
              <a:ext cx="4267834" cy="46163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200" spc="-95" dirty="0">
                  <a:latin typeface="Arial"/>
                  <a:cs typeface="Arial"/>
                </a:rPr>
                <a:t>Trained </a:t>
              </a:r>
              <a:r>
                <a:rPr sz="1200" spc="-55" dirty="0">
                  <a:latin typeface="Arial"/>
                  <a:cs typeface="Arial"/>
                </a:rPr>
                <a:t>on </a:t>
              </a:r>
              <a:r>
                <a:rPr sz="1200" spc="-25" dirty="0">
                  <a:latin typeface="Arial"/>
                  <a:cs typeface="Arial"/>
                </a:rPr>
                <a:t>the </a:t>
              </a:r>
              <a:r>
                <a:rPr sz="1200" spc="-200" dirty="0">
                  <a:latin typeface="Arial"/>
                  <a:cs typeface="Arial"/>
                </a:rPr>
                <a:t>CASIA </a:t>
              </a:r>
              <a:r>
                <a:rPr sz="1200" spc="-180" dirty="0">
                  <a:latin typeface="Arial"/>
                  <a:cs typeface="Arial"/>
                </a:rPr>
                <a:t>IRIS</a:t>
              </a:r>
              <a:r>
                <a:rPr sz="1200" spc="-300" dirty="0">
                  <a:latin typeface="Arial"/>
                  <a:cs typeface="Arial"/>
                </a:rPr>
                <a:t> </a:t>
              </a:r>
              <a:r>
                <a:rPr sz="1200" spc="-65" dirty="0">
                  <a:latin typeface="Arial"/>
                  <a:cs typeface="Arial"/>
                </a:rPr>
                <a:t>dataset</a:t>
              </a:r>
              <a:endParaRPr sz="12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1200" spc="-80" dirty="0">
                  <a:latin typeface="Arial"/>
                  <a:cs typeface="Arial"/>
                </a:rPr>
                <a:t>16,000 </a:t>
              </a:r>
              <a:r>
                <a:rPr sz="1200" spc="-35" dirty="0">
                  <a:latin typeface="Arial"/>
                  <a:cs typeface="Arial"/>
                </a:rPr>
                <a:t>iris </a:t>
              </a:r>
              <a:r>
                <a:rPr sz="1200" spc="-100" dirty="0">
                  <a:latin typeface="Arial"/>
                  <a:cs typeface="Arial"/>
                </a:rPr>
                <a:t>images </a:t>
              </a:r>
              <a:r>
                <a:rPr sz="1200" spc="-85" dirty="0">
                  <a:latin typeface="Arial"/>
                  <a:cs typeface="Arial"/>
                </a:rPr>
                <a:t>associated </a:t>
              </a:r>
              <a:r>
                <a:rPr sz="1200" spc="10" dirty="0">
                  <a:latin typeface="Arial"/>
                  <a:cs typeface="Arial"/>
                </a:rPr>
                <a:t>with </a:t>
              </a:r>
              <a:r>
                <a:rPr sz="1200" spc="-80" dirty="0">
                  <a:latin typeface="Arial"/>
                  <a:cs typeface="Arial"/>
                </a:rPr>
                <a:t>1,000</a:t>
              </a:r>
              <a:r>
                <a:rPr sz="1200" spc="-190" dirty="0">
                  <a:latin typeface="Arial"/>
                  <a:cs typeface="Arial"/>
                </a:rPr>
                <a:t> </a:t>
              </a:r>
              <a:r>
                <a:rPr sz="1200" spc="-55" dirty="0">
                  <a:latin typeface="Arial"/>
                  <a:cs typeface="Arial"/>
                </a:rPr>
                <a:t>individuals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50167D31-9058-4AB4-B12A-B2062A3A943B}"/>
                </a:ext>
              </a:extLst>
            </p:cNvPr>
            <p:cNvSpPr txBox="1"/>
            <p:nvPr/>
          </p:nvSpPr>
          <p:spPr>
            <a:xfrm>
              <a:off x="950772" y="2960623"/>
              <a:ext cx="593725" cy="5368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400" spc="-335" dirty="0">
                  <a:latin typeface="Arial"/>
                  <a:cs typeface="Arial"/>
                </a:rPr>
                <a:t>T</a:t>
              </a:r>
              <a:r>
                <a:rPr sz="1400" spc="-15" dirty="0">
                  <a:latin typeface="Arial"/>
                  <a:cs typeface="Arial"/>
                </a:rPr>
                <a:t>r</a:t>
              </a:r>
              <a:r>
                <a:rPr sz="1400" spc="-155" dirty="0">
                  <a:latin typeface="Arial"/>
                  <a:cs typeface="Arial"/>
                </a:rPr>
                <a:t>a</a:t>
              </a:r>
              <a:r>
                <a:rPr sz="1400" spc="35" dirty="0">
                  <a:latin typeface="Arial"/>
                  <a:cs typeface="Arial"/>
                </a:rPr>
                <a:t>f</a:t>
              </a:r>
              <a:r>
                <a:rPr sz="1400" spc="-30" dirty="0">
                  <a:latin typeface="Arial"/>
                  <a:cs typeface="Arial"/>
                </a:rPr>
                <a:t>fic  </a:t>
              </a:r>
              <a:r>
                <a:rPr sz="1400" spc="-105" dirty="0">
                  <a:latin typeface="Arial"/>
                  <a:cs typeface="Arial"/>
                </a:rPr>
                <a:t>sign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8ED58E92-3FE4-4BF9-B861-110BBEA405A2}"/>
                </a:ext>
              </a:extLst>
            </p:cNvPr>
            <p:cNvSpPr txBox="1"/>
            <p:nvPr/>
          </p:nvSpPr>
          <p:spPr>
            <a:xfrm>
              <a:off x="2072132" y="2963672"/>
              <a:ext cx="2726055" cy="46163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95"/>
                </a:spcBef>
              </a:pPr>
              <a:r>
                <a:rPr sz="1200" spc="-85" dirty="0">
                  <a:latin typeface="Arial"/>
                  <a:cs typeface="Arial"/>
                </a:rPr>
                <a:t>16 </a:t>
              </a:r>
              <a:r>
                <a:rPr sz="1200" spc="-65" dirty="0">
                  <a:latin typeface="Arial"/>
                  <a:cs typeface="Arial"/>
                </a:rPr>
                <a:t>layer </a:t>
              </a:r>
              <a:r>
                <a:rPr sz="1200" spc="-170" dirty="0">
                  <a:latin typeface="Arial"/>
                  <a:cs typeface="Arial"/>
                </a:rPr>
                <a:t>VGG-Face </a:t>
              </a:r>
              <a:r>
                <a:rPr sz="1200" spc="-50" dirty="0">
                  <a:latin typeface="Arial"/>
                  <a:cs typeface="Arial"/>
                </a:rPr>
                <a:t>model  </a:t>
              </a:r>
              <a:r>
                <a:rPr sz="1200" spc="-95" dirty="0">
                  <a:latin typeface="Arial"/>
                  <a:cs typeface="Arial"/>
                </a:rPr>
                <a:t>Trained </a:t>
              </a:r>
              <a:r>
                <a:rPr sz="1200" spc="-55" dirty="0">
                  <a:latin typeface="Arial"/>
                  <a:cs typeface="Arial"/>
                </a:rPr>
                <a:t>on </a:t>
              </a:r>
              <a:r>
                <a:rPr sz="1200" spc="-25" dirty="0">
                  <a:latin typeface="Arial"/>
                  <a:cs typeface="Arial"/>
                </a:rPr>
                <a:t>the </a:t>
              </a:r>
              <a:r>
                <a:rPr sz="1200" spc="-80" dirty="0">
                  <a:latin typeface="Arial"/>
                  <a:cs typeface="Arial"/>
                </a:rPr>
                <a:t>ImageNet</a:t>
              </a:r>
              <a:r>
                <a:rPr sz="1200" spc="-175" dirty="0">
                  <a:latin typeface="Arial"/>
                  <a:cs typeface="Arial"/>
                </a:rPr>
                <a:t> </a:t>
              </a:r>
              <a:r>
                <a:rPr sz="1200" spc="-65" dirty="0">
                  <a:latin typeface="Arial"/>
                  <a:cs typeface="Arial"/>
                </a:rPr>
                <a:t>dataset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391A3BDE-C033-4382-8650-2A70ADB9FB46}"/>
                </a:ext>
              </a:extLst>
            </p:cNvPr>
            <p:cNvSpPr txBox="1"/>
            <p:nvPr/>
          </p:nvSpPr>
          <p:spPr>
            <a:xfrm>
              <a:off x="6744717" y="2963672"/>
              <a:ext cx="3429634" cy="46163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200" spc="-95" dirty="0">
                  <a:latin typeface="Arial"/>
                  <a:cs typeface="Arial"/>
                </a:rPr>
                <a:t>Trained </a:t>
              </a:r>
              <a:r>
                <a:rPr sz="1200" spc="-85" dirty="0">
                  <a:latin typeface="Arial"/>
                  <a:cs typeface="Arial"/>
                </a:rPr>
                <a:t>using </a:t>
              </a:r>
              <a:r>
                <a:rPr sz="1200" spc="-25" dirty="0">
                  <a:latin typeface="Arial"/>
                  <a:cs typeface="Arial"/>
                </a:rPr>
                <a:t>the </a:t>
              </a:r>
              <a:r>
                <a:rPr sz="1200" spc="-260" dirty="0">
                  <a:latin typeface="Arial"/>
                  <a:cs typeface="Arial"/>
                </a:rPr>
                <a:t>GTSRB</a:t>
              </a:r>
              <a:r>
                <a:rPr sz="1200" spc="-140" dirty="0">
                  <a:latin typeface="Arial"/>
                  <a:cs typeface="Arial"/>
                </a:rPr>
                <a:t> </a:t>
              </a:r>
              <a:r>
                <a:rPr sz="1200" spc="-65" dirty="0">
                  <a:latin typeface="Arial"/>
                  <a:cs typeface="Arial"/>
                </a:rPr>
                <a:t>dataset</a:t>
              </a:r>
              <a:endParaRPr sz="12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1200" spc="-80" dirty="0">
                  <a:latin typeface="Arial"/>
                  <a:cs typeface="Arial"/>
                </a:rPr>
                <a:t>39,209 </a:t>
              </a:r>
              <a:r>
                <a:rPr sz="1200" spc="-100" dirty="0">
                  <a:latin typeface="Arial"/>
                  <a:cs typeface="Arial"/>
                </a:rPr>
                <a:t>images </a:t>
              </a:r>
              <a:r>
                <a:rPr sz="1200" spc="-10" dirty="0">
                  <a:latin typeface="Arial"/>
                  <a:cs typeface="Arial"/>
                </a:rPr>
                <a:t>of </a:t>
              </a:r>
              <a:r>
                <a:rPr sz="1200" spc="-85" dirty="0">
                  <a:latin typeface="Arial"/>
                  <a:cs typeface="Arial"/>
                </a:rPr>
                <a:t>43 </a:t>
              </a:r>
              <a:r>
                <a:rPr sz="1200" spc="-25" dirty="0">
                  <a:latin typeface="Arial"/>
                  <a:cs typeface="Arial"/>
                </a:rPr>
                <a:t>different </a:t>
              </a:r>
              <a:r>
                <a:rPr sz="1200" spc="-20" dirty="0">
                  <a:latin typeface="Arial"/>
                  <a:cs typeface="Arial"/>
                </a:rPr>
                <a:t>traffic</a:t>
              </a:r>
              <a:r>
                <a:rPr sz="1200" spc="-150" dirty="0">
                  <a:latin typeface="Arial"/>
                  <a:cs typeface="Arial"/>
                </a:rPr>
                <a:t> </a:t>
              </a:r>
              <a:r>
                <a:rPr sz="1200" spc="-114" dirty="0">
                  <a:latin typeface="Arial"/>
                  <a:cs typeface="Arial"/>
                </a:rPr>
                <a:t>signs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BC2651CD-BCD6-4E15-A212-2FFDBC2B797C}"/>
                </a:ext>
              </a:extLst>
            </p:cNvPr>
            <p:cNvSpPr txBox="1"/>
            <p:nvPr/>
          </p:nvSpPr>
          <p:spPr>
            <a:xfrm>
              <a:off x="950772" y="3600958"/>
              <a:ext cx="656590" cy="27620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100" dirty="0">
                  <a:latin typeface="Arial"/>
                  <a:cs typeface="Arial"/>
                </a:rPr>
                <a:t>Fl</a:t>
              </a:r>
              <a:r>
                <a:rPr sz="1400" spc="-145" dirty="0">
                  <a:latin typeface="Arial"/>
                  <a:cs typeface="Arial"/>
                </a:rPr>
                <a:t>o</a:t>
              </a:r>
              <a:r>
                <a:rPr sz="1400" spc="-30" dirty="0">
                  <a:latin typeface="Arial"/>
                  <a:cs typeface="Arial"/>
                </a:rPr>
                <a:t>w</a:t>
              </a:r>
              <a:r>
                <a:rPr sz="1400" spc="-40" dirty="0">
                  <a:latin typeface="Arial"/>
                  <a:cs typeface="Arial"/>
                </a:rPr>
                <a:t>er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D12222A8-AB13-46C8-A093-1A0C9C1A89F9}"/>
                </a:ext>
              </a:extLst>
            </p:cNvPr>
            <p:cNvSpPr txBox="1"/>
            <p:nvPr/>
          </p:nvSpPr>
          <p:spPr>
            <a:xfrm>
              <a:off x="2072132" y="3847846"/>
              <a:ext cx="183516" cy="23818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200" spc="-295" dirty="0">
                  <a:latin typeface="Arial"/>
                  <a:cs typeface="Arial"/>
                </a:rPr>
                <a:t>T</a:t>
              </a:r>
              <a:r>
                <a:rPr sz="1200" spc="20" dirty="0">
                  <a:latin typeface="Arial"/>
                  <a:cs typeface="Arial"/>
                </a:rPr>
                <a:t>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9590C959-4B8B-430B-B0A8-74DCB39A874B}"/>
                </a:ext>
              </a:extLst>
            </p:cNvPr>
            <p:cNvSpPr txBox="1"/>
            <p:nvPr/>
          </p:nvSpPr>
          <p:spPr>
            <a:xfrm>
              <a:off x="2237256" y="3667378"/>
              <a:ext cx="2548256" cy="45620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54610">
                <a:lnSpc>
                  <a:spcPts val="1515"/>
                </a:lnSpc>
              </a:pPr>
              <a:r>
                <a:rPr sz="1200" spc="-85" dirty="0">
                  <a:latin typeface="Arial"/>
                  <a:cs typeface="Arial"/>
                </a:rPr>
                <a:t>sNet50</a:t>
              </a:r>
              <a:r>
                <a:rPr sz="1200" spc="-50" dirty="0">
                  <a:latin typeface="Arial"/>
                  <a:cs typeface="Arial"/>
                </a:rPr>
                <a:t> model</a:t>
              </a:r>
              <a:endParaRPr sz="120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sz="1200" spc="-65" dirty="0">
                  <a:latin typeface="Arial"/>
                  <a:cs typeface="Arial"/>
                </a:rPr>
                <a:t>ained </a:t>
              </a:r>
              <a:r>
                <a:rPr sz="1200" spc="-55" dirty="0">
                  <a:latin typeface="Arial"/>
                  <a:cs typeface="Arial"/>
                </a:rPr>
                <a:t>on </a:t>
              </a:r>
              <a:r>
                <a:rPr sz="1200" spc="-25" dirty="0">
                  <a:latin typeface="Arial"/>
                  <a:cs typeface="Arial"/>
                </a:rPr>
                <a:t>the </a:t>
              </a:r>
              <a:r>
                <a:rPr sz="1200" spc="-80" dirty="0">
                  <a:latin typeface="Arial"/>
                  <a:cs typeface="Arial"/>
                </a:rPr>
                <a:t>ImageNet</a:t>
              </a:r>
              <a:r>
                <a:rPr sz="1200" spc="-229" dirty="0">
                  <a:latin typeface="Arial"/>
                  <a:cs typeface="Arial"/>
                </a:rPr>
                <a:t> </a:t>
              </a:r>
              <a:r>
                <a:rPr sz="1200" spc="-65" dirty="0">
                  <a:latin typeface="Arial"/>
                  <a:cs typeface="Arial"/>
                </a:rPr>
                <a:t>dataset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3A17BE2E-EFA5-439E-B644-C3511A04DFAF}"/>
                </a:ext>
              </a:extLst>
            </p:cNvPr>
            <p:cNvSpPr txBox="1"/>
            <p:nvPr/>
          </p:nvSpPr>
          <p:spPr>
            <a:xfrm>
              <a:off x="6744717" y="3604006"/>
              <a:ext cx="2978150" cy="46163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95"/>
                </a:spcBef>
              </a:pPr>
              <a:r>
                <a:rPr sz="1200" spc="-95" dirty="0">
                  <a:latin typeface="Arial"/>
                  <a:cs typeface="Arial"/>
                </a:rPr>
                <a:t>Trained </a:t>
              </a:r>
              <a:r>
                <a:rPr sz="1200" spc="-55" dirty="0">
                  <a:latin typeface="Arial"/>
                  <a:cs typeface="Arial"/>
                </a:rPr>
                <a:t>on </a:t>
              </a:r>
              <a:r>
                <a:rPr sz="1200" spc="-25" dirty="0">
                  <a:latin typeface="Arial"/>
                  <a:cs typeface="Arial"/>
                </a:rPr>
                <a:t>the </a:t>
              </a:r>
              <a:r>
                <a:rPr sz="1200" spc="-225" dirty="0">
                  <a:latin typeface="Arial"/>
                  <a:cs typeface="Arial"/>
                </a:rPr>
                <a:t>VGG </a:t>
              </a:r>
              <a:r>
                <a:rPr sz="1200" spc="-90" dirty="0">
                  <a:latin typeface="Arial"/>
                  <a:cs typeface="Arial"/>
                </a:rPr>
                <a:t>Flowers </a:t>
              </a:r>
              <a:r>
                <a:rPr sz="1200" spc="-65" dirty="0">
                  <a:latin typeface="Arial"/>
                  <a:cs typeface="Arial"/>
                </a:rPr>
                <a:t>dataset  </a:t>
              </a:r>
              <a:r>
                <a:rPr sz="1200" spc="-80" dirty="0">
                  <a:latin typeface="Arial"/>
                  <a:cs typeface="Arial"/>
                </a:rPr>
                <a:t>6,149 </a:t>
              </a:r>
              <a:r>
                <a:rPr sz="1200" spc="-100" dirty="0">
                  <a:latin typeface="Arial"/>
                  <a:cs typeface="Arial"/>
                </a:rPr>
                <a:t>images </a:t>
              </a:r>
              <a:r>
                <a:rPr sz="1200" spc="-20" dirty="0">
                  <a:latin typeface="Arial"/>
                  <a:cs typeface="Arial"/>
                </a:rPr>
                <a:t>from </a:t>
              </a:r>
              <a:r>
                <a:rPr sz="1200" spc="-85" dirty="0">
                  <a:latin typeface="Arial"/>
                  <a:cs typeface="Arial"/>
                </a:rPr>
                <a:t>102</a:t>
              </a:r>
              <a:r>
                <a:rPr sz="1200" spc="-100" dirty="0">
                  <a:latin typeface="Arial"/>
                  <a:cs typeface="Arial"/>
                </a:rPr>
                <a:t> </a:t>
              </a:r>
              <a:r>
                <a:rPr sz="1200" spc="-130" dirty="0">
                  <a:latin typeface="Arial"/>
                  <a:cs typeface="Arial"/>
                </a:rPr>
                <a:t>classes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0FCECB56-CA64-40DC-99CE-0B734CF5C3B9}"/>
                </a:ext>
              </a:extLst>
            </p:cNvPr>
            <p:cNvSpPr/>
            <p:nvPr/>
          </p:nvSpPr>
          <p:spPr>
            <a:xfrm>
              <a:off x="1237488" y="4718684"/>
              <a:ext cx="10315957" cy="2019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C800745B-7ADD-4428-A2B4-6D50F5DE384F}"/>
                </a:ext>
              </a:extLst>
            </p:cNvPr>
            <p:cNvSpPr/>
            <p:nvPr/>
          </p:nvSpPr>
          <p:spPr>
            <a:xfrm>
              <a:off x="797813" y="1747266"/>
              <a:ext cx="1213485" cy="1229995"/>
            </a:xfrm>
            <a:custGeom>
              <a:avLst/>
              <a:gdLst/>
              <a:ahLst/>
              <a:cxnLst/>
              <a:rect l="l" t="t" r="r" b="b"/>
              <a:pathLst>
                <a:path w="1213485" h="1229995">
                  <a:moveTo>
                    <a:pt x="0" y="202184"/>
                  </a:moveTo>
                  <a:lnTo>
                    <a:pt x="5340" y="155834"/>
                  </a:lnTo>
                  <a:lnTo>
                    <a:pt x="20551" y="113281"/>
                  </a:lnTo>
                  <a:lnTo>
                    <a:pt x="44419" y="75740"/>
                  </a:lnTo>
                  <a:lnTo>
                    <a:pt x="75730" y="44427"/>
                  </a:lnTo>
                  <a:lnTo>
                    <a:pt x="113270" y="20555"/>
                  </a:lnTo>
                  <a:lnTo>
                    <a:pt x="155826" y="5341"/>
                  </a:lnTo>
                  <a:lnTo>
                    <a:pt x="202183" y="0"/>
                  </a:lnTo>
                  <a:lnTo>
                    <a:pt x="1010919" y="0"/>
                  </a:lnTo>
                  <a:lnTo>
                    <a:pt x="1057269" y="5341"/>
                  </a:lnTo>
                  <a:lnTo>
                    <a:pt x="1099822" y="20555"/>
                  </a:lnTo>
                  <a:lnTo>
                    <a:pt x="1137363" y="44427"/>
                  </a:lnTo>
                  <a:lnTo>
                    <a:pt x="1168676" y="75740"/>
                  </a:lnTo>
                  <a:lnTo>
                    <a:pt x="1192548" y="113281"/>
                  </a:lnTo>
                  <a:lnTo>
                    <a:pt x="1207762" y="155834"/>
                  </a:lnTo>
                  <a:lnTo>
                    <a:pt x="1213104" y="202184"/>
                  </a:lnTo>
                  <a:lnTo>
                    <a:pt x="1213104" y="1027684"/>
                  </a:lnTo>
                  <a:lnTo>
                    <a:pt x="1207762" y="1074033"/>
                  </a:lnTo>
                  <a:lnTo>
                    <a:pt x="1192548" y="1116586"/>
                  </a:lnTo>
                  <a:lnTo>
                    <a:pt x="1168676" y="1154127"/>
                  </a:lnTo>
                  <a:lnTo>
                    <a:pt x="1137363" y="1185440"/>
                  </a:lnTo>
                  <a:lnTo>
                    <a:pt x="1099822" y="1209312"/>
                  </a:lnTo>
                  <a:lnTo>
                    <a:pt x="1057269" y="1224526"/>
                  </a:lnTo>
                  <a:lnTo>
                    <a:pt x="1010919" y="1229868"/>
                  </a:lnTo>
                  <a:lnTo>
                    <a:pt x="202183" y="1229868"/>
                  </a:lnTo>
                  <a:lnTo>
                    <a:pt x="155826" y="1224526"/>
                  </a:lnTo>
                  <a:lnTo>
                    <a:pt x="113270" y="1209312"/>
                  </a:lnTo>
                  <a:lnTo>
                    <a:pt x="75730" y="1185440"/>
                  </a:lnTo>
                  <a:lnTo>
                    <a:pt x="44419" y="1154127"/>
                  </a:lnTo>
                  <a:lnTo>
                    <a:pt x="20551" y="1116586"/>
                  </a:lnTo>
                  <a:lnTo>
                    <a:pt x="5340" y="1074033"/>
                  </a:lnTo>
                  <a:lnTo>
                    <a:pt x="0" y="1027684"/>
                  </a:lnTo>
                  <a:lnTo>
                    <a:pt x="0" y="20218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5A5501CE-AA23-4A2A-9AF3-B543A315CFCE}"/>
                </a:ext>
              </a:extLst>
            </p:cNvPr>
            <p:cNvSpPr/>
            <p:nvPr/>
          </p:nvSpPr>
          <p:spPr>
            <a:xfrm>
              <a:off x="6244590" y="6113907"/>
              <a:ext cx="1979931" cy="283845"/>
            </a:xfrm>
            <a:custGeom>
              <a:avLst/>
              <a:gdLst/>
              <a:ahLst/>
              <a:cxnLst/>
              <a:rect l="l" t="t" r="r" b="b"/>
              <a:pathLst>
                <a:path w="1979929" h="283845">
                  <a:moveTo>
                    <a:pt x="0" y="47244"/>
                  </a:moveTo>
                  <a:lnTo>
                    <a:pt x="3720" y="28857"/>
                  </a:lnTo>
                  <a:lnTo>
                    <a:pt x="13858" y="13839"/>
                  </a:lnTo>
                  <a:lnTo>
                    <a:pt x="28878" y="3713"/>
                  </a:lnTo>
                  <a:lnTo>
                    <a:pt x="47244" y="0"/>
                  </a:lnTo>
                  <a:lnTo>
                    <a:pt x="1932432" y="0"/>
                  </a:lnTo>
                  <a:lnTo>
                    <a:pt x="1950797" y="3713"/>
                  </a:lnTo>
                  <a:lnTo>
                    <a:pt x="1965817" y="13839"/>
                  </a:lnTo>
                  <a:lnTo>
                    <a:pt x="1975955" y="28857"/>
                  </a:lnTo>
                  <a:lnTo>
                    <a:pt x="1979676" y="47244"/>
                  </a:lnTo>
                  <a:lnTo>
                    <a:pt x="1979676" y="236220"/>
                  </a:lnTo>
                  <a:lnTo>
                    <a:pt x="1975955" y="254606"/>
                  </a:lnTo>
                  <a:lnTo>
                    <a:pt x="1965817" y="269624"/>
                  </a:lnTo>
                  <a:lnTo>
                    <a:pt x="1950797" y="279750"/>
                  </a:lnTo>
                  <a:lnTo>
                    <a:pt x="1932432" y="283464"/>
                  </a:lnTo>
                  <a:lnTo>
                    <a:pt x="47244" y="283464"/>
                  </a:lnTo>
                  <a:lnTo>
                    <a:pt x="28878" y="279750"/>
                  </a:lnTo>
                  <a:lnTo>
                    <a:pt x="13858" y="269624"/>
                  </a:lnTo>
                  <a:lnTo>
                    <a:pt x="3720" y="254606"/>
                  </a:lnTo>
                  <a:lnTo>
                    <a:pt x="0" y="236220"/>
                  </a:lnTo>
                  <a:lnTo>
                    <a:pt x="0" y="47244"/>
                  </a:lnTo>
                  <a:close/>
                </a:path>
              </a:pathLst>
            </a:custGeom>
            <a:ln w="25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0B75BF86-8B83-477C-9A5E-66C898DCB755}"/>
                </a:ext>
              </a:extLst>
            </p:cNvPr>
            <p:cNvSpPr/>
            <p:nvPr/>
          </p:nvSpPr>
          <p:spPr>
            <a:xfrm>
              <a:off x="8899397" y="6392799"/>
              <a:ext cx="1978659" cy="283845"/>
            </a:xfrm>
            <a:custGeom>
              <a:avLst/>
              <a:gdLst/>
              <a:ahLst/>
              <a:cxnLst/>
              <a:rect l="l" t="t" r="r" b="b"/>
              <a:pathLst>
                <a:path w="1978659" h="283845">
                  <a:moveTo>
                    <a:pt x="0" y="47243"/>
                  </a:moveTo>
                  <a:lnTo>
                    <a:pt x="3720" y="28851"/>
                  </a:lnTo>
                  <a:lnTo>
                    <a:pt x="13858" y="13835"/>
                  </a:lnTo>
                  <a:lnTo>
                    <a:pt x="28878" y="3711"/>
                  </a:lnTo>
                  <a:lnTo>
                    <a:pt x="47244" y="0"/>
                  </a:lnTo>
                  <a:lnTo>
                    <a:pt x="1930907" y="0"/>
                  </a:lnTo>
                  <a:lnTo>
                    <a:pt x="1949273" y="3711"/>
                  </a:lnTo>
                  <a:lnTo>
                    <a:pt x="1964293" y="13835"/>
                  </a:lnTo>
                  <a:lnTo>
                    <a:pt x="1974431" y="28851"/>
                  </a:lnTo>
                  <a:lnTo>
                    <a:pt x="1978152" y="47243"/>
                  </a:lnTo>
                  <a:lnTo>
                    <a:pt x="1978152" y="236219"/>
                  </a:lnTo>
                  <a:lnTo>
                    <a:pt x="1974431" y="254606"/>
                  </a:lnTo>
                  <a:lnTo>
                    <a:pt x="1964293" y="269624"/>
                  </a:lnTo>
                  <a:lnTo>
                    <a:pt x="1949273" y="279750"/>
                  </a:lnTo>
                  <a:lnTo>
                    <a:pt x="1930907" y="283463"/>
                  </a:lnTo>
                  <a:lnTo>
                    <a:pt x="47244" y="283463"/>
                  </a:lnTo>
                  <a:lnTo>
                    <a:pt x="28878" y="279750"/>
                  </a:lnTo>
                  <a:lnTo>
                    <a:pt x="13858" y="269624"/>
                  </a:lnTo>
                  <a:lnTo>
                    <a:pt x="3720" y="254606"/>
                  </a:lnTo>
                  <a:lnTo>
                    <a:pt x="0" y="236219"/>
                  </a:lnTo>
                  <a:lnTo>
                    <a:pt x="0" y="47243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2" name="object 50">
              <a:extLst>
                <a:ext uri="{FF2B5EF4-FFF2-40B4-BE49-F238E27FC236}">
                  <a16:creationId xmlns:a16="http://schemas.microsoft.com/office/drawing/2014/main" id="{9539B178-0BD8-4044-B68B-7BCBB3880D60}"/>
                </a:ext>
              </a:extLst>
            </p:cNvPr>
            <p:cNvSpPr/>
            <p:nvPr/>
          </p:nvSpPr>
          <p:spPr>
            <a:xfrm>
              <a:off x="2239517" y="3662934"/>
              <a:ext cx="3857625" cy="368935"/>
            </a:xfrm>
            <a:custGeom>
              <a:avLst/>
              <a:gdLst/>
              <a:ahLst/>
              <a:cxnLst/>
              <a:rect l="l" t="t" r="r" b="b"/>
              <a:pathLst>
                <a:path w="3857625" h="368935">
                  <a:moveTo>
                    <a:pt x="0" y="368807"/>
                  </a:moveTo>
                  <a:lnTo>
                    <a:pt x="3857244" y="368807"/>
                  </a:lnTo>
                  <a:lnTo>
                    <a:pt x="3857244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3" name="object 51">
              <a:extLst>
                <a:ext uri="{FF2B5EF4-FFF2-40B4-BE49-F238E27FC236}">
                  <a16:creationId xmlns:a16="http://schemas.microsoft.com/office/drawing/2014/main" id="{295E6976-0DE9-488F-BB89-AD8F71E7E3A1}"/>
                </a:ext>
              </a:extLst>
            </p:cNvPr>
            <p:cNvSpPr/>
            <p:nvPr/>
          </p:nvSpPr>
          <p:spPr>
            <a:xfrm>
              <a:off x="2239517" y="3662934"/>
              <a:ext cx="3857625" cy="368935"/>
            </a:xfrm>
            <a:custGeom>
              <a:avLst/>
              <a:gdLst/>
              <a:ahLst/>
              <a:cxnLst/>
              <a:rect l="l" t="t" r="r" b="b"/>
              <a:pathLst>
                <a:path w="3857625" h="368935">
                  <a:moveTo>
                    <a:pt x="0" y="368807"/>
                  </a:moveTo>
                  <a:lnTo>
                    <a:pt x="3857244" y="368807"/>
                  </a:lnTo>
                  <a:lnTo>
                    <a:pt x="3857244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682C1929-F002-4E5B-B802-D7F9944E5E81}"/>
                </a:ext>
              </a:extLst>
            </p:cNvPr>
            <p:cNvSpPr txBox="1"/>
            <p:nvPr/>
          </p:nvSpPr>
          <p:spPr>
            <a:xfrm>
              <a:off x="2072132" y="3680205"/>
              <a:ext cx="3925570" cy="27620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pc="-315" baseline="27777" dirty="0">
                  <a:latin typeface="Arial"/>
                  <a:cs typeface="Arial"/>
                </a:rPr>
                <a:t>Re </a:t>
              </a:r>
              <a:r>
                <a:rPr sz="1400" spc="-70" dirty="0">
                  <a:latin typeface="Arial"/>
                  <a:cs typeface="Arial"/>
                </a:rPr>
                <a:t>Student </a:t>
              </a:r>
              <a:r>
                <a:rPr sz="1400" spc="-85" dirty="0">
                  <a:latin typeface="Arial"/>
                  <a:cs typeface="Arial"/>
                </a:rPr>
                <a:t>and </a:t>
              </a:r>
              <a:r>
                <a:rPr sz="1400" spc="-130" dirty="0">
                  <a:latin typeface="Arial"/>
                  <a:cs typeface="Arial"/>
                </a:rPr>
                <a:t>Teacher </a:t>
              </a:r>
              <a:r>
                <a:rPr sz="1400" spc="-114" dirty="0">
                  <a:latin typeface="Arial"/>
                  <a:cs typeface="Arial"/>
                </a:rPr>
                <a:t>tasks </a:t>
              </a:r>
              <a:r>
                <a:rPr sz="1400" spc="-85" dirty="0">
                  <a:latin typeface="Arial"/>
                  <a:cs typeface="Arial"/>
                </a:rPr>
                <a:t>are</a:t>
              </a:r>
              <a:r>
                <a:rPr sz="1400" spc="-114" dirty="0">
                  <a:latin typeface="Arial"/>
                  <a:cs typeface="Arial"/>
                </a:rPr>
                <a:t> </a:t>
              </a:r>
              <a:r>
                <a:rPr sz="1400" spc="-20" dirty="0">
                  <a:latin typeface="Arial"/>
                  <a:cs typeface="Arial"/>
                </a:rPr>
                <a:t>different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2A2BF35A-42D2-4E80-B3E9-878E37A02513}"/>
                </a:ext>
              </a:extLst>
            </p:cNvPr>
            <p:cNvSpPr/>
            <p:nvPr/>
          </p:nvSpPr>
          <p:spPr>
            <a:xfrm>
              <a:off x="797813" y="3531870"/>
              <a:ext cx="1257300" cy="631190"/>
            </a:xfrm>
            <a:custGeom>
              <a:avLst/>
              <a:gdLst/>
              <a:ahLst/>
              <a:cxnLst/>
              <a:rect l="l" t="t" r="r" b="b"/>
              <a:pathLst>
                <a:path w="1257300" h="631189">
                  <a:moveTo>
                    <a:pt x="0" y="105155"/>
                  </a:moveTo>
                  <a:lnTo>
                    <a:pt x="8263" y="64240"/>
                  </a:lnTo>
                  <a:lnTo>
                    <a:pt x="30799" y="30813"/>
                  </a:lnTo>
                  <a:lnTo>
                    <a:pt x="64224" y="8268"/>
                  </a:lnTo>
                  <a:lnTo>
                    <a:pt x="105155" y="0"/>
                  </a:lnTo>
                  <a:lnTo>
                    <a:pt x="1152144" y="0"/>
                  </a:lnTo>
                  <a:lnTo>
                    <a:pt x="1193059" y="8268"/>
                  </a:lnTo>
                  <a:lnTo>
                    <a:pt x="1226486" y="30813"/>
                  </a:lnTo>
                  <a:lnTo>
                    <a:pt x="1249031" y="64240"/>
                  </a:lnTo>
                  <a:lnTo>
                    <a:pt x="1257300" y="105155"/>
                  </a:lnTo>
                  <a:lnTo>
                    <a:pt x="1257300" y="525779"/>
                  </a:lnTo>
                  <a:lnTo>
                    <a:pt x="1249031" y="566695"/>
                  </a:lnTo>
                  <a:lnTo>
                    <a:pt x="1226486" y="600122"/>
                  </a:lnTo>
                  <a:lnTo>
                    <a:pt x="1193059" y="622667"/>
                  </a:lnTo>
                  <a:lnTo>
                    <a:pt x="1152144" y="630935"/>
                  </a:lnTo>
                  <a:lnTo>
                    <a:pt x="105155" y="630935"/>
                  </a:lnTo>
                  <a:lnTo>
                    <a:pt x="64224" y="622667"/>
                  </a:lnTo>
                  <a:lnTo>
                    <a:pt x="30799" y="600122"/>
                  </a:lnTo>
                  <a:lnTo>
                    <a:pt x="8263" y="566695"/>
                  </a:lnTo>
                  <a:lnTo>
                    <a:pt x="0" y="525779"/>
                  </a:lnTo>
                  <a:lnTo>
                    <a:pt x="0" y="105155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08CAE035-1171-4C1C-A87A-B95B345432B9}"/>
                </a:ext>
              </a:extLst>
            </p:cNvPr>
            <p:cNvSpPr/>
            <p:nvPr/>
          </p:nvSpPr>
          <p:spPr>
            <a:xfrm>
              <a:off x="2295905" y="2177033"/>
              <a:ext cx="3668395" cy="370840"/>
            </a:xfrm>
            <a:custGeom>
              <a:avLst/>
              <a:gdLst/>
              <a:ahLst/>
              <a:cxnLst/>
              <a:rect l="l" t="t" r="r" b="b"/>
              <a:pathLst>
                <a:path w="3668395" h="370839">
                  <a:moveTo>
                    <a:pt x="0" y="370332"/>
                  </a:moveTo>
                  <a:lnTo>
                    <a:pt x="3668268" y="370332"/>
                  </a:lnTo>
                  <a:lnTo>
                    <a:pt x="3668268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7" name="object 55">
              <a:extLst>
                <a:ext uri="{FF2B5EF4-FFF2-40B4-BE49-F238E27FC236}">
                  <a16:creationId xmlns:a16="http://schemas.microsoft.com/office/drawing/2014/main" id="{BFF4CF3B-3BC8-494D-A217-33E244F5E990}"/>
                </a:ext>
              </a:extLst>
            </p:cNvPr>
            <p:cNvSpPr/>
            <p:nvPr/>
          </p:nvSpPr>
          <p:spPr>
            <a:xfrm>
              <a:off x="2295905" y="2177033"/>
              <a:ext cx="3668395" cy="370840"/>
            </a:xfrm>
            <a:custGeom>
              <a:avLst/>
              <a:gdLst/>
              <a:ahLst/>
              <a:cxnLst/>
              <a:rect l="l" t="t" r="r" b="b"/>
              <a:pathLst>
                <a:path w="3668395" h="370839">
                  <a:moveTo>
                    <a:pt x="0" y="370332"/>
                  </a:moveTo>
                  <a:lnTo>
                    <a:pt x="3668268" y="370332"/>
                  </a:lnTo>
                  <a:lnTo>
                    <a:pt x="3668268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25907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8" name="object 56">
              <a:extLst>
                <a:ext uri="{FF2B5EF4-FFF2-40B4-BE49-F238E27FC236}">
                  <a16:creationId xmlns:a16="http://schemas.microsoft.com/office/drawing/2014/main" id="{1DD43CC5-2DAE-43C8-ABB7-5BB245D51FB4}"/>
                </a:ext>
              </a:extLst>
            </p:cNvPr>
            <p:cNvSpPr txBox="1"/>
            <p:nvPr/>
          </p:nvSpPr>
          <p:spPr>
            <a:xfrm>
              <a:off x="2390901" y="2195321"/>
              <a:ext cx="3474719" cy="27620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70" dirty="0">
                  <a:latin typeface="Arial"/>
                  <a:cs typeface="Arial"/>
                </a:rPr>
                <a:t>Student </a:t>
              </a:r>
              <a:r>
                <a:rPr sz="1400" spc="-85" dirty="0">
                  <a:latin typeface="Arial"/>
                  <a:cs typeface="Arial"/>
                </a:rPr>
                <a:t>and </a:t>
              </a:r>
              <a:r>
                <a:rPr sz="1400" spc="-130" dirty="0">
                  <a:latin typeface="Arial"/>
                  <a:cs typeface="Arial"/>
                </a:rPr>
                <a:t>Teacher </a:t>
              </a:r>
              <a:r>
                <a:rPr sz="1400" spc="-114" dirty="0">
                  <a:latin typeface="Arial"/>
                  <a:cs typeface="Arial"/>
                </a:rPr>
                <a:t>tasks </a:t>
              </a:r>
              <a:r>
                <a:rPr sz="1400" spc="-85" dirty="0">
                  <a:latin typeface="Arial"/>
                  <a:cs typeface="Arial"/>
                </a:rPr>
                <a:t>are</a:t>
              </a:r>
              <a:r>
                <a:rPr sz="1400" spc="-60" dirty="0">
                  <a:latin typeface="Arial"/>
                  <a:cs typeface="Arial"/>
                </a:rPr>
                <a:t> </a:t>
              </a:r>
              <a:r>
                <a:rPr sz="1400" spc="-55" dirty="0">
                  <a:latin typeface="Arial"/>
                  <a:cs typeface="Arial"/>
                </a:rPr>
                <a:t>similar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60" name="object 34">
              <a:extLst>
                <a:ext uri="{FF2B5EF4-FFF2-40B4-BE49-F238E27FC236}">
                  <a16:creationId xmlns:a16="http://schemas.microsoft.com/office/drawing/2014/main" id="{40C0EF94-D364-4972-822A-F6E02F7F0597}"/>
                </a:ext>
              </a:extLst>
            </p:cNvPr>
            <p:cNvSpPr txBox="1"/>
            <p:nvPr/>
          </p:nvSpPr>
          <p:spPr>
            <a:xfrm>
              <a:off x="950772" y="1902915"/>
              <a:ext cx="656590" cy="27620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-5" dirty="0">
                  <a:latin typeface="Arial"/>
                  <a:cs typeface="Arial"/>
                </a:rPr>
                <a:t>Face</a:t>
              </a:r>
              <a:endParaRPr sz="1400" dirty="0">
                <a:latin typeface="Arial"/>
                <a:cs typeface="Arial"/>
              </a:endParaRPr>
            </a:p>
          </p:txBody>
        </p:sp>
      </p:grpSp>
      <p:sp>
        <p:nvSpPr>
          <p:cNvPr id="61" name="내용 개체 틀 1">
            <a:extLst>
              <a:ext uri="{FF2B5EF4-FFF2-40B4-BE49-F238E27FC236}">
                <a16:creationId xmlns:a16="http://schemas.microsoft.com/office/drawing/2014/main" id="{FF6729A2-34C2-4A5F-9D40-0B9A3C49F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49" y="4286689"/>
            <a:ext cx="7886700" cy="1716395"/>
          </a:xfrm>
        </p:spPr>
        <p:txBody>
          <a:bodyPr/>
          <a:lstStyle/>
          <a:p>
            <a:r>
              <a:rPr lang="en-US" altLang="ko-KR" dirty="0"/>
              <a:t>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61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289433-642B-4447-B704-20579A261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Background of transfer learning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Adversarial attack in the context of Transfer Learning</a:t>
            </a:r>
          </a:p>
          <a:p>
            <a:r>
              <a:rPr lang="en-US" altLang="ko-KR" dirty="0"/>
              <a:t>Impact on real DL services</a:t>
            </a:r>
          </a:p>
          <a:p>
            <a:r>
              <a:rPr lang="en-US" altLang="ko-KR" dirty="0"/>
              <a:t>Defense solutions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2FABCE-BC9F-4C68-A6D5-EAC47A08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348E269-A650-49C3-8D1B-75F42F1C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4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D505EB-E9D0-4BB2-B85F-D2316B9E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 Learning lacks diversity</a:t>
            </a:r>
          </a:p>
          <a:p>
            <a:pPr lvl="1"/>
            <a:r>
              <a:rPr lang="en-US" altLang="ko-KR" dirty="0"/>
              <a:t>Users have very limited choices of Teacher models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7CB808-80E8-4671-A8E7-FC8F8B7D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D9D64D-3477-49A0-8F9E-862778DE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 Transfer Learning Safe?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3EA251D-0AB2-42ED-831C-CFA195414D7F}"/>
              </a:ext>
            </a:extLst>
          </p:cNvPr>
          <p:cNvGrpSpPr/>
          <p:nvPr/>
        </p:nvGrpSpPr>
        <p:grpSpPr>
          <a:xfrm>
            <a:off x="985772" y="2890424"/>
            <a:ext cx="7172456" cy="3393152"/>
            <a:chOff x="2676144" y="2062733"/>
            <a:chExt cx="8678672" cy="410571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C39DE87D-8282-4E98-85D3-B4249130FA6F}"/>
                </a:ext>
              </a:extLst>
            </p:cNvPr>
            <p:cNvSpPr/>
            <p:nvPr/>
          </p:nvSpPr>
          <p:spPr>
            <a:xfrm>
              <a:off x="4431791" y="4703064"/>
              <a:ext cx="734567" cy="6629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982F3B0-399D-4865-AFB7-60D0CE03E511}"/>
                </a:ext>
              </a:extLst>
            </p:cNvPr>
            <p:cNvSpPr/>
            <p:nvPr/>
          </p:nvSpPr>
          <p:spPr>
            <a:xfrm>
              <a:off x="2676144" y="4703064"/>
              <a:ext cx="734568" cy="6629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9B5B0F10-8B11-44A6-BD23-AA8E0DB51C90}"/>
                </a:ext>
              </a:extLst>
            </p:cNvPr>
            <p:cNvSpPr/>
            <p:nvPr/>
          </p:nvSpPr>
          <p:spPr>
            <a:xfrm>
              <a:off x="5165471" y="4073144"/>
              <a:ext cx="1541145" cy="1155065"/>
            </a:xfrm>
            <a:custGeom>
              <a:avLst/>
              <a:gdLst/>
              <a:ahLst/>
              <a:cxnLst/>
              <a:rect l="l" t="t" r="r" b="b"/>
              <a:pathLst>
                <a:path w="1541145" h="1155064">
                  <a:moveTo>
                    <a:pt x="1425321" y="1115694"/>
                  </a:moveTo>
                  <a:lnTo>
                    <a:pt x="1418844" y="1120774"/>
                  </a:lnTo>
                  <a:lnTo>
                    <a:pt x="1417320" y="1134998"/>
                  </a:lnTo>
                  <a:lnTo>
                    <a:pt x="1422400" y="1141475"/>
                  </a:lnTo>
                  <a:lnTo>
                    <a:pt x="1540890" y="1154937"/>
                  </a:lnTo>
                  <a:lnTo>
                    <a:pt x="1538735" y="1149857"/>
                  </a:lnTo>
                  <a:lnTo>
                    <a:pt x="1512570" y="1149857"/>
                  </a:lnTo>
                  <a:lnTo>
                    <a:pt x="1474177" y="1121200"/>
                  </a:lnTo>
                  <a:lnTo>
                    <a:pt x="1425321" y="1115694"/>
                  </a:lnTo>
                  <a:close/>
                </a:path>
                <a:path w="1541145" h="1155064">
                  <a:moveTo>
                    <a:pt x="1474177" y="1121200"/>
                  </a:moveTo>
                  <a:lnTo>
                    <a:pt x="1512570" y="1149857"/>
                  </a:lnTo>
                  <a:lnTo>
                    <a:pt x="1516467" y="1144650"/>
                  </a:lnTo>
                  <a:lnTo>
                    <a:pt x="1508378" y="1144650"/>
                  </a:lnTo>
                  <a:lnTo>
                    <a:pt x="1499661" y="1124096"/>
                  </a:lnTo>
                  <a:lnTo>
                    <a:pt x="1474177" y="1121200"/>
                  </a:lnTo>
                  <a:close/>
                </a:path>
                <a:path w="1541145" h="1155064">
                  <a:moveTo>
                    <a:pt x="1486661" y="1042034"/>
                  </a:moveTo>
                  <a:lnTo>
                    <a:pt x="1473580" y="1047622"/>
                  </a:lnTo>
                  <a:lnTo>
                    <a:pt x="1470405" y="1055115"/>
                  </a:lnTo>
                  <a:lnTo>
                    <a:pt x="1489643" y="1100475"/>
                  </a:lnTo>
                  <a:lnTo>
                    <a:pt x="1528063" y="1129156"/>
                  </a:lnTo>
                  <a:lnTo>
                    <a:pt x="1512570" y="1149857"/>
                  </a:lnTo>
                  <a:lnTo>
                    <a:pt x="1538735" y="1149857"/>
                  </a:lnTo>
                  <a:lnTo>
                    <a:pt x="1494281" y="1045082"/>
                  </a:lnTo>
                  <a:lnTo>
                    <a:pt x="1486661" y="1042034"/>
                  </a:lnTo>
                  <a:close/>
                </a:path>
                <a:path w="1541145" h="1155064">
                  <a:moveTo>
                    <a:pt x="1499661" y="1124096"/>
                  </a:moveTo>
                  <a:lnTo>
                    <a:pt x="1508378" y="1144650"/>
                  </a:lnTo>
                  <a:lnTo>
                    <a:pt x="1521840" y="1126616"/>
                  </a:lnTo>
                  <a:lnTo>
                    <a:pt x="1499661" y="1124096"/>
                  </a:lnTo>
                  <a:close/>
                </a:path>
                <a:path w="1541145" h="1155064">
                  <a:moveTo>
                    <a:pt x="1489643" y="1100475"/>
                  </a:moveTo>
                  <a:lnTo>
                    <a:pt x="1499661" y="1124096"/>
                  </a:lnTo>
                  <a:lnTo>
                    <a:pt x="1521840" y="1126616"/>
                  </a:lnTo>
                  <a:lnTo>
                    <a:pt x="1508378" y="1144650"/>
                  </a:lnTo>
                  <a:lnTo>
                    <a:pt x="1516467" y="1144650"/>
                  </a:lnTo>
                  <a:lnTo>
                    <a:pt x="1528063" y="1129156"/>
                  </a:lnTo>
                  <a:lnTo>
                    <a:pt x="1489643" y="1100475"/>
                  </a:lnTo>
                  <a:close/>
                </a:path>
                <a:path w="1541145" h="1155064">
                  <a:moveTo>
                    <a:pt x="15493" y="0"/>
                  </a:moveTo>
                  <a:lnTo>
                    <a:pt x="0" y="20827"/>
                  </a:lnTo>
                  <a:lnTo>
                    <a:pt x="1474177" y="1121200"/>
                  </a:lnTo>
                  <a:lnTo>
                    <a:pt x="1499661" y="1124096"/>
                  </a:lnTo>
                  <a:lnTo>
                    <a:pt x="1489643" y="1100475"/>
                  </a:lnTo>
                  <a:lnTo>
                    <a:pt x="15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0B820BCD-D6F5-4A2B-A1E8-368EB56F1460}"/>
                </a:ext>
              </a:extLst>
            </p:cNvPr>
            <p:cNvSpPr/>
            <p:nvPr/>
          </p:nvSpPr>
          <p:spPr>
            <a:xfrm>
              <a:off x="4413503" y="2781300"/>
              <a:ext cx="1519427" cy="13014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190AC741-F1E3-47E8-BE68-8E094AC29F67}"/>
                </a:ext>
              </a:extLst>
            </p:cNvPr>
            <p:cNvSpPr txBox="1"/>
            <p:nvPr/>
          </p:nvSpPr>
          <p:spPr>
            <a:xfrm>
              <a:off x="2804922" y="3139567"/>
              <a:ext cx="1459230" cy="31422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-195" dirty="0">
                  <a:latin typeface="Arial"/>
                  <a:cs typeface="Arial"/>
                </a:rPr>
                <a:t>Same</a:t>
              </a:r>
              <a:r>
                <a:rPr sz="1600" spc="-150" dirty="0">
                  <a:latin typeface="Arial"/>
                  <a:cs typeface="Arial"/>
                </a:rPr>
                <a:t> </a:t>
              </a:r>
              <a:r>
                <a:rPr sz="1600" spc="-145" dirty="0">
                  <a:latin typeface="Arial"/>
                  <a:cs typeface="Arial"/>
                </a:rPr>
                <a:t>Teacher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E94243B7-85B3-4897-8197-889E6DB61C4A}"/>
                </a:ext>
              </a:extLst>
            </p:cNvPr>
            <p:cNvSpPr/>
            <p:nvPr/>
          </p:nvSpPr>
          <p:spPr>
            <a:xfrm>
              <a:off x="3172967" y="5123688"/>
              <a:ext cx="711707" cy="7117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9EAFEBC1-7D86-4124-9757-80E50C1F2346}"/>
                </a:ext>
              </a:extLst>
            </p:cNvPr>
            <p:cNvSpPr txBox="1"/>
            <p:nvPr/>
          </p:nvSpPr>
          <p:spPr>
            <a:xfrm>
              <a:off x="2928873" y="5855004"/>
              <a:ext cx="1200149" cy="3134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135" dirty="0">
                  <a:latin typeface="Arial"/>
                  <a:cs typeface="Arial"/>
                </a:rPr>
                <a:t>Company</a:t>
              </a:r>
              <a:r>
                <a:rPr sz="1600" spc="-190" dirty="0">
                  <a:latin typeface="Arial"/>
                  <a:cs typeface="Arial"/>
                </a:rPr>
                <a:t> </a:t>
              </a:r>
              <a:r>
                <a:rPr sz="1600" spc="-175" dirty="0">
                  <a:latin typeface="Arial"/>
                  <a:cs typeface="Arial"/>
                </a:rPr>
                <a:t>A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AEB41872-2B2E-4A90-A329-89AF1D0911D8}"/>
                </a:ext>
              </a:extLst>
            </p:cNvPr>
            <p:cNvSpPr/>
            <p:nvPr/>
          </p:nvSpPr>
          <p:spPr>
            <a:xfrm>
              <a:off x="6601968" y="5123688"/>
              <a:ext cx="711707" cy="7117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7FB4D1E3-6E67-4F78-BD38-5ED89462C1BD}"/>
                </a:ext>
              </a:extLst>
            </p:cNvPr>
            <p:cNvSpPr txBox="1"/>
            <p:nvPr/>
          </p:nvSpPr>
          <p:spPr>
            <a:xfrm>
              <a:off x="6515481" y="5855004"/>
              <a:ext cx="885825" cy="3134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75" dirty="0">
                  <a:latin typeface="Arial"/>
                  <a:cs typeface="Arial"/>
                </a:rPr>
                <a:t>Attacker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4FAC4294-E774-4731-99C3-FE3C7753F5AB}"/>
                </a:ext>
              </a:extLst>
            </p:cNvPr>
            <p:cNvSpPr/>
            <p:nvPr/>
          </p:nvSpPr>
          <p:spPr>
            <a:xfrm>
              <a:off x="3781805" y="4073525"/>
              <a:ext cx="1400810" cy="1155065"/>
            </a:xfrm>
            <a:custGeom>
              <a:avLst/>
              <a:gdLst/>
              <a:ahLst/>
              <a:cxnLst/>
              <a:rect l="l" t="t" r="r" b="b"/>
              <a:pathLst>
                <a:path w="1400810" h="1155064">
                  <a:moveTo>
                    <a:pt x="48895" y="1039241"/>
                  </a:moveTo>
                  <a:lnTo>
                    <a:pt x="41402" y="1042669"/>
                  </a:lnTo>
                  <a:lnTo>
                    <a:pt x="38862" y="1049274"/>
                  </a:lnTo>
                  <a:lnTo>
                    <a:pt x="0" y="1154557"/>
                  </a:lnTo>
                  <a:lnTo>
                    <a:pt x="39243" y="1148207"/>
                  </a:lnTo>
                  <a:lnTo>
                    <a:pt x="28067" y="1148207"/>
                  </a:lnTo>
                  <a:lnTo>
                    <a:pt x="11557" y="1128268"/>
                  </a:lnTo>
                  <a:lnTo>
                    <a:pt x="48635" y="1097787"/>
                  </a:lnTo>
                  <a:lnTo>
                    <a:pt x="63246" y="1058291"/>
                  </a:lnTo>
                  <a:lnTo>
                    <a:pt x="65659" y="1051560"/>
                  </a:lnTo>
                  <a:lnTo>
                    <a:pt x="62230" y="1044194"/>
                  </a:lnTo>
                  <a:lnTo>
                    <a:pt x="55626" y="1041654"/>
                  </a:lnTo>
                  <a:lnTo>
                    <a:pt x="48895" y="1039241"/>
                  </a:lnTo>
                  <a:close/>
                </a:path>
                <a:path w="1400810" h="1155064">
                  <a:moveTo>
                    <a:pt x="48635" y="1097787"/>
                  </a:moveTo>
                  <a:lnTo>
                    <a:pt x="11557" y="1128268"/>
                  </a:lnTo>
                  <a:lnTo>
                    <a:pt x="28067" y="1148207"/>
                  </a:lnTo>
                  <a:lnTo>
                    <a:pt x="34710" y="1142745"/>
                  </a:lnTo>
                  <a:lnTo>
                    <a:pt x="32004" y="1142745"/>
                  </a:lnTo>
                  <a:lnTo>
                    <a:pt x="17780" y="1125474"/>
                  </a:lnTo>
                  <a:lnTo>
                    <a:pt x="39703" y="1121931"/>
                  </a:lnTo>
                  <a:lnTo>
                    <a:pt x="48635" y="1097787"/>
                  </a:lnTo>
                  <a:close/>
                </a:path>
                <a:path w="1400810" h="1155064">
                  <a:moveTo>
                    <a:pt x="113665" y="1109980"/>
                  </a:moveTo>
                  <a:lnTo>
                    <a:pt x="65008" y="1117842"/>
                  </a:lnTo>
                  <a:lnTo>
                    <a:pt x="28067" y="1148207"/>
                  </a:lnTo>
                  <a:lnTo>
                    <a:pt x="39243" y="1148207"/>
                  </a:lnTo>
                  <a:lnTo>
                    <a:pt x="117729" y="1135507"/>
                  </a:lnTo>
                  <a:lnTo>
                    <a:pt x="122555" y="1128902"/>
                  </a:lnTo>
                  <a:lnTo>
                    <a:pt x="120269" y="1114806"/>
                  </a:lnTo>
                  <a:lnTo>
                    <a:pt x="113665" y="1109980"/>
                  </a:lnTo>
                  <a:close/>
                </a:path>
                <a:path w="1400810" h="1155064">
                  <a:moveTo>
                    <a:pt x="39703" y="1121931"/>
                  </a:moveTo>
                  <a:lnTo>
                    <a:pt x="17780" y="1125474"/>
                  </a:lnTo>
                  <a:lnTo>
                    <a:pt x="32004" y="1142745"/>
                  </a:lnTo>
                  <a:lnTo>
                    <a:pt x="39703" y="1121931"/>
                  </a:lnTo>
                  <a:close/>
                </a:path>
                <a:path w="1400810" h="1155064">
                  <a:moveTo>
                    <a:pt x="65008" y="1117842"/>
                  </a:moveTo>
                  <a:lnTo>
                    <a:pt x="39703" y="1121931"/>
                  </a:lnTo>
                  <a:lnTo>
                    <a:pt x="32004" y="1142745"/>
                  </a:lnTo>
                  <a:lnTo>
                    <a:pt x="34710" y="1142745"/>
                  </a:lnTo>
                  <a:lnTo>
                    <a:pt x="65008" y="1117842"/>
                  </a:lnTo>
                  <a:close/>
                </a:path>
                <a:path w="1400810" h="1155064">
                  <a:moveTo>
                    <a:pt x="1384046" y="0"/>
                  </a:moveTo>
                  <a:lnTo>
                    <a:pt x="48635" y="1097787"/>
                  </a:lnTo>
                  <a:lnTo>
                    <a:pt x="39703" y="1121931"/>
                  </a:lnTo>
                  <a:lnTo>
                    <a:pt x="65008" y="1117842"/>
                  </a:lnTo>
                  <a:lnTo>
                    <a:pt x="1400556" y="20066"/>
                  </a:lnTo>
                  <a:lnTo>
                    <a:pt x="13840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779BB139-5BE1-4DAA-A586-B9D611DFED82}"/>
                </a:ext>
              </a:extLst>
            </p:cNvPr>
            <p:cNvSpPr/>
            <p:nvPr/>
          </p:nvSpPr>
          <p:spPr>
            <a:xfrm>
              <a:off x="5160390" y="4082160"/>
              <a:ext cx="179070" cy="1042035"/>
            </a:xfrm>
            <a:custGeom>
              <a:avLst/>
              <a:gdLst/>
              <a:ahLst/>
              <a:cxnLst/>
              <a:rect l="l" t="t" r="r" b="b"/>
              <a:pathLst>
                <a:path w="179070" h="1042035">
                  <a:moveTo>
                    <a:pt x="71628" y="929386"/>
                  </a:moveTo>
                  <a:lnTo>
                    <a:pt x="65912" y="933703"/>
                  </a:lnTo>
                  <a:lnTo>
                    <a:pt x="60198" y="937894"/>
                  </a:lnTo>
                  <a:lnTo>
                    <a:pt x="59055" y="946022"/>
                  </a:lnTo>
                  <a:lnTo>
                    <a:pt x="63246" y="951864"/>
                  </a:lnTo>
                  <a:lnTo>
                    <a:pt x="130301" y="1041781"/>
                  </a:lnTo>
                  <a:lnTo>
                    <a:pt x="140963" y="1017651"/>
                  </a:lnTo>
                  <a:lnTo>
                    <a:pt x="114554" y="1017651"/>
                  </a:lnTo>
                  <a:lnTo>
                    <a:pt x="109185" y="970090"/>
                  </a:lnTo>
                  <a:lnTo>
                    <a:pt x="84074" y="936370"/>
                  </a:lnTo>
                  <a:lnTo>
                    <a:pt x="79756" y="930528"/>
                  </a:lnTo>
                  <a:lnTo>
                    <a:pt x="71628" y="929386"/>
                  </a:lnTo>
                  <a:close/>
                </a:path>
                <a:path w="179070" h="1042035">
                  <a:moveTo>
                    <a:pt x="109185" y="970090"/>
                  </a:moveTo>
                  <a:lnTo>
                    <a:pt x="114554" y="1017651"/>
                  </a:lnTo>
                  <a:lnTo>
                    <a:pt x="140335" y="1014730"/>
                  </a:lnTo>
                  <a:lnTo>
                    <a:pt x="139918" y="1011046"/>
                  </a:lnTo>
                  <a:lnTo>
                    <a:pt x="115570" y="1011046"/>
                  </a:lnTo>
                  <a:lnTo>
                    <a:pt x="124535" y="990702"/>
                  </a:lnTo>
                  <a:lnTo>
                    <a:pt x="109185" y="970090"/>
                  </a:lnTo>
                  <a:close/>
                </a:path>
                <a:path w="179070" h="1042035">
                  <a:moveTo>
                    <a:pt x="162433" y="919099"/>
                  </a:moveTo>
                  <a:lnTo>
                    <a:pt x="154812" y="922146"/>
                  </a:lnTo>
                  <a:lnTo>
                    <a:pt x="151892" y="928624"/>
                  </a:lnTo>
                  <a:lnTo>
                    <a:pt x="134948" y="967071"/>
                  </a:lnTo>
                  <a:lnTo>
                    <a:pt x="140335" y="1014730"/>
                  </a:lnTo>
                  <a:lnTo>
                    <a:pt x="114554" y="1017651"/>
                  </a:lnTo>
                  <a:lnTo>
                    <a:pt x="140963" y="1017651"/>
                  </a:lnTo>
                  <a:lnTo>
                    <a:pt x="178562" y="932561"/>
                  </a:lnTo>
                  <a:lnTo>
                    <a:pt x="175513" y="924940"/>
                  </a:lnTo>
                  <a:lnTo>
                    <a:pt x="162433" y="919099"/>
                  </a:lnTo>
                  <a:close/>
                </a:path>
                <a:path w="179070" h="1042035">
                  <a:moveTo>
                    <a:pt x="124535" y="990702"/>
                  </a:moveTo>
                  <a:lnTo>
                    <a:pt x="115570" y="1011046"/>
                  </a:lnTo>
                  <a:lnTo>
                    <a:pt x="137795" y="1008507"/>
                  </a:lnTo>
                  <a:lnTo>
                    <a:pt x="124535" y="990702"/>
                  </a:lnTo>
                  <a:close/>
                </a:path>
                <a:path w="179070" h="1042035">
                  <a:moveTo>
                    <a:pt x="134948" y="967071"/>
                  </a:moveTo>
                  <a:lnTo>
                    <a:pt x="124535" y="990702"/>
                  </a:lnTo>
                  <a:lnTo>
                    <a:pt x="137795" y="1008507"/>
                  </a:lnTo>
                  <a:lnTo>
                    <a:pt x="115570" y="1011046"/>
                  </a:lnTo>
                  <a:lnTo>
                    <a:pt x="139918" y="1011046"/>
                  </a:lnTo>
                  <a:lnTo>
                    <a:pt x="134948" y="967071"/>
                  </a:lnTo>
                  <a:close/>
                </a:path>
                <a:path w="179070" h="1042035">
                  <a:moveTo>
                    <a:pt x="25654" y="0"/>
                  </a:moveTo>
                  <a:lnTo>
                    <a:pt x="0" y="2793"/>
                  </a:lnTo>
                  <a:lnTo>
                    <a:pt x="109185" y="970090"/>
                  </a:lnTo>
                  <a:lnTo>
                    <a:pt x="124535" y="990702"/>
                  </a:lnTo>
                  <a:lnTo>
                    <a:pt x="134948" y="967071"/>
                  </a:lnTo>
                  <a:lnTo>
                    <a:pt x="256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BBD661E7-6E44-4EA9-BB08-F049E3CB3F6B}"/>
                </a:ext>
              </a:extLst>
            </p:cNvPr>
            <p:cNvSpPr/>
            <p:nvPr/>
          </p:nvSpPr>
          <p:spPr>
            <a:xfrm>
              <a:off x="5282946" y="4772533"/>
              <a:ext cx="1514475" cy="337185"/>
            </a:xfrm>
            <a:custGeom>
              <a:avLst/>
              <a:gdLst/>
              <a:ahLst/>
              <a:cxnLst/>
              <a:rect l="l" t="t" r="r" b="b"/>
              <a:pathLst>
                <a:path w="1514475" h="337185">
                  <a:moveTo>
                    <a:pt x="965574" y="25273"/>
                  </a:moveTo>
                  <a:lnTo>
                    <a:pt x="736345" y="25273"/>
                  </a:lnTo>
                  <a:lnTo>
                    <a:pt x="761618" y="25781"/>
                  </a:lnTo>
                  <a:lnTo>
                    <a:pt x="787018" y="26797"/>
                  </a:lnTo>
                  <a:lnTo>
                    <a:pt x="837438" y="30607"/>
                  </a:lnTo>
                  <a:lnTo>
                    <a:pt x="887983" y="36830"/>
                  </a:lnTo>
                  <a:lnTo>
                    <a:pt x="938402" y="45466"/>
                  </a:lnTo>
                  <a:lnTo>
                    <a:pt x="988440" y="56642"/>
                  </a:lnTo>
                  <a:lnTo>
                    <a:pt x="1038225" y="70104"/>
                  </a:lnTo>
                  <a:lnTo>
                    <a:pt x="1087627" y="85979"/>
                  </a:lnTo>
                  <a:lnTo>
                    <a:pt x="1136395" y="104140"/>
                  </a:lnTo>
                  <a:lnTo>
                    <a:pt x="1184655" y="124841"/>
                  </a:lnTo>
                  <a:lnTo>
                    <a:pt x="1232027" y="147955"/>
                  </a:lnTo>
                  <a:lnTo>
                    <a:pt x="1278762" y="173355"/>
                  </a:lnTo>
                  <a:lnTo>
                    <a:pt x="1324609" y="201295"/>
                  </a:lnTo>
                  <a:lnTo>
                    <a:pt x="1369313" y="231521"/>
                  </a:lnTo>
                  <a:lnTo>
                    <a:pt x="1413002" y="264160"/>
                  </a:lnTo>
                  <a:lnTo>
                    <a:pt x="1455547" y="299339"/>
                  </a:lnTo>
                  <a:lnTo>
                    <a:pt x="1496822" y="336677"/>
                  </a:lnTo>
                  <a:lnTo>
                    <a:pt x="1514094" y="318135"/>
                  </a:lnTo>
                  <a:lnTo>
                    <a:pt x="1471929" y="279908"/>
                  </a:lnTo>
                  <a:lnTo>
                    <a:pt x="1428496" y="243967"/>
                  </a:lnTo>
                  <a:lnTo>
                    <a:pt x="1383792" y="210693"/>
                  </a:lnTo>
                  <a:lnTo>
                    <a:pt x="1338072" y="179705"/>
                  </a:lnTo>
                  <a:lnTo>
                    <a:pt x="1291208" y="151130"/>
                  </a:lnTo>
                  <a:lnTo>
                    <a:pt x="1243456" y="125222"/>
                  </a:lnTo>
                  <a:lnTo>
                    <a:pt x="1194942" y="101600"/>
                  </a:lnTo>
                  <a:lnTo>
                    <a:pt x="1145539" y="80518"/>
                  </a:lnTo>
                  <a:lnTo>
                    <a:pt x="1095628" y="61849"/>
                  </a:lnTo>
                  <a:lnTo>
                    <a:pt x="1045209" y="45720"/>
                  </a:lnTo>
                  <a:lnTo>
                    <a:pt x="994282" y="31877"/>
                  </a:lnTo>
                  <a:lnTo>
                    <a:pt x="968628" y="25908"/>
                  </a:lnTo>
                  <a:lnTo>
                    <a:pt x="965574" y="25273"/>
                  </a:lnTo>
                  <a:close/>
                </a:path>
                <a:path w="1514475" h="337185">
                  <a:moveTo>
                    <a:pt x="49529" y="161671"/>
                  </a:moveTo>
                  <a:lnTo>
                    <a:pt x="42544" y="165735"/>
                  </a:lnTo>
                  <a:lnTo>
                    <a:pt x="40766" y="172466"/>
                  </a:lnTo>
                  <a:lnTo>
                    <a:pt x="0" y="320548"/>
                  </a:lnTo>
                  <a:lnTo>
                    <a:pt x="32975" y="310769"/>
                  </a:lnTo>
                  <a:lnTo>
                    <a:pt x="27431" y="310769"/>
                  </a:lnTo>
                  <a:lnTo>
                    <a:pt x="9270" y="292989"/>
                  </a:lnTo>
                  <a:lnTo>
                    <a:pt x="28828" y="273939"/>
                  </a:lnTo>
                  <a:lnTo>
                    <a:pt x="42673" y="261255"/>
                  </a:lnTo>
                  <a:lnTo>
                    <a:pt x="65150" y="179197"/>
                  </a:lnTo>
                  <a:lnTo>
                    <a:pt x="67055" y="172466"/>
                  </a:lnTo>
                  <a:lnTo>
                    <a:pt x="63118" y="165481"/>
                  </a:lnTo>
                  <a:lnTo>
                    <a:pt x="49529" y="161671"/>
                  </a:lnTo>
                  <a:close/>
                </a:path>
                <a:path w="1514475" h="337185">
                  <a:moveTo>
                    <a:pt x="42673" y="261255"/>
                  </a:moveTo>
                  <a:lnTo>
                    <a:pt x="28828" y="273939"/>
                  </a:lnTo>
                  <a:lnTo>
                    <a:pt x="9270" y="292989"/>
                  </a:lnTo>
                  <a:lnTo>
                    <a:pt x="27431" y="310769"/>
                  </a:lnTo>
                  <a:lnTo>
                    <a:pt x="27686" y="310388"/>
                  </a:lnTo>
                  <a:lnTo>
                    <a:pt x="32979" y="305308"/>
                  </a:lnTo>
                  <a:lnTo>
                    <a:pt x="30606" y="305308"/>
                  </a:lnTo>
                  <a:lnTo>
                    <a:pt x="14731" y="289687"/>
                  </a:lnTo>
                  <a:lnTo>
                    <a:pt x="36669" y="283174"/>
                  </a:lnTo>
                  <a:lnTo>
                    <a:pt x="42673" y="261255"/>
                  </a:lnTo>
                  <a:close/>
                </a:path>
                <a:path w="1514475" h="337185">
                  <a:moveTo>
                    <a:pt x="146812" y="250571"/>
                  </a:moveTo>
                  <a:lnTo>
                    <a:pt x="65860" y="274508"/>
                  </a:lnTo>
                  <a:lnTo>
                    <a:pt x="27686" y="310388"/>
                  </a:lnTo>
                  <a:lnTo>
                    <a:pt x="27431" y="310769"/>
                  </a:lnTo>
                  <a:lnTo>
                    <a:pt x="32975" y="310769"/>
                  </a:lnTo>
                  <a:lnTo>
                    <a:pt x="154050" y="274828"/>
                  </a:lnTo>
                  <a:lnTo>
                    <a:pt x="157861" y="267843"/>
                  </a:lnTo>
                  <a:lnTo>
                    <a:pt x="153796" y="254381"/>
                  </a:lnTo>
                  <a:lnTo>
                    <a:pt x="146812" y="250571"/>
                  </a:lnTo>
                  <a:close/>
                </a:path>
                <a:path w="1514475" h="337185">
                  <a:moveTo>
                    <a:pt x="36669" y="283174"/>
                  </a:moveTo>
                  <a:lnTo>
                    <a:pt x="14731" y="289687"/>
                  </a:lnTo>
                  <a:lnTo>
                    <a:pt x="30606" y="305308"/>
                  </a:lnTo>
                  <a:lnTo>
                    <a:pt x="36669" y="283174"/>
                  </a:lnTo>
                  <a:close/>
                </a:path>
                <a:path w="1514475" h="337185">
                  <a:moveTo>
                    <a:pt x="65860" y="274508"/>
                  </a:moveTo>
                  <a:lnTo>
                    <a:pt x="36669" y="283174"/>
                  </a:lnTo>
                  <a:lnTo>
                    <a:pt x="30606" y="305308"/>
                  </a:lnTo>
                  <a:lnTo>
                    <a:pt x="32979" y="305308"/>
                  </a:lnTo>
                  <a:lnTo>
                    <a:pt x="46608" y="292227"/>
                  </a:lnTo>
                  <a:lnTo>
                    <a:pt x="65860" y="274508"/>
                  </a:lnTo>
                  <a:close/>
                </a:path>
                <a:path w="1514475" h="337185">
                  <a:moveTo>
                    <a:pt x="736218" y="0"/>
                  </a:moveTo>
                  <a:lnTo>
                    <a:pt x="684656" y="889"/>
                  </a:lnTo>
                  <a:lnTo>
                    <a:pt x="633221" y="4445"/>
                  </a:lnTo>
                  <a:lnTo>
                    <a:pt x="582167" y="10414"/>
                  </a:lnTo>
                  <a:lnTo>
                    <a:pt x="531494" y="18796"/>
                  </a:lnTo>
                  <a:lnTo>
                    <a:pt x="481329" y="29591"/>
                  </a:lnTo>
                  <a:lnTo>
                    <a:pt x="431673" y="42926"/>
                  </a:lnTo>
                  <a:lnTo>
                    <a:pt x="382904" y="58674"/>
                  </a:lnTo>
                  <a:lnTo>
                    <a:pt x="334899" y="76962"/>
                  </a:lnTo>
                  <a:lnTo>
                    <a:pt x="287781" y="97663"/>
                  </a:lnTo>
                  <a:lnTo>
                    <a:pt x="241553" y="120904"/>
                  </a:lnTo>
                  <a:lnTo>
                    <a:pt x="196468" y="146558"/>
                  </a:lnTo>
                  <a:lnTo>
                    <a:pt x="152526" y="174752"/>
                  </a:lnTo>
                  <a:lnTo>
                    <a:pt x="109981" y="205359"/>
                  </a:lnTo>
                  <a:lnTo>
                    <a:pt x="68579" y="238379"/>
                  </a:lnTo>
                  <a:lnTo>
                    <a:pt x="36669" y="283174"/>
                  </a:lnTo>
                  <a:lnTo>
                    <a:pt x="65860" y="274508"/>
                  </a:lnTo>
                  <a:lnTo>
                    <a:pt x="85343" y="257556"/>
                  </a:lnTo>
                  <a:lnTo>
                    <a:pt x="105282" y="241173"/>
                  </a:lnTo>
                  <a:lnTo>
                    <a:pt x="146176" y="210058"/>
                  </a:lnTo>
                  <a:lnTo>
                    <a:pt x="188340" y="181483"/>
                  </a:lnTo>
                  <a:lnTo>
                    <a:pt x="231648" y="155321"/>
                  </a:lnTo>
                  <a:lnTo>
                    <a:pt x="276098" y="131572"/>
                  </a:lnTo>
                  <a:lnTo>
                    <a:pt x="321690" y="110109"/>
                  </a:lnTo>
                  <a:lnTo>
                    <a:pt x="368173" y="91186"/>
                  </a:lnTo>
                  <a:lnTo>
                    <a:pt x="415289" y="74549"/>
                  </a:lnTo>
                  <a:lnTo>
                    <a:pt x="463423" y="60452"/>
                  </a:lnTo>
                  <a:lnTo>
                    <a:pt x="512063" y="48641"/>
                  </a:lnTo>
                  <a:lnTo>
                    <a:pt x="561213" y="39243"/>
                  </a:lnTo>
                  <a:lnTo>
                    <a:pt x="610869" y="32258"/>
                  </a:lnTo>
                  <a:lnTo>
                    <a:pt x="660907" y="27686"/>
                  </a:lnTo>
                  <a:lnTo>
                    <a:pt x="711073" y="25527"/>
                  </a:lnTo>
                  <a:lnTo>
                    <a:pt x="736345" y="25273"/>
                  </a:lnTo>
                  <a:lnTo>
                    <a:pt x="965574" y="25273"/>
                  </a:lnTo>
                  <a:lnTo>
                    <a:pt x="942975" y="20574"/>
                  </a:lnTo>
                  <a:lnTo>
                    <a:pt x="891413" y="11684"/>
                  </a:lnTo>
                  <a:lnTo>
                    <a:pt x="839724" y="5334"/>
                  </a:lnTo>
                  <a:lnTo>
                    <a:pt x="787907" y="1397"/>
                  </a:lnTo>
                  <a:lnTo>
                    <a:pt x="762126" y="381"/>
                  </a:lnTo>
                  <a:lnTo>
                    <a:pt x="736218" y="0"/>
                  </a:lnTo>
                  <a:close/>
                </a:path>
              </a:pathLst>
            </a:custGeom>
            <a:solidFill>
              <a:srgbClr val="EC514E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827A4664-8FC5-4168-9D9D-5ACD417BB314}"/>
                </a:ext>
              </a:extLst>
            </p:cNvPr>
            <p:cNvSpPr/>
            <p:nvPr/>
          </p:nvSpPr>
          <p:spPr>
            <a:xfrm>
              <a:off x="3787775" y="4546600"/>
              <a:ext cx="3091815" cy="700405"/>
            </a:xfrm>
            <a:custGeom>
              <a:avLst/>
              <a:gdLst/>
              <a:ahLst/>
              <a:cxnLst/>
              <a:rect l="l" t="t" r="r" b="b"/>
              <a:pathLst>
                <a:path w="3091815" h="700404">
                  <a:moveTo>
                    <a:pt x="45720" y="539876"/>
                  </a:moveTo>
                  <a:lnTo>
                    <a:pt x="38735" y="544068"/>
                  </a:lnTo>
                  <a:lnTo>
                    <a:pt x="37084" y="550926"/>
                  </a:lnTo>
                  <a:lnTo>
                    <a:pt x="0" y="699897"/>
                  </a:lnTo>
                  <a:lnTo>
                    <a:pt x="32221" y="689483"/>
                  </a:lnTo>
                  <a:lnTo>
                    <a:pt x="27177" y="689483"/>
                  </a:lnTo>
                  <a:lnTo>
                    <a:pt x="8636" y="672211"/>
                  </a:lnTo>
                  <a:lnTo>
                    <a:pt x="42006" y="636440"/>
                  </a:lnTo>
                  <a:lnTo>
                    <a:pt x="61722" y="557022"/>
                  </a:lnTo>
                  <a:lnTo>
                    <a:pt x="63500" y="550163"/>
                  </a:lnTo>
                  <a:lnTo>
                    <a:pt x="59309" y="543306"/>
                  </a:lnTo>
                  <a:lnTo>
                    <a:pt x="52450" y="541655"/>
                  </a:lnTo>
                  <a:lnTo>
                    <a:pt x="45720" y="539876"/>
                  </a:lnTo>
                  <a:close/>
                </a:path>
                <a:path w="3091815" h="700404">
                  <a:moveTo>
                    <a:pt x="42006" y="636440"/>
                  </a:moveTo>
                  <a:lnTo>
                    <a:pt x="8636" y="672211"/>
                  </a:lnTo>
                  <a:lnTo>
                    <a:pt x="27177" y="689483"/>
                  </a:lnTo>
                  <a:lnTo>
                    <a:pt x="32391" y="683894"/>
                  </a:lnTo>
                  <a:lnTo>
                    <a:pt x="30225" y="683894"/>
                  </a:lnTo>
                  <a:lnTo>
                    <a:pt x="13970" y="668782"/>
                  </a:lnTo>
                  <a:lnTo>
                    <a:pt x="35724" y="661745"/>
                  </a:lnTo>
                  <a:lnTo>
                    <a:pt x="42006" y="636440"/>
                  </a:lnTo>
                  <a:close/>
                </a:path>
                <a:path w="3091815" h="700404">
                  <a:moveTo>
                    <a:pt x="145034" y="626363"/>
                  </a:moveTo>
                  <a:lnTo>
                    <a:pt x="60545" y="653716"/>
                  </a:lnTo>
                  <a:lnTo>
                    <a:pt x="27177" y="689483"/>
                  </a:lnTo>
                  <a:lnTo>
                    <a:pt x="32221" y="689483"/>
                  </a:lnTo>
                  <a:lnTo>
                    <a:pt x="152908" y="650494"/>
                  </a:lnTo>
                  <a:lnTo>
                    <a:pt x="156463" y="643382"/>
                  </a:lnTo>
                  <a:lnTo>
                    <a:pt x="154236" y="636440"/>
                  </a:lnTo>
                  <a:lnTo>
                    <a:pt x="152146" y="630047"/>
                  </a:lnTo>
                  <a:lnTo>
                    <a:pt x="145034" y="626363"/>
                  </a:lnTo>
                  <a:close/>
                </a:path>
                <a:path w="3091815" h="700404">
                  <a:moveTo>
                    <a:pt x="35724" y="661745"/>
                  </a:moveTo>
                  <a:lnTo>
                    <a:pt x="13970" y="668782"/>
                  </a:lnTo>
                  <a:lnTo>
                    <a:pt x="30225" y="683894"/>
                  </a:lnTo>
                  <a:lnTo>
                    <a:pt x="35724" y="661745"/>
                  </a:lnTo>
                  <a:close/>
                </a:path>
                <a:path w="3091815" h="700404">
                  <a:moveTo>
                    <a:pt x="60545" y="653716"/>
                  </a:moveTo>
                  <a:lnTo>
                    <a:pt x="35724" y="661745"/>
                  </a:lnTo>
                  <a:lnTo>
                    <a:pt x="30225" y="683894"/>
                  </a:lnTo>
                  <a:lnTo>
                    <a:pt x="32391" y="683894"/>
                  </a:lnTo>
                  <a:lnTo>
                    <a:pt x="60545" y="653716"/>
                  </a:lnTo>
                  <a:close/>
                </a:path>
                <a:path w="3091815" h="700404">
                  <a:moveTo>
                    <a:pt x="1589151" y="0"/>
                  </a:moveTo>
                  <a:lnTo>
                    <a:pt x="1483740" y="888"/>
                  </a:lnTo>
                  <a:lnTo>
                    <a:pt x="1378712" y="6857"/>
                  </a:lnTo>
                  <a:lnTo>
                    <a:pt x="1274317" y="17780"/>
                  </a:lnTo>
                  <a:lnTo>
                    <a:pt x="1170939" y="33655"/>
                  </a:lnTo>
                  <a:lnTo>
                    <a:pt x="1068451" y="54482"/>
                  </a:lnTo>
                  <a:lnTo>
                    <a:pt x="967104" y="80391"/>
                  </a:lnTo>
                  <a:lnTo>
                    <a:pt x="867410" y="111251"/>
                  </a:lnTo>
                  <a:lnTo>
                    <a:pt x="769112" y="147066"/>
                  </a:lnTo>
                  <a:lnTo>
                    <a:pt x="672719" y="187960"/>
                  </a:lnTo>
                  <a:lnTo>
                    <a:pt x="578358" y="233680"/>
                  </a:lnTo>
                  <a:lnTo>
                    <a:pt x="486155" y="284225"/>
                  </a:lnTo>
                  <a:lnTo>
                    <a:pt x="396366" y="339851"/>
                  </a:lnTo>
                  <a:lnTo>
                    <a:pt x="309245" y="400431"/>
                  </a:lnTo>
                  <a:lnTo>
                    <a:pt x="224789" y="465836"/>
                  </a:lnTo>
                  <a:lnTo>
                    <a:pt x="143383" y="536320"/>
                  </a:lnTo>
                  <a:lnTo>
                    <a:pt x="65150" y="611632"/>
                  </a:lnTo>
                  <a:lnTo>
                    <a:pt x="35724" y="661745"/>
                  </a:lnTo>
                  <a:lnTo>
                    <a:pt x="60545" y="653716"/>
                  </a:lnTo>
                  <a:lnTo>
                    <a:pt x="83692" y="628904"/>
                  </a:lnTo>
                  <a:lnTo>
                    <a:pt x="160909" y="554608"/>
                  </a:lnTo>
                  <a:lnTo>
                    <a:pt x="241426" y="485013"/>
                  </a:lnTo>
                  <a:lnTo>
                    <a:pt x="324738" y="420497"/>
                  </a:lnTo>
                  <a:lnTo>
                    <a:pt x="410845" y="360680"/>
                  </a:lnTo>
                  <a:lnTo>
                    <a:pt x="499490" y="305816"/>
                  </a:lnTo>
                  <a:lnTo>
                    <a:pt x="590550" y="255905"/>
                  </a:lnTo>
                  <a:lnTo>
                    <a:pt x="683895" y="210819"/>
                  </a:lnTo>
                  <a:lnTo>
                    <a:pt x="779017" y="170433"/>
                  </a:lnTo>
                  <a:lnTo>
                    <a:pt x="876046" y="135127"/>
                  </a:lnTo>
                  <a:lnTo>
                    <a:pt x="974725" y="104648"/>
                  </a:lnTo>
                  <a:lnTo>
                    <a:pt x="1074674" y="79120"/>
                  </a:lnTo>
                  <a:lnTo>
                    <a:pt x="1175892" y="58547"/>
                  </a:lnTo>
                  <a:lnTo>
                    <a:pt x="1278254" y="42925"/>
                  </a:lnTo>
                  <a:lnTo>
                    <a:pt x="1381378" y="32131"/>
                  </a:lnTo>
                  <a:lnTo>
                    <a:pt x="1485138" y="26288"/>
                  </a:lnTo>
                  <a:lnTo>
                    <a:pt x="1891048" y="25273"/>
                  </a:lnTo>
                  <a:lnTo>
                    <a:pt x="1800478" y="13081"/>
                  </a:lnTo>
                  <a:lnTo>
                    <a:pt x="1694814" y="4063"/>
                  </a:lnTo>
                  <a:lnTo>
                    <a:pt x="1589151" y="0"/>
                  </a:lnTo>
                  <a:close/>
                </a:path>
                <a:path w="3091815" h="700404">
                  <a:moveTo>
                    <a:pt x="1891048" y="25273"/>
                  </a:moveTo>
                  <a:lnTo>
                    <a:pt x="1589404" y="25273"/>
                  </a:lnTo>
                  <a:lnTo>
                    <a:pt x="1693799" y="29463"/>
                  </a:lnTo>
                  <a:lnTo>
                    <a:pt x="1798320" y="38481"/>
                  </a:lnTo>
                  <a:lnTo>
                    <a:pt x="1902714" y="52450"/>
                  </a:lnTo>
                  <a:lnTo>
                    <a:pt x="2006853" y="71374"/>
                  </a:lnTo>
                  <a:lnTo>
                    <a:pt x="2110359" y="95250"/>
                  </a:lnTo>
                  <a:lnTo>
                    <a:pt x="2213229" y="124206"/>
                  </a:lnTo>
                  <a:lnTo>
                    <a:pt x="2315210" y="158114"/>
                  </a:lnTo>
                  <a:lnTo>
                    <a:pt x="2416048" y="196976"/>
                  </a:lnTo>
                  <a:lnTo>
                    <a:pt x="2515616" y="240919"/>
                  </a:lnTo>
                  <a:lnTo>
                    <a:pt x="2613787" y="289813"/>
                  </a:lnTo>
                  <a:lnTo>
                    <a:pt x="2710179" y="343788"/>
                  </a:lnTo>
                  <a:lnTo>
                    <a:pt x="2804668" y="402717"/>
                  </a:lnTo>
                  <a:lnTo>
                    <a:pt x="2897124" y="466725"/>
                  </a:lnTo>
                  <a:lnTo>
                    <a:pt x="2987421" y="535686"/>
                  </a:lnTo>
                  <a:lnTo>
                    <a:pt x="3075304" y="609600"/>
                  </a:lnTo>
                  <a:lnTo>
                    <a:pt x="3091688" y="590295"/>
                  </a:lnTo>
                  <a:lnTo>
                    <a:pt x="3002915" y="515493"/>
                  </a:lnTo>
                  <a:lnTo>
                    <a:pt x="2911602" y="445769"/>
                  </a:lnTo>
                  <a:lnTo>
                    <a:pt x="2818129" y="381126"/>
                  </a:lnTo>
                  <a:lnTo>
                    <a:pt x="2722626" y="321563"/>
                  </a:lnTo>
                  <a:lnTo>
                    <a:pt x="2625090" y="267081"/>
                  </a:lnTo>
                  <a:lnTo>
                    <a:pt x="2525903" y="217677"/>
                  </a:lnTo>
                  <a:lnTo>
                    <a:pt x="2425191" y="173227"/>
                  </a:lnTo>
                  <a:lnTo>
                    <a:pt x="2323211" y="133985"/>
                  </a:lnTo>
                  <a:lnTo>
                    <a:pt x="2220087" y="99694"/>
                  </a:lnTo>
                  <a:lnTo>
                    <a:pt x="2116074" y="70612"/>
                  </a:lnTo>
                  <a:lnTo>
                    <a:pt x="2011426" y="46481"/>
                  </a:lnTo>
                  <a:lnTo>
                    <a:pt x="1906142" y="27305"/>
                  </a:lnTo>
                  <a:lnTo>
                    <a:pt x="1891048" y="25273"/>
                  </a:lnTo>
                  <a:close/>
                </a:path>
              </a:pathLst>
            </a:custGeom>
            <a:solidFill>
              <a:srgbClr val="EC514E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9B36D63D-1C9A-4C0E-86E0-25268DFE785F}"/>
                </a:ext>
              </a:extLst>
            </p:cNvPr>
            <p:cNvSpPr/>
            <p:nvPr/>
          </p:nvSpPr>
          <p:spPr>
            <a:xfrm>
              <a:off x="6885431" y="4604003"/>
              <a:ext cx="780287" cy="6675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7523A0B1-2B4A-4BFB-8C68-2DF626BC24A5}"/>
                </a:ext>
              </a:extLst>
            </p:cNvPr>
            <p:cNvSpPr/>
            <p:nvPr/>
          </p:nvSpPr>
          <p:spPr>
            <a:xfrm>
              <a:off x="6076696" y="3396234"/>
              <a:ext cx="5278120" cy="1144905"/>
            </a:xfrm>
            <a:custGeom>
              <a:avLst/>
              <a:gdLst/>
              <a:ahLst/>
              <a:cxnLst/>
              <a:rect l="l" t="t" r="r" b="b"/>
              <a:pathLst>
                <a:path w="5278120" h="1144904">
                  <a:moveTo>
                    <a:pt x="925322" y="0"/>
                  </a:moveTo>
                  <a:lnTo>
                    <a:pt x="1650746" y="0"/>
                  </a:lnTo>
                  <a:lnTo>
                    <a:pt x="2738881" y="0"/>
                  </a:lnTo>
                  <a:lnTo>
                    <a:pt x="5277865" y="0"/>
                  </a:lnTo>
                  <a:lnTo>
                    <a:pt x="5277865" y="339597"/>
                  </a:lnTo>
                  <a:lnTo>
                    <a:pt x="5277865" y="485139"/>
                  </a:lnTo>
                  <a:lnTo>
                    <a:pt x="5277865" y="582167"/>
                  </a:lnTo>
                  <a:lnTo>
                    <a:pt x="2738881" y="582167"/>
                  </a:lnTo>
                  <a:lnTo>
                    <a:pt x="0" y="1144651"/>
                  </a:lnTo>
                  <a:lnTo>
                    <a:pt x="1650746" y="582167"/>
                  </a:lnTo>
                  <a:lnTo>
                    <a:pt x="925322" y="582167"/>
                  </a:lnTo>
                  <a:lnTo>
                    <a:pt x="925322" y="485139"/>
                  </a:lnTo>
                  <a:lnTo>
                    <a:pt x="925322" y="339597"/>
                  </a:lnTo>
                  <a:lnTo>
                    <a:pt x="925322" y="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6F5D23FD-FDDA-4417-A30E-73E432094E72}"/>
                </a:ext>
              </a:extLst>
            </p:cNvPr>
            <p:cNvSpPr txBox="1"/>
            <p:nvPr/>
          </p:nvSpPr>
          <p:spPr>
            <a:xfrm>
              <a:off x="7080884" y="3505327"/>
              <a:ext cx="4135753" cy="31422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-95" dirty="0">
                  <a:latin typeface="Arial"/>
                  <a:cs typeface="Arial"/>
                </a:rPr>
                <a:t>Help </a:t>
              </a:r>
              <a:r>
                <a:rPr sz="1600" spc="-70" dirty="0">
                  <a:latin typeface="Arial"/>
                  <a:cs typeface="Arial"/>
                </a:rPr>
                <a:t>attacker </a:t>
              </a:r>
              <a:r>
                <a:rPr sz="1600" spc="-45" dirty="0">
                  <a:latin typeface="Arial"/>
                  <a:cs typeface="Arial"/>
                </a:rPr>
                <a:t>exploit all </a:t>
              </a:r>
              <a:r>
                <a:rPr sz="1600" spc="-75" dirty="0">
                  <a:latin typeface="Arial"/>
                  <a:cs typeface="Arial"/>
                </a:rPr>
                <a:t>Student</a:t>
              </a:r>
              <a:r>
                <a:rPr sz="1600" spc="-270" dirty="0">
                  <a:latin typeface="Arial"/>
                  <a:cs typeface="Arial"/>
                </a:rPr>
                <a:t> </a:t>
              </a:r>
              <a:r>
                <a:rPr sz="1600" spc="-85" dirty="0">
                  <a:latin typeface="Arial"/>
                  <a:cs typeface="Arial"/>
                </a:rPr>
                <a:t>models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1F2939F2-93E0-431D-86B6-F148B02A82CB}"/>
                </a:ext>
              </a:extLst>
            </p:cNvPr>
            <p:cNvSpPr txBox="1"/>
            <p:nvPr/>
          </p:nvSpPr>
          <p:spPr>
            <a:xfrm>
              <a:off x="4695571" y="5855004"/>
              <a:ext cx="1191260" cy="3134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135" dirty="0">
                  <a:latin typeface="Arial"/>
                  <a:cs typeface="Arial"/>
                </a:rPr>
                <a:t>Company</a:t>
              </a:r>
              <a:r>
                <a:rPr sz="1600" spc="-190" dirty="0">
                  <a:latin typeface="Arial"/>
                  <a:cs typeface="Arial"/>
                </a:rPr>
                <a:t> </a:t>
              </a:r>
              <a:r>
                <a:rPr sz="1600" spc="-245" dirty="0">
                  <a:latin typeface="Arial"/>
                  <a:cs typeface="Arial"/>
                </a:rPr>
                <a:t>B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287874EC-5D97-44AF-8AED-FC8DB68B8872}"/>
                </a:ext>
              </a:extLst>
            </p:cNvPr>
            <p:cNvSpPr/>
            <p:nvPr/>
          </p:nvSpPr>
          <p:spPr>
            <a:xfrm>
              <a:off x="4960620" y="5079491"/>
              <a:ext cx="1004315" cy="7528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A7D16768-A045-4CEF-9248-BEA0DE8EA5F6}"/>
                </a:ext>
              </a:extLst>
            </p:cNvPr>
            <p:cNvSpPr txBox="1"/>
            <p:nvPr/>
          </p:nvSpPr>
          <p:spPr>
            <a:xfrm>
              <a:off x="6957821" y="2062733"/>
              <a:ext cx="4180841" cy="990765"/>
            </a:xfrm>
            <a:prstGeom prst="rect">
              <a:avLst/>
            </a:prstGeom>
            <a:solidFill>
              <a:srgbClr val="C0504D"/>
            </a:solidFill>
            <a:ln w="25907">
              <a:solidFill>
                <a:srgbClr val="8B3836"/>
              </a:solidFill>
            </a:ln>
          </p:spPr>
          <p:txBody>
            <a:bodyPr vert="horz" wrap="square" lIns="0" tIns="28575" rIns="0" bIns="0" rtlCol="0">
              <a:spAutoFit/>
            </a:bodyPr>
            <a:lstStyle/>
            <a:p>
              <a:pPr marL="979169" marR="509905" indent="-460375">
                <a:lnSpc>
                  <a:spcPct val="100000"/>
                </a:lnSpc>
                <a:spcBef>
                  <a:spcPts val="225"/>
                </a:spcBef>
              </a:pPr>
              <a:endParaRPr lang="en-US" altLang="ko-KR" sz="1600" dirty="0">
                <a:latin typeface="Arial"/>
                <a:cs typeface="Arial"/>
              </a:endParaRPr>
            </a:p>
            <a:p>
              <a:pPr marL="979169" marR="509905" indent="-460375">
                <a:lnSpc>
                  <a:spcPct val="100000"/>
                </a:lnSpc>
                <a:spcBef>
                  <a:spcPts val="225"/>
                </a:spcBef>
              </a:pPr>
              <a:endParaRPr lang="en-US" altLang="ko-KR" sz="1600" dirty="0">
                <a:latin typeface="Arial"/>
                <a:cs typeface="Arial"/>
              </a:endParaRPr>
            </a:p>
            <a:p>
              <a:pPr marL="979169" marR="509905" indent="-460375">
                <a:lnSpc>
                  <a:spcPct val="100000"/>
                </a:lnSpc>
                <a:spcBef>
                  <a:spcPts val="225"/>
                </a:spcBef>
              </a:pPr>
              <a:endParaRPr lang="en-US" altLang="ko-KR" sz="1600" dirty="0">
                <a:latin typeface="Arial"/>
                <a:cs typeface="Arial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19F7FE3-6957-4A21-8B08-C4F875000855}"/>
              </a:ext>
            </a:extLst>
          </p:cNvPr>
          <p:cNvSpPr txBox="1"/>
          <p:nvPr/>
        </p:nvSpPr>
        <p:spPr>
          <a:xfrm>
            <a:off x="4599761" y="3036386"/>
            <a:ext cx="330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14" dirty="0">
                <a:solidFill>
                  <a:srgbClr val="FFFFFF"/>
                </a:solidFill>
                <a:latin typeface="Arial"/>
                <a:cs typeface="Arial"/>
              </a:rPr>
              <a:t>Q: </a:t>
            </a:r>
            <a:r>
              <a:rPr lang="en-US" altLang="ko-KR" spc="-14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lang="en-US" altLang="ko-KR" spc="-1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lang="en-US" altLang="ko-KR" spc="-7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lang="en-US" altLang="ko-KR" spc="-85" dirty="0">
                <a:solidFill>
                  <a:srgbClr val="FFFFFF"/>
                </a:solidFill>
                <a:latin typeface="Arial"/>
                <a:cs typeface="Arial"/>
              </a:rPr>
              <a:t>various</a:t>
            </a:r>
            <a:r>
              <a:rPr lang="en-US" altLang="ko-KR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ko-KR" spc="-60" dirty="0">
                <a:solidFill>
                  <a:srgbClr val="FFFFFF"/>
                </a:solidFill>
                <a:latin typeface="Arial"/>
                <a:cs typeface="Arial"/>
              </a:rPr>
              <a:t>models!  </a:t>
            </a:r>
            <a:r>
              <a:rPr lang="en-US" altLang="ko-KR" spc="-8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altLang="ko-KR" spc="-85" dirty="0" err="1">
                <a:solidFill>
                  <a:srgbClr val="FFFFFF"/>
                </a:solidFill>
                <a:latin typeface="Arial"/>
                <a:cs typeface="Arial"/>
              </a:rPr>
              <a:t>e.g</a:t>
            </a:r>
            <a:r>
              <a:rPr lang="en-US" altLang="ko-KR" spc="-8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altLang="ko-KR" spc="-60" dirty="0" err="1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lang="en-US" altLang="ko-KR" spc="-6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n-US" altLang="ko-KR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ko-KR" spc="-65" dirty="0">
                <a:solidFill>
                  <a:srgbClr val="FFFFFF"/>
                </a:solidFill>
                <a:latin typeface="Arial"/>
                <a:cs typeface="Arial"/>
              </a:rPr>
              <a:t>website)</a:t>
            </a:r>
            <a:endParaRPr lang="en-US" altLang="ko-K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48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58D4045-73C8-4476-857F-266ABF5D0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9047"/>
            <a:ext cx="7886700" cy="4351338"/>
          </a:xfrm>
        </p:spPr>
        <p:txBody>
          <a:bodyPr/>
          <a:lstStyle/>
          <a:p>
            <a:r>
              <a:rPr lang="en-US" altLang="ko-KR" dirty="0"/>
              <a:t>Adversarial attack</a:t>
            </a:r>
          </a:p>
          <a:p>
            <a:pPr lvl="1"/>
            <a:r>
              <a:rPr lang="en-US" altLang="ko-KR" dirty="0"/>
              <a:t>Misclassify inputs by adding carefully engineered perturbation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Targeted</a:t>
            </a:r>
          </a:p>
          <a:p>
            <a:pPr lvl="1"/>
            <a:r>
              <a:rPr lang="en-US" altLang="ko-KR" dirty="0"/>
              <a:t>The goal is to misclassify a source image A into the class of a target image B.</a:t>
            </a:r>
          </a:p>
          <a:p>
            <a:r>
              <a:rPr lang="en-US" altLang="ko-KR" dirty="0"/>
              <a:t>Non-targeted</a:t>
            </a:r>
          </a:p>
          <a:p>
            <a:pPr lvl="1"/>
            <a:r>
              <a:rPr lang="en-US" altLang="ko-KR" dirty="0"/>
              <a:t>The goal is to misclassify A into any class different from the source class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37A3F0-0718-4D75-A244-3963FA5F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2779D29-0A25-4DD5-95F3-ADE6B397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Attack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C2DCCFF-39A6-471E-8C51-743FF50CC3F1}"/>
              </a:ext>
            </a:extLst>
          </p:cNvPr>
          <p:cNvGrpSpPr/>
          <p:nvPr/>
        </p:nvGrpSpPr>
        <p:grpSpPr>
          <a:xfrm>
            <a:off x="1908810" y="2839026"/>
            <a:ext cx="5326380" cy="1611746"/>
            <a:chOff x="3317747" y="2211323"/>
            <a:chExt cx="5326380" cy="1950213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1E06B7E-1357-44DC-A630-E3154CFB0FD8}"/>
                </a:ext>
              </a:extLst>
            </p:cNvPr>
            <p:cNvSpPr txBox="1"/>
            <p:nvPr/>
          </p:nvSpPr>
          <p:spPr>
            <a:xfrm>
              <a:off x="4191761" y="2431795"/>
              <a:ext cx="524510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spc="-180" dirty="0">
                  <a:latin typeface="DejaVu Serif"/>
                  <a:cs typeface="DejaVu Serif"/>
                </a:rPr>
                <a:t>+ </a:t>
              </a:r>
              <a:r>
                <a:rPr sz="2000" spc="-290" dirty="0">
                  <a:latin typeface="DejaVu Serif"/>
                  <a:cs typeface="DejaVu Serif"/>
                </a:rPr>
                <a:t>𝜀</a:t>
              </a:r>
              <a:r>
                <a:rPr sz="2000" spc="-235" dirty="0">
                  <a:latin typeface="DejaVu Serif"/>
                  <a:cs typeface="DejaVu Serif"/>
                </a:rPr>
                <a:t> </a:t>
              </a:r>
              <a:r>
                <a:rPr sz="2000" spc="-415" dirty="0">
                  <a:latin typeface="DejaVu Serif"/>
                  <a:cs typeface="DejaVu Serif"/>
                </a:rPr>
                <a:t>∙</a:t>
              </a:r>
              <a:endParaRPr sz="2000">
                <a:latin typeface="DejaVu Serif"/>
                <a:cs typeface="DejaVu Serif"/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0C078AB8-2127-482B-8603-F27C7F34F73A}"/>
                </a:ext>
              </a:extLst>
            </p:cNvPr>
            <p:cNvSpPr/>
            <p:nvPr/>
          </p:nvSpPr>
          <p:spPr>
            <a:xfrm>
              <a:off x="7796783" y="2223516"/>
              <a:ext cx="847344" cy="781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F5CF6EB8-3AFB-46F8-990A-68B586AADC7D}"/>
                </a:ext>
              </a:extLst>
            </p:cNvPr>
            <p:cNvSpPr/>
            <p:nvPr/>
          </p:nvSpPr>
          <p:spPr>
            <a:xfrm>
              <a:off x="5615178" y="2542158"/>
              <a:ext cx="2159000" cy="120650"/>
            </a:xfrm>
            <a:custGeom>
              <a:avLst/>
              <a:gdLst/>
              <a:ahLst/>
              <a:cxnLst/>
              <a:rect l="l" t="t" r="r" b="b"/>
              <a:pathLst>
                <a:path w="2159000" h="120650">
                  <a:moveTo>
                    <a:pt x="2107456" y="60070"/>
                  </a:moveTo>
                  <a:lnTo>
                    <a:pt x="2048891" y="94233"/>
                  </a:lnTo>
                  <a:lnTo>
                    <a:pt x="2042668" y="97789"/>
                  </a:lnTo>
                  <a:lnTo>
                    <a:pt x="2040636" y="105790"/>
                  </a:lnTo>
                  <a:lnTo>
                    <a:pt x="2044192" y="111887"/>
                  </a:lnTo>
                  <a:lnTo>
                    <a:pt x="2047748" y="118110"/>
                  </a:lnTo>
                  <a:lnTo>
                    <a:pt x="2055749" y="120141"/>
                  </a:lnTo>
                  <a:lnTo>
                    <a:pt x="2136535" y="73025"/>
                  </a:lnTo>
                  <a:lnTo>
                    <a:pt x="2133092" y="73025"/>
                  </a:lnTo>
                  <a:lnTo>
                    <a:pt x="2133092" y="71246"/>
                  </a:lnTo>
                  <a:lnTo>
                    <a:pt x="2126615" y="71246"/>
                  </a:lnTo>
                  <a:lnTo>
                    <a:pt x="2107456" y="60070"/>
                  </a:lnTo>
                  <a:close/>
                </a:path>
                <a:path w="2159000" h="120650">
                  <a:moveTo>
                    <a:pt x="2085249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2085249" y="73025"/>
                  </a:lnTo>
                  <a:lnTo>
                    <a:pt x="2107456" y="60070"/>
                  </a:lnTo>
                  <a:lnTo>
                    <a:pt x="2085249" y="47116"/>
                  </a:lnTo>
                  <a:close/>
                </a:path>
                <a:path w="2159000" h="120650">
                  <a:moveTo>
                    <a:pt x="2136534" y="47116"/>
                  </a:moveTo>
                  <a:lnTo>
                    <a:pt x="2133092" y="47116"/>
                  </a:lnTo>
                  <a:lnTo>
                    <a:pt x="2133092" y="73025"/>
                  </a:lnTo>
                  <a:lnTo>
                    <a:pt x="2136535" y="73025"/>
                  </a:lnTo>
                  <a:lnTo>
                    <a:pt x="2158746" y="60070"/>
                  </a:lnTo>
                  <a:lnTo>
                    <a:pt x="2136534" y="47116"/>
                  </a:lnTo>
                  <a:close/>
                </a:path>
                <a:path w="2159000" h="120650">
                  <a:moveTo>
                    <a:pt x="2126615" y="48894"/>
                  </a:moveTo>
                  <a:lnTo>
                    <a:pt x="2107456" y="60070"/>
                  </a:lnTo>
                  <a:lnTo>
                    <a:pt x="2126615" y="71246"/>
                  </a:lnTo>
                  <a:lnTo>
                    <a:pt x="2126615" y="48894"/>
                  </a:lnTo>
                  <a:close/>
                </a:path>
                <a:path w="2159000" h="120650">
                  <a:moveTo>
                    <a:pt x="2133092" y="48894"/>
                  </a:moveTo>
                  <a:lnTo>
                    <a:pt x="2126615" y="48894"/>
                  </a:lnTo>
                  <a:lnTo>
                    <a:pt x="2126615" y="71246"/>
                  </a:lnTo>
                  <a:lnTo>
                    <a:pt x="2133092" y="71246"/>
                  </a:lnTo>
                  <a:lnTo>
                    <a:pt x="2133092" y="48894"/>
                  </a:lnTo>
                  <a:close/>
                </a:path>
                <a:path w="2159000" h="120650">
                  <a:moveTo>
                    <a:pt x="2055749" y="0"/>
                  </a:moveTo>
                  <a:lnTo>
                    <a:pt x="2047748" y="2031"/>
                  </a:lnTo>
                  <a:lnTo>
                    <a:pt x="2044192" y="8254"/>
                  </a:lnTo>
                  <a:lnTo>
                    <a:pt x="2040636" y="14350"/>
                  </a:lnTo>
                  <a:lnTo>
                    <a:pt x="2042668" y="22351"/>
                  </a:lnTo>
                  <a:lnTo>
                    <a:pt x="2048891" y="25907"/>
                  </a:lnTo>
                  <a:lnTo>
                    <a:pt x="2107456" y="60070"/>
                  </a:lnTo>
                  <a:lnTo>
                    <a:pt x="2126615" y="48894"/>
                  </a:lnTo>
                  <a:lnTo>
                    <a:pt x="2133092" y="48894"/>
                  </a:lnTo>
                  <a:lnTo>
                    <a:pt x="2133092" y="47116"/>
                  </a:lnTo>
                  <a:lnTo>
                    <a:pt x="2136534" y="47116"/>
                  </a:lnTo>
                  <a:lnTo>
                    <a:pt x="20557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761481F5-05E3-477F-8EE3-5C78D94324FC}"/>
                </a:ext>
              </a:extLst>
            </p:cNvPr>
            <p:cNvSpPr txBox="1"/>
            <p:nvPr/>
          </p:nvSpPr>
          <p:spPr>
            <a:xfrm>
              <a:off x="5910198" y="2621407"/>
              <a:ext cx="1624965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spc="-80" dirty="0">
                  <a:latin typeface="Arial"/>
                  <a:cs typeface="Arial"/>
                </a:rPr>
                <a:t>Misclassified</a:t>
              </a:r>
              <a:r>
                <a:rPr sz="2000" spc="-110" dirty="0">
                  <a:latin typeface="Arial"/>
                  <a:cs typeface="Arial"/>
                </a:rPr>
                <a:t> </a:t>
              </a:r>
              <a:r>
                <a:rPr sz="2000" spc="-185" dirty="0">
                  <a:latin typeface="Arial"/>
                  <a:cs typeface="Arial"/>
                </a:rPr>
                <a:t>as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491A5A4D-B956-4742-836A-C76C556DAD41}"/>
                </a:ext>
              </a:extLst>
            </p:cNvPr>
            <p:cNvSpPr/>
            <p:nvPr/>
          </p:nvSpPr>
          <p:spPr>
            <a:xfrm>
              <a:off x="4764023" y="2223516"/>
              <a:ext cx="778763" cy="7787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762065F6-41C3-4C76-A58F-EF8FA95568DA}"/>
                </a:ext>
              </a:extLst>
            </p:cNvPr>
            <p:cNvSpPr/>
            <p:nvPr/>
          </p:nvSpPr>
          <p:spPr>
            <a:xfrm>
              <a:off x="3317747" y="2211323"/>
              <a:ext cx="780288" cy="7802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D9B8E40D-BB85-4F7A-A573-2B23EA8F4925}"/>
                </a:ext>
              </a:extLst>
            </p:cNvPr>
            <p:cNvSpPr/>
            <p:nvPr/>
          </p:nvSpPr>
          <p:spPr>
            <a:xfrm>
              <a:off x="3633978" y="3094101"/>
              <a:ext cx="3042285" cy="1067435"/>
            </a:xfrm>
            <a:custGeom>
              <a:avLst/>
              <a:gdLst/>
              <a:ahLst/>
              <a:cxnLst/>
              <a:rect l="l" t="t" r="r" b="b"/>
              <a:pathLst>
                <a:path w="3042284" h="1067435">
                  <a:moveTo>
                    <a:pt x="0" y="480440"/>
                  </a:moveTo>
                  <a:lnTo>
                    <a:pt x="1774444" y="480440"/>
                  </a:lnTo>
                  <a:lnTo>
                    <a:pt x="1526159" y="0"/>
                  </a:lnTo>
                  <a:lnTo>
                    <a:pt x="2534920" y="480440"/>
                  </a:lnTo>
                  <a:lnTo>
                    <a:pt x="3041904" y="480440"/>
                  </a:lnTo>
                  <a:lnTo>
                    <a:pt x="3041904" y="578231"/>
                  </a:lnTo>
                  <a:lnTo>
                    <a:pt x="3041904" y="724916"/>
                  </a:lnTo>
                  <a:lnTo>
                    <a:pt x="3041904" y="1067181"/>
                  </a:lnTo>
                  <a:lnTo>
                    <a:pt x="2534920" y="1067181"/>
                  </a:lnTo>
                  <a:lnTo>
                    <a:pt x="1774444" y="1067181"/>
                  </a:lnTo>
                  <a:lnTo>
                    <a:pt x="0" y="1067181"/>
                  </a:lnTo>
                  <a:lnTo>
                    <a:pt x="0" y="724916"/>
                  </a:lnTo>
                  <a:lnTo>
                    <a:pt x="0" y="578231"/>
                  </a:lnTo>
                  <a:lnTo>
                    <a:pt x="0" y="4804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  Imperceptible perturbation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15282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5D37492-7B8C-46B1-8077-5B230BD8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White-box attack: assumes full access to model internals</a:t>
            </a:r>
          </a:p>
          <a:p>
            <a:pPr lvl="1"/>
            <a:r>
              <a:rPr lang="en-US" altLang="ko-KR" dirty="0"/>
              <a:t>Find the optimal perturbation offline</a:t>
            </a:r>
          </a:p>
          <a:p>
            <a:r>
              <a:rPr lang="en-US" altLang="ko-KR" dirty="0"/>
              <a:t>Black-box attack: assumes no access to model internals</a:t>
            </a:r>
          </a:p>
          <a:p>
            <a:pPr lvl="1"/>
            <a:r>
              <a:rPr lang="en-US" altLang="ko-KR" dirty="0"/>
              <a:t>Repeated query to reverse engineer the victim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4FE89A-3F58-49E4-80D4-F42D9838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95CFAF1-CC33-43FD-8B0D-60548131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Attack Models of Prior Adversarial Attacks</a:t>
            </a:r>
            <a:endParaRPr lang="ko-KR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52C3676-66C7-484A-8C74-DBD7865EEBE1}"/>
              </a:ext>
            </a:extLst>
          </p:cNvPr>
          <p:cNvSpPr/>
          <p:nvPr/>
        </p:nvSpPr>
        <p:spPr>
          <a:xfrm>
            <a:off x="7226408" y="1608047"/>
            <a:ext cx="1658148" cy="1241860"/>
          </a:xfrm>
          <a:custGeom>
            <a:avLst/>
            <a:gdLst/>
            <a:ahLst/>
            <a:cxnLst/>
            <a:rect l="l" t="t" r="r" b="b"/>
            <a:pathLst>
              <a:path w="2937509" h="478789">
                <a:moveTo>
                  <a:pt x="983614" y="0"/>
                </a:moveTo>
                <a:lnTo>
                  <a:pt x="1309243" y="0"/>
                </a:lnTo>
                <a:lnTo>
                  <a:pt x="1797684" y="0"/>
                </a:lnTo>
                <a:lnTo>
                  <a:pt x="2937382" y="0"/>
                </a:lnTo>
                <a:lnTo>
                  <a:pt x="2937382" y="279145"/>
                </a:lnTo>
                <a:lnTo>
                  <a:pt x="2937382" y="398779"/>
                </a:lnTo>
                <a:lnTo>
                  <a:pt x="2937382" y="478535"/>
                </a:lnTo>
                <a:lnTo>
                  <a:pt x="1797684" y="478535"/>
                </a:lnTo>
                <a:lnTo>
                  <a:pt x="1309243" y="478535"/>
                </a:lnTo>
                <a:lnTo>
                  <a:pt x="983614" y="478535"/>
                </a:lnTo>
                <a:lnTo>
                  <a:pt x="983614" y="398779"/>
                </a:lnTo>
                <a:lnTo>
                  <a:pt x="0" y="322960"/>
                </a:lnTo>
                <a:lnTo>
                  <a:pt x="983614" y="279145"/>
                </a:lnTo>
                <a:lnTo>
                  <a:pt x="983614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74F9F20-FDD5-4A2B-A4D3-A9EF4EA3EFA9}"/>
              </a:ext>
            </a:extLst>
          </p:cNvPr>
          <p:cNvSpPr txBox="1"/>
          <p:nvPr/>
        </p:nvSpPr>
        <p:spPr>
          <a:xfrm>
            <a:off x="7865718" y="1872124"/>
            <a:ext cx="1010466" cy="8581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Arial"/>
                <a:cs typeface="Arial"/>
              </a:rPr>
              <a:t>Not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practical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35A901F-A16E-490D-AA56-B85139D4DC2B}"/>
              </a:ext>
            </a:extLst>
          </p:cNvPr>
          <p:cNvSpPr/>
          <p:nvPr/>
        </p:nvSpPr>
        <p:spPr>
          <a:xfrm>
            <a:off x="7326784" y="3116295"/>
            <a:ext cx="1659583" cy="1238565"/>
          </a:xfrm>
          <a:custGeom>
            <a:avLst/>
            <a:gdLst/>
            <a:ahLst/>
            <a:cxnLst/>
            <a:rect l="l" t="t" r="r" b="b"/>
            <a:pathLst>
              <a:path w="2940050" h="477520">
                <a:moveTo>
                  <a:pt x="984376" y="0"/>
                </a:moveTo>
                <a:lnTo>
                  <a:pt x="1310258" y="0"/>
                </a:lnTo>
                <a:lnTo>
                  <a:pt x="1799081" y="0"/>
                </a:lnTo>
                <a:lnTo>
                  <a:pt x="2939668" y="0"/>
                </a:lnTo>
                <a:lnTo>
                  <a:pt x="2939668" y="278257"/>
                </a:lnTo>
                <a:lnTo>
                  <a:pt x="2939668" y="397510"/>
                </a:lnTo>
                <a:lnTo>
                  <a:pt x="2939668" y="477012"/>
                </a:lnTo>
                <a:lnTo>
                  <a:pt x="1799081" y="477012"/>
                </a:lnTo>
                <a:lnTo>
                  <a:pt x="1310258" y="477012"/>
                </a:lnTo>
                <a:lnTo>
                  <a:pt x="984376" y="477012"/>
                </a:lnTo>
                <a:lnTo>
                  <a:pt x="984376" y="397510"/>
                </a:lnTo>
                <a:lnTo>
                  <a:pt x="0" y="321818"/>
                </a:lnTo>
                <a:lnTo>
                  <a:pt x="984376" y="278257"/>
                </a:lnTo>
                <a:lnTo>
                  <a:pt x="984376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6CBB7AD-1621-4A5C-BBA0-95B151BFD236}"/>
              </a:ext>
            </a:extLst>
          </p:cNvPr>
          <p:cNvSpPr txBox="1"/>
          <p:nvPr/>
        </p:nvSpPr>
        <p:spPr>
          <a:xfrm>
            <a:off x="7957341" y="3442226"/>
            <a:ext cx="978222" cy="8581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0" dirty="0">
                <a:latin typeface="Arial"/>
                <a:cs typeface="Arial"/>
              </a:rPr>
              <a:t>Easily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detected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036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2A610B-BB32-41C5-B809-5A1D2999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0929160-5243-47DF-9CC2-EE1BE259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 Model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D5C1CA3-B6F0-4E6B-BFCC-13FC0C5ADAE3}"/>
              </a:ext>
            </a:extLst>
          </p:cNvPr>
          <p:cNvGrpSpPr/>
          <p:nvPr/>
        </p:nvGrpSpPr>
        <p:grpSpPr>
          <a:xfrm>
            <a:off x="1115314" y="2240279"/>
            <a:ext cx="6913372" cy="2940742"/>
            <a:chOff x="2434589" y="2240279"/>
            <a:chExt cx="6913372" cy="2940742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50EEB1EC-CCD6-4C48-BEC7-D7045115F991}"/>
                </a:ext>
              </a:extLst>
            </p:cNvPr>
            <p:cNvSpPr/>
            <p:nvPr/>
          </p:nvSpPr>
          <p:spPr>
            <a:xfrm>
              <a:off x="7613904" y="2903220"/>
              <a:ext cx="1096010" cy="413384"/>
            </a:xfrm>
            <a:custGeom>
              <a:avLst/>
              <a:gdLst/>
              <a:ahLst/>
              <a:cxnLst/>
              <a:rect l="l" t="t" r="r" b="b"/>
              <a:pathLst>
                <a:path w="1096009" h="413385">
                  <a:moveTo>
                    <a:pt x="1026922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1026922" y="413003"/>
                  </a:lnTo>
                  <a:lnTo>
                    <a:pt x="1053697" y="407588"/>
                  </a:lnTo>
                  <a:lnTo>
                    <a:pt x="1075578" y="392826"/>
                  </a:lnTo>
                  <a:lnTo>
                    <a:pt x="1090340" y="370945"/>
                  </a:lnTo>
                  <a:lnTo>
                    <a:pt x="1095755" y="344169"/>
                  </a:lnTo>
                  <a:lnTo>
                    <a:pt x="1095755" y="68833"/>
                  </a:lnTo>
                  <a:lnTo>
                    <a:pt x="1090340" y="42058"/>
                  </a:lnTo>
                  <a:lnTo>
                    <a:pt x="1075578" y="20177"/>
                  </a:lnTo>
                  <a:lnTo>
                    <a:pt x="1053697" y="5415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4A6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88464A01-4245-4141-AF94-693811E202E6}"/>
                </a:ext>
              </a:extLst>
            </p:cNvPr>
            <p:cNvSpPr txBox="1"/>
            <p:nvPr/>
          </p:nvSpPr>
          <p:spPr>
            <a:xfrm>
              <a:off x="7742681" y="2928366"/>
              <a:ext cx="838835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spc="-120" dirty="0">
                  <a:latin typeface="Arial"/>
                  <a:cs typeface="Arial"/>
                </a:rPr>
                <a:t>St</a:t>
              </a:r>
              <a:r>
                <a:rPr sz="2000" spc="-130" dirty="0">
                  <a:latin typeface="Arial"/>
                  <a:cs typeface="Arial"/>
                </a:rPr>
                <a:t>u</a:t>
              </a:r>
              <a:r>
                <a:rPr sz="2000" spc="-85" dirty="0">
                  <a:latin typeface="Arial"/>
                  <a:cs typeface="Arial"/>
                </a:rPr>
                <a:t>de</a:t>
              </a:r>
              <a:r>
                <a:rPr sz="2000" spc="-100" dirty="0">
                  <a:latin typeface="Arial"/>
                  <a:cs typeface="Arial"/>
                </a:rPr>
                <a:t>n</a:t>
              </a:r>
              <a:r>
                <a:rPr sz="2000" spc="114" dirty="0">
                  <a:latin typeface="Arial"/>
                  <a:cs typeface="Arial"/>
                </a:rPr>
                <a:t>t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4A83DFB5-BD77-4920-A02C-DFF073665F07}"/>
                </a:ext>
              </a:extLst>
            </p:cNvPr>
            <p:cNvSpPr/>
            <p:nvPr/>
          </p:nvSpPr>
          <p:spPr>
            <a:xfrm>
              <a:off x="7795259" y="2240279"/>
              <a:ext cx="733044" cy="6629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A485D3D-019C-423F-A1F5-8781B927DAF0}"/>
                </a:ext>
              </a:extLst>
            </p:cNvPr>
            <p:cNvSpPr/>
            <p:nvPr/>
          </p:nvSpPr>
          <p:spPr>
            <a:xfrm>
              <a:off x="3482340" y="2912364"/>
              <a:ext cx="1096010" cy="414655"/>
            </a:xfrm>
            <a:custGeom>
              <a:avLst/>
              <a:gdLst/>
              <a:ahLst/>
              <a:cxnLst/>
              <a:rect l="l" t="t" r="r" b="b"/>
              <a:pathLst>
                <a:path w="1096010" h="414654">
                  <a:moveTo>
                    <a:pt x="1026668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7"/>
                  </a:lnTo>
                  <a:lnTo>
                    <a:pt x="0" y="345439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7"/>
                  </a:lnTo>
                  <a:lnTo>
                    <a:pt x="1026668" y="414527"/>
                  </a:lnTo>
                  <a:lnTo>
                    <a:pt x="1053536" y="409090"/>
                  </a:lnTo>
                  <a:lnTo>
                    <a:pt x="1075499" y="394271"/>
                  </a:lnTo>
                  <a:lnTo>
                    <a:pt x="1090318" y="372308"/>
                  </a:lnTo>
                  <a:lnTo>
                    <a:pt x="1095756" y="345439"/>
                  </a:lnTo>
                  <a:lnTo>
                    <a:pt x="1095756" y="69087"/>
                  </a:lnTo>
                  <a:lnTo>
                    <a:pt x="1090318" y="42219"/>
                  </a:lnTo>
                  <a:lnTo>
                    <a:pt x="1075499" y="20256"/>
                  </a:lnTo>
                  <a:lnTo>
                    <a:pt x="1053536" y="5437"/>
                  </a:lnTo>
                  <a:lnTo>
                    <a:pt x="1026668" y="0"/>
                  </a:lnTo>
                  <a:close/>
                </a:path>
              </a:pathLst>
            </a:custGeom>
            <a:solidFill>
              <a:srgbClr val="EC5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9C2ACB8A-51E3-45CB-866F-DE1D49F34A19}"/>
                </a:ext>
              </a:extLst>
            </p:cNvPr>
            <p:cNvSpPr txBox="1"/>
            <p:nvPr/>
          </p:nvSpPr>
          <p:spPr>
            <a:xfrm>
              <a:off x="3615054" y="2938094"/>
              <a:ext cx="833119" cy="3314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spc="-145" dirty="0">
                  <a:latin typeface="Arial"/>
                  <a:cs typeface="Arial"/>
                </a:rPr>
                <a:t>Teacher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823C5E86-FBBC-48A3-AAB7-5ED6511FF987}"/>
                </a:ext>
              </a:extLst>
            </p:cNvPr>
            <p:cNvSpPr/>
            <p:nvPr/>
          </p:nvSpPr>
          <p:spPr>
            <a:xfrm>
              <a:off x="3640835" y="2244851"/>
              <a:ext cx="778763" cy="6675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A39782C8-2BDE-4F5A-855D-15B2798AFC7E}"/>
                </a:ext>
              </a:extLst>
            </p:cNvPr>
            <p:cNvSpPr txBox="1"/>
            <p:nvPr/>
          </p:nvSpPr>
          <p:spPr>
            <a:xfrm>
              <a:off x="6566661" y="3325551"/>
              <a:ext cx="2781300" cy="1855470"/>
            </a:xfrm>
            <a:prstGeom prst="rect">
              <a:avLst/>
            </a:prstGeom>
          </p:spPr>
          <p:txBody>
            <a:bodyPr vert="horz" wrap="square" lIns="0" tIns="165735" rIns="0" bIns="0" rtlCol="0">
              <a:spAutoFit/>
            </a:bodyPr>
            <a:lstStyle/>
            <a:p>
              <a:pPr marL="1097280">
                <a:lnSpc>
                  <a:spcPct val="100000"/>
                </a:lnSpc>
                <a:spcBef>
                  <a:spcPts val="1305"/>
                </a:spcBef>
              </a:pPr>
              <a:r>
                <a:rPr sz="2000" spc="-110" dirty="0">
                  <a:latin typeface="Arial"/>
                  <a:cs typeface="Arial"/>
                </a:rPr>
                <a:t>Black-box</a:t>
              </a:r>
              <a:endParaRPr sz="2000" dirty="0">
                <a:latin typeface="Arial"/>
                <a:cs typeface="Arial"/>
              </a:endParaRPr>
            </a:p>
            <a:p>
              <a:pPr marL="355600" marR="5080" indent="-342900">
                <a:lnSpc>
                  <a:spcPct val="100000"/>
                </a:lnSpc>
                <a:spcBef>
                  <a:spcPts val="1200"/>
                </a:spcBef>
                <a:buChar char="•"/>
                <a:tabLst>
                  <a:tab pos="354965" algn="l"/>
                  <a:tab pos="355600" algn="l"/>
                </a:tabLst>
              </a:pPr>
              <a:r>
                <a:rPr sz="2000" spc="-35" dirty="0">
                  <a:latin typeface="Arial"/>
                  <a:cs typeface="Arial"/>
                </a:rPr>
                <a:t>Model </a:t>
              </a:r>
              <a:r>
                <a:rPr sz="2000" spc="-55" dirty="0">
                  <a:latin typeface="Arial"/>
                  <a:cs typeface="Arial"/>
                </a:rPr>
                <a:t>internals </a:t>
              </a:r>
              <a:r>
                <a:rPr sz="2000" spc="-90" dirty="0">
                  <a:latin typeface="Arial"/>
                  <a:cs typeface="Arial"/>
                </a:rPr>
                <a:t>are  </a:t>
              </a:r>
              <a:r>
                <a:rPr sz="2000" spc="-60" dirty="0">
                  <a:latin typeface="Arial"/>
                  <a:cs typeface="Arial"/>
                </a:rPr>
                <a:t>hidden </a:t>
              </a:r>
              <a:r>
                <a:rPr sz="2000" spc="-95" dirty="0">
                  <a:latin typeface="Arial"/>
                  <a:cs typeface="Arial"/>
                </a:rPr>
                <a:t>and </a:t>
              </a:r>
              <a:r>
                <a:rPr sz="2000" spc="-55" dirty="0">
                  <a:latin typeface="Arial"/>
                  <a:cs typeface="Arial"/>
                </a:rPr>
                <a:t>kept</a:t>
              </a:r>
              <a:r>
                <a:rPr sz="2000" spc="-229" dirty="0">
                  <a:latin typeface="Arial"/>
                  <a:cs typeface="Arial"/>
                </a:rPr>
                <a:t> </a:t>
              </a:r>
              <a:r>
                <a:rPr sz="2000" spc="-114" dirty="0">
                  <a:latin typeface="Arial"/>
                  <a:cs typeface="Arial"/>
                </a:rPr>
                <a:t>secure</a:t>
              </a:r>
              <a:endParaRPr sz="2000" dirty="0">
                <a:latin typeface="Arial"/>
                <a:cs typeface="Arial"/>
              </a:endParaRPr>
            </a:p>
            <a:p>
              <a:pPr marL="355600" marR="110489" indent="-342900">
                <a:lnSpc>
                  <a:spcPct val="100000"/>
                </a:lnSpc>
                <a:buChar char="•"/>
                <a:tabLst>
                  <a:tab pos="354965" algn="l"/>
                  <a:tab pos="355600" algn="l"/>
                </a:tabLst>
              </a:pPr>
              <a:r>
                <a:rPr sz="2000" spc="-95" dirty="0">
                  <a:latin typeface="Arial"/>
                  <a:cs typeface="Arial"/>
                </a:rPr>
                <a:t>Students </a:t>
              </a:r>
              <a:r>
                <a:rPr sz="2000" spc="-90" dirty="0">
                  <a:latin typeface="Arial"/>
                  <a:cs typeface="Arial"/>
                </a:rPr>
                <a:t>are </a:t>
              </a:r>
              <a:r>
                <a:rPr sz="2000" spc="-40" dirty="0">
                  <a:latin typeface="Arial"/>
                  <a:cs typeface="Arial"/>
                </a:rPr>
                <a:t>trained  </a:t>
              </a:r>
              <a:r>
                <a:rPr sz="2000" spc="-25" dirty="0">
                  <a:latin typeface="Arial"/>
                  <a:cs typeface="Arial"/>
                </a:rPr>
                <a:t>offline </a:t>
              </a:r>
              <a:r>
                <a:rPr sz="2000" spc="-90" dirty="0">
                  <a:latin typeface="Arial"/>
                  <a:cs typeface="Arial"/>
                </a:rPr>
                <a:t>and </a:t>
              </a:r>
              <a:r>
                <a:rPr sz="2000" spc="-60" dirty="0">
                  <a:latin typeface="Arial"/>
                  <a:cs typeface="Arial"/>
                </a:rPr>
                <a:t>kept</a:t>
              </a:r>
              <a:r>
                <a:rPr sz="2000" spc="-210" dirty="0">
                  <a:latin typeface="Arial"/>
                  <a:cs typeface="Arial"/>
                </a:rPr>
                <a:t> </a:t>
              </a:r>
              <a:r>
                <a:rPr sz="2000" spc="-90" dirty="0">
                  <a:latin typeface="Arial"/>
                  <a:cs typeface="Arial"/>
                </a:rPr>
                <a:t>secret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BE7DA853-FD9F-4E88-A1CE-477B92979413}"/>
                </a:ext>
              </a:extLst>
            </p:cNvPr>
            <p:cNvSpPr txBox="1"/>
            <p:nvPr/>
          </p:nvSpPr>
          <p:spPr>
            <a:xfrm>
              <a:off x="2434589" y="3325551"/>
              <a:ext cx="2988945" cy="1855470"/>
            </a:xfrm>
            <a:prstGeom prst="rect">
              <a:avLst/>
            </a:prstGeom>
          </p:spPr>
          <p:txBody>
            <a:bodyPr vert="horz" wrap="square" lIns="0" tIns="165735" rIns="0" bIns="0" rtlCol="0">
              <a:spAutoFit/>
            </a:bodyPr>
            <a:lstStyle/>
            <a:p>
              <a:pPr marL="1054735">
                <a:lnSpc>
                  <a:spcPct val="100000"/>
                </a:lnSpc>
                <a:spcBef>
                  <a:spcPts val="1305"/>
                </a:spcBef>
              </a:pPr>
              <a:r>
                <a:rPr sz="2000" spc="-60" dirty="0">
                  <a:latin typeface="Arial"/>
                  <a:cs typeface="Arial"/>
                </a:rPr>
                <a:t>White-box</a:t>
              </a:r>
              <a:endParaRPr sz="2000" dirty="0">
                <a:latin typeface="Arial"/>
                <a:cs typeface="Arial"/>
              </a:endParaRPr>
            </a:p>
            <a:p>
              <a:pPr marL="355600" marR="358140" indent="-342900">
                <a:lnSpc>
                  <a:spcPct val="100000"/>
                </a:lnSpc>
                <a:spcBef>
                  <a:spcPts val="1200"/>
                </a:spcBef>
                <a:buChar char="•"/>
                <a:tabLst>
                  <a:tab pos="354965" algn="l"/>
                  <a:tab pos="355600" algn="l"/>
                </a:tabLst>
              </a:pPr>
              <a:r>
                <a:rPr sz="2000" spc="-35" dirty="0">
                  <a:latin typeface="Arial"/>
                  <a:cs typeface="Arial"/>
                </a:rPr>
                <a:t>Model </a:t>
              </a:r>
              <a:r>
                <a:rPr sz="2000" spc="-55" dirty="0">
                  <a:latin typeface="Arial"/>
                  <a:cs typeface="Arial"/>
                </a:rPr>
                <a:t>internals </a:t>
              </a:r>
              <a:r>
                <a:rPr sz="2000" spc="-90" dirty="0">
                  <a:latin typeface="Arial"/>
                  <a:cs typeface="Arial"/>
                </a:rPr>
                <a:t>are  </a:t>
              </a:r>
              <a:r>
                <a:rPr sz="2000" spc="-60" dirty="0">
                  <a:latin typeface="Arial"/>
                  <a:cs typeface="Arial"/>
                </a:rPr>
                <a:t>known </a:t>
              </a:r>
              <a:r>
                <a:rPr sz="2000" spc="15" dirty="0">
                  <a:latin typeface="Arial"/>
                  <a:cs typeface="Arial"/>
                </a:rPr>
                <a:t>to </a:t>
              </a:r>
              <a:r>
                <a:rPr sz="2000" spc="-20" dirty="0">
                  <a:latin typeface="Arial"/>
                  <a:cs typeface="Arial"/>
                </a:rPr>
                <a:t>the</a:t>
              </a:r>
              <a:r>
                <a:rPr sz="2000" spc="-355" dirty="0">
                  <a:latin typeface="Arial"/>
                  <a:cs typeface="Arial"/>
                </a:rPr>
                <a:t> </a:t>
              </a:r>
              <a:r>
                <a:rPr sz="2000" spc="-70" dirty="0">
                  <a:latin typeface="Arial"/>
                  <a:cs typeface="Arial"/>
                </a:rPr>
                <a:t>attacker</a:t>
              </a:r>
              <a:endParaRPr sz="2000" dirty="0">
                <a:latin typeface="Arial"/>
                <a:cs typeface="Arial"/>
              </a:endParaRPr>
            </a:p>
            <a:p>
              <a:pPr marL="355600" marR="5080" indent="-342900">
                <a:lnSpc>
                  <a:spcPct val="100000"/>
                </a:lnSpc>
                <a:buChar char="•"/>
                <a:tabLst>
                  <a:tab pos="354965" algn="l"/>
                  <a:tab pos="355600" algn="l"/>
                </a:tabLst>
              </a:pPr>
              <a:r>
                <a:rPr sz="2000" spc="-160" dirty="0">
                  <a:latin typeface="Arial"/>
                  <a:cs typeface="Arial"/>
                </a:rPr>
                <a:t>Teachers </a:t>
              </a:r>
              <a:r>
                <a:rPr sz="2000" spc="-90" dirty="0">
                  <a:latin typeface="Arial"/>
                  <a:cs typeface="Arial"/>
                </a:rPr>
                <a:t>are </a:t>
              </a:r>
              <a:r>
                <a:rPr sz="2000" spc="-100" dirty="0">
                  <a:latin typeface="Arial"/>
                  <a:cs typeface="Arial"/>
                </a:rPr>
                <a:t>made </a:t>
              </a:r>
              <a:r>
                <a:rPr sz="2000" spc="-55" dirty="0">
                  <a:latin typeface="Arial"/>
                  <a:cs typeface="Arial"/>
                </a:rPr>
                <a:t>public  </a:t>
              </a:r>
              <a:r>
                <a:rPr sz="2000" spc="-85" dirty="0">
                  <a:latin typeface="Arial"/>
                  <a:cs typeface="Arial"/>
                </a:rPr>
                <a:t>by </a:t>
              </a:r>
              <a:r>
                <a:rPr sz="2000" spc="-55" dirty="0">
                  <a:latin typeface="Arial"/>
                  <a:cs typeface="Arial"/>
                </a:rPr>
                <a:t>popular </a:t>
              </a:r>
              <a:r>
                <a:rPr sz="2000" spc="-245" dirty="0">
                  <a:latin typeface="Arial"/>
                  <a:cs typeface="Arial"/>
                </a:rPr>
                <a:t>DL </a:t>
              </a:r>
              <a:r>
                <a:rPr sz="2000" spc="-110" dirty="0">
                  <a:latin typeface="Arial"/>
                  <a:cs typeface="Arial"/>
                </a:rPr>
                <a:t>services</a:t>
              </a:r>
              <a:endParaRPr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42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4E6910-F7F4-4C71-B53D-533051589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Attacker knows that the first K layers of the Student model are copied from the Teacher and frozen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76A449-E217-49DE-95F3-9E7DBCE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A6A4768-EA3D-4F6D-8602-D088B354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Attack Methodology: Neuron Mimicry</a:t>
            </a:r>
            <a:endParaRPr lang="ko-KR" altLang="en-US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0815BE7-9FCF-4A02-95F4-BE93AC80EE04}"/>
              </a:ext>
            </a:extLst>
          </p:cNvPr>
          <p:cNvGrpSpPr/>
          <p:nvPr/>
        </p:nvGrpSpPr>
        <p:grpSpPr>
          <a:xfrm>
            <a:off x="182372" y="2699372"/>
            <a:ext cx="8779256" cy="3393543"/>
            <a:chOff x="437184" y="1724355"/>
            <a:chExt cx="11164774" cy="4516803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FE302C6D-511E-461B-BEB6-E33483292245}"/>
                </a:ext>
              </a:extLst>
            </p:cNvPr>
            <p:cNvSpPr/>
            <p:nvPr/>
          </p:nvSpPr>
          <p:spPr>
            <a:xfrm>
              <a:off x="1937004" y="4422647"/>
              <a:ext cx="751332" cy="1048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38E6EF4-48D1-4E03-918A-F832E430B6AD}"/>
                </a:ext>
              </a:extLst>
            </p:cNvPr>
            <p:cNvSpPr txBox="1"/>
            <p:nvPr/>
          </p:nvSpPr>
          <p:spPr>
            <a:xfrm>
              <a:off x="1947416" y="5485889"/>
              <a:ext cx="730885" cy="67251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7625" marR="5080" indent="-35560">
                <a:lnSpc>
                  <a:spcPct val="100000"/>
                </a:lnSpc>
                <a:spcBef>
                  <a:spcPts val="100"/>
                </a:spcBef>
              </a:pPr>
              <a:r>
                <a:rPr sz="1600" spc="-190" dirty="0">
                  <a:latin typeface="Arial"/>
                  <a:cs typeface="Arial"/>
                </a:rPr>
                <a:t>So</a:t>
              </a:r>
              <a:r>
                <a:rPr sz="1600" spc="-165" dirty="0">
                  <a:latin typeface="Arial"/>
                  <a:cs typeface="Arial"/>
                </a:rPr>
                <a:t>u</a:t>
              </a:r>
              <a:r>
                <a:rPr sz="1600" dirty="0">
                  <a:latin typeface="Arial"/>
                  <a:cs typeface="Arial"/>
                </a:rPr>
                <a:t>r</a:t>
              </a:r>
              <a:r>
                <a:rPr sz="1600" spc="-105" dirty="0">
                  <a:latin typeface="Arial"/>
                  <a:cs typeface="Arial"/>
                </a:rPr>
                <a:t>ce  </a:t>
              </a:r>
              <a:r>
                <a:rPr sz="1600" spc="-114" dirty="0">
                  <a:latin typeface="Arial"/>
                  <a:cs typeface="Arial"/>
                </a:rPr>
                <a:t>Image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844071F6-DC1E-43D9-A4E4-D302F119FD6A}"/>
                </a:ext>
              </a:extLst>
            </p:cNvPr>
            <p:cNvSpPr/>
            <p:nvPr/>
          </p:nvSpPr>
          <p:spPr>
            <a:xfrm>
              <a:off x="1600200" y="1955292"/>
              <a:ext cx="1418844" cy="946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46EB7193-94CE-4466-9F15-9B3892D0B594}"/>
                </a:ext>
              </a:extLst>
            </p:cNvPr>
            <p:cNvSpPr txBox="1"/>
            <p:nvPr/>
          </p:nvSpPr>
          <p:spPr>
            <a:xfrm>
              <a:off x="1974342" y="2918587"/>
              <a:ext cx="665479" cy="673363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5240" marR="5080" indent="-3175">
                <a:lnSpc>
                  <a:spcPct val="100000"/>
                </a:lnSpc>
                <a:spcBef>
                  <a:spcPts val="105"/>
                </a:spcBef>
              </a:pPr>
              <a:r>
                <a:rPr sz="1600" spc="-415" dirty="0">
                  <a:latin typeface="Arial"/>
                  <a:cs typeface="Arial"/>
                </a:rPr>
                <a:t>T</a:t>
              </a:r>
              <a:r>
                <a:rPr sz="1600" spc="-75" dirty="0">
                  <a:latin typeface="Arial"/>
                  <a:cs typeface="Arial"/>
                </a:rPr>
                <a:t>ar</a:t>
              </a:r>
              <a:r>
                <a:rPr sz="1600" spc="-180" dirty="0">
                  <a:latin typeface="Arial"/>
                  <a:cs typeface="Arial"/>
                </a:rPr>
                <a:t>g</a:t>
              </a:r>
              <a:r>
                <a:rPr sz="1600" spc="-135" dirty="0">
                  <a:latin typeface="Arial"/>
                  <a:cs typeface="Arial"/>
                </a:rPr>
                <a:t>e</a:t>
              </a:r>
              <a:r>
                <a:rPr sz="1600" spc="114" dirty="0">
                  <a:latin typeface="Arial"/>
                  <a:cs typeface="Arial"/>
                </a:rPr>
                <a:t>t  </a:t>
              </a:r>
              <a:r>
                <a:rPr sz="1600" spc="-30" dirty="0">
                  <a:latin typeface="Arial"/>
                  <a:cs typeface="Arial"/>
                </a:rPr>
                <a:t>I</a:t>
              </a:r>
              <a:r>
                <a:rPr sz="1600" spc="-100" dirty="0">
                  <a:latin typeface="Arial"/>
                  <a:cs typeface="Arial"/>
                </a:rPr>
                <a:t>m</a:t>
              </a:r>
              <a:r>
                <a:rPr sz="1600" spc="-165" dirty="0">
                  <a:latin typeface="Arial"/>
                  <a:cs typeface="Arial"/>
                </a:rPr>
                <a:t>a</a:t>
              </a:r>
              <a:r>
                <a:rPr sz="1600" spc="-175" dirty="0">
                  <a:latin typeface="Arial"/>
                  <a:cs typeface="Arial"/>
                </a:rPr>
                <a:t>g</a:t>
              </a:r>
              <a:r>
                <a:rPr sz="1600" spc="-120" dirty="0">
                  <a:latin typeface="Arial"/>
                  <a:cs typeface="Arial"/>
                </a:rPr>
                <a:t>e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B452689A-ACF7-4D9A-87DD-DD47A87899F1}"/>
                </a:ext>
              </a:extLst>
            </p:cNvPr>
            <p:cNvSpPr txBox="1"/>
            <p:nvPr/>
          </p:nvSpPr>
          <p:spPr>
            <a:xfrm>
              <a:off x="437184" y="4751908"/>
              <a:ext cx="1459230" cy="148925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05"/>
                </a:spcBef>
              </a:pPr>
              <a:r>
                <a:rPr sz="2400" spc="-275" dirty="0">
                  <a:latin typeface="Arial"/>
                  <a:cs typeface="Arial"/>
                </a:rPr>
                <a:t>+</a:t>
              </a:r>
              <a:endParaRPr sz="2400">
                <a:latin typeface="Arial"/>
                <a:cs typeface="Arial"/>
              </a:endParaRPr>
            </a:p>
            <a:p>
              <a:pPr marR="111125" algn="ctr">
                <a:lnSpc>
                  <a:spcPct val="100000"/>
                </a:lnSpc>
                <a:spcBef>
                  <a:spcPts val="1935"/>
                </a:spcBef>
              </a:pPr>
              <a:r>
                <a:rPr sz="1600" spc="-50" dirty="0">
                  <a:latin typeface="Arial"/>
                  <a:cs typeface="Arial"/>
                </a:rPr>
                <a:t>Perturbation</a:t>
              </a:r>
              <a:endParaRPr sz="1600">
                <a:latin typeface="Arial"/>
                <a:cs typeface="Arial"/>
              </a:endParaRPr>
            </a:p>
            <a:p>
              <a:pPr marR="109855" algn="ctr">
                <a:lnSpc>
                  <a:spcPct val="100000"/>
                </a:lnSpc>
                <a:spcBef>
                  <a:spcPts val="15"/>
                </a:spcBef>
              </a:pPr>
              <a:r>
                <a:rPr sz="1600" spc="-204" dirty="0">
                  <a:latin typeface="DejaVu Serif"/>
                  <a:cs typeface="DejaVu Serif"/>
                </a:rPr>
                <a:t>∆</a:t>
              </a:r>
              <a:endParaRPr sz="1600">
                <a:latin typeface="DejaVu Serif"/>
                <a:cs typeface="DejaVu Serif"/>
              </a:endParaRP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9C5E168C-BF05-4315-9B43-205F28732018}"/>
                </a:ext>
              </a:extLst>
            </p:cNvPr>
            <p:cNvSpPr/>
            <p:nvPr/>
          </p:nvSpPr>
          <p:spPr>
            <a:xfrm>
              <a:off x="716280" y="4649723"/>
              <a:ext cx="784859" cy="7848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0CE6B1AE-5068-47E3-A5F6-B93FDF0FAEA3}"/>
                </a:ext>
              </a:extLst>
            </p:cNvPr>
            <p:cNvSpPr/>
            <p:nvPr/>
          </p:nvSpPr>
          <p:spPr>
            <a:xfrm>
              <a:off x="3167633" y="4623053"/>
              <a:ext cx="280670" cy="826135"/>
            </a:xfrm>
            <a:custGeom>
              <a:avLst/>
              <a:gdLst/>
              <a:ahLst/>
              <a:cxnLst/>
              <a:rect l="l" t="t" r="r" b="b"/>
              <a:pathLst>
                <a:path w="280670" h="826135">
                  <a:moveTo>
                    <a:pt x="0" y="826008"/>
                  </a:moveTo>
                  <a:lnTo>
                    <a:pt x="280416" y="826008"/>
                  </a:lnTo>
                  <a:lnTo>
                    <a:pt x="280416" y="0"/>
                  </a:lnTo>
                  <a:lnTo>
                    <a:pt x="0" y="0"/>
                  </a:lnTo>
                  <a:lnTo>
                    <a:pt x="0" y="826008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FC6B9FA2-1E41-4E8B-BF21-B12B86CE5CD2}"/>
                </a:ext>
              </a:extLst>
            </p:cNvPr>
            <p:cNvSpPr/>
            <p:nvPr/>
          </p:nvSpPr>
          <p:spPr>
            <a:xfrm>
              <a:off x="2763773" y="4940808"/>
              <a:ext cx="405130" cy="190500"/>
            </a:xfrm>
            <a:custGeom>
              <a:avLst/>
              <a:gdLst/>
              <a:ahLst/>
              <a:cxnLst/>
              <a:rect l="l" t="t" r="r" b="b"/>
              <a:pathLst>
                <a:path w="405130" h="190500">
                  <a:moveTo>
                    <a:pt x="214121" y="0"/>
                  </a:moveTo>
                  <a:lnTo>
                    <a:pt x="214121" y="190500"/>
                  </a:lnTo>
                  <a:lnTo>
                    <a:pt x="366521" y="114300"/>
                  </a:lnTo>
                  <a:lnTo>
                    <a:pt x="233171" y="114300"/>
                  </a:lnTo>
                  <a:lnTo>
                    <a:pt x="233171" y="76200"/>
                  </a:lnTo>
                  <a:lnTo>
                    <a:pt x="366521" y="76200"/>
                  </a:lnTo>
                  <a:lnTo>
                    <a:pt x="214121" y="0"/>
                  </a:lnTo>
                  <a:close/>
                </a:path>
                <a:path w="405130" h="190500">
                  <a:moveTo>
                    <a:pt x="214121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214121" y="114300"/>
                  </a:lnTo>
                  <a:lnTo>
                    <a:pt x="214121" y="76200"/>
                  </a:lnTo>
                  <a:close/>
                </a:path>
                <a:path w="405130" h="190500">
                  <a:moveTo>
                    <a:pt x="366521" y="76200"/>
                  </a:moveTo>
                  <a:lnTo>
                    <a:pt x="233171" y="76200"/>
                  </a:lnTo>
                  <a:lnTo>
                    <a:pt x="233171" y="114300"/>
                  </a:lnTo>
                  <a:lnTo>
                    <a:pt x="366521" y="114300"/>
                  </a:lnTo>
                  <a:lnTo>
                    <a:pt x="404621" y="95250"/>
                  </a:lnTo>
                  <a:lnTo>
                    <a:pt x="366521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9F61FD3E-490C-4B62-A061-2CD9ED0C00C4}"/>
                </a:ext>
              </a:extLst>
            </p:cNvPr>
            <p:cNvSpPr/>
            <p:nvPr/>
          </p:nvSpPr>
          <p:spPr>
            <a:xfrm>
              <a:off x="5315711" y="4622291"/>
              <a:ext cx="280670" cy="826135"/>
            </a:xfrm>
            <a:custGeom>
              <a:avLst/>
              <a:gdLst/>
              <a:ahLst/>
              <a:cxnLst/>
              <a:rect l="l" t="t" r="r" b="b"/>
              <a:pathLst>
                <a:path w="280670" h="826135">
                  <a:moveTo>
                    <a:pt x="0" y="826008"/>
                  </a:moveTo>
                  <a:lnTo>
                    <a:pt x="280415" y="826008"/>
                  </a:lnTo>
                  <a:lnTo>
                    <a:pt x="280415" y="0"/>
                  </a:lnTo>
                  <a:lnTo>
                    <a:pt x="0" y="0"/>
                  </a:lnTo>
                  <a:lnTo>
                    <a:pt x="0" y="826008"/>
                  </a:lnTo>
                  <a:close/>
                </a:path>
              </a:pathLst>
            </a:custGeom>
            <a:solidFill>
              <a:srgbClr val="4A63A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73114133-81CE-4AA9-B077-F9105E736F62}"/>
                </a:ext>
              </a:extLst>
            </p:cNvPr>
            <p:cNvSpPr/>
            <p:nvPr/>
          </p:nvSpPr>
          <p:spPr>
            <a:xfrm>
              <a:off x="4929378" y="4940808"/>
              <a:ext cx="388620" cy="190500"/>
            </a:xfrm>
            <a:custGeom>
              <a:avLst/>
              <a:gdLst/>
              <a:ahLst/>
              <a:cxnLst/>
              <a:rect l="l" t="t" r="r" b="b"/>
              <a:pathLst>
                <a:path w="388620" h="190500">
                  <a:moveTo>
                    <a:pt x="197866" y="0"/>
                  </a:moveTo>
                  <a:lnTo>
                    <a:pt x="197866" y="190500"/>
                  </a:lnTo>
                  <a:lnTo>
                    <a:pt x="350266" y="114300"/>
                  </a:lnTo>
                  <a:lnTo>
                    <a:pt x="216916" y="114300"/>
                  </a:lnTo>
                  <a:lnTo>
                    <a:pt x="216916" y="76200"/>
                  </a:lnTo>
                  <a:lnTo>
                    <a:pt x="350266" y="76200"/>
                  </a:lnTo>
                  <a:lnTo>
                    <a:pt x="197866" y="0"/>
                  </a:lnTo>
                  <a:close/>
                </a:path>
                <a:path w="388620" h="190500">
                  <a:moveTo>
                    <a:pt x="197866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97866" y="114300"/>
                  </a:lnTo>
                  <a:lnTo>
                    <a:pt x="197866" y="76200"/>
                  </a:lnTo>
                  <a:close/>
                </a:path>
                <a:path w="388620" h="190500">
                  <a:moveTo>
                    <a:pt x="350266" y="76200"/>
                  </a:moveTo>
                  <a:lnTo>
                    <a:pt x="216916" y="76200"/>
                  </a:lnTo>
                  <a:lnTo>
                    <a:pt x="216916" y="114300"/>
                  </a:lnTo>
                  <a:lnTo>
                    <a:pt x="350266" y="114300"/>
                  </a:lnTo>
                  <a:lnTo>
                    <a:pt x="388366" y="95250"/>
                  </a:lnTo>
                  <a:lnTo>
                    <a:pt x="35026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4C35F93E-539E-4A58-BFEA-1BFA1A291161}"/>
                </a:ext>
              </a:extLst>
            </p:cNvPr>
            <p:cNvSpPr/>
            <p:nvPr/>
          </p:nvSpPr>
          <p:spPr>
            <a:xfrm>
              <a:off x="4648961" y="4623053"/>
              <a:ext cx="280670" cy="826135"/>
            </a:xfrm>
            <a:custGeom>
              <a:avLst/>
              <a:gdLst/>
              <a:ahLst/>
              <a:cxnLst/>
              <a:rect l="l" t="t" r="r" b="b"/>
              <a:pathLst>
                <a:path w="280670" h="826135">
                  <a:moveTo>
                    <a:pt x="0" y="826008"/>
                  </a:moveTo>
                  <a:lnTo>
                    <a:pt x="280415" y="826008"/>
                  </a:lnTo>
                  <a:lnTo>
                    <a:pt x="280415" y="0"/>
                  </a:lnTo>
                  <a:lnTo>
                    <a:pt x="0" y="0"/>
                  </a:lnTo>
                  <a:lnTo>
                    <a:pt x="0" y="826008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FD5BB67D-85BD-4873-BC5A-463E49EA43B4}"/>
                </a:ext>
              </a:extLst>
            </p:cNvPr>
            <p:cNvSpPr/>
            <p:nvPr/>
          </p:nvSpPr>
          <p:spPr>
            <a:xfrm>
              <a:off x="4240529" y="4940808"/>
              <a:ext cx="393700" cy="190500"/>
            </a:xfrm>
            <a:custGeom>
              <a:avLst/>
              <a:gdLst/>
              <a:ahLst/>
              <a:cxnLst/>
              <a:rect l="l" t="t" r="r" b="b"/>
              <a:pathLst>
                <a:path w="393700" h="190500">
                  <a:moveTo>
                    <a:pt x="202692" y="0"/>
                  </a:moveTo>
                  <a:lnTo>
                    <a:pt x="202692" y="190500"/>
                  </a:lnTo>
                  <a:lnTo>
                    <a:pt x="355092" y="114300"/>
                  </a:lnTo>
                  <a:lnTo>
                    <a:pt x="221742" y="114300"/>
                  </a:lnTo>
                  <a:lnTo>
                    <a:pt x="221742" y="76200"/>
                  </a:lnTo>
                  <a:lnTo>
                    <a:pt x="355092" y="76200"/>
                  </a:lnTo>
                  <a:lnTo>
                    <a:pt x="202692" y="0"/>
                  </a:lnTo>
                  <a:close/>
                </a:path>
                <a:path w="393700" h="190500">
                  <a:moveTo>
                    <a:pt x="202692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202692" y="114300"/>
                  </a:lnTo>
                  <a:lnTo>
                    <a:pt x="202692" y="76200"/>
                  </a:lnTo>
                  <a:close/>
                </a:path>
                <a:path w="393700" h="190500">
                  <a:moveTo>
                    <a:pt x="355092" y="76200"/>
                  </a:moveTo>
                  <a:lnTo>
                    <a:pt x="221742" y="76200"/>
                  </a:lnTo>
                  <a:lnTo>
                    <a:pt x="221742" y="114300"/>
                  </a:lnTo>
                  <a:lnTo>
                    <a:pt x="355092" y="114300"/>
                  </a:lnTo>
                  <a:lnTo>
                    <a:pt x="393192" y="95250"/>
                  </a:lnTo>
                  <a:lnTo>
                    <a:pt x="355092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345A572C-4249-422A-BE56-28284A827A6E}"/>
                </a:ext>
              </a:extLst>
            </p:cNvPr>
            <p:cNvSpPr/>
            <p:nvPr/>
          </p:nvSpPr>
          <p:spPr>
            <a:xfrm>
              <a:off x="5596890" y="4940808"/>
              <a:ext cx="362585" cy="190500"/>
            </a:xfrm>
            <a:custGeom>
              <a:avLst/>
              <a:gdLst/>
              <a:ahLst/>
              <a:cxnLst/>
              <a:rect l="l" t="t" r="r" b="b"/>
              <a:pathLst>
                <a:path w="362585" h="190500">
                  <a:moveTo>
                    <a:pt x="172085" y="0"/>
                  </a:moveTo>
                  <a:lnTo>
                    <a:pt x="172085" y="190500"/>
                  </a:lnTo>
                  <a:lnTo>
                    <a:pt x="324485" y="114300"/>
                  </a:lnTo>
                  <a:lnTo>
                    <a:pt x="191135" y="114300"/>
                  </a:lnTo>
                  <a:lnTo>
                    <a:pt x="191135" y="76200"/>
                  </a:lnTo>
                  <a:lnTo>
                    <a:pt x="324485" y="76200"/>
                  </a:lnTo>
                  <a:lnTo>
                    <a:pt x="172085" y="0"/>
                  </a:lnTo>
                  <a:close/>
                </a:path>
                <a:path w="362585" h="190500">
                  <a:moveTo>
                    <a:pt x="17208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72085" y="114300"/>
                  </a:lnTo>
                  <a:lnTo>
                    <a:pt x="172085" y="76200"/>
                  </a:lnTo>
                  <a:close/>
                </a:path>
                <a:path w="362585" h="190500">
                  <a:moveTo>
                    <a:pt x="324485" y="76200"/>
                  </a:moveTo>
                  <a:lnTo>
                    <a:pt x="191135" y="76200"/>
                  </a:lnTo>
                  <a:lnTo>
                    <a:pt x="191135" y="114300"/>
                  </a:lnTo>
                  <a:lnTo>
                    <a:pt x="324485" y="114300"/>
                  </a:lnTo>
                  <a:lnTo>
                    <a:pt x="362585" y="95250"/>
                  </a:lnTo>
                  <a:lnTo>
                    <a:pt x="324485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AD1A7D64-2885-41BD-83A5-E125744F9727}"/>
                </a:ext>
              </a:extLst>
            </p:cNvPr>
            <p:cNvSpPr/>
            <p:nvPr/>
          </p:nvSpPr>
          <p:spPr>
            <a:xfrm>
              <a:off x="3467861" y="4940808"/>
              <a:ext cx="393700" cy="190500"/>
            </a:xfrm>
            <a:custGeom>
              <a:avLst/>
              <a:gdLst/>
              <a:ahLst/>
              <a:cxnLst/>
              <a:rect l="l" t="t" r="r" b="b"/>
              <a:pathLst>
                <a:path w="393700" h="190500">
                  <a:moveTo>
                    <a:pt x="203073" y="0"/>
                  </a:moveTo>
                  <a:lnTo>
                    <a:pt x="203073" y="190500"/>
                  </a:lnTo>
                  <a:lnTo>
                    <a:pt x="355473" y="114300"/>
                  </a:lnTo>
                  <a:lnTo>
                    <a:pt x="222123" y="114300"/>
                  </a:lnTo>
                  <a:lnTo>
                    <a:pt x="222123" y="76200"/>
                  </a:lnTo>
                  <a:lnTo>
                    <a:pt x="355473" y="76200"/>
                  </a:lnTo>
                  <a:lnTo>
                    <a:pt x="203073" y="0"/>
                  </a:lnTo>
                  <a:close/>
                </a:path>
                <a:path w="393700" h="190500">
                  <a:moveTo>
                    <a:pt x="203073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203073" y="114300"/>
                  </a:lnTo>
                  <a:lnTo>
                    <a:pt x="203073" y="76200"/>
                  </a:lnTo>
                  <a:close/>
                </a:path>
                <a:path w="393700" h="190500">
                  <a:moveTo>
                    <a:pt x="355473" y="76200"/>
                  </a:moveTo>
                  <a:lnTo>
                    <a:pt x="222123" y="76200"/>
                  </a:lnTo>
                  <a:lnTo>
                    <a:pt x="222123" y="114300"/>
                  </a:lnTo>
                  <a:lnTo>
                    <a:pt x="355473" y="114300"/>
                  </a:lnTo>
                  <a:lnTo>
                    <a:pt x="393573" y="95250"/>
                  </a:lnTo>
                  <a:lnTo>
                    <a:pt x="355473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DEB059AD-A4EF-469E-A792-6A84A3DE0A47}"/>
                </a:ext>
              </a:extLst>
            </p:cNvPr>
            <p:cNvSpPr/>
            <p:nvPr/>
          </p:nvSpPr>
          <p:spPr>
            <a:xfrm>
              <a:off x="3952494" y="5036058"/>
              <a:ext cx="200660" cy="0"/>
            </a:xfrm>
            <a:custGeom>
              <a:avLst/>
              <a:gdLst/>
              <a:ahLst/>
              <a:cxnLst/>
              <a:rect l="l" t="t" r="r" b="b"/>
              <a:pathLst>
                <a:path w="200660">
                  <a:moveTo>
                    <a:pt x="0" y="0"/>
                  </a:moveTo>
                  <a:lnTo>
                    <a:pt x="200278" y="0"/>
                  </a:lnTo>
                </a:path>
              </a:pathLst>
            </a:custGeom>
            <a:ln w="44196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20365480-4A48-4102-9A3E-A80AC024BFDC}"/>
                </a:ext>
              </a:extLst>
            </p:cNvPr>
            <p:cNvSpPr/>
            <p:nvPr/>
          </p:nvSpPr>
          <p:spPr>
            <a:xfrm>
              <a:off x="5960364" y="4622291"/>
              <a:ext cx="280670" cy="826135"/>
            </a:xfrm>
            <a:custGeom>
              <a:avLst/>
              <a:gdLst/>
              <a:ahLst/>
              <a:cxnLst/>
              <a:rect l="l" t="t" r="r" b="b"/>
              <a:pathLst>
                <a:path w="280670" h="826135">
                  <a:moveTo>
                    <a:pt x="0" y="826008"/>
                  </a:moveTo>
                  <a:lnTo>
                    <a:pt x="280415" y="826008"/>
                  </a:lnTo>
                  <a:lnTo>
                    <a:pt x="280415" y="0"/>
                  </a:lnTo>
                  <a:lnTo>
                    <a:pt x="0" y="0"/>
                  </a:lnTo>
                  <a:lnTo>
                    <a:pt x="0" y="826008"/>
                  </a:lnTo>
                  <a:close/>
                </a:path>
              </a:pathLst>
            </a:custGeom>
            <a:solidFill>
              <a:srgbClr val="4A63A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911B4F5A-EC61-4B8A-8947-0861BD3D4AB1}"/>
                </a:ext>
              </a:extLst>
            </p:cNvPr>
            <p:cNvSpPr/>
            <p:nvPr/>
          </p:nvSpPr>
          <p:spPr>
            <a:xfrm>
              <a:off x="6241541" y="4940808"/>
              <a:ext cx="362585" cy="190500"/>
            </a:xfrm>
            <a:custGeom>
              <a:avLst/>
              <a:gdLst/>
              <a:ahLst/>
              <a:cxnLst/>
              <a:rect l="l" t="t" r="r" b="b"/>
              <a:pathLst>
                <a:path w="362584" h="190500">
                  <a:moveTo>
                    <a:pt x="172085" y="0"/>
                  </a:moveTo>
                  <a:lnTo>
                    <a:pt x="172085" y="190500"/>
                  </a:lnTo>
                  <a:lnTo>
                    <a:pt x="324485" y="114300"/>
                  </a:lnTo>
                  <a:lnTo>
                    <a:pt x="191135" y="114300"/>
                  </a:lnTo>
                  <a:lnTo>
                    <a:pt x="191135" y="76200"/>
                  </a:lnTo>
                  <a:lnTo>
                    <a:pt x="324485" y="76200"/>
                  </a:lnTo>
                  <a:lnTo>
                    <a:pt x="172085" y="0"/>
                  </a:lnTo>
                  <a:close/>
                </a:path>
                <a:path w="362584" h="190500">
                  <a:moveTo>
                    <a:pt x="17208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72085" y="114300"/>
                  </a:lnTo>
                  <a:lnTo>
                    <a:pt x="172085" y="76200"/>
                  </a:lnTo>
                  <a:close/>
                </a:path>
                <a:path w="362584" h="190500">
                  <a:moveTo>
                    <a:pt x="324485" y="76200"/>
                  </a:moveTo>
                  <a:lnTo>
                    <a:pt x="191135" y="76200"/>
                  </a:lnTo>
                  <a:lnTo>
                    <a:pt x="191135" y="114300"/>
                  </a:lnTo>
                  <a:lnTo>
                    <a:pt x="324485" y="114300"/>
                  </a:lnTo>
                  <a:lnTo>
                    <a:pt x="362585" y="95250"/>
                  </a:lnTo>
                  <a:lnTo>
                    <a:pt x="324485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6AA9C7E7-6F27-4CD7-A209-EEB77C983BBC}"/>
                </a:ext>
              </a:extLst>
            </p:cNvPr>
            <p:cNvSpPr/>
            <p:nvPr/>
          </p:nvSpPr>
          <p:spPr>
            <a:xfrm>
              <a:off x="6603492" y="4608576"/>
              <a:ext cx="279400" cy="826135"/>
            </a:xfrm>
            <a:custGeom>
              <a:avLst/>
              <a:gdLst/>
              <a:ahLst/>
              <a:cxnLst/>
              <a:rect l="l" t="t" r="r" b="b"/>
              <a:pathLst>
                <a:path w="279400" h="826135">
                  <a:moveTo>
                    <a:pt x="0" y="826008"/>
                  </a:moveTo>
                  <a:lnTo>
                    <a:pt x="278892" y="826008"/>
                  </a:lnTo>
                  <a:lnTo>
                    <a:pt x="278892" y="0"/>
                  </a:lnTo>
                  <a:lnTo>
                    <a:pt x="0" y="0"/>
                  </a:lnTo>
                  <a:lnTo>
                    <a:pt x="0" y="826008"/>
                  </a:lnTo>
                  <a:close/>
                </a:path>
              </a:pathLst>
            </a:custGeom>
            <a:solidFill>
              <a:srgbClr val="4A63A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B9346CE6-1790-401E-B448-B1720789297F}"/>
                </a:ext>
              </a:extLst>
            </p:cNvPr>
            <p:cNvSpPr/>
            <p:nvPr/>
          </p:nvSpPr>
          <p:spPr>
            <a:xfrm>
              <a:off x="6883145" y="4940808"/>
              <a:ext cx="362585" cy="190500"/>
            </a:xfrm>
            <a:custGeom>
              <a:avLst/>
              <a:gdLst/>
              <a:ahLst/>
              <a:cxnLst/>
              <a:rect l="l" t="t" r="r" b="b"/>
              <a:pathLst>
                <a:path w="362584" h="190500">
                  <a:moveTo>
                    <a:pt x="172084" y="0"/>
                  </a:moveTo>
                  <a:lnTo>
                    <a:pt x="172084" y="190500"/>
                  </a:lnTo>
                  <a:lnTo>
                    <a:pt x="324484" y="114300"/>
                  </a:lnTo>
                  <a:lnTo>
                    <a:pt x="191134" y="114300"/>
                  </a:lnTo>
                  <a:lnTo>
                    <a:pt x="191134" y="76200"/>
                  </a:lnTo>
                  <a:lnTo>
                    <a:pt x="324484" y="76200"/>
                  </a:lnTo>
                  <a:lnTo>
                    <a:pt x="172084" y="0"/>
                  </a:lnTo>
                  <a:close/>
                </a:path>
                <a:path w="362584" h="190500">
                  <a:moveTo>
                    <a:pt x="172084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72084" y="114300"/>
                  </a:lnTo>
                  <a:lnTo>
                    <a:pt x="172084" y="76200"/>
                  </a:lnTo>
                  <a:close/>
                </a:path>
                <a:path w="362584" h="190500">
                  <a:moveTo>
                    <a:pt x="324484" y="76200"/>
                  </a:moveTo>
                  <a:lnTo>
                    <a:pt x="191134" y="76200"/>
                  </a:lnTo>
                  <a:lnTo>
                    <a:pt x="191134" y="114300"/>
                  </a:lnTo>
                  <a:lnTo>
                    <a:pt x="324484" y="114300"/>
                  </a:lnTo>
                  <a:lnTo>
                    <a:pt x="362584" y="95250"/>
                  </a:lnTo>
                  <a:lnTo>
                    <a:pt x="324484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1E28A0F2-6CB8-4850-82E4-FB86D70F4DB1}"/>
                </a:ext>
              </a:extLst>
            </p:cNvPr>
            <p:cNvSpPr/>
            <p:nvPr/>
          </p:nvSpPr>
          <p:spPr>
            <a:xfrm>
              <a:off x="3169157" y="2119122"/>
              <a:ext cx="280670" cy="826135"/>
            </a:xfrm>
            <a:custGeom>
              <a:avLst/>
              <a:gdLst/>
              <a:ahLst/>
              <a:cxnLst/>
              <a:rect l="l" t="t" r="r" b="b"/>
              <a:pathLst>
                <a:path w="280670" h="826135">
                  <a:moveTo>
                    <a:pt x="0" y="826008"/>
                  </a:moveTo>
                  <a:lnTo>
                    <a:pt x="280416" y="826008"/>
                  </a:lnTo>
                  <a:lnTo>
                    <a:pt x="280416" y="0"/>
                  </a:lnTo>
                  <a:lnTo>
                    <a:pt x="0" y="0"/>
                  </a:lnTo>
                  <a:lnTo>
                    <a:pt x="0" y="826008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94846E8E-0D8A-43B2-A42F-99C3C562C283}"/>
                </a:ext>
              </a:extLst>
            </p:cNvPr>
            <p:cNvSpPr/>
            <p:nvPr/>
          </p:nvSpPr>
          <p:spPr>
            <a:xfrm>
              <a:off x="2763773" y="2436876"/>
              <a:ext cx="405130" cy="190500"/>
            </a:xfrm>
            <a:custGeom>
              <a:avLst/>
              <a:gdLst/>
              <a:ahLst/>
              <a:cxnLst/>
              <a:rect l="l" t="t" r="r" b="b"/>
              <a:pathLst>
                <a:path w="405130" h="190500">
                  <a:moveTo>
                    <a:pt x="214121" y="0"/>
                  </a:moveTo>
                  <a:lnTo>
                    <a:pt x="214121" y="190500"/>
                  </a:lnTo>
                  <a:lnTo>
                    <a:pt x="366521" y="114300"/>
                  </a:lnTo>
                  <a:lnTo>
                    <a:pt x="233171" y="114300"/>
                  </a:lnTo>
                  <a:lnTo>
                    <a:pt x="233171" y="76200"/>
                  </a:lnTo>
                  <a:lnTo>
                    <a:pt x="366521" y="76200"/>
                  </a:lnTo>
                  <a:lnTo>
                    <a:pt x="214121" y="0"/>
                  </a:lnTo>
                  <a:close/>
                </a:path>
                <a:path w="405130" h="190500">
                  <a:moveTo>
                    <a:pt x="214121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214121" y="114300"/>
                  </a:lnTo>
                  <a:lnTo>
                    <a:pt x="214121" y="76200"/>
                  </a:lnTo>
                  <a:close/>
                </a:path>
                <a:path w="405130" h="190500">
                  <a:moveTo>
                    <a:pt x="366521" y="76200"/>
                  </a:moveTo>
                  <a:lnTo>
                    <a:pt x="233171" y="76200"/>
                  </a:lnTo>
                  <a:lnTo>
                    <a:pt x="233171" y="114300"/>
                  </a:lnTo>
                  <a:lnTo>
                    <a:pt x="366521" y="114300"/>
                  </a:lnTo>
                  <a:lnTo>
                    <a:pt x="404621" y="95250"/>
                  </a:lnTo>
                  <a:lnTo>
                    <a:pt x="366521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84159FC5-B4BF-451F-A8AB-7C78713DC039}"/>
                </a:ext>
              </a:extLst>
            </p:cNvPr>
            <p:cNvSpPr/>
            <p:nvPr/>
          </p:nvSpPr>
          <p:spPr>
            <a:xfrm>
              <a:off x="5317235" y="2118360"/>
              <a:ext cx="280670" cy="826135"/>
            </a:xfrm>
            <a:custGeom>
              <a:avLst/>
              <a:gdLst/>
              <a:ahLst/>
              <a:cxnLst/>
              <a:rect l="l" t="t" r="r" b="b"/>
              <a:pathLst>
                <a:path w="280670" h="826135">
                  <a:moveTo>
                    <a:pt x="0" y="826008"/>
                  </a:moveTo>
                  <a:lnTo>
                    <a:pt x="280415" y="826008"/>
                  </a:lnTo>
                  <a:lnTo>
                    <a:pt x="280415" y="0"/>
                  </a:lnTo>
                  <a:lnTo>
                    <a:pt x="0" y="0"/>
                  </a:lnTo>
                  <a:lnTo>
                    <a:pt x="0" y="826008"/>
                  </a:lnTo>
                  <a:close/>
                </a:path>
              </a:pathLst>
            </a:custGeom>
            <a:solidFill>
              <a:srgbClr val="4A63A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873DF6EE-E5EE-4C5E-9FCD-44DDACA2BE69}"/>
                </a:ext>
              </a:extLst>
            </p:cNvPr>
            <p:cNvSpPr/>
            <p:nvPr/>
          </p:nvSpPr>
          <p:spPr>
            <a:xfrm>
              <a:off x="4929378" y="2436876"/>
              <a:ext cx="388620" cy="190500"/>
            </a:xfrm>
            <a:custGeom>
              <a:avLst/>
              <a:gdLst/>
              <a:ahLst/>
              <a:cxnLst/>
              <a:rect l="l" t="t" r="r" b="b"/>
              <a:pathLst>
                <a:path w="388620" h="190500">
                  <a:moveTo>
                    <a:pt x="197866" y="0"/>
                  </a:moveTo>
                  <a:lnTo>
                    <a:pt x="197866" y="190500"/>
                  </a:lnTo>
                  <a:lnTo>
                    <a:pt x="350266" y="114300"/>
                  </a:lnTo>
                  <a:lnTo>
                    <a:pt x="216916" y="114300"/>
                  </a:lnTo>
                  <a:lnTo>
                    <a:pt x="216916" y="76200"/>
                  </a:lnTo>
                  <a:lnTo>
                    <a:pt x="350266" y="76200"/>
                  </a:lnTo>
                  <a:lnTo>
                    <a:pt x="197866" y="0"/>
                  </a:lnTo>
                  <a:close/>
                </a:path>
                <a:path w="388620" h="190500">
                  <a:moveTo>
                    <a:pt x="197866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97866" y="114300"/>
                  </a:lnTo>
                  <a:lnTo>
                    <a:pt x="197866" y="76200"/>
                  </a:lnTo>
                  <a:close/>
                </a:path>
                <a:path w="388620" h="190500">
                  <a:moveTo>
                    <a:pt x="350266" y="76200"/>
                  </a:moveTo>
                  <a:lnTo>
                    <a:pt x="216916" y="76200"/>
                  </a:lnTo>
                  <a:lnTo>
                    <a:pt x="216916" y="114300"/>
                  </a:lnTo>
                  <a:lnTo>
                    <a:pt x="350266" y="114300"/>
                  </a:lnTo>
                  <a:lnTo>
                    <a:pt x="388366" y="95250"/>
                  </a:lnTo>
                  <a:lnTo>
                    <a:pt x="35026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D02FAEC0-FB9D-4DD1-8F71-E8847C415D6C}"/>
                </a:ext>
              </a:extLst>
            </p:cNvPr>
            <p:cNvSpPr/>
            <p:nvPr/>
          </p:nvSpPr>
          <p:spPr>
            <a:xfrm>
              <a:off x="4648961" y="2119122"/>
              <a:ext cx="280670" cy="826135"/>
            </a:xfrm>
            <a:custGeom>
              <a:avLst/>
              <a:gdLst/>
              <a:ahLst/>
              <a:cxnLst/>
              <a:rect l="l" t="t" r="r" b="b"/>
              <a:pathLst>
                <a:path w="280670" h="826135">
                  <a:moveTo>
                    <a:pt x="0" y="826008"/>
                  </a:moveTo>
                  <a:lnTo>
                    <a:pt x="280415" y="826008"/>
                  </a:lnTo>
                  <a:lnTo>
                    <a:pt x="280415" y="0"/>
                  </a:lnTo>
                  <a:lnTo>
                    <a:pt x="0" y="0"/>
                  </a:lnTo>
                  <a:lnTo>
                    <a:pt x="0" y="826008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4738FC79-ADF3-4D0D-9D02-F550659F8C95}"/>
                </a:ext>
              </a:extLst>
            </p:cNvPr>
            <p:cNvSpPr/>
            <p:nvPr/>
          </p:nvSpPr>
          <p:spPr>
            <a:xfrm>
              <a:off x="4240529" y="2436876"/>
              <a:ext cx="393700" cy="190500"/>
            </a:xfrm>
            <a:custGeom>
              <a:avLst/>
              <a:gdLst/>
              <a:ahLst/>
              <a:cxnLst/>
              <a:rect l="l" t="t" r="r" b="b"/>
              <a:pathLst>
                <a:path w="393700" h="190500">
                  <a:moveTo>
                    <a:pt x="202692" y="0"/>
                  </a:moveTo>
                  <a:lnTo>
                    <a:pt x="202692" y="190500"/>
                  </a:lnTo>
                  <a:lnTo>
                    <a:pt x="355092" y="114300"/>
                  </a:lnTo>
                  <a:lnTo>
                    <a:pt x="221742" y="114300"/>
                  </a:lnTo>
                  <a:lnTo>
                    <a:pt x="221742" y="76200"/>
                  </a:lnTo>
                  <a:lnTo>
                    <a:pt x="355092" y="76200"/>
                  </a:lnTo>
                  <a:lnTo>
                    <a:pt x="202692" y="0"/>
                  </a:lnTo>
                  <a:close/>
                </a:path>
                <a:path w="393700" h="190500">
                  <a:moveTo>
                    <a:pt x="202692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202692" y="114300"/>
                  </a:lnTo>
                  <a:lnTo>
                    <a:pt x="202692" y="76200"/>
                  </a:lnTo>
                  <a:close/>
                </a:path>
                <a:path w="393700" h="190500">
                  <a:moveTo>
                    <a:pt x="355092" y="76200"/>
                  </a:moveTo>
                  <a:lnTo>
                    <a:pt x="221742" y="76200"/>
                  </a:lnTo>
                  <a:lnTo>
                    <a:pt x="221742" y="114300"/>
                  </a:lnTo>
                  <a:lnTo>
                    <a:pt x="355092" y="114300"/>
                  </a:lnTo>
                  <a:lnTo>
                    <a:pt x="393192" y="95250"/>
                  </a:lnTo>
                  <a:lnTo>
                    <a:pt x="355092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BC2C50E3-D682-4463-A144-688CD02ED42D}"/>
                </a:ext>
              </a:extLst>
            </p:cNvPr>
            <p:cNvSpPr/>
            <p:nvPr/>
          </p:nvSpPr>
          <p:spPr>
            <a:xfrm>
              <a:off x="5598414" y="2436876"/>
              <a:ext cx="362585" cy="190500"/>
            </a:xfrm>
            <a:custGeom>
              <a:avLst/>
              <a:gdLst/>
              <a:ahLst/>
              <a:cxnLst/>
              <a:rect l="l" t="t" r="r" b="b"/>
              <a:pathLst>
                <a:path w="362585" h="190500">
                  <a:moveTo>
                    <a:pt x="172085" y="0"/>
                  </a:moveTo>
                  <a:lnTo>
                    <a:pt x="172085" y="190500"/>
                  </a:lnTo>
                  <a:lnTo>
                    <a:pt x="324485" y="114300"/>
                  </a:lnTo>
                  <a:lnTo>
                    <a:pt x="191135" y="114300"/>
                  </a:lnTo>
                  <a:lnTo>
                    <a:pt x="191135" y="76200"/>
                  </a:lnTo>
                  <a:lnTo>
                    <a:pt x="324485" y="76200"/>
                  </a:lnTo>
                  <a:lnTo>
                    <a:pt x="172085" y="0"/>
                  </a:lnTo>
                  <a:close/>
                </a:path>
                <a:path w="362585" h="190500">
                  <a:moveTo>
                    <a:pt x="17208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72085" y="114300"/>
                  </a:lnTo>
                  <a:lnTo>
                    <a:pt x="172085" y="76200"/>
                  </a:lnTo>
                  <a:close/>
                </a:path>
                <a:path w="362585" h="190500">
                  <a:moveTo>
                    <a:pt x="324485" y="76200"/>
                  </a:moveTo>
                  <a:lnTo>
                    <a:pt x="191135" y="76200"/>
                  </a:lnTo>
                  <a:lnTo>
                    <a:pt x="191135" y="114300"/>
                  </a:lnTo>
                  <a:lnTo>
                    <a:pt x="324485" y="114300"/>
                  </a:lnTo>
                  <a:lnTo>
                    <a:pt x="362585" y="95250"/>
                  </a:lnTo>
                  <a:lnTo>
                    <a:pt x="324485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BD1DB09B-6980-4CE7-B0EC-25EA865CF009}"/>
                </a:ext>
              </a:extLst>
            </p:cNvPr>
            <p:cNvSpPr/>
            <p:nvPr/>
          </p:nvSpPr>
          <p:spPr>
            <a:xfrm>
              <a:off x="3467861" y="2436876"/>
              <a:ext cx="393700" cy="190500"/>
            </a:xfrm>
            <a:custGeom>
              <a:avLst/>
              <a:gdLst/>
              <a:ahLst/>
              <a:cxnLst/>
              <a:rect l="l" t="t" r="r" b="b"/>
              <a:pathLst>
                <a:path w="393700" h="190500">
                  <a:moveTo>
                    <a:pt x="203073" y="0"/>
                  </a:moveTo>
                  <a:lnTo>
                    <a:pt x="203073" y="190500"/>
                  </a:lnTo>
                  <a:lnTo>
                    <a:pt x="355473" y="114300"/>
                  </a:lnTo>
                  <a:lnTo>
                    <a:pt x="222123" y="114300"/>
                  </a:lnTo>
                  <a:lnTo>
                    <a:pt x="222123" y="76200"/>
                  </a:lnTo>
                  <a:lnTo>
                    <a:pt x="355473" y="76200"/>
                  </a:lnTo>
                  <a:lnTo>
                    <a:pt x="203073" y="0"/>
                  </a:lnTo>
                  <a:close/>
                </a:path>
                <a:path w="393700" h="190500">
                  <a:moveTo>
                    <a:pt x="203073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203073" y="114300"/>
                  </a:lnTo>
                  <a:lnTo>
                    <a:pt x="203073" y="76200"/>
                  </a:lnTo>
                  <a:close/>
                </a:path>
                <a:path w="393700" h="190500">
                  <a:moveTo>
                    <a:pt x="355473" y="76200"/>
                  </a:moveTo>
                  <a:lnTo>
                    <a:pt x="222123" y="76200"/>
                  </a:lnTo>
                  <a:lnTo>
                    <a:pt x="222123" y="114300"/>
                  </a:lnTo>
                  <a:lnTo>
                    <a:pt x="355473" y="114300"/>
                  </a:lnTo>
                  <a:lnTo>
                    <a:pt x="393573" y="95250"/>
                  </a:lnTo>
                  <a:lnTo>
                    <a:pt x="355473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5C777145-54EA-4BBC-890E-41060C509029}"/>
                </a:ext>
              </a:extLst>
            </p:cNvPr>
            <p:cNvSpPr/>
            <p:nvPr/>
          </p:nvSpPr>
          <p:spPr>
            <a:xfrm>
              <a:off x="3952494" y="2532126"/>
              <a:ext cx="200660" cy="0"/>
            </a:xfrm>
            <a:custGeom>
              <a:avLst/>
              <a:gdLst/>
              <a:ahLst/>
              <a:cxnLst/>
              <a:rect l="l" t="t" r="r" b="b"/>
              <a:pathLst>
                <a:path w="200660">
                  <a:moveTo>
                    <a:pt x="0" y="0"/>
                  </a:moveTo>
                  <a:lnTo>
                    <a:pt x="200278" y="0"/>
                  </a:lnTo>
                </a:path>
              </a:pathLst>
            </a:custGeom>
            <a:ln w="44196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DE94DD61-BDC0-4646-9FDD-315AF42ACD78}"/>
                </a:ext>
              </a:extLst>
            </p:cNvPr>
            <p:cNvSpPr/>
            <p:nvPr/>
          </p:nvSpPr>
          <p:spPr>
            <a:xfrm>
              <a:off x="5960364" y="2118360"/>
              <a:ext cx="280670" cy="826135"/>
            </a:xfrm>
            <a:custGeom>
              <a:avLst/>
              <a:gdLst/>
              <a:ahLst/>
              <a:cxnLst/>
              <a:rect l="l" t="t" r="r" b="b"/>
              <a:pathLst>
                <a:path w="280670" h="826135">
                  <a:moveTo>
                    <a:pt x="0" y="826008"/>
                  </a:moveTo>
                  <a:lnTo>
                    <a:pt x="280415" y="826008"/>
                  </a:lnTo>
                  <a:lnTo>
                    <a:pt x="280415" y="0"/>
                  </a:lnTo>
                  <a:lnTo>
                    <a:pt x="0" y="0"/>
                  </a:lnTo>
                  <a:lnTo>
                    <a:pt x="0" y="826008"/>
                  </a:lnTo>
                  <a:close/>
                </a:path>
              </a:pathLst>
            </a:custGeom>
            <a:solidFill>
              <a:srgbClr val="4A63A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4F4B83F2-5DE3-4D21-9AC3-03AAA01100C5}"/>
                </a:ext>
              </a:extLst>
            </p:cNvPr>
            <p:cNvSpPr/>
            <p:nvPr/>
          </p:nvSpPr>
          <p:spPr>
            <a:xfrm>
              <a:off x="6241541" y="2436876"/>
              <a:ext cx="362585" cy="190500"/>
            </a:xfrm>
            <a:custGeom>
              <a:avLst/>
              <a:gdLst/>
              <a:ahLst/>
              <a:cxnLst/>
              <a:rect l="l" t="t" r="r" b="b"/>
              <a:pathLst>
                <a:path w="362584" h="190500">
                  <a:moveTo>
                    <a:pt x="172085" y="0"/>
                  </a:moveTo>
                  <a:lnTo>
                    <a:pt x="172085" y="190500"/>
                  </a:lnTo>
                  <a:lnTo>
                    <a:pt x="324485" y="114300"/>
                  </a:lnTo>
                  <a:lnTo>
                    <a:pt x="191135" y="114300"/>
                  </a:lnTo>
                  <a:lnTo>
                    <a:pt x="191135" y="76200"/>
                  </a:lnTo>
                  <a:lnTo>
                    <a:pt x="324485" y="76200"/>
                  </a:lnTo>
                  <a:lnTo>
                    <a:pt x="172085" y="0"/>
                  </a:lnTo>
                  <a:close/>
                </a:path>
                <a:path w="362584" h="190500">
                  <a:moveTo>
                    <a:pt x="17208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72085" y="114300"/>
                  </a:lnTo>
                  <a:lnTo>
                    <a:pt x="172085" y="76200"/>
                  </a:lnTo>
                  <a:close/>
                </a:path>
                <a:path w="362584" h="190500">
                  <a:moveTo>
                    <a:pt x="324485" y="76200"/>
                  </a:moveTo>
                  <a:lnTo>
                    <a:pt x="191135" y="76200"/>
                  </a:lnTo>
                  <a:lnTo>
                    <a:pt x="191135" y="114300"/>
                  </a:lnTo>
                  <a:lnTo>
                    <a:pt x="324485" y="114300"/>
                  </a:lnTo>
                  <a:lnTo>
                    <a:pt x="362585" y="95250"/>
                  </a:lnTo>
                  <a:lnTo>
                    <a:pt x="324485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BB64F311-7BAC-42DD-A075-371FC644617D}"/>
                </a:ext>
              </a:extLst>
            </p:cNvPr>
            <p:cNvSpPr/>
            <p:nvPr/>
          </p:nvSpPr>
          <p:spPr>
            <a:xfrm>
              <a:off x="6603492" y="2103120"/>
              <a:ext cx="280670" cy="826135"/>
            </a:xfrm>
            <a:custGeom>
              <a:avLst/>
              <a:gdLst/>
              <a:ahLst/>
              <a:cxnLst/>
              <a:rect l="l" t="t" r="r" b="b"/>
              <a:pathLst>
                <a:path w="280670" h="826135">
                  <a:moveTo>
                    <a:pt x="0" y="826008"/>
                  </a:moveTo>
                  <a:lnTo>
                    <a:pt x="280416" y="826008"/>
                  </a:lnTo>
                  <a:lnTo>
                    <a:pt x="280416" y="0"/>
                  </a:lnTo>
                  <a:lnTo>
                    <a:pt x="0" y="0"/>
                  </a:lnTo>
                  <a:lnTo>
                    <a:pt x="0" y="826008"/>
                  </a:lnTo>
                  <a:close/>
                </a:path>
              </a:pathLst>
            </a:custGeom>
            <a:solidFill>
              <a:srgbClr val="4A63A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id="{13BF8E6C-C985-402F-9EE7-6D8DC2A8C06F}"/>
                </a:ext>
              </a:extLst>
            </p:cNvPr>
            <p:cNvSpPr/>
            <p:nvPr/>
          </p:nvSpPr>
          <p:spPr>
            <a:xfrm>
              <a:off x="6884669" y="2436876"/>
              <a:ext cx="362585" cy="190500"/>
            </a:xfrm>
            <a:custGeom>
              <a:avLst/>
              <a:gdLst/>
              <a:ahLst/>
              <a:cxnLst/>
              <a:rect l="l" t="t" r="r" b="b"/>
              <a:pathLst>
                <a:path w="362584" h="190500">
                  <a:moveTo>
                    <a:pt x="172084" y="0"/>
                  </a:moveTo>
                  <a:lnTo>
                    <a:pt x="172084" y="190500"/>
                  </a:lnTo>
                  <a:lnTo>
                    <a:pt x="324484" y="114300"/>
                  </a:lnTo>
                  <a:lnTo>
                    <a:pt x="191134" y="114300"/>
                  </a:lnTo>
                  <a:lnTo>
                    <a:pt x="191134" y="76200"/>
                  </a:lnTo>
                  <a:lnTo>
                    <a:pt x="324484" y="76200"/>
                  </a:lnTo>
                  <a:lnTo>
                    <a:pt x="172084" y="0"/>
                  </a:lnTo>
                  <a:close/>
                </a:path>
                <a:path w="362584" h="190500">
                  <a:moveTo>
                    <a:pt x="172084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72084" y="114300"/>
                  </a:lnTo>
                  <a:lnTo>
                    <a:pt x="172084" y="76200"/>
                  </a:lnTo>
                  <a:close/>
                </a:path>
                <a:path w="362584" h="190500">
                  <a:moveTo>
                    <a:pt x="324484" y="76200"/>
                  </a:moveTo>
                  <a:lnTo>
                    <a:pt x="191134" y="76200"/>
                  </a:lnTo>
                  <a:lnTo>
                    <a:pt x="191134" y="114300"/>
                  </a:lnTo>
                  <a:lnTo>
                    <a:pt x="324484" y="114300"/>
                  </a:lnTo>
                  <a:lnTo>
                    <a:pt x="362584" y="95250"/>
                  </a:lnTo>
                  <a:lnTo>
                    <a:pt x="324484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D0BDE900-9B3F-4013-B947-AEA713182F8E}"/>
                </a:ext>
              </a:extLst>
            </p:cNvPr>
            <p:cNvSpPr txBox="1"/>
            <p:nvPr/>
          </p:nvSpPr>
          <p:spPr>
            <a:xfrm>
              <a:off x="5167120" y="5448704"/>
              <a:ext cx="472440" cy="3447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5" dirty="0">
                  <a:latin typeface="DejaVu Serif"/>
                  <a:cs typeface="DejaVu Serif"/>
                </a:rPr>
                <a:t>𝐹</a:t>
              </a:r>
              <a:r>
                <a:rPr sz="1600" spc="45" dirty="0">
                  <a:latin typeface="DejaVu Serif"/>
                  <a:cs typeface="DejaVu Serif"/>
                </a:rPr>
                <a:t>(</a:t>
              </a:r>
              <a:r>
                <a:rPr sz="1600" spc="-420" dirty="0">
                  <a:latin typeface="DejaVu Serif"/>
                  <a:cs typeface="DejaVu Serif"/>
                </a:rPr>
                <a:t>∙</a:t>
              </a:r>
              <a:r>
                <a:rPr sz="1600" spc="50" dirty="0">
                  <a:latin typeface="DejaVu Serif"/>
                  <a:cs typeface="DejaVu Serif"/>
                </a:rPr>
                <a:t>)</a:t>
              </a:r>
              <a:endParaRPr sz="1600">
                <a:latin typeface="DejaVu Serif"/>
                <a:cs typeface="DejaVu Serif"/>
              </a:endParaRPr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id="{1BC572A9-3432-4D58-AD61-B29B13E43866}"/>
                </a:ext>
              </a:extLst>
            </p:cNvPr>
            <p:cNvSpPr txBox="1"/>
            <p:nvPr/>
          </p:nvSpPr>
          <p:spPr>
            <a:xfrm>
              <a:off x="5224396" y="1724355"/>
              <a:ext cx="1378589" cy="3456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650240" algn="l"/>
                </a:tabLst>
              </a:pPr>
              <a:r>
                <a:rPr sz="1600" spc="105" dirty="0">
                  <a:latin typeface="DejaVu Serif"/>
                  <a:cs typeface="DejaVu Serif"/>
                </a:rPr>
                <a:t>𝐹</a:t>
              </a:r>
              <a:r>
                <a:rPr sz="1600" spc="45" dirty="0">
                  <a:latin typeface="DejaVu Serif"/>
                  <a:cs typeface="DejaVu Serif"/>
                </a:rPr>
                <a:t>(</a:t>
              </a:r>
              <a:r>
                <a:rPr sz="1600" spc="-420" dirty="0">
                  <a:latin typeface="DejaVu Serif"/>
                  <a:cs typeface="DejaVu Serif"/>
                </a:rPr>
                <a:t>∙</a:t>
              </a:r>
              <a:r>
                <a:rPr sz="1600" spc="50" dirty="0">
                  <a:latin typeface="DejaVu Serif"/>
                  <a:cs typeface="DejaVu Serif"/>
                </a:rPr>
                <a:t>)</a:t>
              </a:r>
              <a:r>
                <a:rPr lang="en-US" altLang="ko-KR" sz="1600" spc="50" dirty="0">
                  <a:latin typeface="DejaVu Serif"/>
                  <a:cs typeface="DejaVu Serif"/>
                </a:rPr>
                <a:t>    </a:t>
              </a:r>
              <a:r>
                <a:rPr lang="ko-KR" altLang="en-US" sz="1600" spc="195" dirty="0">
                  <a:latin typeface="DejaVu Serif"/>
                  <a:cs typeface="DejaVu Serif"/>
                </a:rPr>
                <a:t>𝐺</a:t>
              </a:r>
              <a:r>
                <a:rPr lang="en-US" altLang="ko-KR" sz="1600" spc="45" dirty="0">
                  <a:latin typeface="DejaVu Serif"/>
                  <a:cs typeface="DejaVu Serif"/>
                </a:rPr>
                <a:t>( </a:t>
              </a:r>
              <a:r>
                <a:rPr sz="1600" spc="-420" dirty="0">
                  <a:latin typeface="DejaVu Serif"/>
                  <a:cs typeface="DejaVu Serif"/>
                </a:rPr>
                <a:t>∙</a:t>
              </a:r>
              <a:r>
                <a:rPr sz="1600" spc="50" dirty="0">
                  <a:latin typeface="DejaVu Serif"/>
                  <a:cs typeface="DejaVu Serif"/>
                </a:rPr>
                <a:t>)</a:t>
              </a:r>
              <a:endParaRPr sz="1600" dirty="0">
                <a:latin typeface="DejaVu Serif"/>
                <a:cs typeface="DejaVu Serif"/>
              </a:endParaRPr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FDADDDBD-D591-4DB3-A26E-CFD6FB5E64F5}"/>
                </a:ext>
              </a:extLst>
            </p:cNvPr>
            <p:cNvSpPr txBox="1"/>
            <p:nvPr/>
          </p:nvSpPr>
          <p:spPr>
            <a:xfrm>
              <a:off x="5803772" y="5450230"/>
              <a:ext cx="480059" cy="3447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90" dirty="0">
                  <a:latin typeface="DejaVu Serif"/>
                  <a:cs typeface="DejaVu Serif"/>
                </a:rPr>
                <a:t>𝐺</a:t>
              </a:r>
              <a:r>
                <a:rPr sz="1600" spc="45" dirty="0">
                  <a:latin typeface="DejaVu Serif"/>
                  <a:cs typeface="DejaVu Serif"/>
                </a:rPr>
                <a:t>(</a:t>
              </a:r>
              <a:r>
                <a:rPr sz="1600" spc="-420" dirty="0">
                  <a:latin typeface="DejaVu Serif"/>
                  <a:cs typeface="DejaVu Serif"/>
                </a:rPr>
                <a:t>∙</a:t>
              </a:r>
              <a:r>
                <a:rPr sz="1600" spc="50" dirty="0">
                  <a:latin typeface="DejaVu Serif"/>
                  <a:cs typeface="DejaVu Serif"/>
                </a:rPr>
                <a:t>)</a:t>
              </a:r>
              <a:endParaRPr sz="1600">
                <a:latin typeface="DejaVu Serif"/>
                <a:cs typeface="DejaVu Serif"/>
              </a:endParaRPr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id="{5B1162F1-F7B4-4FA5-BCC3-C77F0C2A82DF}"/>
                </a:ext>
              </a:extLst>
            </p:cNvPr>
            <p:cNvSpPr/>
            <p:nvPr/>
          </p:nvSpPr>
          <p:spPr>
            <a:xfrm>
              <a:off x="7034021" y="3440429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09" h="295910">
                  <a:moveTo>
                    <a:pt x="0" y="295656"/>
                  </a:moveTo>
                  <a:lnTo>
                    <a:pt x="295655" y="295656"/>
                  </a:lnTo>
                  <a:lnTo>
                    <a:pt x="295655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9BCE2DF3-48B8-4836-8594-C850CA6F7A93}"/>
                </a:ext>
              </a:extLst>
            </p:cNvPr>
            <p:cNvSpPr/>
            <p:nvPr/>
          </p:nvSpPr>
          <p:spPr>
            <a:xfrm>
              <a:off x="5781294" y="3440429"/>
              <a:ext cx="297180" cy="295910"/>
            </a:xfrm>
            <a:custGeom>
              <a:avLst/>
              <a:gdLst/>
              <a:ahLst/>
              <a:cxnLst/>
              <a:rect l="l" t="t" r="r" b="b"/>
              <a:pathLst>
                <a:path w="297179" h="295910">
                  <a:moveTo>
                    <a:pt x="0" y="295656"/>
                  </a:moveTo>
                  <a:lnTo>
                    <a:pt x="297179" y="295656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2" name="object 41">
              <a:extLst>
                <a:ext uri="{FF2B5EF4-FFF2-40B4-BE49-F238E27FC236}">
                  <a16:creationId xmlns:a16="http://schemas.microsoft.com/office/drawing/2014/main" id="{0E79A562-0756-4E71-A71B-C3C444504A14}"/>
                </a:ext>
              </a:extLst>
            </p:cNvPr>
            <p:cNvSpPr/>
            <p:nvPr/>
          </p:nvSpPr>
          <p:spPr>
            <a:xfrm>
              <a:off x="6093714" y="3440429"/>
              <a:ext cx="297180" cy="295910"/>
            </a:xfrm>
            <a:custGeom>
              <a:avLst/>
              <a:gdLst/>
              <a:ahLst/>
              <a:cxnLst/>
              <a:rect l="l" t="t" r="r" b="b"/>
              <a:pathLst>
                <a:path w="297179" h="295910">
                  <a:moveTo>
                    <a:pt x="0" y="295656"/>
                  </a:moveTo>
                  <a:lnTo>
                    <a:pt x="297179" y="295656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3" name="object 42">
              <a:extLst>
                <a:ext uri="{FF2B5EF4-FFF2-40B4-BE49-F238E27FC236}">
                  <a16:creationId xmlns:a16="http://schemas.microsoft.com/office/drawing/2014/main" id="{1E88717E-1C53-49FD-8D3E-B5A5CA42A412}"/>
                </a:ext>
              </a:extLst>
            </p:cNvPr>
            <p:cNvSpPr/>
            <p:nvPr/>
          </p:nvSpPr>
          <p:spPr>
            <a:xfrm>
              <a:off x="6093714" y="3440429"/>
              <a:ext cx="297180" cy="295910"/>
            </a:xfrm>
            <a:custGeom>
              <a:avLst/>
              <a:gdLst/>
              <a:ahLst/>
              <a:cxnLst/>
              <a:rect l="l" t="t" r="r" b="b"/>
              <a:pathLst>
                <a:path w="297179" h="295910">
                  <a:moveTo>
                    <a:pt x="0" y="295656"/>
                  </a:moveTo>
                  <a:lnTo>
                    <a:pt x="297179" y="295656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4" name="object 43">
              <a:extLst>
                <a:ext uri="{FF2B5EF4-FFF2-40B4-BE49-F238E27FC236}">
                  <a16:creationId xmlns:a16="http://schemas.microsoft.com/office/drawing/2014/main" id="{D5E4E0CF-7687-4B52-AE37-4BDE71D792D0}"/>
                </a:ext>
              </a:extLst>
            </p:cNvPr>
            <p:cNvSpPr/>
            <p:nvPr/>
          </p:nvSpPr>
          <p:spPr>
            <a:xfrm>
              <a:off x="6407658" y="3440429"/>
              <a:ext cx="297180" cy="295910"/>
            </a:xfrm>
            <a:custGeom>
              <a:avLst/>
              <a:gdLst/>
              <a:ahLst/>
              <a:cxnLst/>
              <a:rect l="l" t="t" r="r" b="b"/>
              <a:pathLst>
                <a:path w="297179" h="295910">
                  <a:moveTo>
                    <a:pt x="0" y="295656"/>
                  </a:moveTo>
                  <a:lnTo>
                    <a:pt x="297180" y="295656"/>
                  </a:lnTo>
                  <a:lnTo>
                    <a:pt x="297180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5" name="object 44">
              <a:extLst>
                <a:ext uri="{FF2B5EF4-FFF2-40B4-BE49-F238E27FC236}">
                  <a16:creationId xmlns:a16="http://schemas.microsoft.com/office/drawing/2014/main" id="{6F58EC30-98A5-49F9-97B5-ECC17B183BF7}"/>
                </a:ext>
              </a:extLst>
            </p:cNvPr>
            <p:cNvSpPr/>
            <p:nvPr/>
          </p:nvSpPr>
          <p:spPr>
            <a:xfrm>
              <a:off x="6720078" y="3440429"/>
              <a:ext cx="32384" cy="295910"/>
            </a:xfrm>
            <a:custGeom>
              <a:avLst/>
              <a:gdLst/>
              <a:ahLst/>
              <a:cxnLst/>
              <a:rect l="l" t="t" r="r" b="b"/>
              <a:pathLst>
                <a:path w="32384" h="295910">
                  <a:moveTo>
                    <a:pt x="0" y="295656"/>
                  </a:moveTo>
                  <a:lnTo>
                    <a:pt x="32003" y="295656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6" name="object 45">
              <a:extLst>
                <a:ext uri="{FF2B5EF4-FFF2-40B4-BE49-F238E27FC236}">
                  <a16:creationId xmlns:a16="http://schemas.microsoft.com/office/drawing/2014/main" id="{CCB33379-BACD-4F97-B0E9-2FC5842ADB99}"/>
                </a:ext>
              </a:extLst>
            </p:cNvPr>
            <p:cNvSpPr/>
            <p:nvPr/>
          </p:nvSpPr>
          <p:spPr>
            <a:xfrm>
              <a:off x="6720078" y="3440429"/>
              <a:ext cx="297180" cy="295910"/>
            </a:xfrm>
            <a:custGeom>
              <a:avLst/>
              <a:gdLst/>
              <a:ahLst/>
              <a:cxnLst/>
              <a:rect l="l" t="t" r="r" b="b"/>
              <a:pathLst>
                <a:path w="297179" h="295910">
                  <a:moveTo>
                    <a:pt x="0" y="295656"/>
                  </a:moveTo>
                  <a:lnTo>
                    <a:pt x="297179" y="295656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7" name="object 46">
              <a:extLst>
                <a:ext uri="{FF2B5EF4-FFF2-40B4-BE49-F238E27FC236}">
                  <a16:creationId xmlns:a16="http://schemas.microsoft.com/office/drawing/2014/main" id="{DAE70547-FB0E-4C01-9325-5025CA471516}"/>
                </a:ext>
              </a:extLst>
            </p:cNvPr>
            <p:cNvSpPr/>
            <p:nvPr/>
          </p:nvSpPr>
          <p:spPr>
            <a:xfrm>
              <a:off x="7346442" y="3440429"/>
              <a:ext cx="9525" cy="295910"/>
            </a:xfrm>
            <a:custGeom>
              <a:avLst/>
              <a:gdLst/>
              <a:ahLst/>
              <a:cxnLst/>
              <a:rect l="l" t="t" r="r" b="b"/>
              <a:pathLst>
                <a:path w="9525" h="295910">
                  <a:moveTo>
                    <a:pt x="0" y="295656"/>
                  </a:moveTo>
                  <a:lnTo>
                    <a:pt x="9143" y="295656"/>
                  </a:lnTo>
                  <a:lnTo>
                    <a:pt x="9143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8" name="object 47">
              <a:extLst>
                <a:ext uri="{FF2B5EF4-FFF2-40B4-BE49-F238E27FC236}">
                  <a16:creationId xmlns:a16="http://schemas.microsoft.com/office/drawing/2014/main" id="{641A9F4A-C2A4-4FB0-9D2B-ABC66371790C}"/>
                </a:ext>
              </a:extLst>
            </p:cNvPr>
            <p:cNvSpPr/>
            <p:nvPr/>
          </p:nvSpPr>
          <p:spPr>
            <a:xfrm>
              <a:off x="7346442" y="3440429"/>
              <a:ext cx="297180" cy="295910"/>
            </a:xfrm>
            <a:custGeom>
              <a:avLst/>
              <a:gdLst/>
              <a:ahLst/>
              <a:cxnLst/>
              <a:rect l="l" t="t" r="r" b="b"/>
              <a:pathLst>
                <a:path w="297179" h="295910">
                  <a:moveTo>
                    <a:pt x="0" y="295656"/>
                  </a:moveTo>
                  <a:lnTo>
                    <a:pt x="297179" y="295656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9" name="object 48">
              <a:extLst>
                <a:ext uri="{FF2B5EF4-FFF2-40B4-BE49-F238E27FC236}">
                  <a16:creationId xmlns:a16="http://schemas.microsoft.com/office/drawing/2014/main" id="{28832970-1FBE-4286-8F47-164D3ABEF66F}"/>
                </a:ext>
              </a:extLst>
            </p:cNvPr>
            <p:cNvSpPr/>
            <p:nvPr/>
          </p:nvSpPr>
          <p:spPr>
            <a:xfrm>
              <a:off x="5108447" y="2826257"/>
              <a:ext cx="673100" cy="822960"/>
            </a:xfrm>
            <a:custGeom>
              <a:avLst/>
              <a:gdLst/>
              <a:ahLst/>
              <a:cxnLst/>
              <a:rect l="l" t="t" r="r" b="b"/>
              <a:pathLst>
                <a:path w="673100" h="822960">
                  <a:moveTo>
                    <a:pt x="621556" y="762507"/>
                  </a:moveTo>
                  <a:lnTo>
                    <a:pt x="562990" y="796670"/>
                  </a:lnTo>
                  <a:lnTo>
                    <a:pt x="556767" y="800226"/>
                  </a:lnTo>
                  <a:lnTo>
                    <a:pt x="554736" y="808227"/>
                  </a:lnTo>
                  <a:lnTo>
                    <a:pt x="558291" y="814323"/>
                  </a:lnTo>
                  <a:lnTo>
                    <a:pt x="561975" y="820546"/>
                  </a:lnTo>
                  <a:lnTo>
                    <a:pt x="569849" y="822578"/>
                  </a:lnTo>
                  <a:lnTo>
                    <a:pt x="576072" y="819022"/>
                  </a:lnTo>
                  <a:lnTo>
                    <a:pt x="650761" y="775462"/>
                  </a:lnTo>
                  <a:lnTo>
                    <a:pt x="647191" y="775462"/>
                  </a:lnTo>
                  <a:lnTo>
                    <a:pt x="647191" y="773683"/>
                  </a:lnTo>
                  <a:lnTo>
                    <a:pt x="640714" y="773683"/>
                  </a:lnTo>
                  <a:lnTo>
                    <a:pt x="621556" y="762507"/>
                  </a:lnTo>
                  <a:close/>
                </a:path>
                <a:path w="673100" h="822960">
                  <a:moveTo>
                    <a:pt x="25907" y="0"/>
                  </a:moveTo>
                  <a:lnTo>
                    <a:pt x="0" y="0"/>
                  </a:lnTo>
                  <a:lnTo>
                    <a:pt x="0" y="769619"/>
                  </a:lnTo>
                  <a:lnTo>
                    <a:pt x="5841" y="775462"/>
                  </a:lnTo>
                  <a:lnTo>
                    <a:pt x="599349" y="775462"/>
                  </a:lnTo>
                  <a:lnTo>
                    <a:pt x="621556" y="762507"/>
                  </a:lnTo>
                  <a:lnTo>
                    <a:pt x="25907" y="762507"/>
                  </a:lnTo>
                  <a:lnTo>
                    <a:pt x="12953" y="749553"/>
                  </a:lnTo>
                  <a:lnTo>
                    <a:pt x="25907" y="749553"/>
                  </a:lnTo>
                  <a:lnTo>
                    <a:pt x="25907" y="0"/>
                  </a:lnTo>
                  <a:close/>
                </a:path>
                <a:path w="673100" h="822960">
                  <a:moveTo>
                    <a:pt x="650761" y="749553"/>
                  </a:moveTo>
                  <a:lnTo>
                    <a:pt x="647191" y="749553"/>
                  </a:lnTo>
                  <a:lnTo>
                    <a:pt x="647191" y="775462"/>
                  </a:lnTo>
                  <a:lnTo>
                    <a:pt x="650761" y="775462"/>
                  </a:lnTo>
                  <a:lnTo>
                    <a:pt x="672973" y="762507"/>
                  </a:lnTo>
                  <a:lnTo>
                    <a:pt x="650761" y="749553"/>
                  </a:lnTo>
                  <a:close/>
                </a:path>
                <a:path w="673100" h="822960">
                  <a:moveTo>
                    <a:pt x="640714" y="751331"/>
                  </a:moveTo>
                  <a:lnTo>
                    <a:pt x="621556" y="762507"/>
                  </a:lnTo>
                  <a:lnTo>
                    <a:pt x="640714" y="773683"/>
                  </a:lnTo>
                  <a:lnTo>
                    <a:pt x="640714" y="751331"/>
                  </a:lnTo>
                  <a:close/>
                </a:path>
                <a:path w="673100" h="822960">
                  <a:moveTo>
                    <a:pt x="647191" y="751331"/>
                  </a:moveTo>
                  <a:lnTo>
                    <a:pt x="640714" y="751331"/>
                  </a:lnTo>
                  <a:lnTo>
                    <a:pt x="640714" y="773683"/>
                  </a:lnTo>
                  <a:lnTo>
                    <a:pt x="647191" y="773683"/>
                  </a:lnTo>
                  <a:lnTo>
                    <a:pt x="647191" y="751331"/>
                  </a:lnTo>
                  <a:close/>
                </a:path>
                <a:path w="673100" h="822960">
                  <a:moveTo>
                    <a:pt x="25907" y="749553"/>
                  </a:moveTo>
                  <a:lnTo>
                    <a:pt x="12953" y="749553"/>
                  </a:lnTo>
                  <a:lnTo>
                    <a:pt x="25907" y="762507"/>
                  </a:lnTo>
                  <a:lnTo>
                    <a:pt x="25907" y="749553"/>
                  </a:lnTo>
                  <a:close/>
                </a:path>
                <a:path w="673100" h="822960">
                  <a:moveTo>
                    <a:pt x="599349" y="749553"/>
                  </a:moveTo>
                  <a:lnTo>
                    <a:pt x="25907" y="749553"/>
                  </a:lnTo>
                  <a:lnTo>
                    <a:pt x="25907" y="762507"/>
                  </a:lnTo>
                  <a:lnTo>
                    <a:pt x="621556" y="762507"/>
                  </a:lnTo>
                  <a:lnTo>
                    <a:pt x="599349" y="749553"/>
                  </a:lnTo>
                  <a:close/>
                </a:path>
                <a:path w="673100" h="822960">
                  <a:moveTo>
                    <a:pt x="569849" y="702309"/>
                  </a:moveTo>
                  <a:lnTo>
                    <a:pt x="561975" y="704468"/>
                  </a:lnTo>
                  <a:lnTo>
                    <a:pt x="558291" y="710564"/>
                  </a:lnTo>
                  <a:lnTo>
                    <a:pt x="554736" y="716788"/>
                  </a:lnTo>
                  <a:lnTo>
                    <a:pt x="556767" y="724788"/>
                  </a:lnTo>
                  <a:lnTo>
                    <a:pt x="562990" y="728344"/>
                  </a:lnTo>
                  <a:lnTo>
                    <a:pt x="621556" y="762507"/>
                  </a:lnTo>
                  <a:lnTo>
                    <a:pt x="640714" y="751331"/>
                  </a:lnTo>
                  <a:lnTo>
                    <a:pt x="647191" y="751331"/>
                  </a:lnTo>
                  <a:lnTo>
                    <a:pt x="647191" y="749553"/>
                  </a:lnTo>
                  <a:lnTo>
                    <a:pt x="650761" y="749553"/>
                  </a:lnTo>
                  <a:lnTo>
                    <a:pt x="569849" y="702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0" name="object 49">
              <a:extLst>
                <a:ext uri="{FF2B5EF4-FFF2-40B4-BE49-F238E27FC236}">
                  <a16:creationId xmlns:a16="http://schemas.microsoft.com/office/drawing/2014/main" id="{9C7070BF-B412-4CEA-AE4C-AE59CE19A37B}"/>
                </a:ext>
              </a:extLst>
            </p:cNvPr>
            <p:cNvSpPr/>
            <p:nvPr/>
          </p:nvSpPr>
          <p:spPr>
            <a:xfrm>
              <a:off x="7034021" y="3929634"/>
              <a:ext cx="295910" cy="297180"/>
            </a:xfrm>
            <a:custGeom>
              <a:avLst/>
              <a:gdLst/>
              <a:ahLst/>
              <a:cxnLst/>
              <a:rect l="l" t="t" r="r" b="b"/>
              <a:pathLst>
                <a:path w="295909" h="297179">
                  <a:moveTo>
                    <a:pt x="0" y="297180"/>
                  </a:moveTo>
                  <a:lnTo>
                    <a:pt x="295655" y="297180"/>
                  </a:lnTo>
                  <a:lnTo>
                    <a:pt x="295655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1" name="object 50">
              <a:extLst>
                <a:ext uri="{FF2B5EF4-FFF2-40B4-BE49-F238E27FC236}">
                  <a16:creationId xmlns:a16="http://schemas.microsoft.com/office/drawing/2014/main" id="{5854B9C6-18AF-4489-BB75-CD4A3A7C126A}"/>
                </a:ext>
              </a:extLst>
            </p:cNvPr>
            <p:cNvSpPr/>
            <p:nvPr/>
          </p:nvSpPr>
          <p:spPr>
            <a:xfrm>
              <a:off x="5781294" y="3929634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2" name="object 51">
              <a:extLst>
                <a:ext uri="{FF2B5EF4-FFF2-40B4-BE49-F238E27FC236}">
                  <a16:creationId xmlns:a16="http://schemas.microsoft.com/office/drawing/2014/main" id="{3603A50F-9E0A-4C94-B5B2-C3699527BBAC}"/>
                </a:ext>
              </a:extLst>
            </p:cNvPr>
            <p:cNvSpPr/>
            <p:nvPr/>
          </p:nvSpPr>
          <p:spPr>
            <a:xfrm>
              <a:off x="6093714" y="3929634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3" name="object 52">
              <a:extLst>
                <a:ext uri="{FF2B5EF4-FFF2-40B4-BE49-F238E27FC236}">
                  <a16:creationId xmlns:a16="http://schemas.microsoft.com/office/drawing/2014/main" id="{AC526E5F-6129-4379-A7B2-B8EA0B1E9AF2}"/>
                </a:ext>
              </a:extLst>
            </p:cNvPr>
            <p:cNvSpPr/>
            <p:nvPr/>
          </p:nvSpPr>
          <p:spPr>
            <a:xfrm>
              <a:off x="6093714" y="3929634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4" name="object 53">
              <a:extLst>
                <a:ext uri="{FF2B5EF4-FFF2-40B4-BE49-F238E27FC236}">
                  <a16:creationId xmlns:a16="http://schemas.microsoft.com/office/drawing/2014/main" id="{431FBAED-2F1A-4161-8C5C-00936C60F5BE}"/>
                </a:ext>
              </a:extLst>
            </p:cNvPr>
            <p:cNvSpPr/>
            <p:nvPr/>
          </p:nvSpPr>
          <p:spPr>
            <a:xfrm>
              <a:off x="6407658" y="3929634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80" y="297180"/>
                  </a:lnTo>
                  <a:lnTo>
                    <a:pt x="297180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5" name="object 54">
              <a:extLst>
                <a:ext uri="{FF2B5EF4-FFF2-40B4-BE49-F238E27FC236}">
                  <a16:creationId xmlns:a16="http://schemas.microsoft.com/office/drawing/2014/main" id="{AB4B3F85-3F37-466E-A897-5E1C672F3AE7}"/>
                </a:ext>
              </a:extLst>
            </p:cNvPr>
            <p:cNvSpPr/>
            <p:nvPr/>
          </p:nvSpPr>
          <p:spPr>
            <a:xfrm>
              <a:off x="6720078" y="3929634"/>
              <a:ext cx="32384" cy="297180"/>
            </a:xfrm>
            <a:custGeom>
              <a:avLst/>
              <a:gdLst/>
              <a:ahLst/>
              <a:cxnLst/>
              <a:rect l="l" t="t" r="r" b="b"/>
              <a:pathLst>
                <a:path w="32384" h="297179">
                  <a:moveTo>
                    <a:pt x="0" y="297180"/>
                  </a:moveTo>
                  <a:lnTo>
                    <a:pt x="32003" y="297180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6" name="object 55">
              <a:extLst>
                <a:ext uri="{FF2B5EF4-FFF2-40B4-BE49-F238E27FC236}">
                  <a16:creationId xmlns:a16="http://schemas.microsoft.com/office/drawing/2014/main" id="{0EB71B8E-D430-4FF7-A1C9-C6E3D526BD74}"/>
                </a:ext>
              </a:extLst>
            </p:cNvPr>
            <p:cNvSpPr/>
            <p:nvPr/>
          </p:nvSpPr>
          <p:spPr>
            <a:xfrm>
              <a:off x="6720078" y="3929634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7" name="object 56">
              <a:extLst>
                <a:ext uri="{FF2B5EF4-FFF2-40B4-BE49-F238E27FC236}">
                  <a16:creationId xmlns:a16="http://schemas.microsoft.com/office/drawing/2014/main" id="{B07AA2A5-1181-4F0A-806C-E8F2035A610A}"/>
                </a:ext>
              </a:extLst>
            </p:cNvPr>
            <p:cNvSpPr/>
            <p:nvPr/>
          </p:nvSpPr>
          <p:spPr>
            <a:xfrm>
              <a:off x="7346442" y="3929634"/>
              <a:ext cx="9525" cy="297180"/>
            </a:xfrm>
            <a:custGeom>
              <a:avLst/>
              <a:gdLst/>
              <a:ahLst/>
              <a:cxnLst/>
              <a:rect l="l" t="t" r="r" b="b"/>
              <a:pathLst>
                <a:path w="9525" h="297179">
                  <a:moveTo>
                    <a:pt x="0" y="297180"/>
                  </a:moveTo>
                  <a:lnTo>
                    <a:pt x="9143" y="297180"/>
                  </a:lnTo>
                  <a:lnTo>
                    <a:pt x="9143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8" name="object 57">
              <a:extLst>
                <a:ext uri="{FF2B5EF4-FFF2-40B4-BE49-F238E27FC236}">
                  <a16:creationId xmlns:a16="http://schemas.microsoft.com/office/drawing/2014/main" id="{A527B942-D550-4A30-844C-D480701FB8DA}"/>
                </a:ext>
              </a:extLst>
            </p:cNvPr>
            <p:cNvSpPr/>
            <p:nvPr/>
          </p:nvSpPr>
          <p:spPr>
            <a:xfrm>
              <a:off x="7346442" y="3929634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9" name="object 58">
              <a:extLst>
                <a:ext uri="{FF2B5EF4-FFF2-40B4-BE49-F238E27FC236}">
                  <a16:creationId xmlns:a16="http://schemas.microsoft.com/office/drawing/2014/main" id="{D17B78D0-E3AA-4D07-B17D-DE3F0C649805}"/>
                </a:ext>
              </a:extLst>
            </p:cNvPr>
            <p:cNvSpPr/>
            <p:nvPr/>
          </p:nvSpPr>
          <p:spPr>
            <a:xfrm>
              <a:off x="5108447" y="4018915"/>
              <a:ext cx="673100" cy="726440"/>
            </a:xfrm>
            <a:custGeom>
              <a:avLst/>
              <a:gdLst/>
              <a:ahLst/>
              <a:cxnLst/>
              <a:rect l="l" t="t" r="r" b="b"/>
              <a:pathLst>
                <a:path w="673100" h="726439">
                  <a:moveTo>
                    <a:pt x="599349" y="47117"/>
                  </a:moveTo>
                  <a:lnTo>
                    <a:pt x="5841" y="47117"/>
                  </a:lnTo>
                  <a:lnTo>
                    <a:pt x="0" y="52959"/>
                  </a:lnTo>
                  <a:lnTo>
                    <a:pt x="0" y="726186"/>
                  </a:lnTo>
                  <a:lnTo>
                    <a:pt x="25907" y="726186"/>
                  </a:lnTo>
                  <a:lnTo>
                    <a:pt x="25907" y="73025"/>
                  </a:lnTo>
                  <a:lnTo>
                    <a:pt x="12953" y="73025"/>
                  </a:lnTo>
                  <a:lnTo>
                    <a:pt x="25907" y="60071"/>
                  </a:lnTo>
                  <a:lnTo>
                    <a:pt x="621556" y="60071"/>
                  </a:lnTo>
                  <a:lnTo>
                    <a:pt x="599349" y="47117"/>
                  </a:lnTo>
                  <a:close/>
                </a:path>
                <a:path w="673100" h="726439">
                  <a:moveTo>
                    <a:pt x="621556" y="60071"/>
                  </a:moveTo>
                  <a:lnTo>
                    <a:pt x="562990" y="94234"/>
                  </a:lnTo>
                  <a:lnTo>
                    <a:pt x="556767" y="97790"/>
                  </a:lnTo>
                  <a:lnTo>
                    <a:pt x="554736" y="105791"/>
                  </a:lnTo>
                  <a:lnTo>
                    <a:pt x="558291" y="111887"/>
                  </a:lnTo>
                  <a:lnTo>
                    <a:pt x="561975" y="118110"/>
                  </a:lnTo>
                  <a:lnTo>
                    <a:pt x="569849" y="120142"/>
                  </a:lnTo>
                  <a:lnTo>
                    <a:pt x="576072" y="116586"/>
                  </a:lnTo>
                  <a:lnTo>
                    <a:pt x="650761" y="73025"/>
                  </a:lnTo>
                  <a:lnTo>
                    <a:pt x="647191" y="73025"/>
                  </a:lnTo>
                  <a:lnTo>
                    <a:pt x="647191" y="71247"/>
                  </a:lnTo>
                  <a:lnTo>
                    <a:pt x="640714" y="71247"/>
                  </a:lnTo>
                  <a:lnTo>
                    <a:pt x="621556" y="60071"/>
                  </a:lnTo>
                  <a:close/>
                </a:path>
                <a:path w="673100" h="726439">
                  <a:moveTo>
                    <a:pt x="25907" y="60071"/>
                  </a:moveTo>
                  <a:lnTo>
                    <a:pt x="12953" y="73025"/>
                  </a:lnTo>
                  <a:lnTo>
                    <a:pt x="25907" y="73025"/>
                  </a:lnTo>
                  <a:lnTo>
                    <a:pt x="25907" y="60071"/>
                  </a:lnTo>
                  <a:close/>
                </a:path>
                <a:path w="673100" h="726439">
                  <a:moveTo>
                    <a:pt x="621556" y="60071"/>
                  </a:moveTo>
                  <a:lnTo>
                    <a:pt x="25907" y="60071"/>
                  </a:lnTo>
                  <a:lnTo>
                    <a:pt x="25907" y="73025"/>
                  </a:lnTo>
                  <a:lnTo>
                    <a:pt x="599349" y="73025"/>
                  </a:lnTo>
                  <a:lnTo>
                    <a:pt x="621556" y="60071"/>
                  </a:lnTo>
                  <a:close/>
                </a:path>
                <a:path w="673100" h="726439">
                  <a:moveTo>
                    <a:pt x="650761" y="47117"/>
                  </a:moveTo>
                  <a:lnTo>
                    <a:pt x="647191" y="47117"/>
                  </a:lnTo>
                  <a:lnTo>
                    <a:pt x="647191" y="73025"/>
                  </a:lnTo>
                  <a:lnTo>
                    <a:pt x="650761" y="73025"/>
                  </a:lnTo>
                  <a:lnTo>
                    <a:pt x="672973" y="60071"/>
                  </a:lnTo>
                  <a:lnTo>
                    <a:pt x="650761" y="47117"/>
                  </a:lnTo>
                  <a:close/>
                </a:path>
                <a:path w="673100" h="726439">
                  <a:moveTo>
                    <a:pt x="640714" y="48895"/>
                  </a:moveTo>
                  <a:lnTo>
                    <a:pt x="621556" y="60071"/>
                  </a:lnTo>
                  <a:lnTo>
                    <a:pt x="640714" y="71247"/>
                  </a:lnTo>
                  <a:lnTo>
                    <a:pt x="640714" y="48895"/>
                  </a:lnTo>
                  <a:close/>
                </a:path>
                <a:path w="673100" h="726439">
                  <a:moveTo>
                    <a:pt x="647191" y="48895"/>
                  </a:moveTo>
                  <a:lnTo>
                    <a:pt x="640714" y="48895"/>
                  </a:lnTo>
                  <a:lnTo>
                    <a:pt x="640714" y="71247"/>
                  </a:lnTo>
                  <a:lnTo>
                    <a:pt x="647191" y="71247"/>
                  </a:lnTo>
                  <a:lnTo>
                    <a:pt x="647191" y="48895"/>
                  </a:lnTo>
                  <a:close/>
                </a:path>
                <a:path w="673100" h="726439">
                  <a:moveTo>
                    <a:pt x="569849" y="0"/>
                  </a:moveTo>
                  <a:lnTo>
                    <a:pt x="561975" y="2032"/>
                  </a:lnTo>
                  <a:lnTo>
                    <a:pt x="558291" y="8255"/>
                  </a:lnTo>
                  <a:lnTo>
                    <a:pt x="554736" y="14351"/>
                  </a:lnTo>
                  <a:lnTo>
                    <a:pt x="556767" y="22352"/>
                  </a:lnTo>
                  <a:lnTo>
                    <a:pt x="562990" y="25908"/>
                  </a:lnTo>
                  <a:lnTo>
                    <a:pt x="621556" y="60071"/>
                  </a:lnTo>
                  <a:lnTo>
                    <a:pt x="640714" y="48895"/>
                  </a:lnTo>
                  <a:lnTo>
                    <a:pt x="647191" y="48895"/>
                  </a:lnTo>
                  <a:lnTo>
                    <a:pt x="647191" y="47117"/>
                  </a:lnTo>
                  <a:lnTo>
                    <a:pt x="650761" y="47117"/>
                  </a:lnTo>
                  <a:lnTo>
                    <a:pt x="576072" y="3556"/>
                  </a:lnTo>
                  <a:lnTo>
                    <a:pt x="5698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0" name="object 59">
              <a:extLst>
                <a:ext uri="{FF2B5EF4-FFF2-40B4-BE49-F238E27FC236}">
                  <a16:creationId xmlns:a16="http://schemas.microsoft.com/office/drawing/2014/main" id="{CF721AF1-123F-4AAF-8C32-FA5E749FD120}"/>
                </a:ext>
              </a:extLst>
            </p:cNvPr>
            <p:cNvSpPr txBox="1"/>
            <p:nvPr/>
          </p:nvSpPr>
          <p:spPr>
            <a:xfrm>
              <a:off x="7775194" y="3405882"/>
              <a:ext cx="189864" cy="673363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150" dirty="0">
                  <a:latin typeface="DejaVu Serif"/>
                  <a:cs typeface="DejaVu Serif"/>
                </a:rPr>
                <a:t>𝑋</a:t>
              </a:r>
              <a:endParaRPr sz="1600">
                <a:latin typeface="DejaVu Serif"/>
                <a:cs typeface="DejaVu Serif"/>
              </a:endParaRPr>
            </a:p>
          </p:txBody>
        </p:sp>
        <p:sp>
          <p:nvSpPr>
            <p:cNvPr id="61" name="object 60">
              <a:extLst>
                <a:ext uri="{FF2B5EF4-FFF2-40B4-BE49-F238E27FC236}">
                  <a16:creationId xmlns:a16="http://schemas.microsoft.com/office/drawing/2014/main" id="{FAB3A782-472D-47B2-B59E-BDE521A14A3E}"/>
                </a:ext>
              </a:extLst>
            </p:cNvPr>
            <p:cNvSpPr txBox="1"/>
            <p:nvPr/>
          </p:nvSpPr>
          <p:spPr>
            <a:xfrm>
              <a:off x="7941818" y="3580107"/>
              <a:ext cx="133985" cy="47792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430"/>
                </a:lnSpc>
              </a:pPr>
              <a:r>
                <a:rPr sz="1200" spc="305" dirty="0">
                  <a:latin typeface="DejaVu Serif"/>
                  <a:cs typeface="DejaVu Serif"/>
                </a:rPr>
                <a:t>𝐾</a:t>
              </a:r>
              <a:endParaRPr sz="1200">
                <a:latin typeface="DejaVu Serif"/>
                <a:cs typeface="DejaVu Serif"/>
              </a:endParaRPr>
            </a:p>
          </p:txBody>
        </p:sp>
        <p:sp>
          <p:nvSpPr>
            <p:cNvPr id="62" name="object 61">
              <a:extLst>
                <a:ext uri="{FF2B5EF4-FFF2-40B4-BE49-F238E27FC236}">
                  <a16:creationId xmlns:a16="http://schemas.microsoft.com/office/drawing/2014/main" id="{0BDC0F88-422C-4582-9CA3-86188F57191B}"/>
                </a:ext>
              </a:extLst>
            </p:cNvPr>
            <p:cNvSpPr txBox="1"/>
            <p:nvPr/>
          </p:nvSpPr>
          <p:spPr>
            <a:xfrm>
              <a:off x="7775194" y="3896614"/>
              <a:ext cx="189864" cy="67251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0" dirty="0">
                  <a:latin typeface="DejaVu Serif"/>
                  <a:cs typeface="DejaVu Serif"/>
                </a:rPr>
                <a:t>𝑋</a:t>
              </a:r>
              <a:endParaRPr sz="1600">
                <a:latin typeface="DejaVu Serif"/>
                <a:cs typeface="DejaVu Serif"/>
              </a:endParaRPr>
            </a:p>
          </p:txBody>
        </p:sp>
        <p:sp>
          <p:nvSpPr>
            <p:cNvPr id="63" name="object 62">
              <a:extLst>
                <a:ext uri="{FF2B5EF4-FFF2-40B4-BE49-F238E27FC236}">
                  <a16:creationId xmlns:a16="http://schemas.microsoft.com/office/drawing/2014/main" id="{49E2DFE5-C9F2-40CF-8C0B-A164A350E2EE}"/>
                </a:ext>
              </a:extLst>
            </p:cNvPr>
            <p:cNvSpPr txBox="1"/>
            <p:nvPr/>
          </p:nvSpPr>
          <p:spPr>
            <a:xfrm>
              <a:off x="7941818" y="4070835"/>
              <a:ext cx="133985" cy="47792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430"/>
                </a:lnSpc>
              </a:pPr>
              <a:r>
                <a:rPr sz="1200" spc="305" dirty="0">
                  <a:latin typeface="DejaVu Serif"/>
                  <a:cs typeface="DejaVu Serif"/>
                </a:rPr>
                <a:t>𝐾</a:t>
              </a:r>
              <a:endParaRPr sz="1200">
                <a:latin typeface="DejaVu Serif"/>
                <a:cs typeface="DejaVu Serif"/>
              </a:endParaRPr>
            </a:p>
          </p:txBody>
        </p:sp>
        <p:sp>
          <p:nvSpPr>
            <p:cNvPr id="64" name="object 63">
              <a:extLst>
                <a:ext uri="{FF2B5EF4-FFF2-40B4-BE49-F238E27FC236}">
                  <a16:creationId xmlns:a16="http://schemas.microsoft.com/office/drawing/2014/main" id="{565C4FDE-1444-4D64-B482-B71EA251C332}"/>
                </a:ext>
              </a:extLst>
            </p:cNvPr>
            <p:cNvSpPr/>
            <p:nvPr/>
          </p:nvSpPr>
          <p:spPr>
            <a:xfrm>
              <a:off x="6824218" y="1820417"/>
              <a:ext cx="4777740" cy="1529080"/>
            </a:xfrm>
            <a:custGeom>
              <a:avLst/>
              <a:gdLst/>
              <a:ahLst/>
              <a:cxnLst/>
              <a:rect l="l" t="t" r="r" b="b"/>
              <a:pathLst>
                <a:path w="4777740" h="1529079">
                  <a:moveTo>
                    <a:pt x="616711" y="0"/>
                  </a:moveTo>
                  <a:lnTo>
                    <a:pt x="1310131" y="0"/>
                  </a:lnTo>
                  <a:lnTo>
                    <a:pt x="2350261" y="0"/>
                  </a:lnTo>
                  <a:lnTo>
                    <a:pt x="4777232" y="0"/>
                  </a:lnTo>
                  <a:lnTo>
                    <a:pt x="4777232" y="664972"/>
                  </a:lnTo>
                  <a:lnTo>
                    <a:pt x="4777232" y="949960"/>
                  </a:lnTo>
                  <a:lnTo>
                    <a:pt x="4777232" y="1139952"/>
                  </a:lnTo>
                  <a:lnTo>
                    <a:pt x="2350261" y="1139952"/>
                  </a:lnTo>
                  <a:lnTo>
                    <a:pt x="0" y="1528699"/>
                  </a:lnTo>
                  <a:lnTo>
                    <a:pt x="1310131" y="1139952"/>
                  </a:lnTo>
                  <a:lnTo>
                    <a:pt x="616711" y="1139952"/>
                  </a:lnTo>
                  <a:lnTo>
                    <a:pt x="616711" y="949960"/>
                  </a:lnTo>
                  <a:lnTo>
                    <a:pt x="616711" y="664972"/>
                  </a:lnTo>
                  <a:lnTo>
                    <a:pt x="616711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5" name="object 64">
              <a:extLst>
                <a:ext uri="{FF2B5EF4-FFF2-40B4-BE49-F238E27FC236}">
                  <a16:creationId xmlns:a16="http://schemas.microsoft.com/office/drawing/2014/main" id="{DBE0679F-EF7C-4ECA-B7E7-DE7B006FA5EC}"/>
                </a:ext>
              </a:extLst>
            </p:cNvPr>
            <p:cNvSpPr txBox="1"/>
            <p:nvPr/>
          </p:nvSpPr>
          <p:spPr>
            <a:xfrm>
              <a:off x="7519543" y="1904188"/>
              <a:ext cx="3798570" cy="1001083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sz="1600" dirty="0">
                  <a:latin typeface="Arial"/>
                  <a:cs typeface="Arial"/>
                </a:rPr>
                <a:t>If </a:t>
              </a:r>
              <a:r>
                <a:rPr sz="1600" spc="5" dirty="0">
                  <a:latin typeface="Arial"/>
                  <a:cs typeface="Arial"/>
                </a:rPr>
                <a:t>two </a:t>
              </a:r>
              <a:r>
                <a:rPr sz="1600" spc="-45" dirty="0">
                  <a:latin typeface="Arial"/>
                  <a:cs typeface="Arial"/>
                </a:rPr>
                <a:t>inputs </a:t>
              </a:r>
              <a:r>
                <a:rPr sz="1600" spc="-75" dirty="0">
                  <a:latin typeface="Arial"/>
                  <a:cs typeface="Arial"/>
                </a:rPr>
                <a:t>match </a:t>
              </a:r>
              <a:r>
                <a:rPr sz="1600" spc="-30" dirty="0">
                  <a:latin typeface="Arial"/>
                  <a:cs typeface="Arial"/>
                </a:rPr>
                <a:t>at </a:t>
              </a:r>
              <a:r>
                <a:rPr sz="1600" spc="-75" dirty="0">
                  <a:latin typeface="Arial"/>
                  <a:cs typeface="Arial"/>
                </a:rPr>
                <a:t>layer </a:t>
              </a:r>
              <a:r>
                <a:rPr sz="1600" spc="100" dirty="0">
                  <a:latin typeface="DejaVu Serif"/>
                  <a:cs typeface="DejaVu Serif"/>
                </a:rPr>
                <a:t>𝐾</a:t>
              </a:r>
              <a:r>
                <a:rPr sz="1600" spc="100" dirty="0">
                  <a:latin typeface="Arial"/>
                  <a:cs typeface="Arial"/>
                </a:rPr>
                <a:t>, </a:t>
              </a:r>
              <a:r>
                <a:rPr sz="1600" spc="-30" dirty="0">
                  <a:latin typeface="Arial"/>
                  <a:cs typeface="Arial"/>
                </a:rPr>
                <a:t>then  </a:t>
              </a:r>
              <a:r>
                <a:rPr sz="1600" spc="-45" dirty="0">
                  <a:latin typeface="Arial"/>
                  <a:cs typeface="Arial"/>
                </a:rPr>
                <a:t>they </a:t>
              </a:r>
              <a:r>
                <a:rPr sz="1600" b="1" spc="-120" dirty="0">
                  <a:solidFill>
                    <a:srgbClr val="FF0000"/>
                  </a:solidFill>
                  <a:latin typeface="Trebuchet MS"/>
                  <a:cs typeface="Trebuchet MS"/>
                </a:rPr>
                <a:t>produce the </a:t>
              </a:r>
              <a:r>
                <a:rPr sz="1600" b="1" spc="-100" dirty="0">
                  <a:solidFill>
                    <a:srgbClr val="FF0000"/>
                  </a:solidFill>
                  <a:latin typeface="Trebuchet MS"/>
                  <a:cs typeface="Trebuchet MS"/>
                </a:rPr>
                <a:t>same </a:t>
              </a:r>
              <a:r>
                <a:rPr sz="1600" b="1" spc="-114" dirty="0">
                  <a:solidFill>
                    <a:srgbClr val="FF0000"/>
                  </a:solidFill>
                  <a:latin typeface="Trebuchet MS"/>
                  <a:cs typeface="Trebuchet MS"/>
                </a:rPr>
                <a:t>result  </a:t>
              </a:r>
              <a:r>
                <a:rPr sz="1600" spc="-110" dirty="0">
                  <a:latin typeface="Arial"/>
                  <a:cs typeface="Arial"/>
                </a:rPr>
                <a:t>regardless </a:t>
              </a:r>
              <a:r>
                <a:rPr sz="1600" spc="-5" dirty="0">
                  <a:latin typeface="Arial"/>
                  <a:cs typeface="Arial"/>
                </a:rPr>
                <a:t>of </a:t>
              </a:r>
              <a:r>
                <a:rPr sz="1600" spc="-135" dirty="0">
                  <a:latin typeface="Arial"/>
                  <a:cs typeface="Arial"/>
                </a:rPr>
                <a:t>changes </a:t>
              </a:r>
              <a:r>
                <a:rPr sz="1600" spc="-105" dirty="0">
                  <a:latin typeface="Arial"/>
                  <a:cs typeface="Arial"/>
                </a:rPr>
                <a:t>above </a:t>
              </a:r>
              <a:r>
                <a:rPr sz="1600" spc="-75" dirty="0">
                  <a:latin typeface="Arial"/>
                  <a:cs typeface="Arial"/>
                </a:rPr>
                <a:t>layer</a:t>
              </a:r>
              <a:r>
                <a:rPr sz="1600" spc="-225" dirty="0">
                  <a:latin typeface="Arial"/>
                  <a:cs typeface="Arial"/>
                </a:rPr>
                <a:t> </a:t>
              </a:r>
              <a:r>
                <a:rPr sz="1600" spc="100" dirty="0">
                  <a:latin typeface="DejaVu Serif"/>
                  <a:cs typeface="DejaVu Serif"/>
                </a:rPr>
                <a:t>𝐾</a:t>
              </a:r>
              <a:r>
                <a:rPr sz="1600" spc="100" dirty="0">
                  <a:latin typeface="Arial"/>
                  <a:cs typeface="Arial"/>
                </a:rPr>
                <a:t>.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66" name="object 65">
              <a:extLst>
                <a:ext uri="{FF2B5EF4-FFF2-40B4-BE49-F238E27FC236}">
                  <a16:creationId xmlns:a16="http://schemas.microsoft.com/office/drawing/2014/main" id="{01ABDD56-00D9-4A72-A8C1-9DCA0D4784F9}"/>
                </a:ext>
              </a:extLst>
            </p:cNvPr>
            <p:cNvSpPr/>
            <p:nvPr/>
          </p:nvSpPr>
          <p:spPr>
            <a:xfrm>
              <a:off x="7692390" y="3440429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09" h="295910">
                  <a:moveTo>
                    <a:pt x="0" y="295656"/>
                  </a:moveTo>
                  <a:lnTo>
                    <a:pt x="295655" y="295656"/>
                  </a:lnTo>
                  <a:lnTo>
                    <a:pt x="295655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7" name="object 66">
              <a:extLst>
                <a:ext uri="{FF2B5EF4-FFF2-40B4-BE49-F238E27FC236}">
                  <a16:creationId xmlns:a16="http://schemas.microsoft.com/office/drawing/2014/main" id="{D8BD342D-47EB-4DD9-9715-2F1DCEB5AD90}"/>
                </a:ext>
              </a:extLst>
            </p:cNvPr>
            <p:cNvSpPr/>
            <p:nvPr/>
          </p:nvSpPr>
          <p:spPr>
            <a:xfrm>
              <a:off x="6439661" y="3440429"/>
              <a:ext cx="297180" cy="295910"/>
            </a:xfrm>
            <a:custGeom>
              <a:avLst/>
              <a:gdLst/>
              <a:ahLst/>
              <a:cxnLst/>
              <a:rect l="l" t="t" r="r" b="b"/>
              <a:pathLst>
                <a:path w="297179" h="295910">
                  <a:moveTo>
                    <a:pt x="0" y="295656"/>
                  </a:moveTo>
                  <a:lnTo>
                    <a:pt x="297180" y="295656"/>
                  </a:lnTo>
                  <a:lnTo>
                    <a:pt x="297180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8" name="object 67">
              <a:extLst>
                <a:ext uri="{FF2B5EF4-FFF2-40B4-BE49-F238E27FC236}">
                  <a16:creationId xmlns:a16="http://schemas.microsoft.com/office/drawing/2014/main" id="{B861D92F-C0B2-4288-B8CB-5CC96F14ADBF}"/>
                </a:ext>
              </a:extLst>
            </p:cNvPr>
            <p:cNvSpPr/>
            <p:nvPr/>
          </p:nvSpPr>
          <p:spPr>
            <a:xfrm>
              <a:off x="6752081" y="3440429"/>
              <a:ext cx="297180" cy="295910"/>
            </a:xfrm>
            <a:custGeom>
              <a:avLst/>
              <a:gdLst/>
              <a:ahLst/>
              <a:cxnLst/>
              <a:rect l="l" t="t" r="r" b="b"/>
              <a:pathLst>
                <a:path w="297179" h="295910">
                  <a:moveTo>
                    <a:pt x="0" y="295656"/>
                  </a:moveTo>
                  <a:lnTo>
                    <a:pt x="297179" y="295656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9" name="object 68">
              <a:extLst>
                <a:ext uri="{FF2B5EF4-FFF2-40B4-BE49-F238E27FC236}">
                  <a16:creationId xmlns:a16="http://schemas.microsoft.com/office/drawing/2014/main" id="{7A5C31D2-9FAF-4214-BF37-E3E3F5973B39}"/>
                </a:ext>
              </a:extLst>
            </p:cNvPr>
            <p:cNvSpPr/>
            <p:nvPr/>
          </p:nvSpPr>
          <p:spPr>
            <a:xfrm>
              <a:off x="6752081" y="3440429"/>
              <a:ext cx="297180" cy="295910"/>
            </a:xfrm>
            <a:custGeom>
              <a:avLst/>
              <a:gdLst/>
              <a:ahLst/>
              <a:cxnLst/>
              <a:rect l="l" t="t" r="r" b="b"/>
              <a:pathLst>
                <a:path w="297179" h="295910">
                  <a:moveTo>
                    <a:pt x="0" y="295656"/>
                  </a:moveTo>
                  <a:lnTo>
                    <a:pt x="297179" y="295656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0" name="object 69">
              <a:extLst>
                <a:ext uri="{FF2B5EF4-FFF2-40B4-BE49-F238E27FC236}">
                  <a16:creationId xmlns:a16="http://schemas.microsoft.com/office/drawing/2014/main" id="{02E64EF2-4FE7-4B19-942D-6D249F9FA9BF}"/>
                </a:ext>
              </a:extLst>
            </p:cNvPr>
            <p:cNvSpPr/>
            <p:nvPr/>
          </p:nvSpPr>
          <p:spPr>
            <a:xfrm>
              <a:off x="7066026" y="3440429"/>
              <a:ext cx="297180" cy="295910"/>
            </a:xfrm>
            <a:custGeom>
              <a:avLst/>
              <a:gdLst/>
              <a:ahLst/>
              <a:cxnLst/>
              <a:rect l="l" t="t" r="r" b="b"/>
              <a:pathLst>
                <a:path w="297179" h="295910">
                  <a:moveTo>
                    <a:pt x="0" y="295656"/>
                  </a:moveTo>
                  <a:lnTo>
                    <a:pt x="297179" y="295656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1" name="object 70">
              <a:extLst>
                <a:ext uri="{FF2B5EF4-FFF2-40B4-BE49-F238E27FC236}">
                  <a16:creationId xmlns:a16="http://schemas.microsoft.com/office/drawing/2014/main" id="{36C1A877-F082-4F04-A799-C871C3537FB5}"/>
                </a:ext>
              </a:extLst>
            </p:cNvPr>
            <p:cNvSpPr/>
            <p:nvPr/>
          </p:nvSpPr>
          <p:spPr>
            <a:xfrm>
              <a:off x="7652766" y="3440429"/>
              <a:ext cx="22860" cy="295910"/>
            </a:xfrm>
            <a:custGeom>
              <a:avLst/>
              <a:gdLst/>
              <a:ahLst/>
              <a:cxnLst/>
              <a:rect l="l" t="t" r="r" b="b"/>
              <a:pathLst>
                <a:path w="22859" h="295910">
                  <a:moveTo>
                    <a:pt x="0" y="295656"/>
                  </a:moveTo>
                  <a:lnTo>
                    <a:pt x="22860" y="295656"/>
                  </a:lnTo>
                  <a:lnTo>
                    <a:pt x="22860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2" name="object 71">
              <a:extLst>
                <a:ext uri="{FF2B5EF4-FFF2-40B4-BE49-F238E27FC236}">
                  <a16:creationId xmlns:a16="http://schemas.microsoft.com/office/drawing/2014/main" id="{79AF5D48-1300-4060-80A9-A8226A143304}"/>
                </a:ext>
              </a:extLst>
            </p:cNvPr>
            <p:cNvSpPr/>
            <p:nvPr/>
          </p:nvSpPr>
          <p:spPr>
            <a:xfrm>
              <a:off x="7378445" y="3440429"/>
              <a:ext cx="297180" cy="295910"/>
            </a:xfrm>
            <a:custGeom>
              <a:avLst/>
              <a:gdLst/>
              <a:ahLst/>
              <a:cxnLst/>
              <a:rect l="l" t="t" r="r" b="b"/>
              <a:pathLst>
                <a:path w="297179" h="295910">
                  <a:moveTo>
                    <a:pt x="0" y="295656"/>
                  </a:moveTo>
                  <a:lnTo>
                    <a:pt x="297179" y="295656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3" name="object 72">
              <a:extLst>
                <a:ext uri="{FF2B5EF4-FFF2-40B4-BE49-F238E27FC236}">
                  <a16:creationId xmlns:a16="http://schemas.microsoft.com/office/drawing/2014/main" id="{9424F5B3-1EBA-4C27-B4BE-B759C3CC9BC4}"/>
                </a:ext>
              </a:extLst>
            </p:cNvPr>
            <p:cNvSpPr/>
            <p:nvPr/>
          </p:nvSpPr>
          <p:spPr>
            <a:xfrm>
              <a:off x="8279130" y="3440429"/>
              <a:ext cx="22860" cy="295910"/>
            </a:xfrm>
            <a:custGeom>
              <a:avLst/>
              <a:gdLst/>
              <a:ahLst/>
              <a:cxnLst/>
              <a:rect l="l" t="t" r="r" b="b"/>
              <a:pathLst>
                <a:path w="22859" h="295910">
                  <a:moveTo>
                    <a:pt x="0" y="295656"/>
                  </a:moveTo>
                  <a:lnTo>
                    <a:pt x="22859" y="295656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4" name="object 73">
              <a:extLst>
                <a:ext uri="{FF2B5EF4-FFF2-40B4-BE49-F238E27FC236}">
                  <a16:creationId xmlns:a16="http://schemas.microsoft.com/office/drawing/2014/main" id="{8E89BFC7-69CB-4E18-9949-06D3A4527D30}"/>
                </a:ext>
              </a:extLst>
            </p:cNvPr>
            <p:cNvSpPr/>
            <p:nvPr/>
          </p:nvSpPr>
          <p:spPr>
            <a:xfrm>
              <a:off x="8004809" y="3440429"/>
              <a:ext cx="297180" cy="295910"/>
            </a:xfrm>
            <a:custGeom>
              <a:avLst/>
              <a:gdLst/>
              <a:ahLst/>
              <a:cxnLst/>
              <a:rect l="l" t="t" r="r" b="b"/>
              <a:pathLst>
                <a:path w="297179" h="295910">
                  <a:moveTo>
                    <a:pt x="0" y="295656"/>
                  </a:moveTo>
                  <a:lnTo>
                    <a:pt x="297179" y="295656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5" name="object 74">
              <a:extLst>
                <a:ext uri="{FF2B5EF4-FFF2-40B4-BE49-F238E27FC236}">
                  <a16:creationId xmlns:a16="http://schemas.microsoft.com/office/drawing/2014/main" id="{70010298-C6A9-42A6-8969-8A0335DC9984}"/>
                </a:ext>
              </a:extLst>
            </p:cNvPr>
            <p:cNvSpPr/>
            <p:nvPr/>
          </p:nvSpPr>
          <p:spPr>
            <a:xfrm>
              <a:off x="5766815" y="2826257"/>
              <a:ext cx="673100" cy="822960"/>
            </a:xfrm>
            <a:custGeom>
              <a:avLst/>
              <a:gdLst/>
              <a:ahLst/>
              <a:cxnLst/>
              <a:rect l="l" t="t" r="r" b="b"/>
              <a:pathLst>
                <a:path w="673100" h="822960">
                  <a:moveTo>
                    <a:pt x="621556" y="762507"/>
                  </a:moveTo>
                  <a:lnTo>
                    <a:pt x="562991" y="796670"/>
                  </a:lnTo>
                  <a:lnTo>
                    <a:pt x="556768" y="800226"/>
                  </a:lnTo>
                  <a:lnTo>
                    <a:pt x="554736" y="808227"/>
                  </a:lnTo>
                  <a:lnTo>
                    <a:pt x="558292" y="814323"/>
                  </a:lnTo>
                  <a:lnTo>
                    <a:pt x="561975" y="820546"/>
                  </a:lnTo>
                  <a:lnTo>
                    <a:pt x="569849" y="822578"/>
                  </a:lnTo>
                  <a:lnTo>
                    <a:pt x="576072" y="819022"/>
                  </a:lnTo>
                  <a:lnTo>
                    <a:pt x="650761" y="775462"/>
                  </a:lnTo>
                  <a:lnTo>
                    <a:pt x="647192" y="775462"/>
                  </a:lnTo>
                  <a:lnTo>
                    <a:pt x="647192" y="773683"/>
                  </a:lnTo>
                  <a:lnTo>
                    <a:pt x="640714" y="773683"/>
                  </a:lnTo>
                  <a:lnTo>
                    <a:pt x="621556" y="762507"/>
                  </a:lnTo>
                  <a:close/>
                </a:path>
                <a:path w="673100" h="822960">
                  <a:moveTo>
                    <a:pt x="25908" y="0"/>
                  </a:moveTo>
                  <a:lnTo>
                    <a:pt x="0" y="0"/>
                  </a:lnTo>
                  <a:lnTo>
                    <a:pt x="0" y="769619"/>
                  </a:lnTo>
                  <a:lnTo>
                    <a:pt x="5842" y="775462"/>
                  </a:lnTo>
                  <a:lnTo>
                    <a:pt x="599349" y="775462"/>
                  </a:lnTo>
                  <a:lnTo>
                    <a:pt x="621556" y="762507"/>
                  </a:lnTo>
                  <a:lnTo>
                    <a:pt x="25908" y="762507"/>
                  </a:lnTo>
                  <a:lnTo>
                    <a:pt x="12954" y="749553"/>
                  </a:lnTo>
                  <a:lnTo>
                    <a:pt x="25908" y="749553"/>
                  </a:lnTo>
                  <a:lnTo>
                    <a:pt x="25908" y="0"/>
                  </a:lnTo>
                  <a:close/>
                </a:path>
                <a:path w="673100" h="822960">
                  <a:moveTo>
                    <a:pt x="650761" y="749553"/>
                  </a:moveTo>
                  <a:lnTo>
                    <a:pt x="647192" y="749553"/>
                  </a:lnTo>
                  <a:lnTo>
                    <a:pt x="647192" y="775462"/>
                  </a:lnTo>
                  <a:lnTo>
                    <a:pt x="650761" y="775462"/>
                  </a:lnTo>
                  <a:lnTo>
                    <a:pt x="672973" y="762507"/>
                  </a:lnTo>
                  <a:lnTo>
                    <a:pt x="650761" y="749553"/>
                  </a:lnTo>
                  <a:close/>
                </a:path>
                <a:path w="673100" h="822960">
                  <a:moveTo>
                    <a:pt x="640714" y="751331"/>
                  </a:moveTo>
                  <a:lnTo>
                    <a:pt x="621556" y="762507"/>
                  </a:lnTo>
                  <a:lnTo>
                    <a:pt x="640714" y="773683"/>
                  </a:lnTo>
                  <a:lnTo>
                    <a:pt x="640714" y="751331"/>
                  </a:lnTo>
                  <a:close/>
                </a:path>
                <a:path w="673100" h="822960">
                  <a:moveTo>
                    <a:pt x="647192" y="751331"/>
                  </a:moveTo>
                  <a:lnTo>
                    <a:pt x="640714" y="751331"/>
                  </a:lnTo>
                  <a:lnTo>
                    <a:pt x="640714" y="773683"/>
                  </a:lnTo>
                  <a:lnTo>
                    <a:pt x="647192" y="773683"/>
                  </a:lnTo>
                  <a:lnTo>
                    <a:pt x="647192" y="751331"/>
                  </a:lnTo>
                  <a:close/>
                </a:path>
                <a:path w="673100" h="822960">
                  <a:moveTo>
                    <a:pt x="25908" y="749553"/>
                  </a:moveTo>
                  <a:lnTo>
                    <a:pt x="12954" y="749553"/>
                  </a:lnTo>
                  <a:lnTo>
                    <a:pt x="25908" y="762507"/>
                  </a:lnTo>
                  <a:lnTo>
                    <a:pt x="25908" y="749553"/>
                  </a:lnTo>
                  <a:close/>
                </a:path>
                <a:path w="673100" h="822960">
                  <a:moveTo>
                    <a:pt x="599349" y="749553"/>
                  </a:moveTo>
                  <a:lnTo>
                    <a:pt x="25908" y="749553"/>
                  </a:lnTo>
                  <a:lnTo>
                    <a:pt x="25908" y="762507"/>
                  </a:lnTo>
                  <a:lnTo>
                    <a:pt x="621556" y="762507"/>
                  </a:lnTo>
                  <a:lnTo>
                    <a:pt x="599349" y="749553"/>
                  </a:lnTo>
                  <a:close/>
                </a:path>
                <a:path w="673100" h="822960">
                  <a:moveTo>
                    <a:pt x="569849" y="702309"/>
                  </a:moveTo>
                  <a:lnTo>
                    <a:pt x="561975" y="704468"/>
                  </a:lnTo>
                  <a:lnTo>
                    <a:pt x="558292" y="710564"/>
                  </a:lnTo>
                  <a:lnTo>
                    <a:pt x="554736" y="716788"/>
                  </a:lnTo>
                  <a:lnTo>
                    <a:pt x="556768" y="724788"/>
                  </a:lnTo>
                  <a:lnTo>
                    <a:pt x="562991" y="728344"/>
                  </a:lnTo>
                  <a:lnTo>
                    <a:pt x="621556" y="762507"/>
                  </a:lnTo>
                  <a:lnTo>
                    <a:pt x="640714" y="751331"/>
                  </a:lnTo>
                  <a:lnTo>
                    <a:pt x="647192" y="751331"/>
                  </a:lnTo>
                  <a:lnTo>
                    <a:pt x="647192" y="749553"/>
                  </a:lnTo>
                  <a:lnTo>
                    <a:pt x="650761" y="749553"/>
                  </a:lnTo>
                  <a:lnTo>
                    <a:pt x="569849" y="702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6" name="object 75">
              <a:extLst>
                <a:ext uri="{FF2B5EF4-FFF2-40B4-BE49-F238E27FC236}">
                  <a16:creationId xmlns:a16="http://schemas.microsoft.com/office/drawing/2014/main" id="{9C1F8F26-4760-43AD-95E2-A349842A5D1A}"/>
                </a:ext>
              </a:extLst>
            </p:cNvPr>
            <p:cNvSpPr/>
            <p:nvPr/>
          </p:nvSpPr>
          <p:spPr>
            <a:xfrm>
              <a:off x="7692390" y="3929634"/>
              <a:ext cx="295910" cy="297180"/>
            </a:xfrm>
            <a:custGeom>
              <a:avLst/>
              <a:gdLst/>
              <a:ahLst/>
              <a:cxnLst/>
              <a:rect l="l" t="t" r="r" b="b"/>
              <a:pathLst>
                <a:path w="295909" h="297179">
                  <a:moveTo>
                    <a:pt x="0" y="297180"/>
                  </a:moveTo>
                  <a:lnTo>
                    <a:pt x="295655" y="297180"/>
                  </a:lnTo>
                  <a:lnTo>
                    <a:pt x="295655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7" name="object 76">
              <a:extLst>
                <a:ext uri="{FF2B5EF4-FFF2-40B4-BE49-F238E27FC236}">
                  <a16:creationId xmlns:a16="http://schemas.microsoft.com/office/drawing/2014/main" id="{E99A7286-C28E-44CA-8736-68C73EE25E8D}"/>
                </a:ext>
              </a:extLst>
            </p:cNvPr>
            <p:cNvSpPr/>
            <p:nvPr/>
          </p:nvSpPr>
          <p:spPr>
            <a:xfrm>
              <a:off x="6439661" y="3929634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80" y="297180"/>
                  </a:lnTo>
                  <a:lnTo>
                    <a:pt x="297180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8" name="object 77">
              <a:extLst>
                <a:ext uri="{FF2B5EF4-FFF2-40B4-BE49-F238E27FC236}">
                  <a16:creationId xmlns:a16="http://schemas.microsoft.com/office/drawing/2014/main" id="{DC9FBD12-3BD0-4454-A999-3BF34480C925}"/>
                </a:ext>
              </a:extLst>
            </p:cNvPr>
            <p:cNvSpPr/>
            <p:nvPr/>
          </p:nvSpPr>
          <p:spPr>
            <a:xfrm>
              <a:off x="6752081" y="3929634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9" name="object 78">
              <a:extLst>
                <a:ext uri="{FF2B5EF4-FFF2-40B4-BE49-F238E27FC236}">
                  <a16:creationId xmlns:a16="http://schemas.microsoft.com/office/drawing/2014/main" id="{3F53ED43-601A-4DE4-83FD-5EC4115E03DE}"/>
                </a:ext>
              </a:extLst>
            </p:cNvPr>
            <p:cNvSpPr/>
            <p:nvPr/>
          </p:nvSpPr>
          <p:spPr>
            <a:xfrm>
              <a:off x="6752081" y="3929634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0" name="object 79">
              <a:extLst>
                <a:ext uri="{FF2B5EF4-FFF2-40B4-BE49-F238E27FC236}">
                  <a16:creationId xmlns:a16="http://schemas.microsoft.com/office/drawing/2014/main" id="{9AFD79A6-921A-45DD-8C14-6FDE1F375FE7}"/>
                </a:ext>
              </a:extLst>
            </p:cNvPr>
            <p:cNvSpPr/>
            <p:nvPr/>
          </p:nvSpPr>
          <p:spPr>
            <a:xfrm>
              <a:off x="7066026" y="3929634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1" name="object 80">
              <a:extLst>
                <a:ext uri="{FF2B5EF4-FFF2-40B4-BE49-F238E27FC236}">
                  <a16:creationId xmlns:a16="http://schemas.microsoft.com/office/drawing/2014/main" id="{CE017C2C-7D9D-410B-A4E2-0C1CE3E38ECD}"/>
                </a:ext>
              </a:extLst>
            </p:cNvPr>
            <p:cNvSpPr/>
            <p:nvPr/>
          </p:nvSpPr>
          <p:spPr>
            <a:xfrm>
              <a:off x="7652766" y="3929634"/>
              <a:ext cx="22860" cy="297180"/>
            </a:xfrm>
            <a:custGeom>
              <a:avLst/>
              <a:gdLst/>
              <a:ahLst/>
              <a:cxnLst/>
              <a:rect l="l" t="t" r="r" b="b"/>
              <a:pathLst>
                <a:path w="22859" h="297179">
                  <a:moveTo>
                    <a:pt x="0" y="297180"/>
                  </a:moveTo>
                  <a:lnTo>
                    <a:pt x="22860" y="297180"/>
                  </a:lnTo>
                  <a:lnTo>
                    <a:pt x="22860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2" name="object 81">
              <a:extLst>
                <a:ext uri="{FF2B5EF4-FFF2-40B4-BE49-F238E27FC236}">
                  <a16:creationId xmlns:a16="http://schemas.microsoft.com/office/drawing/2014/main" id="{7322EADA-C0CD-4F83-BF6B-075C6530BC7E}"/>
                </a:ext>
              </a:extLst>
            </p:cNvPr>
            <p:cNvSpPr/>
            <p:nvPr/>
          </p:nvSpPr>
          <p:spPr>
            <a:xfrm>
              <a:off x="7378445" y="3929634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3" name="object 82">
              <a:extLst>
                <a:ext uri="{FF2B5EF4-FFF2-40B4-BE49-F238E27FC236}">
                  <a16:creationId xmlns:a16="http://schemas.microsoft.com/office/drawing/2014/main" id="{523AC025-4532-41EB-86F9-CACE378C9B72}"/>
                </a:ext>
              </a:extLst>
            </p:cNvPr>
            <p:cNvSpPr/>
            <p:nvPr/>
          </p:nvSpPr>
          <p:spPr>
            <a:xfrm>
              <a:off x="8279130" y="3929634"/>
              <a:ext cx="22860" cy="297180"/>
            </a:xfrm>
            <a:custGeom>
              <a:avLst/>
              <a:gdLst/>
              <a:ahLst/>
              <a:cxnLst/>
              <a:rect l="l" t="t" r="r" b="b"/>
              <a:pathLst>
                <a:path w="22859" h="297179">
                  <a:moveTo>
                    <a:pt x="0" y="297180"/>
                  </a:moveTo>
                  <a:lnTo>
                    <a:pt x="22859" y="297180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4" name="object 83">
              <a:extLst>
                <a:ext uri="{FF2B5EF4-FFF2-40B4-BE49-F238E27FC236}">
                  <a16:creationId xmlns:a16="http://schemas.microsoft.com/office/drawing/2014/main" id="{EECEADBA-10C2-4A58-AAB9-1FE73AD1C370}"/>
                </a:ext>
              </a:extLst>
            </p:cNvPr>
            <p:cNvSpPr/>
            <p:nvPr/>
          </p:nvSpPr>
          <p:spPr>
            <a:xfrm>
              <a:off x="8004809" y="3929634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5" name="object 84">
              <a:extLst>
                <a:ext uri="{FF2B5EF4-FFF2-40B4-BE49-F238E27FC236}">
                  <a16:creationId xmlns:a16="http://schemas.microsoft.com/office/drawing/2014/main" id="{978FCEEB-8BF4-4E6E-9DCA-C799A5FFB55B}"/>
                </a:ext>
              </a:extLst>
            </p:cNvPr>
            <p:cNvSpPr/>
            <p:nvPr/>
          </p:nvSpPr>
          <p:spPr>
            <a:xfrm>
              <a:off x="5766815" y="4018915"/>
              <a:ext cx="673100" cy="726440"/>
            </a:xfrm>
            <a:custGeom>
              <a:avLst/>
              <a:gdLst/>
              <a:ahLst/>
              <a:cxnLst/>
              <a:rect l="l" t="t" r="r" b="b"/>
              <a:pathLst>
                <a:path w="673100" h="726439">
                  <a:moveTo>
                    <a:pt x="599349" y="47117"/>
                  </a:moveTo>
                  <a:lnTo>
                    <a:pt x="5842" y="47117"/>
                  </a:lnTo>
                  <a:lnTo>
                    <a:pt x="0" y="52959"/>
                  </a:lnTo>
                  <a:lnTo>
                    <a:pt x="0" y="726186"/>
                  </a:lnTo>
                  <a:lnTo>
                    <a:pt x="25908" y="726186"/>
                  </a:lnTo>
                  <a:lnTo>
                    <a:pt x="25908" y="73025"/>
                  </a:lnTo>
                  <a:lnTo>
                    <a:pt x="12954" y="73025"/>
                  </a:lnTo>
                  <a:lnTo>
                    <a:pt x="25908" y="60071"/>
                  </a:lnTo>
                  <a:lnTo>
                    <a:pt x="621556" y="60071"/>
                  </a:lnTo>
                  <a:lnTo>
                    <a:pt x="599349" y="47117"/>
                  </a:lnTo>
                  <a:close/>
                </a:path>
                <a:path w="673100" h="726439">
                  <a:moveTo>
                    <a:pt x="621556" y="60071"/>
                  </a:moveTo>
                  <a:lnTo>
                    <a:pt x="562991" y="94234"/>
                  </a:lnTo>
                  <a:lnTo>
                    <a:pt x="556768" y="97790"/>
                  </a:lnTo>
                  <a:lnTo>
                    <a:pt x="554736" y="105791"/>
                  </a:lnTo>
                  <a:lnTo>
                    <a:pt x="558292" y="111887"/>
                  </a:lnTo>
                  <a:lnTo>
                    <a:pt x="561975" y="118110"/>
                  </a:lnTo>
                  <a:lnTo>
                    <a:pt x="569849" y="120142"/>
                  </a:lnTo>
                  <a:lnTo>
                    <a:pt x="576072" y="116586"/>
                  </a:lnTo>
                  <a:lnTo>
                    <a:pt x="650761" y="73025"/>
                  </a:lnTo>
                  <a:lnTo>
                    <a:pt x="647192" y="73025"/>
                  </a:lnTo>
                  <a:lnTo>
                    <a:pt x="647192" y="71247"/>
                  </a:lnTo>
                  <a:lnTo>
                    <a:pt x="640714" y="71247"/>
                  </a:lnTo>
                  <a:lnTo>
                    <a:pt x="621556" y="60071"/>
                  </a:lnTo>
                  <a:close/>
                </a:path>
                <a:path w="673100" h="726439">
                  <a:moveTo>
                    <a:pt x="25908" y="60071"/>
                  </a:moveTo>
                  <a:lnTo>
                    <a:pt x="12954" y="73025"/>
                  </a:lnTo>
                  <a:lnTo>
                    <a:pt x="25908" y="73025"/>
                  </a:lnTo>
                  <a:lnTo>
                    <a:pt x="25908" y="60071"/>
                  </a:lnTo>
                  <a:close/>
                </a:path>
                <a:path w="673100" h="726439">
                  <a:moveTo>
                    <a:pt x="621556" y="60071"/>
                  </a:moveTo>
                  <a:lnTo>
                    <a:pt x="25908" y="60071"/>
                  </a:lnTo>
                  <a:lnTo>
                    <a:pt x="25908" y="73025"/>
                  </a:lnTo>
                  <a:lnTo>
                    <a:pt x="599349" y="73025"/>
                  </a:lnTo>
                  <a:lnTo>
                    <a:pt x="621556" y="60071"/>
                  </a:lnTo>
                  <a:close/>
                </a:path>
                <a:path w="673100" h="726439">
                  <a:moveTo>
                    <a:pt x="650761" y="47117"/>
                  </a:moveTo>
                  <a:lnTo>
                    <a:pt x="647192" y="47117"/>
                  </a:lnTo>
                  <a:lnTo>
                    <a:pt x="647192" y="73025"/>
                  </a:lnTo>
                  <a:lnTo>
                    <a:pt x="650761" y="73025"/>
                  </a:lnTo>
                  <a:lnTo>
                    <a:pt x="672973" y="60071"/>
                  </a:lnTo>
                  <a:lnTo>
                    <a:pt x="650761" y="47117"/>
                  </a:lnTo>
                  <a:close/>
                </a:path>
                <a:path w="673100" h="726439">
                  <a:moveTo>
                    <a:pt x="640714" y="48895"/>
                  </a:moveTo>
                  <a:lnTo>
                    <a:pt x="621556" y="60071"/>
                  </a:lnTo>
                  <a:lnTo>
                    <a:pt x="640714" y="71247"/>
                  </a:lnTo>
                  <a:lnTo>
                    <a:pt x="640714" y="48895"/>
                  </a:lnTo>
                  <a:close/>
                </a:path>
                <a:path w="673100" h="726439">
                  <a:moveTo>
                    <a:pt x="647192" y="48895"/>
                  </a:moveTo>
                  <a:lnTo>
                    <a:pt x="640714" y="48895"/>
                  </a:lnTo>
                  <a:lnTo>
                    <a:pt x="640714" y="71247"/>
                  </a:lnTo>
                  <a:lnTo>
                    <a:pt x="647192" y="71247"/>
                  </a:lnTo>
                  <a:lnTo>
                    <a:pt x="647192" y="48895"/>
                  </a:lnTo>
                  <a:close/>
                </a:path>
                <a:path w="673100" h="726439">
                  <a:moveTo>
                    <a:pt x="569849" y="0"/>
                  </a:moveTo>
                  <a:lnTo>
                    <a:pt x="561975" y="2032"/>
                  </a:lnTo>
                  <a:lnTo>
                    <a:pt x="558292" y="8255"/>
                  </a:lnTo>
                  <a:lnTo>
                    <a:pt x="554736" y="14351"/>
                  </a:lnTo>
                  <a:lnTo>
                    <a:pt x="556768" y="22352"/>
                  </a:lnTo>
                  <a:lnTo>
                    <a:pt x="562991" y="25908"/>
                  </a:lnTo>
                  <a:lnTo>
                    <a:pt x="621556" y="60071"/>
                  </a:lnTo>
                  <a:lnTo>
                    <a:pt x="640714" y="48895"/>
                  </a:lnTo>
                  <a:lnTo>
                    <a:pt x="647192" y="48895"/>
                  </a:lnTo>
                  <a:lnTo>
                    <a:pt x="647192" y="47117"/>
                  </a:lnTo>
                  <a:lnTo>
                    <a:pt x="650761" y="47117"/>
                  </a:lnTo>
                  <a:lnTo>
                    <a:pt x="576072" y="3556"/>
                  </a:lnTo>
                  <a:lnTo>
                    <a:pt x="5698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6" name="object 85">
              <a:extLst>
                <a:ext uri="{FF2B5EF4-FFF2-40B4-BE49-F238E27FC236}">
                  <a16:creationId xmlns:a16="http://schemas.microsoft.com/office/drawing/2014/main" id="{5BD6AFAE-0400-4699-9CC1-EDE5C1C54130}"/>
                </a:ext>
              </a:extLst>
            </p:cNvPr>
            <p:cNvSpPr txBox="1"/>
            <p:nvPr/>
          </p:nvSpPr>
          <p:spPr>
            <a:xfrm>
              <a:off x="8614282" y="3474881"/>
              <a:ext cx="393066" cy="64545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960"/>
                </a:lnSpc>
              </a:pPr>
              <a:r>
                <a:rPr sz="1600" spc="45" dirty="0">
                  <a:latin typeface="DejaVu Serif"/>
                  <a:cs typeface="DejaVu Serif"/>
                </a:rPr>
                <a:t>(</a:t>
              </a:r>
              <a:r>
                <a:rPr sz="1600" spc="65" dirty="0">
                  <a:latin typeface="DejaVu Serif"/>
                  <a:cs typeface="DejaVu Serif"/>
                </a:rPr>
                <a:t>𝑋</a:t>
              </a:r>
              <a:r>
                <a:rPr spc="457" baseline="-15325" dirty="0">
                  <a:latin typeface="DejaVu Serif"/>
                  <a:cs typeface="DejaVu Serif"/>
                </a:rPr>
                <a:t>𝐾</a:t>
              </a:r>
              <a:endParaRPr baseline="-15325">
                <a:latin typeface="DejaVu Serif"/>
                <a:cs typeface="DejaVu Serif"/>
              </a:endParaRPr>
            </a:p>
          </p:txBody>
        </p:sp>
        <p:sp>
          <p:nvSpPr>
            <p:cNvPr id="87" name="object 86">
              <a:extLst>
                <a:ext uri="{FF2B5EF4-FFF2-40B4-BE49-F238E27FC236}">
                  <a16:creationId xmlns:a16="http://schemas.microsoft.com/office/drawing/2014/main" id="{68FDEBED-4297-4007-BA91-24D3F15883C1}"/>
                </a:ext>
              </a:extLst>
            </p:cNvPr>
            <p:cNvSpPr txBox="1"/>
            <p:nvPr/>
          </p:nvSpPr>
          <p:spPr>
            <a:xfrm>
              <a:off x="8614282" y="3965609"/>
              <a:ext cx="393066" cy="64545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960"/>
                </a:lnSpc>
              </a:pPr>
              <a:r>
                <a:rPr sz="1600" spc="45" dirty="0">
                  <a:latin typeface="DejaVu Serif"/>
                  <a:cs typeface="DejaVu Serif"/>
                </a:rPr>
                <a:t>(</a:t>
              </a:r>
              <a:r>
                <a:rPr sz="1600" spc="65" dirty="0">
                  <a:latin typeface="DejaVu Serif"/>
                  <a:cs typeface="DejaVu Serif"/>
                </a:rPr>
                <a:t>𝑋</a:t>
              </a:r>
              <a:r>
                <a:rPr spc="457" baseline="-15325" dirty="0">
                  <a:latin typeface="DejaVu Serif"/>
                  <a:cs typeface="DejaVu Serif"/>
                </a:rPr>
                <a:t>𝐾</a:t>
              </a:r>
              <a:endParaRPr baseline="-15325">
                <a:latin typeface="DejaVu Serif"/>
                <a:cs typeface="DejaVu Serif"/>
              </a:endParaRPr>
            </a:p>
          </p:txBody>
        </p:sp>
        <p:sp>
          <p:nvSpPr>
            <p:cNvPr id="88" name="object 87">
              <a:extLst>
                <a:ext uri="{FF2B5EF4-FFF2-40B4-BE49-F238E27FC236}">
                  <a16:creationId xmlns:a16="http://schemas.microsoft.com/office/drawing/2014/main" id="{7C8A37DF-8A2F-4600-93E3-13B75FB0CEE9}"/>
                </a:ext>
              </a:extLst>
            </p:cNvPr>
            <p:cNvSpPr/>
            <p:nvPr/>
          </p:nvSpPr>
          <p:spPr>
            <a:xfrm>
              <a:off x="8295893" y="3440429"/>
              <a:ext cx="295910" cy="297180"/>
            </a:xfrm>
            <a:custGeom>
              <a:avLst/>
              <a:gdLst/>
              <a:ahLst/>
              <a:cxnLst/>
              <a:rect l="l" t="t" r="r" b="b"/>
              <a:pathLst>
                <a:path w="295909" h="297179">
                  <a:moveTo>
                    <a:pt x="0" y="297179"/>
                  </a:moveTo>
                  <a:lnTo>
                    <a:pt x="295655" y="297179"/>
                  </a:lnTo>
                  <a:lnTo>
                    <a:pt x="295655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9" name="object 88">
              <a:extLst>
                <a:ext uri="{FF2B5EF4-FFF2-40B4-BE49-F238E27FC236}">
                  <a16:creationId xmlns:a16="http://schemas.microsoft.com/office/drawing/2014/main" id="{EDF35999-9E86-4744-9A49-63988DD4D9AA}"/>
                </a:ext>
              </a:extLst>
            </p:cNvPr>
            <p:cNvSpPr/>
            <p:nvPr/>
          </p:nvSpPr>
          <p:spPr>
            <a:xfrm>
              <a:off x="7043166" y="3440429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79"/>
                  </a:moveTo>
                  <a:lnTo>
                    <a:pt x="297179" y="297179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0" name="object 89">
              <a:extLst>
                <a:ext uri="{FF2B5EF4-FFF2-40B4-BE49-F238E27FC236}">
                  <a16:creationId xmlns:a16="http://schemas.microsoft.com/office/drawing/2014/main" id="{30173F96-A3F5-4A4B-B80D-CCE64C3062F3}"/>
                </a:ext>
              </a:extLst>
            </p:cNvPr>
            <p:cNvSpPr/>
            <p:nvPr/>
          </p:nvSpPr>
          <p:spPr>
            <a:xfrm>
              <a:off x="7355585" y="3440429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79"/>
                  </a:moveTo>
                  <a:lnTo>
                    <a:pt x="297179" y="297179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1" name="object 90">
              <a:extLst>
                <a:ext uri="{FF2B5EF4-FFF2-40B4-BE49-F238E27FC236}">
                  <a16:creationId xmlns:a16="http://schemas.microsoft.com/office/drawing/2014/main" id="{179CFFC4-82B1-4596-BF27-3A7678F1E8D1}"/>
                </a:ext>
              </a:extLst>
            </p:cNvPr>
            <p:cNvSpPr/>
            <p:nvPr/>
          </p:nvSpPr>
          <p:spPr>
            <a:xfrm>
              <a:off x="7355585" y="3440429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79"/>
                  </a:moveTo>
                  <a:lnTo>
                    <a:pt x="297179" y="297179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2" name="object 91">
              <a:extLst>
                <a:ext uri="{FF2B5EF4-FFF2-40B4-BE49-F238E27FC236}">
                  <a16:creationId xmlns:a16="http://schemas.microsoft.com/office/drawing/2014/main" id="{27CA3B4F-341C-493D-99BF-F69BDCBF87D7}"/>
                </a:ext>
              </a:extLst>
            </p:cNvPr>
            <p:cNvSpPr/>
            <p:nvPr/>
          </p:nvSpPr>
          <p:spPr>
            <a:xfrm>
              <a:off x="7669530" y="3440429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79"/>
                  </a:moveTo>
                  <a:lnTo>
                    <a:pt x="297179" y="297179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3" name="object 92">
              <a:extLst>
                <a:ext uri="{FF2B5EF4-FFF2-40B4-BE49-F238E27FC236}">
                  <a16:creationId xmlns:a16="http://schemas.microsoft.com/office/drawing/2014/main" id="{2704EF46-25BC-44C0-9CBC-91163FE9B964}"/>
                </a:ext>
              </a:extLst>
            </p:cNvPr>
            <p:cNvSpPr/>
            <p:nvPr/>
          </p:nvSpPr>
          <p:spPr>
            <a:xfrm>
              <a:off x="7981950" y="3440429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79"/>
                  </a:moveTo>
                  <a:lnTo>
                    <a:pt x="297179" y="297179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4" name="object 93">
              <a:extLst>
                <a:ext uri="{FF2B5EF4-FFF2-40B4-BE49-F238E27FC236}">
                  <a16:creationId xmlns:a16="http://schemas.microsoft.com/office/drawing/2014/main" id="{FA33876B-BAFF-4F5C-B2E7-1A2939DCEA13}"/>
                </a:ext>
              </a:extLst>
            </p:cNvPr>
            <p:cNvSpPr/>
            <p:nvPr/>
          </p:nvSpPr>
          <p:spPr>
            <a:xfrm>
              <a:off x="7981950" y="3440429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79"/>
                  </a:moveTo>
                  <a:lnTo>
                    <a:pt x="297179" y="297179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5" name="object 94">
              <a:extLst>
                <a:ext uri="{FF2B5EF4-FFF2-40B4-BE49-F238E27FC236}">
                  <a16:creationId xmlns:a16="http://schemas.microsoft.com/office/drawing/2014/main" id="{87C4087B-E898-4862-922A-CB6145D036F0}"/>
                </a:ext>
              </a:extLst>
            </p:cNvPr>
            <p:cNvSpPr/>
            <p:nvPr/>
          </p:nvSpPr>
          <p:spPr>
            <a:xfrm>
              <a:off x="8608314" y="3440429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79"/>
                  </a:moveTo>
                  <a:lnTo>
                    <a:pt x="297179" y="297179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6" name="object 95">
              <a:extLst>
                <a:ext uri="{FF2B5EF4-FFF2-40B4-BE49-F238E27FC236}">
                  <a16:creationId xmlns:a16="http://schemas.microsoft.com/office/drawing/2014/main" id="{4A179632-F680-4D8D-8747-30311229AEA6}"/>
                </a:ext>
              </a:extLst>
            </p:cNvPr>
            <p:cNvSpPr/>
            <p:nvPr/>
          </p:nvSpPr>
          <p:spPr>
            <a:xfrm>
              <a:off x="8608314" y="3440429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79"/>
                  </a:moveTo>
                  <a:lnTo>
                    <a:pt x="297179" y="297179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7" name="object 96">
              <a:extLst>
                <a:ext uri="{FF2B5EF4-FFF2-40B4-BE49-F238E27FC236}">
                  <a16:creationId xmlns:a16="http://schemas.microsoft.com/office/drawing/2014/main" id="{E37B278F-B0E5-417E-B41B-19953D868710}"/>
                </a:ext>
              </a:extLst>
            </p:cNvPr>
            <p:cNvSpPr/>
            <p:nvPr/>
          </p:nvSpPr>
          <p:spPr>
            <a:xfrm>
              <a:off x="6370320" y="2826257"/>
              <a:ext cx="673100" cy="822960"/>
            </a:xfrm>
            <a:custGeom>
              <a:avLst/>
              <a:gdLst/>
              <a:ahLst/>
              <a:cxnLst/>
              <a:rect l="l" t="t" r="r" b="b"/>
              <a:pathLst>
                <a:path w="673100" h="822960">
                  <a:moveTo>
                    <a:pt x="621556" y="762507"/>
                  </a:moveTo>
                  <a:lnTo>
                    <a:pt x="562990" y="796670"/>
                  </a:lnTo>
                  <a:lnTo>
                    <a:pt x="556768" y="800226"/>
                  </a:lnTo>
                  <a:lnTo>
                    <a:pt x="554735" y="808227"/>
                  </a:lnTo>
                  <a:lnTo>
                    <a:pt x="558291" y="814323"/>
                  </a:lnTo>
                  <a:lnTo>
                    <a:pt x="561975" y="820546"/>
                  </a:lnTo>
                  <a:lnTo>
                    <a:pt x="569849" y="822578"/>
                  </a:lnTo>
                  <a:lnTo>
                    <a:pt x="576072" y="819022"/>
                  </a:lnTo>
                  <a:lnTo>
                    <a:pt x="650761" y="775462"/>
                  </a:lnTo>
                  <a:lnTo>
                    <a:pt x="647191" y="775462"/>
                  </a:lnTo>
                  <a:lnTo>
                    <a:pt x="647191" y="773683"/>
                  </a:lnTo>
                  <a:lnTo>
                    <a:pt x="640714" y="773683"/>
                  </a:lnTo>
                  <a:lnTo>
                    <a:pt x="621556" y="762507"/>
                  </a:lnTo>
                  <a:close/>
                </a:path>
                <a:path w="673100" h="822960">
                  <a:moveTo>
                    <a:pt x="25907" y="0"/>
                  </a:moveTo>
                  <a:lnTo>
                    <a:pt x="0" y="0"/>
                  </a:lnTo>
                  <a:lnTo>
                    <a:pt x="0" y="769619"/>
                  </a:lnTo>
                  <a:lnTo>
                    <a:pt x="5841" y="775462"/>
                  </a:lnTo>
                  <a:lnTo>
                    <a:pt x="599349" y="775462"/>
                  </a:lnTo>
                  <a:lnTo>
                    <a:pt x="621556" y="762507"/>
                  </a:lnTo>
                  <a:lnTo>
                    <a:pt x="25907" y="762507"/>
                  </a:lnTo>
                  <a:lnTo>
                    <a:pt x="12953" y="749553"/>
                  </a:lnTo>
                  <a:lnTo>
                    <a:pt x="25907" y="749553"/>
                  </a:lnTo>
                  <a:lnTo>
                    <a:pt x="25907" y="0"/>
                  </a:lnTo>
                  <a:close/>
                </a:path>
                <a:path w="673100" h="822960">
                  <a:moveTo>
                    <a:pt x="650761" y="749553"/>
                  </a:moveTo>
                  <a:lnTo>
                    <a:pt x="647191" y="749553"/>
                  </a:lnTo>
                  <a:lnTo>
                    <a:pt x="647191" y="775462"/>
                  </a:lnTo>
                  <a:lnTo>
                    <a:pt x="650761" y="775462"/>
                  </a:lnTo>
                  <a:lnTo>
                    <a:pt x="672973" y="762507"/>
                  </a:lnTo>
                  <a:lnTo>
                    <a:pt x="650761" y="749553"/>
                  </a:lnTo>
                  <a:close/>
                </a:path>
                <a:path w="673100" h="822960">
                  <a:moveTo>
                    <a:pt x="640714" y="751331"/>
                  </a:moveTo>
                  <a:lnTo>
                    <a:pt x="621556" y="762507"/>
                  </a:lnTo>
                  <a:lnTo>
                    <a:pt x="640714" y="773683"/>
                  </a:lnTo>
                  <a:lnTo>
                    <a:pt x="640714" y="751331"/>
                  </a:lnTo>
                  <a:close/>
                </a:path>
                <a:path w="673100" h="822960">
                  <a:moveTo>
                    <a:pt x="647191" y="751331"/>
                  </a:moveTo>
                  <a:lnTo>
                    <a:pt x="640714" y="751331"/>
                  </a:lnTo>
                  <a:lnTo>
                    <a:pt x="640714" y="773683"/>
                  </a:lnTo>
                  <a:lnTo>
                    <a:pt x="647191" y="773683"/>
                  </a:lnTo>
                  <a:lnTo>
                    <a:pt x="647191" y="751331"/>
                  </a:lnTo>
                  <a:close/>
                </a:path>
                <a:path w="673100" h="822960">
                  <a:moveTo>
                    <a:pt x="25907" y="749553"/>
                  </a:moveTo>
                  <a:lnTo>
                    <a:pt x="12953" y="749553"/>
                  </a:lnTo>
                  <a:lnTo>
                    <a:pt x="25907" y="762507"/>
                  </a:lnTo>
                  <a:lnTo>
                    <a:pt x="25907" y="749553"/>
                  </a:lnTo>
                  <a:close/>
                </a:path>
                <a:path w="673100" h="822960">
                  <a:moveTo>
                    <a:pt x="599349" y="749553"/>
                  </a:moveTo>
                  <a:lnTo>
                    <a:pt x="25907" y="749553"/>
                  </a:lnTo>
                  <a:lnTo>
                    <a:pt x="25907" y="762507"/>
                  </a:lnTo>
                  <a:lnTo>
                    <a:pt x="621556" y="762507"/>
                  </a:lnTo>
                  <a:lnTo>
                    <a:pt x="599349" y="749553"/>
                  </a:lnTo>
                  <a:close/>
                </a:path>
                <a:path w="673100" h="822960">
                  <a:moveTo>
                    <a:pt x="569849" y="702309"/>
                  </a:moveTo>
                  <a:lnTo>
                    <a:pt x="561975" y="704468"/>
                  </a:lnTo>
                  <a:lnTo>
                    <a:pt x="558291" y="710564"/>
                  </a:lnTo>
                  <a:lnTo>
                    <a:pt x="554735" y="716788"/>
                  </a:lnTo>
                  <a:lnTo>
                    <a:pt x="556768" y="724788"/>
                  </a:lnTo>
                  <a:lnTo>
                    <a:pt x="562990" y="728344"/>
                  </a:lnTo>
                  <a:lnTo>
                    <a:pt x="621556" y="762507"/>
                  </a:lnTo>
                  <a:lnTo>
                    <a:pt x="640714" y="751331"/>
                  </a:lnTo>
                  <a:lnTo>
                    <a:pt x="647191" y="751331"/>
                  </a:lnTo>
                  <a:lnTo>
                    <a:pt x="647191" y="749553"/>
                  </a:lnTo>
                  <a:lnTo>
                    <a:pt x="650761" y="749553"/>
                  </a:lnTo>
                  <a:lnTo>
                    <a:pt x="569849" y="702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8" name="object 97">
              <a:extLst>
                <a:ext uri="{FF2B5EF4-FFF2-40B4-BE49-F238E27FC236}">
                  <a16:creationId xmlns:a16="http://schemas.microsoft.com/office/drawing/2014/main" id="{96DAB11F-B057-4D72-A5A8-28E6BE494DAC}"/>
                </a:ext>
              </a:extLst>
            </p:cNvPr>
            <p:cNvSpPr/>
            <p:nvPr/>
          </p:nvSpPr>
          <p:spPr>
            <a:xfrm>
              <a:off x="8295893" y="3931158"/>
              <a:ext cx="295910" cy="297180"/>
            </a:xfrm>
            <a:custGeom>
              <a:avLst/>
              <a:gdLst/>
              <a:ahLst/>
              <a:cxnLst/>
              <a:rect l="l" t="t" r="r" b="b"/>
              <a:pathLst>
                <a:path w="295909" h="297179">
                  <a:moveTo>
                    <a:pt x="0" y="297180"/>
                  </a:moveTo>
                  <a:lnTo>
                    <a:pt x="295655" y="297180"/>
                  </a:lnTo>
                  <a:lnTo>
                    <a:pt x="295655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9" name="object 98">
              <a:extLst>
                <a:ext uri="{FF2B5EF4-FFF2-40B4-BE49-F238E27FC236}">
                  <a16:creationId xmlns:a16="http://schemas.microsoft.com/office/drawing/2014/main" id="{BD6BDBBD-58C1-40EF-AF2D-6EFC4169A8A2}"/>
                </a:ext>
              </a:extLst>
            </p:cNvPr>
            <p:cNvSpPr/>
            <p:nvPr/>
          </p:nvSpPr>
          <p:spPr>
            <a:xfrm>
              <a:off x="7043166" y="3931158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0" name="object 99">
              <a:extLst>
                <a:ext uri="{FF2B5EF4-FFF2-40B4-BE49-F238E27FC236}">
                  <a16:creationId xmlns:a16="http://schemas.microsoft.com/office/drawing/2014/main" id="{3E12DCDF-3F4E-4E15-A91A-A0A6B064E182}"/>
                </a:ext>
              </a:extLst>
            </p:cNvPr>
            <p:cNvSpPr/>
            <p:nvPr/>
          </p:nvSpPr>
          <p:spPr>
            <a:xfrm>
              <a:off x="7355585" y="3931158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1" name="object 100">
              <a:extLst>
                <a:ext uri="{FF2B5EF4-FFF2-40B4-BE49-F238E27FC236}">
                  <a16:creationId xmlns:a16="http://schemas.microsoft.com/office/drawing/2014/main" id="{5762A150-38FB-48DE-9B8F-38970C1CC0D9}"/>
                </a:ext>
              </a:extLst>
            </p:cNvPr>
            <p:cNvSpPr/>
            <p:nvPr/>
          </p:nvSpPr>
          <p:spPr>
            <a:xfrm>
              <a:off x="7355585" y="3931158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2" name="object 101">
              <a:extLst>
                <a:ext uri="{FF2B5EF4-FFF2-40B4-BE49-F238E27FC236}">
                  <a16:creationId xmlns:a16="http://schemas.microsoft.com/office/drawing/2014/main" id="{78AC4F7F-4940-449E-B727-D3D923F079D8}"/>
                </a:ext>
              </a:extLst>
            </p:cNvPr>
            <p:cNvSpPr/>
            <p:nvPr/>
          </p:nvSpPr>
          <p:spPr>
            <a:xfrm>
              <a:off x="7669530" y="3931158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3" name="object 102">
              <a:extLst>
                <a:ext uri="{FF2B5EF4-FFF2-40B4-BE49-F238E27FC236}">
                  <a16:creationId xmlns:a16="http://schemas.microsoft.com/office/drawing/2014/main" id="{EF2846ED-CBF6-4DEB-A3AA-C5C7DA8C9087}"/>
                </a:ext>
              </a:extLst>
            </p:cNvPr>
            <p:cNvSpPr/>
            <p:nvPr/>
          </p:nvSpPr>
          <p:spPr>
            <a:xfrm>
              <a:off x="7981950" y="3931158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4" name="object 103">
              <a:extLst>
                <a:ext uri="{FF2B5EF4-FFF2-40B4-BE49-F238E27FC236}">
                  <a16:creationId xmlns:a16="http://schemas.microsoft.com/office/drawing/2014/main" id="{500A89AE-63CD-4AB9-B684-FDD92B08BCB5}"/>
                </a:ext>
              </a:extLst>
            </p:cNvPr>
            <p:cNvSpPr/>
            <p:nvPr/>
          </p:nvSpPr>
          <p:spPr>
            <a:xfrm>
              <a:off x="7981950" y="3931158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5" name="object 104">
              <a:extLst>
                <a:ext uri="{FF2B5EF4-FFF2-40B4-BE49-F238E27FC236}">
                  <a16:creationId xmlns:a16="http://schemas.microsoft.com/office/drawing/2014/main" id="{AFBA9449-066E-4E14-815A-E37A550429D9}"/>
                </a:ext>
              </a:extLst>
            </p:cNvPr>
            <p:cNvSpPr/>
            <p:nvPr/>
          </p:nvSpPr>
          <p:spPr>
            <a:xfrm>
              <a:off x="8608314" y="3931158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6" name="object 105">
              <a:extLst>
                <a:ext uri="{FF2B5EF4-FFF2-40B4-BE49-F238E27FC236}">
                  <a16:creationId xmlns:a16="http://schemas.microsoft.com/office/drawing/2014/main" id="{6F731435-B49F-4DA6-B1BB-DF5564D3F591}"/>
                </a:ext>
              </a:extLst>
            </p:cNvPr>
            <p:cNvSpPr/>
            <p:nvPr/>
          </p:nvSpPr>
          <p:spPr>
            <a:xfrm>
              <a:off x="8608314" y="3931158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297180"/>
                  </a:moveTo>
                  <a:lnTo>
                    <a:pt x="297179" y="29718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7" name="object 106">
              <a:extLst>
                <a:ext uri="{FF2B5EF4-FFF2-40B4-BE49-F238E27FC236}">
                  <a16:creationId xmlns:a16="http://schemas.microsoft.com/office/drawing/2014/main" id="{A674E958-738A-452C-809A-32D48512704A}"/>
                </a:ext>
              </a:extLst>
            </p:cNvPr>
            <p:cNvSpPr/>
            <p:nvPr/>
          </p:nvSpPr>
          <p:spPr>
            <a:xfrm>
              <a:off x="6370320" y="4020439"/>
              <a:ext cx="673100" cy="726440"/>
            </a:xfrm>
            <a:custGeom>
              <a:avLst/>
              <a:gdLst/>
              <a:ahLst/>
              <a:cxnLst/>
              <a:rect l="l" t="t" r="r" b="b"/>
              <a:pathLst>
                <a:path w="673100" h="726439">
                  <a:moveTo>
                    <a:pt x="599349" y="47117"/>
                  </a:moveTo>
                  <a:lnTo>
                    <a:pt x="5841" y="47117"/>
                  </a:lnTo>
                  <a:lnTo>
                    <a:pt x="0" y="52959"/>
                  </a:lnTo>
                  <a:lnTo>
                    <a:pt x="0" y="726186"/>
                  </a:lnTo>
                  <a:lnTo>
                    <a:pt x="25907" y="726186"/>
                  </a:lnTo>
                  <a:lnTo>
                    <a:pt x="25907" y="73025"/>
                  </a:lnTo>
                  <a:lnTo>
                    <a:pt x="12953" y="73025"/>
                  </a:lnTo>
                  <a:lnTo>
                    <a:pt x="25907" y="60071"/>
                  </a:lnTo>
                  <a:lnTo>
                    <a:pt x="621556" y="60071"/>
                  </a:lnTo>
                  <a:lnTo>
                    <a:pt x="599349" y="47117"/>
                  </a:lnTo>
                  <a:close/>
                </a:path>
                <a:path w="673100" h="726439">
                  <a:moveTo>
                    <a:pt x="621556" y="60071"/>
                  </a:moveTo>
                  <a:lnTo>
                    <a:pt x="562990" y="94234"/>
                  </a:lnTo>
                  <a:lnTo>
                    <a:pt x="556768" y="97790"/>
                  </a:lnTo>
                  <a:lnTo>
                    <a:pt x="554735" y="105791"/>
                  </a:lnTo>
                  <a:lnTo>
                    <a:pt x="558291" y="111887"/>
                  </a:lnTo>
                  <a:lnTo>
                    <a:pt x="561975" y="118110"/>
                  </a:lnTo>
                  <a:lnTo>
                    <a:pt x="569849" y="120142"/>
                  </a:lnTo>
                  <a:lnTo>
                    <a:pt x="576072" y="116586"/>
                  </a:lnTo>
                  <a:lnTo>
                    <a:pt x="650761" y="73025"/>
                  </a:lnTo>
                  <a:lnTo>
                    <a:pt x="647191" y="73025"/>
                  </a:lnTo>
                  <a:lnTo>
                    <a:pt x="647191" y="71247"/>
                  </a:lnTo>
                  <a:lnTo>
                    <a:pt x="640714" y="71247"/>
                  </a:lnTo>
                  <a:lnTo>
                    <a:pt x="621556" y="60071"/>
                  </a:lnTo>
                  <a:close/>
                </a:path>
                <a:path w="673100" h="726439">
                  <a:moveTo>
                    <a:pt x="25907" y="60071"/>
                  </a:moveTo>
                  <a:lnTo>
                    <a:pt x="12953" y="73025"/>
                  </a:lnTo>
                  <a:lnTo>
                    <a:pt x="25907" y="73025"/>
                  </a:lnTo>
                  <a:lnTo>
                    <a:pt x="25907" y="60071"/>
                  </a:lnTo>
                  <a:close/>
                </a:path>
                <a:path w="673100" h="726439">
                  <a:moveTo>
                    <a:pt x="621556" y="60071"/>
                  </a:moveTo>
                  <a:lnTo>
                    <a:pt x="25907" y="60071"/>
                  </a:lnTo>
                  <a:lnTo>
                    <a:pt x="25907" y="73025"/>
                  </a:lnTo>
                  <a:lnTo>
                    <a:pt x="599349" y="73025"/>
                  </a:lnTo>
                  <a:lnTo>
                    <a:pt x="621556" y="60071"/>
                  </a:lnTo>
                  <a:close/>
                </a:path>
                <a:path w="673100" h="726439">
                  <a:moveTo>
                    <a:pt x="650761" y="47117"/>
                  </a:moveTo>
                  <a:lnTo>
                    <a:pt x="647191" y="47117"/>
                  </a:lnTo>
                  <a:lnTo>
                    <a:pt x="647191" y="73025"/>
                  </a:lnTo>
                  <a:lnTo>
                    <a:pt x="650761" y="73025"/>
                  </a:lnTo>
                  <a:lnTo>
                    <a:pt x="672973" y="60071"/>
                  </a:lnTo>
                  <a:lnTo>
                    <a:pt x="650761" y="47117"/>
                  </a:lnTo>
                  <a:close/>
                </a:path>
                <a:path w="673100" h="726439">
                  <a:moveTo>
                    <a:pt x="640714" y="48894"/>
                  </a:moveTo>
                  <a:lnTo>
                    <a:pt x="621556" y="60071"/>
                  </a:lnTo>
                  <a:lnTo>
                    <a:pt x="640714" y="71247"/>
                  </a:lnTo>
                  <a:lnTo>
                    <a:pt x="640714" y="48894"/>
                  </a:lnTo>
                  <a:close/>
                </a:path>
                <a:path w="673100" h="726439">
                  <a:moveTo>
                    <a:pt x="647191" y="48894"/>
                  </a:moveTo>
                  <a:lnTo>
                    <a:pt x="640714" y="48894"/>
                  </a:lnTo>
                  <a:lnTo>
                    <a:pt x="640714" y="71247"/>
                  </a:lnTo>
                  <a:lnTo>
                    <a:pt x="647191" y="71247"/>
                  </a:lnTo>
                  <a:lnTo>
                    <a:pt x="647191" y="48894"/>
                  </a:lnTo>
                  <a:close/>
                </a:path>
                <a:path w="673100" h="726439">
                  <a:moveTo>
                    <a:pt x="569849" y="0"/>
                  </a:moveTo>
                  <a:lnTo>
                    <a:pt x="561975" y="2031"/>
                  </a:lnTo>
                  <a:lnTo>
                    <a:pt x="558291" y="8255"/>
                  </a:lnTo>
                  <a:lnTo>
                    <a:pt x="554735" y="14350"/>
                  </a:lnTo>
                  <a:lnTo>
                    <a:pt x="556768" y="22352"/>
                  </a:lnTo>
                  <a:lnTo>
                    <a:pt x="562990" y="25908"/>
                  </a:lnTo>
                  <a:lnTo>
                    <a:pt x="621556" y="60071"/>
                  </a:lnTo>
                  <a:lnTo>
                    <a:pt x="640714" y="48894"/>
                  </a:lnTo>
                  <a:lnTo>
                    <a:pt x="647191" y="48894"/>
                  </a:lnTo>
                  <a:lnTo>
                    <a:pt x="647191" y="47117"/>
                  </a:lnTo>
                  <a:lnTo>
                    <a:pt x="650761" y="47117"/>
                  </a:lnTo>
                  <a:lnTo>
                    <a:pt x="576072" y="3556"/>
                  </a:lnTo>
                  <a:lnTo>
                    <a:pt x="5698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8" name="object 107">
              <a:extLst>
                <a:ext uri="{FF2B5EF4-FFF2-40B4-BE49-F238E27FC236}">
                  <a16:creationId xmlns:a16="http://schemas.microsoft.com/office/drawing/2014/main" id="{CA096722-FC5D-4EC4-9CCF-BB9DC183C3E7}"/>
                </a:ext>
              </a:extLst>
            </p:cNvPr>
            <p:cNvSpPr/>
            <p:nvPr/>
          </p:nvSpPr>
          <p:spPr>
            <a:xfrm>
              <a:off x="9517633" y="3483102"/>
              <a:ext cx="469900" cy="236220"/>
            </a:xfrm>
            <a:custGeom>
              <a:avLst/>
              <a:gdLst/>
              <a:ahLst/>
              <a:cxnLst/>
              <a:rect l="l" t="t" r="r" b="b"/>
              <a:pathLst>
                <a:path w="469900" h="236220">
                  <a:moveTo>
                    <a:pt x="394208" y="0"/>
                  </a:moveTo>
                  <a:lnTo>
                    <a:pt x="390779" y="9525"/>
                  </a:lnTo>
                  <a:lnTo>
                    <a:pt x="404419" y="15430"/>
                  </a:lnTo>
                  <a:lnTo>
                    <a:pt x="416179" y="23622"/>
                  </a:lnTo>
                  <a:lnTo>
                    <a:pt x="440033" y="61652"/>
                  </a:lnTo>
                  <a:lnTo>
                    <a:pt x="447801" y="116712"/>
                  </a:lnTo>
                  <a:lnTo>
                    <a:pt x="446940" y="137477"/>
                  </a:lnTo>
                  <a:lnTo>
                    <a:pt x="433832" y="188341"/>
                  </a:lnTo>
                  <a:lnTo>
                    <a:pt x="404614" y="220184"/>
                  </a:lnTo>
                  <a:lnTo>
                    <a:pt x="391160" y="226187"/>
                  </a:lnTo>
                  <a:lnTo>
                    <a:pt x="394208" y="235712"/>
                  </a:lnTo>
                  <a:lnTo>
                    <a:pt x="439195" y="208994"/>
                  </a:lnTo>
                  <a:lnTo>
                    <a:pt x="464534" y="159543"/>
                  </a:lnTo>
                  <a:lnTo>
                    <a:pt x="469392" y="117856"/>
                  </a:lnTo>
                  <a:lnTo>
                    <a:pt x="468175" y="96281"/>
                  </a:lnTo>
                  <a:lnTo>
                    <a:pt x="458408" y="57991"/>
                  </a:lnTo>
                  <a:lnTo>
                    <a:pt x="426212" y="15065"/>
                  </a:lnTo>
                  <a:lnTo>
                    <a:pt x="411257" y="6145"/>
                  </a:lnTo>
                  <a:lnTo>
                    <a:pt x="394208" y="0"/>
                  </a:lnTo>
                  <a:close/>
                </a:path>
                <a:path w="469900" h="236220">
                  <a:moveTo>
                    <a:pt x="75184" y="0"/>
                  </a:moveTo>
                  <a:lnTo>
                    <a:pt x="30214" y="26771"/>
                  </a:lnTo>
                  <a:lnTo>
                    <a:pt x="4857" y="76326"/>
                  </a:lnTo>
                  <a:lnTo>
                    <a:pt x="0" y="117856"/>
                  </a:lnTo>
                  <a:lnTo>
                    <a:pt x="1214" y="139521"/>
                  </a:lnTo>
                  <a:lnTo>
                    <a:pt x="10929" y="177899"/>
                  </a:lnTo>
                  <a:lnTo>
                    <a:pt x="43068" y="220662"/>
                  </a:lnTo>
                  <a:lnTo>
                    <a:pt x="75184" y="235712"/>
                  </a:lnTo>
                  <a:lnTo>
                    <a:pt x="78232" y="226187"/>
                  </a:lnTo>
                  <a:lnTo>
                    <a:pt x="64775" y="220184"/>
                  </a:lnTo>
                  <a:lnTo>
                    <a:pt x="53165" y="211883"/>
                  </a:lnTo>
                  <a:lnTo>
                    <a:pt x="29338" y="173291"/>
                  </a:lnTo>
                  <a:lnTo>
                    <a:pt x="21463" y="116712"/>
                  </a:lnTo>
                  <a:lnTo>
                    <a:pt x="22342" y="96565"/>
                  </a:lnTo>
                  <a:lnTo>
                    <a:pt x="35433" y="46862"/>
                  </a:lnTo>
                  <a:lnTo>
                    <a:pt x="64990" y="15430"/>
                  </a:lnTo>
                  <a:lnTo>
                    <a:pt x="78613" y="9525"/>
                  </a:lnTo>
                  <a:lnTo>
                    <a:pt x="75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9" name="object 108">
              <a:extLst>
                <a:ext uri="{FF2B5EF4-FFF2-40B4-BE49-F238E27FC236}">
                  <a16:creationId xmlns:a16="http://schemas.microsoft.com/office/drawing/2014/main" id="{EC3416AB-87C6-43E2-BF33-890240E3C09E}"/>
                </a:ext>
              </a:extLst>
            </p:cNvPr>
            <p:cNvSpPr/>
            <p:nvPr/>
          </p:nvSpPr>
          <p:spPr>
            <a:xfrm>
              <a:off x="9517633" y="3973703"/>
              <a:ext cx="469900" cy="236220"/>
            </a:xfrm>
            <a:custGeom>
              <a:avLst/>
              <a:gdLst/>
              <a:ahLst/>
              <a:cxnLst/>
              <a:rect l="l" t="t" r="r" b="b"/>
              <a:pathLst>
                <a:path w="469900" h="236220">
                  <a:moveTo>
                    <a:pt x="394208" y="0"/>
                  </a:moveTo>
                  <a:lnTo>
                    <a:pt x="390779" y="9525"/>
                  </a:lnTo>
                  <a:lnTo>
                    <a:pt x="404419" y="15503"/>
                  </a:lnTo>
                  <a:lnTo>
                    <a:pt x="416179" y="23733"/>
                  </a:lnTo>
                  <a:lnTo>
                    <a:pt x="440033" y="61706"/>
                  </a:lnTo>
                  <a:lnTo>
                    <a:pt x="447801" y="116713"/>
                  </a:lnTo>
                  <a:lnTo>
                    <a:pt x="446940" y="137479"/>
                  </a:lnTo>
                  <a:lnTo>
                    <a:pt x="433832" y="188468"/>
                  </a:lnTo>
                  <a:lnTo>
                    <a:pt x="404614" y="220257"/>
                  </a:lnTo>
                  <a:lnTo>
                    <a:pt x="391160" y="226187"/>
                  </a:lnTo>
                  <a:lnTo>
                    <a:pt x="394208" y="235712"/>
                  </a:lnTo>
                  <a:lnTo>
                    <a:pt x="439195" y="208994"/>
                  </a:lnTo>
                  <a:lnTo>
                    <a:pt x="464534" y="159607"/>
                  </a:lnTo>
                  <a:lnTo>
                    <a:pt x="469392" y="117983"/>
                  </a:lnTo>
                  <a:lnTo>
                    <a:pt x="468175" y="96335"/>
                  </a:lnTo>
                  <a:lnTo>
                    <a:pt x="458408" y="57993"/>
                  </a:lnTo>
                  <a:lnTo>
                    <a:pt x="426212" y="15112"/>
                  </a:lnTo>
                  <a:lnTo>
                    <a:pt x="411257" y="6163"/>
                  </a:lnTo>
                  <a:lnTo>
                    <a:pt x="394208" y="0"/>
                  </a:lnTo>
                  <a:close/>
                </a:path>
                <a:path w="469900" h="236220">
                  <a:moveTo>
                    <a:pt x="75184" y="0"/>
                  </a:moveTo>
                  <a:lnTo>
                    <a:pt x="30214" y="26824"/>
                  </a:lnTo>
                  <a:lnTo>
                    <a:pt x="4857" y="76342"/>
                  </a:lnTo>
                  <a:lnTo>
                    <a:pt x="0" y="117983"/>
                  </a:lnTo>
                  <a:lnTo>
                    <a:pt x="1214" y="139628"/>
                  </a:lnTo>
                  <a:lnTo>
                    <a:pt x="10929" y="177919"/>
                  </a:lnTo>
                  <a:lnTo>
                    <a:pt x="43068" y="220662"/>
                  </a:lnTo>
                  <a:lnTo>
                    <a:pt x="75184" y="235712"/>
                  </a:lnTo>
                  <a:lnTo>
                    <a:pt x="78232" y="226187"/>
                  </a:lnTo>
                  <a:lnTo>
                    <a:pt x="64775" y="220257"/>
                  </a:lnTo>
                  <a:lnTo>
                    <a:pt x="53165" y="211994"/>
                  </a:lnTo>
                  <a:lnTo>
                    <a:pt x="29338" y="173345"/>
                  </a:lnTo>
                  <a:lnTo>
                    <a:pt x="21463" y="116713"/>
                  </a:lnTo>
                  <a:lnTo>
                    <a:pt x="22342" y="96567"/>
                  </a:lnTo>
                  <a:lnTo>
                    <a:pt x="35433" y="46990"/>
                  </a:lnTo>
                  <a:lnTo>
                    <a:pt x="64990" y="15503"/>
                  </a:lnTo>
                  <a:lnTo>
                    <a:pt x="78613" y="9525"/>
                  </a:lnTo>
                  <a:lnTo>
                    <a:pt x="75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0" name="object 109">
              <a:extLst>
                <a:ext uri="{FF2B5EF4-FFF2-40B4-BE49-F238E27FC236}">
                  <a16:creationId xmlns:a16="http://schemas.microsoft.com/office/drawing/2014/main" id="{648EB90B-00F6-4A9A-B754-C3507E90662A}"/>
                </a:ext>
              </a:extLst>
            </p:cNvPr>
            <p:cNvSpPr txBox="1"/>
            <p:nvPr/>
          </p:nvSpPr>
          <p:spPr>
            <a:xfrm>
              <a:off x="8359339" y="3339287"/>
              <a:ext cx="1976023" cy="1584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585470" algn="l"/>
                </a:tabLst>
              </a:pPr>
              <a:r>
                <a:rPr sz="1600" spc="20" dirty="0">
                  <a:latin typeface="DejaVu Serif"/>
                  <a:cs typeface="DejaVu Serif"/>
                </a:rPr>
                <a:t>𝐹	</a:t>
              </a:r>
              <a:r>
                <a:rPr sz="1600" spc="-80" dirty="0">
                  <a:latin typeface="DejaVu Serif"/>
                  <a:cs typeface="DejaVu Serif"/>
                </a:rPr>
                <a:t>)𝐺(𝐹  </a:t>
              </a:r>
              <a:r>
                <a:rPr sz="1600" spc="95" dirty="0">
                  <a:latin typeface="DejaVu Serif"/>
                  <a:cs typeface="DejaVu Serif"/>
                </a:rPr>
                <a:t>𝑋</a:t>
              </a:r>
              <a:r>
                <a:rPr spc="142" baseline="-15325" dirty="0">
                  <a:latin typeface="DejaVu Serif"/>
                  <a:cs typeface="DejaVu Serif"/>
                </a:rPr>
                <a:t>𝐾</a:t>
              </a:r>
              <a:r>
                <a:rPr spc="277" baseline="-15325" dirty="0">
                  <a:latin typeface="DejaVu Serif"/>
                  <a:cs typeface="DejaVu Serif"/>
                </a:rPr>
                <a:t> </a:t>
              </a:r>
              <a:r>
                <a:rPr sz="1600" spc="50" dirty="0">
                  <a:latin typeface="DejaVu Serif"/>
                  <a:cs typeface="DejaVu Serif"/>
                </a:rPr>
                <a:t>)</a:t>
              </a:r>
              <a:endParaRPr sz="1600" dirty="0">
                <a:latin typeface="DejaVu Serif"/>
                <a:cs typeface="DejaVu Serif"/>
              </a:endParaRPr>
            </a:p>
            <a:p>
              <a:pPr marL="12700">
                <a:lnSpc>
                  <a:spcPct val="100000"/>
                </a:lnSpc>
                <a:spcBef>
                  <a:spcPts val="1460"/>
                </a:spcBef>
                <a:tabLst>
                  <a:tab pos="585470" algn="l"/>
                </a:tabLst>
              </a:pPr>
              <a:r>
                <a:rPr sz="1600" spc="20" dirty="0">
                  <a:latin typeface="DejaVu Serif"/>
                  <a:cs typeface="DejaVu Serif"/>
                </a:rPr>
                <a:t>𝐹	</a:t>
              </a:r>
              <a:r>
                <a:rPr sz="1600" spc="-80" dirty="0">
                  <a:latin typeface="DejaVu Serif"/>
                  <a:cs typeface="DejaVu Serif"/>
                </a:rPr>
                <a:t>)𝐺(𝐹  </a:t>
              </a:r>
              <a:r>
                <a:rPr sz="1600" spc="95" dirty="0">
                  <a:latin typeface="DejaVu Serif"/>
                  <a:cs typeface="DejaVu Serif"/>
                </a:rPr>
                <a:t>𝑋</a:t>
              </a:r>
              <a:r>
                <a:rPr spc="142" baseline="-15325" dirty="0">
                  <a:latin typeface="DejaVu Serif"/>
                  <a:cs typeface="DejaVu Serif"/>
                </a:rPr>
                <a:t>𝐾</a:t>
              </a:r>
              <a:r>
                <a:rPr spc="277" baseline="-15325" dirty="0">
                  <a:latin typeface="DejaVu Serif"/>
                  <a:cs typeface="DejaVu Serif"/>
                </a:rPr>
                <a:t> </a:t>
              </a:r>
              <a:r>
                <a:rPr sz="1600" spc="50" dirty="0">
                  <a:latin typeface="DejaVu Serif"/>
                  <a:cs typeface="DejaVu Serif"/>
                </a:rPr>
                <a:t>)</a:t>
              </a:r>
              <a:endParaRPr sz="1600" dirty="0">
                <a:latin typeface="DejaVu Serif"/>
                <a:cs typeface="DejaVu Serif"/>
              </a:endParaRPr>
            </a:p>
          </p:txBody>
        </p:sp>
        <p:sp>
          <p:nvSpPr>
            <p:cNvPr id="111" name="object 110">
              <a:extLst>
                <a:ext uri="{FF2B5EF4-FFF2-40B4-BE49-F238E27FC236}">
                  <a16:creationId xmlns:a16="http://schemas.microsoft.com/office/drawing/2014/main" id="{8FFEA2BE-B0BB-4D28-847B-530F9F7505C6}"/>
                </a:ext>
              </a:extLst>
            </p:cNvPr>
            <p:cNvSpPr txBox="1"/>
            <p:nvPr/>
          </p:nvSpPr>
          <p:spPr>
            <a:xfrm>
              <a:off x="2907029" y="1806703"/>
              <a:ext cx="2168525" cy="3744887"/>
            </a:xfrm>
            <a:prstGeom prst="rect">
              <a:avLst/>
            </a:prstGeom>
            <a:ln w="25907">
              <a:solidFill>
                <a:srgbClr val="EC514E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R="12065">
                <a:lnSpc>
                  <a:spcPct val="100000"/>
                </a:lnSpc>
              </a:pPr>
              <a:endParaRPr dirty="0">
                <a:latin typeface="Times New Roman"/>
                <a:cs typeface="Times New Roman"/>
              </a:endParaRPr>
            </a:p>
            <a:p>
              <a:pPr marR="12065">
                <a:lnSpc>
                  <a:spcPct val="100000"/>
                </a:lnSpc>
              </a:pPr>
              <a:endParaRPr dirty="0">
                <a:latin typeface="Times New Roman"/>
                <a:cs typeface="Times New Roman"/>
              </a:endParaRPr>
            </a:p>
            <a:p>
              <a:pPr marR="12065">
                <a:lnSpc>
                  <a:spcPct val="100000"/>
                </a:lnSpc>
              </a:pPr>
              <a:endParaRPr dirty="0">
                <a:latin typeface="Times New Roman"/>
                <a:cs typeface="Times New Roman"/>
              </a:endParaRPr>
            </a:p>
            <a:p>
              <a:pPr marR="12065">
                <a:lnSpc>
                  <a:spcPct val="100000"/>
                </a:lnSpc>
              </a:pPr>
              <a:endParaRPr dirty="0">
                <a:latin typeface="Times New Roman"/>
                <a:cs typeface="Times New Roman"/>
              </a:endParaRPr>
            </a:p>
            <a:p>
              <a:pPr marR="12065">
                <a:lnSpc>
                  <a:spcPct val="100000"/>
                </a:lnSpc>
                <a:spcBef>
                  <a:spcPts val="50"/>
                </a:spcBef>
              </a:pPr>
              <a:endParaRPr sz="2000" dirty="0">
                <a:latin typeface="Times New Roman"/>
                <a:cs typeface="Times New Roman"/>
              </a:endParaRPr>
            </a:p>
            <a:p>
              <a:pPr marL="104139">
                <a:lnSpc>
                  <a:spcPct val="100000"/>
                </a:lnSpc>
              </a:pPr>
              <a:r>
                <a:rPr spc="-229" dirty="0">
                  <a:latin typeface="Arial"/>
                  <a:cs typeface="Arial"/>
                </a:rPr>
                <a:t>Same </a:t>
              </a:r>
              <a:r>
                <a:rPr spc="-225" dirty="0">
                  <a:latin typeface="Arial"/>
                  <a:cs typeface="Arial"/>
                </a:rPr>
                <a:t>as</a:t>
              </a:r>
              <a:r>
                <a:rPr spc="-110" dirty="0">
                  <a:latin typeface="Arial"/>
                  <a:cs typeface="Arial"/>
                </a:rPr>
                <a:t> </a:t>
              </a:r>
              <a:r>
                <a:rPr spc="-175" dirty="0">
                  <a:latin typeface="Arial"/>
                  <a:cs typeface="Arial"/>
                </a:rPr>
                <a:t>Teacher</a:t>
              </a:r>
              <a:endParaRPr lang="en-US" altLang="ko-KR" spc="-175" dirty="0">
                <a:latin typeface="Arial"/>
                <a:cs typeface="Arial"/>
              </a:endParaRPr>
            </a:p>
            <a:p>
              <a:pPr marL="104139">
                <a:lnSpc>
                  <a:spcPct val="100000"/>
                </a:lnSpc>
              </a:pPr>
              <a:endParaRPr lang="en-US" altLang="ko-KR" spc="-175" dirty="0">
                <a:latin typeface="Arial"/>
                <a:cs typeface="Arial"/>
              </a:endParaRPr>
            </a:p>
            <a:p>
              <a:pPr marL="104139">
                <a:lnSpc>
                  <a:spcPct val="100000"/>
                </a:lnSpc>
              </a:pPr>
              <a:endParaRPr lang="en-US" altLang="ko-KR" spc="-175" dirty="0">
                <a:latin typeface="Arial"/>
                <a:cs typeface="Arial"/>
              </a:endParaRPr>
            </a:p>
            <a:p>
              <a:pPr marL="104139">
                <a:lnSpc>
                  <a:spcPct val="100000"/>
                </a:lnSpc>
              </a:pPr>
              <a:endParaRPr lang="en-US" altLang="ko-KR" spc="-175" dirty="0">
                <a:latin typeface="Arial"/>
                <a:cs typeface="Arial"/>
              </a:endParaRPr>
            </a:p>
            <a:p>
              <a:pPr marL="104139">
                <a:lnSpc>
                  <a:spcPct val="100000"/>
                </a:lnSpc>
              </a:pPr>
              <a:endParaRPr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065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AC60B7-ABC1-4334-9798-333B20A6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 of targeted attack</a:t>
            </a:r>
          </a:p>
          <a:p>
            <a:pPr lvl="1"/>
            <a:r>
              <a:rPr lang="en-US" altLang="ko-KR" dirty="0"/>
              <a:t>Misclassify a source image into the class of a target image</a:t>
            </a:r>
          </a:p>
          <a:p>
            <a:r>
              <a:rPr lang="en-US" altLang="ko-KR" dirty="0"/>
              <a:t>Compute perturbation (∆) by solving an optimization problem</a:t>
            </a:r>
          </a:p>
          <a:p>
            <a:pPr lvl="1"/>
            <a:r>
              <a:rPr lang="en-US" altLang="ko-KR" dirty="0"/>
              <a:t>Goal: mimic hidden-layer representation</a:t>
            </a:r>
          </a:p>
          <a:p>
            <a:pPr lvl="1"/>
            <a:r>
              <a:rPr lang="en-US" altLang="ko-KR" dirty="0"/>
              <a:t>Constraint: perturbation should be indistinguishable by humans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346AFF1-D093-417F-9696-E73519D2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Computing Perturbation for Targeted Attack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86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10585B-9F44-44E0-BA11-1B6C5ED6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question: “Is transfer learning safe?”</a:t>
            </a:r>
          </a:p>
          <a:p>
            <a:r>
              <a:rPr lang="en-US" altLang="ko-KR" dirty="0"/>
              <a:t>Two vantage points in Transfer learning</a:t>
            </a:r>
          </a:p>
          <a:p>
            <a:pPr lvl="1"/>
            <a:r>
              <a:rPr lang="en-US" altLang="ko-KR" dirty="0"/>
              <a:t>Vantage point #1: student reuses the teacher’s pre-trained model</a:t>
            </a:r>
          </a:p>
          <a:p>
            <a:pPr lvl="1"/>
            <a:r>
              <a:rPr lang="en-US" altLang="ko-KR" dirty="0"/>
              <a:t>Vantage point #2: opened teacher’s pre-trained model</a:t>
            </a:r>
          </a:p>
          <a:p>
            <a:r>
              <a:rPr lang="en-US" altLang="ko-KR" dirty="0"/>
              <a:t>Adversarial attack in the context of Transfer Learning</a:t>
            </a:r>
          </a:p>
          <a:p>
            <a:pPr lvl="1"/>
            <a:r>
              <a:rPr lang="en-US" altLang="ko-KR" dirty="0"/>
              <a:t>Neuron mimicry:	Generate adversarial input using the teacher model</a:t>
            </a:r>
          </a:p>
          <a:p>
            <a:pPr lvl="1"/>
            <a:r>
              <a:rPr lang="en-US" altLang="ko-KR" dirty="0"/>
              <a:t>Shows 92% attack success rate (targeted attack)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0A96FA-DA84-472E-98E7-419E21EB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9E7670C-4D23-414D-8A6D-D30AFDED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This Paper is About? –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9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46AFF1-D093-417F-9696-E73519D2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Computing Perturbation for Targeted Attack</a:t>
            </a:r>
            <a:endParaRPr lang="ko-KR" altLang="en-US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F8CDCC41-E413-483A-AE37-9A92662969EE}"/>
              </a:ext>
            </a:extLst>
          </p:cNvPr>
          <p:cNvSpPr txBox="1"/>
          <p:nvPr/>
        </p:nvSpPr>
        <p:spPr>
          <a:xfrm>
            <a:off x="198575" y="2296214"/>
            <a:ext cx="171463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DejaVu Serif"/>
                <a:cs typeface="DejaVu Serif"/>
              </a:rPr>
              <a:t>𝑋</a:t>
            </a:r>
            <a:r>
              <a:rPr sz="2000" spc="-37" baseline="-15325" dirty="0">
                <a:latin typeface="DejaVu Serif"/>
                <a:cs typeface="DejaVu Serif"/>
              </a:rPr>
              <a:t>𝑠</a:t>
            </a:r>
            <a:r>
              <a:rPr spc="-25" dirty="0">
                <a:latin typeface="Arial"/>
                <a:cs typeface="Arial"/>
              </a:rPr>
              <a:t>: </a:t>
            </a:r>
            <a:r>
              <a:rPr spc="-105" dirty="0">
                <a:latin typeface="Arial"/>
                <a:cs typeface="Arial"/>
              </a:rPr>
              <a:t>source</a:t>
            </a:r>
            <a:r>
              <a:rPr spc="-315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image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pc="-45" dirty="0">
                <a:latin typeface="DejaVu Serif"/>
                <a:cs typeface="DejaVu Serif"/>
              </a:rPr>
              <a:t>𝑋</a:t>
            </a:r>
            <a:r>
              <a:rPr sz="2000" spc="-67" baseline="-15325" dirty="0">
                <a:latin typeface="DejaVu Serif"/>
                <a:cs typeface="DejaVu Serif"/>
              </a:rPr>
              <a:t>𝑡</a:t>
            </a:r>
            <a:r>
              <a:rPr spc="-45" dirty="0">
                <a:latin typeface="Arial"/>
                <a:cs typeface="Arial"/>
              </a:rPr>
              <a:t>: target</a:t>
            </a:r>
            <a:r>
              <a:rPr spc="-285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image</a:t>
            </a:r>
            <a:endParaRPr dirty="0">
              <a:latin typeface="Arial"/>
              <a:cs typeface="Arial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0B7BB19F-D4E5-4CFC-9F1B-58A832424EAE}"/>
              </a:ext>
            </a:extLst>
          </p:cNvPr>
          <p:cNvSpPr/>
          <p:nvPr/>
        </p:nvSpPr>
        <p:spPr>
          <a:xfrm>
            <a:off x="2259459" y="3221156"/>
            <a:ext cx="817341" cy="236220"/>
          </a:xfrm>
          <a:custGeom>
            <a:avLst/>
            <a:gdLst/>
            <a:ahLst/>
            <a:cxnLst/>
            <a:rect l="l" t="t" r="r" b="b"/>
            <a:pathLst>
              <a:path w="876300" h="236220">
                <a:moveTo>
                  <a:pt x="801115" y="0"/>
                </a:moveTo>
                <a:lnTo>
                  <a:pt x="797687" y="9525"/>
                </a:lnTo>
                <a:lnTo>
                  <a:pt x="811381" y="15430"/>
                </a:lnTo>
                <a:lnTo>
                  <a:pt x="823134" y="23622"/>
                </a:lnTo>
                <a:lnTo>
                  <a:pt x="846941" y="61650"/>
                </a:lnTo>
                <a:lnTo>
                  <a:pt x="854709" y="116586"/>
                </a:lnTo>
                <a:lnTo>
                  <a:pt x="853848" y="137423"/>
                </a:lnTo>
                <a:lnTo>
                  <a:pt x="840739" y="188341"/>
                </a:lnTo>
                <a:lnTo>
                  <a:pt x="811522" y="220184"/>
                </a:lnTo>
                <a:lnTo>
                  <a:pt x="798067" y="226187"/>
                </a:lnTo>
                <a:lnTo>
                  <a:pt x="801115" y="235712"/>
                </a:lnTo>
                <a:lnTo>
                  <a:pt x="846103" y="208994"/>
                </a:lnTo>
                <a:lnTo>
                  <a:pt x="871442" y="159543"/>
                </a:lnTo>
                <a:lnTo>
                  <a:pt x="876300" y="117856"/>
                </a:lnTo>
                <a:lnTo>
                  <a:pt x="875085" y="96281"/>
                </a:lnTo>
                <a:lnTo>
                  <a:pt x="865370" y="57991"/>
                </a:lnTo>
                <a:lnTo>
                  <a:pt x="833183" y="15065"/>
                </a:lnTo>
                <a:lnTo>
                  <a:pt x="818185" y="6145"/>
                </a:lnTo>
                <a:lnTo>
                  <a:pt x="801115" y="0"/>
                </a:lnTo>
                <a:close/>
              </a:path>
              <a:path w="876300" h="236220">
                <a:moveTo>
                  <a:pt x="75183" y="0"/>
                </a:moveTo>
                <a:lnTo>
                  <a:pt x="30267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21"/>
                </a:lnTo>
                <a:lnTo>
                  <a:pt x="10929" y="17789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184"/>
                </a:lnTo>
                <a:lnTo>
                  <a:pt x="53181" y="211883"/>
                </a:lnTo>
                <a:lnTo>
                  <a:pt x="29412" y="173289"/>
                </a:lnTo>
                <a:lnTo>
                  <a:pt x="21589" y="116586"/>
                </a:lnTo>
                <a:lnTo>
                  <a:pt x="22451" y="96512"/>
                </a:lnTo>
                <a:lnTo>
                  <a:pt x="35559" y="46863"/>
                </a:lnTo>
                <a:lnTo>
                  <a:pt x="64992" y="15430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C5B7E135-B1D0-445F-A971-E8473B234E61}"/>
              </a:ext>
            </a:extLst>
          </p:cNvPr>
          <p:cNvSpPr txBox="1"/>
          <p:nvPr/>
        </p:nvSpPr>
        <p:spPr>
          <a:xfrm>
            <a:off x="185782" y="3007478"/>
            <a:ext cx="419924" cy="847027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pc="-170" dirty="0">
                <a:latin typeface="DejaVu Serif"/>
                <a:cs typeface="DejaVu Serif"/>
              </a:rPr>
              <a:t>min</a:t>
            </a:r>
            <a:endParaRPr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pc="-229" dirty="0">
                <a:latin typeface="DejaVu Serif"/>
                <a:cs typeface="DejaVu Serif"/>
              </a:rPr>
              <a:t>𝑠.</a:t>
            </a:r>
            <a:r>
              <a:rPr spc="-400" dirty="0">
                <a:latin typeface="DejaVu Serif"/>
                <a:cs typeface="DejaVu Serif"/>
              </a:rPr>
              <a:t> </a:t>
            </a:r>
            <a:r>
              <a:rPr spc="-300" dirty="0">
                <a:latin typeface="DejaVu Serif"/>
                <a:cs typeface="DejaVu Serif"/>
              </a:rPr>
              <a:t>𝑡.</a:t>
            </a:r>
            <a:endParaRPr>
              <a:latin typeface="DejaVu Serif"/>
              <a:cs typeface="DejaVu Serif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0827C0D5-F51E-44E7-8850-26FCE576B11F}"/>
              </a:ext>
            </a:extLst>
          </p:cNvPr>
          <p:cNvSpPr/>
          <p:nvPr/>
        </p:nvSpPr>
        <p:spPr>
          <a:xfrm>
            <a:off x="2911459" y="3606583"/>
            <a:ext cx="1149015" cy="236220"/>
          </a:xfrm>
          <a:custGeom>
            <a:avLst/>
            <a:gdLst/>
            <a:ahLst/>
            <a:cxnLst/>
            <a:rect l="l" t="t" r="r" b="b"/>
            <a:pathLst>
              <a:path w="1231900" h="236220">
                <a:moveTo>
                  <a:pt x="1156208" y="0"/>
                </a:moveTo>
                <a:lnTo>
                  <a:pt x="1152778" y="9524"/>
                </a:lnTo>
                <a:lnTo>
                  <a:pt x="1166473" y="15430"/>
                </a:lnTo>
                <a:lnTo>
                  <a:pt x="1178226" y="23621"/>
                </a:lnTo>
                <a:lnTo>
                  <a:pt x="1202033" y="61650"/>
                </a:lnTo>
                <a:lnTo>
                  <a:pt x="1209802" y="116585"/>
                </a:lnTo>
                <a:lnTo>
                  <a:pt x="1208940" y="137423"/>
                </a:lnTo>
                <a:lnTo>
                  <a:pt x="1195831" y="188340"/>
                </a:lnTo>
                <a:lnTo>
                  <a:pt x="1166614" y="220184"/>
                </a:lnTo>
                <a:lnTo>
                  <a:pt x="1153160" y="226186"/>
                </a:lnTo>
                <a:lnTo>
                  <a:pt x="1156208" y="235711"/>
                </a:lnTo>
                <a:lnTo>
                  <a:pt x="1201195" y="208994"/>
                </a:lnTo>
                <a:lnTo>
                  <a:pt x="1226534" y="159543"/>
                </a:lnTo>
                <a:lnTo>
                  <a:pt x="1231391" y="117855"/>
                </a:lnTo>
                <a:lnTo>
                  <a:pt x="1230177" y="96281"/>
                </a:lnTo>
                <a:lnTo>
                  <a:pt x="1220462" y="57991"/>
                </a:lnTo>
                <a:lnTo>
                  <a:pt x="1188275" y="15065"/>
                </a:lnTo>
                <a:lnTo>
                  <a:pt x="1173277" y="6145"/>
                </a:lnTo>
                <a:lnTo>
                  <a:pt x="1156208" y="0"/>
                </a:lnTo>
                <a:close/>
              </a:path>
              <a:path w="1231900" h="236220">
                <a:moveTo>
                  <a:pt x="75184" y="0"/>
                </a:moveTo>
                <a:lnTo>
                  <a:pt x="30267" y="26771"/>
                </a:lnTo>
                <a:lnTo>
                  <a:pt x="4857" y="76326"/>
                </a:lnTo>
                <a:lnTo>
                  <a:pt x="0" y="117855"/>
                </a:lnTo>
                <a:lnTo>
                  <a:pt x="1214" y="139521"/>
                </a:lnTo>
                <a:lnTo>
                  <a:pt x="10929" y="177899"/>
                </a:lnTo>
                <a:lnTo>
                  <a:pt x="43068" y="220662"/>
                </a:lnTo>
                <a:lnTo>
                  <a:pt x="75184" y="235711"/>
                </a:lnTo>
                <a:lnTo>
                  <a:pt x="78231" y="226186"/>
                </a:lnTo>
                <a:lnTo>
                  <a:pt x="64777" y="220184"/>
                </a:lnTo>
                <a:lnTo>
                  <a:pt x="53181" y="211883"/>
                </a:lnTo>
                <a:lnTo>
                  <a:pt x="29412" y="173289"/>
                </a:lnTo>
                <a:lnTo>
                  <a:pt x="21589" y="116585"/>
                </a:lnTo>
                <a:lnTo>
                  <a:pt x="22451" y="96512"/>
                </a:lnTo>
                <a:lnTo>
                  <a:pt x="35560" y="46862"/>
                </a:lnTo>
                <a:lnTo>
                  <a:pt x="64992" y="15430"/>
                </a:lnTo>
                <a:lnTo>
                  <a:pt x="78612" y="9524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F20AB93D-F474-4715-8F65-ABEACCAAEB83}"/>
              </a:ext>
            </a:extLst>
          </p:cNvPr>
          <p:cNvSpPr txBox="1"/>
          <p:nvPr/>
        </p:nvSpPr>
        <p:spPr>
          <a:xfrm>
            <a:off x="4133324" y="3582022"/>
            <a:ext cx="1002131" cy="3007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62" baseline="11111" dirty="0">
                <a:latin typeface="DejaVu Serif"/>
                <a:cs typeface="DejaVu Serif"/>
              </a:rPr>
              <a:t>&lt;</a:t>
            </a:r>
            <a:r>
              <a:rPr sz="2800" spc="-202" baseline="11111" dirty="0">
                <a:latin typeface="DejaVu Serif"/>
                <a:cs typeface="DejaVu Serif"/>
              </a:rPr>
              <a:t> </a:t>
            </a:r>
            <a:r>
              <a:rPr sz="2800" spc="-60" baseline="11111" dirty="0">
                <a:latin typeface="DejaVu Serif"/>
                <a:cs typeface="DejaVu Serif"/>
              </a:rPr>
              <a:t>𝑃</a:t>
            </a:r>
            <a:r>
              <a:rPr sz="1400" spc="-40" dirty="0">
                <a:latin typeface="DejaVu Serif"/>
                <a:cs typeface="DejaVu Serif"/>
              </a:rPr>
              <a:t>𝑏𝑢𝑑𝑔𝑒𝑡</a:t>
            </a:r>
            <a:endParaRPr sz="1400" dirty="0">
              <a:latin typeface="DejaVu Serif"/>
              <a:cs typeface="DejaVu Serif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DD225571-AFEC-4066-97EC-101A535BF666}"/>
              </a:ext>
            </a:extLst>
          </p:cNvPr>
          <p:cNvSpPr/>
          <p:nvPr/>
        </p:nvSpPr>
        <p:spPr>
          <a:xfrm>
            <a:off x="4000275" y="2795198"/>
            <a:ext cx="4957943" cy="742315"/>
          </a:xfrm>
          <a:custGeom>
            <a:avLst/>
            <a:gdLst/>
            <a:ahLst/>
            <a:cxnLst/>
            <a:rect l="l" t="t" r="r" b="b"/>
            <a:pathLst>
              <a:path w="5315584" h="742314">
                <a:moveTo>
                  <a:pt x="1668398" y="0"/>
                </a:moveTo>
                <a:lnTo>
                  <a:pt x="2276220" y="0"/>
                </a:lnTo>
                <a:lnTo>
                  <a:pt x="3187954" y="0"/>
                </a:lnTo>
                <a:lnTo>
                  <a:pt x="5315331" y="0"/>
                </a:lnTo>
                <a:lnTo>
                  <a:pt x="5315331" y="432943"/>
                </a:lnTo>
                <a:lnTo>
                  <a:pt x="5315331" y="618490"/>
                </a:lnTo>
                <a:lnTo>
                  <a:pt x="5315331" y="742188"/>
                </a:lnTo>
                <a:lnTo>
                  <a:pt x="3187954" y="742188"/>
                </a:lnTo>
                <a:lnTo>
                  <a:pt x="2276220" y="742188"/>
                </a:lnTo>
                <a:lnTo>
                  <a:pt x="1668398" y="742188"/>
                </a:lnTo>
                <a:lnTo>
                  <a:pt x="1668398" y="618490"/>
                </a:lnTo>
                <a:lnTo>
                  <a:pt x="0" y="563753"/>
                </a:lnTo>
                <a:lnTo>
                  <a:pt x="1668398" y="432943"/>
                </a:lnTo>
                <a:lnTo>
                  <a:pt x="1668398" y="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1BA59CFB-549E-40E6-A3DC-EE546BA206A3}"/>
              </a:ext>
            </a:extLst>
          </p:cNvPr>
          <p:cNvSpPr txBox="1"/>
          <p:nvPr/>
        </p:nvSpPr>
        <p:spPr>
          <a:xfrm>
            <a:off x="979431" y="3007478"/>
            <a:ext cx="7496437" cy="847027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5537200" algn="l"/>
              </a:tabLst>
            </a:pPr>
            <a:r>
              <a:rPr spc="-155" dirty="0">
                <a:latin typeface="DejaVu Serif"/>
                <a:cs typeface="DejaVu Serif"/>
              </a:rPr>
              <a:t>𝐷𝑖𝑠𝑡𝑎𝑛𝑐𝑒(𝑇</a:t>
            </a:r>
            <a:r>
              <a:rPr sz="2000" spc="-232" baseline="-15325" dirty="0">
                <a:latin typeface="DejaVu Serif"/>
                <a:cs typeface="DejaVu Serif"/>
              </a:rPr>
              <a:t>𝐾 </a:t>
            </a:r>
            <a:r>
              <a:rPr lang="en-US" altLang="ko-KR" sz="2000" spc="-232" baseline="-15325" dirty="0">
                <a:latin typeface="DejaVu Serif"/>
                <a:cs typeface="DejaVu Serif"/>
              </a:rPr>
              <a:t>                   </a:t>
            </a:r>
            <a:r>
              <a:rPr spc="-85" dirty="0">
                <a:latin typeface="DejaVu Serif"/>
                <a:cs typeface="DejaVu Serif"/>
              </a:rPr>
              <a:t>𝑋</a:t>
            </a:r>
            <a:r>
              <a:rPr sz="2000" spc="-127" baseline="-15325" dirty="0">
                <a:latin typeface="DejaVu Serif"/>
                <a:cs typeface="DejaVu Serif"/>
              </a:rPr>
              <a:t>𝑠 </a:t>
            </a:r>
            <a:r>
              <a:rPr spc="-180" dirty="0">
                <a:latin typeface="DejaVu Serif"/>
                <a:cs typeface="DejaVu Serif"/>
              </a:rPr>
              <a:t>+ </a:t>
            </a:r>
            <a:r>
              <a:rPr spc="-204" dirty="0">
                <a:latin typeface="DejaVu Serif"/>
                <a:cs typeface="DejaVu Serif"/>
              </a:rPr>
              <a:t>∆</a:t>
            </a:r>
            <a:r>
              <a:rPr spc="45" dirty="0">
                <a:latin typeface="DejaVu Serif"/>
                <a:cs typeface="DejaVu Serif"/>
              </a:rPr>
              <a:t> </a:t>
            </a:r>
            <a:r>
              <a:rPr lang="en-US" altLang="ko-KR" spc="45" dirty="0">
                <a:latin typeface="DejaVu Serif"/>
                <a:cs typeface="DejaVu Serif"/>
              </a:rPr>
              <a:t>    </a:t>
            </a:r>
            <a:r>
              <a:rPr spc="-225" dirty="0">
                <a:latin typeface="DejaVu Serif"/>
                <a:cs typeface="DejaVu Serif"/>
              </a:rPr>
              <a:t>,</a:t>
            </a:r>
            <a:r>
              <a:rPr spc="-300" dirty="0">
                <a:latin typeface="DejaVu Serif"/>
                <a:cs typeface="DejaVu Serif"/>
              </a:rPr>
              <a:t> </a:t>
            </a:r>
            <a:r>
              <a:rPr spc="15" dirty="0">
                <a:latin typeface="DejaVu Serif"/>
                <a:cs typeface="DejaVu Serif"/>
              </a:rPr>
              <a:t>𝑇</a:t>
            </a:r>
            <a:r>
              <a:rPr sz="2000" spc="22" baseline="-15325" dirty="0">
                <a:latin typeface="DejaVu Serif"/>
                <a:cs typeface="DejaVu Serif"/>
              </a:rPr>
              <a:t>𝐾</a:t>
            </a:r>
            <a:r>
              <a:rPr spc="15" dirty="0">
                <a:latin typeface="DejaVu Serif"/>
                <a:cs typeface="DejaVu Serif"/>
              </a:rPr>
              <a:t>(</a:t>
            </a:r>
            <a:r>
              <a:rPr lang="en-US" altLang="ko-KR" spc="15" dirty="0">
                <a:latin typeface="DejaVu Serif"/>
                <a:cs typeface="DejaVu Serif"/>
              </a:rPr>
              <a:t>  </a:t>
            </a:r>
            <a:r>
              <a:rPr spc="15" dirty="0">
                <a:latin typeface="DejaVu Serif"/>
                <a:cs typeface="DejaVu Serif"/>
              </a:rPr>
              <a:t>𝑋</a:t>
            </a:r>
            <a:r>
              <a:rPr sz="2000" spc="22" baseline="-15325" dirty="0">
                <a:latin typeface="DejaVu Serif"/>
                <a:cs typeface="DejaVu Serif"/>
              </a:rPr>
              <a:t>𝑡</a:t>
            </a:r>
            <a:r>
              <a:rPr spc="15" dirty="0">
                <a:latin typeface="DejaVu Serif"/>
                <a:cs typeface="DejaVu Serif"/>
              </a:rPr>
              <a:t>))	</a:t>
            </a:r>
            <a:endParaRPr lang="en-US" altLang="ko-KR" spc="15" dirty="0">
              <a:latin typeface="DejaVu Serif"/>
              <a:cs typeface="DejaVu Serif"/>
            </a:endParaRPr>
          </a:p>
          <a:p>
            <a:pPr marL="21590">
              <a:lnSpc>
                <a:spcPct val="100000"/>
              </a:lnSpc>
              <a:spcBef>
                <a:spcPts val="1095"/>
              </a:spcBef>
            </a:pPr>
            <a:r>
              <a:rPr spc="-155" dirty="0">
                <a:latin typeface="DejaVu Serif"/>
                <a:cs typeface="DejaVu Serif"/>
              </a:rPr>
              <a:t>𝑝𝑒𝑟𝑡𝑢𝑟𝑏_𝑚𝑎𝑔𝑛𝑖𝑡𝑢𝑑𝑒 </a:t>
            </a:r>
            <a:r>
              <a:rPr lang="en-US" altLang="ko-KR" spc="-155" dirty="0">
                <a:latin typeface="DejaVu Serif"/>
                <a:cs typeface="DejaVu Serif"/>
              </a:rPr>
              <a:t>            </a:t>
            </a:r>
            <a:r>
              <a:rPr spc="-80" dirty="0">
                <a:latin typeface="DejaVu Serif"/>
                <a:cs typeface="DejaVu Serif"/>
              </a:rPr>
              <a:t>𝑋</a:t>
            </a:r>
            <a:r>
              <a:rPr sz="2000" spc="-120" baseline="-15325" dirty="0">
                <a:latin typeface="DejaVu Serif"/>
                <a:cs typeface="DejaVu Serif"/>
              </a:rPr>
              <a:t>𝑠 </a:t>
            </a:r>
            <a:r>
              <a:rPr spc="-180" dirty="0">
                <a:latin typeface="DejaVu Serif"/>
                <a:cs typeface="DejaVu Serif"/>
              </a:rPr>
              <a:t>+ </a:t>
            </a:r>
            <a:r>
              <a:rPr spc="-220" dirty="0">
                <a:latin typeface="DejaVu Serif"/>
                <a:cs typeface="DejaVu Serif"/>
              </a:rPr>
              <a:t>∆,</a:t>
            </a:r>
            <a:r>
              <a:rPr spc="-270" dirty="0">
                <a:latin typeface="DejaVu Serif"/>
                <a:cs typeface="DejaVu Serif"/>
              </a:rPr>
              <a:t> </a:t>
            </a:r>
            <a:r>
              <a:rPr spc="-80" dirty="0">
                <a:latin typeface="DejaVu Serif"/>
                <a:cs typeface="DejaVu Serif"/>
              </a:rPr>
              <a:t>𝑋</a:t>
            </a:r>
            <a:r>
              <a:rPr sz="2000" spc="-120" baseline="-15325" dirty="0">
                <a:latin typeface="DejaVu Serif"/>
                <a:cs typeface="DejaVu Serif"/>
              </a:rPr>
              <a:t>𝑠</a:t>
            </a:r>
            <a:endParaRPr sz="2000" baseline="-15325" dirty="0">
              <a:latin typeface="DejaVu Serif"/>
              <a:cs typeface="DejaVu Serif"/>
            </a:endParaRPr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8A6951AA-609F-48F4-ADC8-CE66EFA6CB35}"/>
              </a:ext>
            </a:extLst>
          </p:cNvPr>
          <p:cNvSpPr/>
          <p:nvPr/>
        </p:nvSpPr>
        <p:spPr>
          <a:xfrm>
            <a:off x="5036301" y="3903024"/>
            <a:ext cx="2168322" cy="1185545"/>
          </a:xfrm>
          <a:custGeom>
            <a:avLst/>
            <a:gdLst/>
            <a:ahLst/>
            <a:cxnLst/>
            <a:rect l="l" t="t" r="r" b="b"/>
            <a:pathLst>
              <a:path w="2324734" h="1185545">
                <a:moveTo>
                  <a:pt x="686180" y="442976"/>
                </a:moveTo>
                <a:lnTo>
                  <a:pt x="959230" y="442976"/>
                </a:lnTo>
                <a:lnTo>
                  <a:pt x="0" y="0"/>
                </a:lnTo>
                <a:lnTo>
                  <a:pt x="1368805" y="442976"/>
                </a:lnTo>
                <a:lnTo>
                  <a:pt x="2324480" y="442976"/>
                </a:lnTo>
                <a:lnTo>
                  <a:pt x="2324480" y="566674"/>
                </a:lnTo>
                <a:lnTo>
                  <a:pt x="2324480" y="752221"/>
                </a:lnTo>
                <a:lnTo>
                  <a:pt x="2324480" y="1185164"/>
                </a:lnTo>
                <a:lnTo>
                  <a:pt x="1368805" y="1185164"/>
                </a:lnTo>
                <a:lnTo>
                  <a:pt x="959230" y="1185164"/>
                </a:lnTo>
                <a:lnTo>
                  <a:pt x="686180" y="1185164"/>
                </a:lnTo>
                <a:lnTo>
                  <a:pt x="686180" y="752221"/>
                </a:lnTo>
                <a:lnTo>
                  <a:pt x="686180" y="566674"/>
                </a:lnTo>
                <a:lnTo>
                  <a:pt x="686180" y="44297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3D59555F-E1FE-49CA-A233-0BA4C3D9502C}"/>
              </a:ext>
            </a:extLst>
          </p:cNvPr>
          <p:cNvSpPr txBox="1"/>
          <p:nvPr/>
        </p:nvSpPr>
        <p:spPr>
          <a:xfrm>
            <a:off x="5811590" y="4383134"/>
            <a:ext cx="12556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  <a:spcBef>
                <a:spcPts val="100"/>
              </a:spcBef>
            </a:pPr>
            <a:r>
              <a:rPr spc="-95" dirty="0">
                <a:latin typeface="Arial"/>
                <a:cs typeface="Arial"/>
              </a:rPr>
              <a:t>Constrain  </a:t>
            </a:r>
            <a:r>
              <a:rPr spc="-40" dirty="0">
                <a:latin typeface="Arial"/>
                <a:cs typeface="Arial"/>
              </a:rPr>
              <a:t>perturb</a:t>
            </a:r>
            <a:r>
              <a:rPr spc="-6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tion</a:t>
            </a: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22D178A1-A0F3-48E7-8DF4-3F3AEE721164}"/>
              </a:ext>
            </a:extLst>
          </p:cNvPr>
          <p:cNvSpPr/>
          <p:nvPr/>
        </p:nvSpPr>
        <p:spPr>
          <a:xfrm>
            <a:off x="1286763" y="4003712"/>
            <a:ext cx="3044891" cy="1171575"/>
          </a:xfrm>
          <a:custGeom>
            <a:avLst/>
            <a:gdLst/>
            <a:ahLst/>
            <a:cxnLst/>
            <a:rect l="l" t="t" r="r" b="b"/>
            <a:pathLst>
              <a:path w="3264535" h="1171575">
                <a:moveTo>
                  <a:pt x="0" y="429133"/>
                </a:moveTo>
                <a:lnTo>
                  <a:pt x="544068" y="429133"/>
                </a:lnTo>
                <a:lnTo>
                  <a:pt x="512444" y="0"/>
                </a:lnTo>
                <a:lnTo>
                  <a:pt x="1360170" y="429133"/>
                </a:lnTo>
                <a:lnTo>
                  <a:pt x="3264407" y="429133"/>
                </a:lnTo>
                <a:lnTo>
                  <a:pt x="3264407" y="552831"/>
                </a:lnTo>
                <a:lnTo>
                  <a:pt x="3264407" y="738378"/>
                </a:lnTo>
                <a:lnTo>
                  <a:pt x="3264407" y="1171321"/>
                </a:lnTo>
                <a:lnTo>
                  <a:pt x="1360170" y="1171321"/>
                </a:lnTo>
                <a:lnTo>
                  <a:pt x="544068" y="1171321"/>
                </a:lnTo>
                <a:lnTo>
                  <a:pt x="0" y="1171321"/>
                </a:lnTo>
                <a:lnTo>
                  <a:pt x="0" y="738378"/>
                </a:lnTo>
                <a:lnTo>
                  <a:pt x="0" y="552831"/>
                </a:lnTo>
                <a:lnTo>
                  <a:pt x="0" y="42913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33CF66E1-4636-4072-9F93-8A2D5B5BD318}"/>
              </a:ext>
            </a:extLst>
          </p:cNvPr>
          <p:cNvSpPr txBox="1"/>
          <p:nvPr/>
        </p:nvSpPr>
        <p:spPr>
          <a:xfrm>
            <a:off x="1397282" y="4469979"/>
            <a:ext cx="28245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759" marR="5080" indent="-480059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Trebuchet MS"/>
                <a:cs typeface="Trebuchet MS"/>
              </a:rPr>
              <a:t>DSSIM</a:t>
            </a:r>
            <a:r>
              <a:rPr dirty="0">
                <a:latin typeface="Arial"/>
                <a:cs typeface="Arial"/>
              </a:rPr>
              <a:t>: </a:t>
            </a:r>
            <a:r>
              <a:rPr spc="-110" dirty="0">
                <a:latin typeface="Arial"/>
                <a:cs typeface="Arial"/>
              </a:rPr>
              <a:t>an </a:t>
            </a:r>
            <a:r>
              <a:rPr spc="-60" dirty="0">
                <a:latin typeface="Arial"/>
                <a:cs typeface="Arial"/>
              </a:rPr>
              <a:t>objective</a:t>
            </a:r>
            <a:r>
              <a:rPr spc="-270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measure  </a:t>
            </a:r>
            <a:r>
              <a:rPr spc="-5" dirty="0">
                <a:latin typeface="Arial"/>
                <a:cs typeface="Arial"/>
              </a:rPr>
              <a:t>for </a:t>
            </a:r>
            <a:r>
              <a:rPr spc="-100" dirty="0">
                <a:latin typeface="Arial"/>
                <a:cs typeface="Arial"/>
              </a:rPr>
              <a:t>image</a:t>
            </a:r>
            <a:r>
              <a:rPr spc="-229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distortion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753E677F-7E27-4DFA-BC15-29A5669702A0}"/>
              </a:ext>
            </a:extLst>
          </p:cNvPr>
          <p:cNvSpPr/>
          <p:nvPr/>
        </p:nvSpPr>
        <p:spPr>
          <a:xfrm>
            <a:off x="2494710" y="2384861"/>
            <a:ext cx="314499" cy="236220"/>
          </a:xfrm>
          <a:custGeom>
            <a:avLst/>
            <a:gdLst/>
            <a:ahLst/>
            <a:cxnLst/>
            <a:rect l="l" t="t" r="r" b="b"/>
            <a:pathLst>
              <a:path w="337185" h="236220">
                <a:moveTo>
                  <a:pt x="261493" y="0"/>
                </a:moveTo>
                <a:lnTo>
                  <a:pt x="258191" y="9525"/>
                </a:lnTo>
                <a:lnTo>
                  <a:pt x="271811" y="15430"/>
                </a:lnTo>
                <a:lnTo>
                  <a:pt x="283527" y="23622"/>
                </a:lnTo>
                <a:lnTo>
                  <a:pt x="307391" y="61650"/>
                </a:lnTo>
                <a:lnTo>
                  <a:pt x="315213" y="116586"/>
                </a:lnTo>
                <a:lnTo>
                  <a:pt x="314334" y="137423"/>
                </a:lnTo>
                <a:lnTo>
                  <a:pt x="301244" y="188341"/>
                </a:lnTo>
                <a:lnTo>
                  <a:pt x="272026" y="220130"/>
                </a:lnTo>
                <a:lnTo>
                  <a:pt x="258572" y="226060"/>
                </a:lnTo>
                <a:lnTo>
                  <a:pt x="261493" y="235712"/>
                </a:lnTo>
                <a:lnTo>
                  <a:pt x="306587" y="208887"/>
                </a:lnTo>
                <a:lnTo>
                  <a:pt x="331835" y="159480"/>
                </a:lnTo>
                <a:lnTo>
                  <a:pt x="336677" y="117856"/>
                </a:lnTo>
                <a:lnTo>
                  <a:pt x="335462" y="96281"/>
                </a:lnTo>
                <a:lnTo>
                  <a:pt x="325747" y="57991"/>
                </a:lnTo>
                <a:lnTo>
                  <a:pt x="293608" y="15065"/>
                </a:lnTo>
                <a:lnTo>
                  <a:pt x="278616" y="6145"/>
                </a:lnTo>
                <a:lnTo>
                  <a:pt x="261493" y="0"/>
                </a:lnTo>
                <a:close/>
              </a:path>
              <a:path w="337185" h="236220">
                <a:moveTo>
                  <a:pt x="75184" y="0"/>
                </a:moveTo>
                <a:lnTo>
                  <a:pt x="30196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21" y="220599"/>
                </a:lnTo>
                <a:lnTo>
                  <a:pt x="75184" y="235712"/>
                </a:lnTo>
                <a:lnTo>
                  <a:pt x="78105" y="226060"/>
                </a:lnTo>
                <a:lnTo>
                  <a:pt x="64722" y="220130"/>
                </a:lnTo>
                <a:lnTo>
                  <a:pt x="53149" y="211867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3" y="46862"/>
                </a:lnTo>
                <a:lnTo>
                  <a:pt x="64936" y="15430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F066E19D-DEF4-4187-A0D7-CCBC81831086}"/>
              </a:ext>
            </a:extLst>
          </p:cNvPr>
          <p:cNvSpPr txBox="1"/>
          <p:nvPr/>
        </p:nvSpPr>
        <p:spPr>
          <a:xfrm>
            <a:off x="2206508" y="2308661"/>
            <a:ext cx="6751709" cy="106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DejaVu Serif"/>
                <a:cs typeface="DejaVu Serif"/>
              </a:rPr>
              <a:t>𝑇</a:t>
            </a:r>
            <a:r>
              <a:rPr sz="2000" spc="-37" baseline="-15325" dirty="0">
                <a:latin typeface="DejaVu Serif"/>
                <a:cs typeface="DejaVu Serif"/>
              </a:rPr>
              <a:t>𝐾 </a:t>
            </a:r>
            <a:r>
              <a:rPr spc="90" dirty="0">
                <a:latin typeface="DejaVu Serif"/>
                <a:cs typeface="DejaVu Serif"/>
              </a:rPr>
              <a:t>𝑋 </a:t>
            </a:r>
            <a:r>
              <a:rPr spc="-20" dirty="0">
                <a:latin typeface="Arial"/>
                <a:cs typeface="Arial"/>
              </a:rPr>
              <a:t>: </a:t>
            </a:r>
            <a:r>
              <a:rPr spc="-35" dirty="0">
                <a:latin typeface="Arial"/>
                <a:cs typeface="Arial"/>
              </a:rPr>
              <a:t>internal </a:t>
            </a:r>
            <a:r>
              <a:rPr spc="-60" dirty="0">
                <a:latin typeface="Arial"/>
                <a:cs typeface="Arial"/>
              </a:rPr>
              <a:t>representation </a:t>
            </a:r>
            <a:r>
              <a:rPr spc="-35" dirty="0">
                <a:latin typeface="Arial"/>
                <a:cs typeface="Arial"/>
              </a:rPr>
              <a:t>at </a:t>
            </a:r>
            <a:r>
              <a:rPr spc="-75" dirty="0">
                <a:latin typeface="Arial"/>
                <a:cs typeface="Arial"/>
              </a:rPr>
              <a:t>layer </a:t>
            </a:r>
            <a:r>
              <a:rPr spc="195" dirty="0">
                <a:latin typeface="DejaVu Serif"/>
                <a:cs typeface="DejaVu Serif"/>
              </a:rPr>
              <a:t>𝐾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spc="-105" dirty="0">
                <a:latin typeface="Arial"/>
                <a:cs typeface="Arial"/>
              </a:rPr>
              <a:t>image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90" dirty="0">
                <a:latin typeface="DejaVu Serif"/>
                <a:cs typeface="DejaVu Serif"/>
              </a:rPr>
              <a:t>𝑋</a:t>
            </a:r>
            <a:endParaRPr dirty="0">
              <a:latin typeface="DejaVu Serif"/>
              <a:cs typeface="DejaVu Serif"/>
            </a:endParaRPr>
          </a:p>
          <a:p>
            <a:pPr marL="3848100">
              <a:lnSpc>
                <a:spcPct val="100000"/>
              </a:lnSpc>
              <a:spcBef>
                <a:spcPts val="1714"/>
              </a:spcBef>
            </a:pPr>
            <a:r>
              <a:rPr spc="-55" dirty="0">
                <a:latin typeface="Arial"/>
                <a:cs typeface="Arial"/>
              </a:rPr>
              <a:t>Minimize </a:t>
            </a:r>
            <a:r>
              <a:rPr i="1" spc="-105" dirty="0">
                <a:latin typeface="Trebuchet MS"/>
                <a:cs typeface="Trebuchet MS"/>
              </a:rPr>
              <a:t>L2 </a:t>
            </a:r>
            <a:r>
              <a:rPr spc="-90" dirty="0">
                <a:latin typeface="Arial"/>
                <a:cs typeface="Arial"/>
              </a:rPr>
              <a:t>distance</a:t>
            </a:r>
            <a:r>
              <a:rPr spc="-210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between</a:t>
            </a:r>
            <a:r>
              <a:rPr lang="en-US" altLang="ko-KR" spc="-60" dirty="0">
                <a:latin typeface="Arial"/>
                <a:cs typeface="Arial"/>
              </a:rPr>
              <a:t> internal representations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2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EA5806-1543-4EAA-B670-0F5453A9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6476498-1ED9-4435-B129-7E8FE90E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Perturbation Budget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42E2CEC-09B7-4EB4-B6AE-123F377630C1}"/>
              </a:ext>
            </a:extLst>
          </p:cNvPr>
          <p:cNvSpPr/>
          <p:nvPr/>
        </p:nvSpPr>
        <p:spPr>
          <a:xfrm>
            <a:off x="1772024" y="1730532"/>
            <a:ext cx="5599953" cy="436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67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4A7240-5F72-4A20-AB45-ED527746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 of non-targeted attack</a:t>
            </a:r>
          </a:p>
          <a:p>
            <a:pPr lvl="1"/>
            <a:r>
              <a:rPr lang="en-US" altLang="ko-KR" dirty="0"/>
              <a:t>Misclassify a source image into any class different from the source class</a:t>
            </a:r>
          </a:p>
          <a:p>
            <a:r>
              <a:rPr lang="en-US" altLang="ko-KR" dirty="0"/>
              <a:t>Compute perturbation (∆) by solving an optimization problem</a:t>
            </a:r>
          </a:p>
          <a:p>
            <a:pPr lvl="1"/>
            <a:r>
              <a:rPr lang="en-US" altLang="ko-KR" dirty="0"/>
              <a:t>Needs to identify a “direction” to push the source image outside its boundary</a:t>
            </a:r>
          </a:p>
          <a:p>
            <a:pPr lvl="1"/>
            <a:r>
              <a:rPr lang="en-US" altLang="ko-KR" dirty="0"/>
              <a:t>Goal: mimic hidden-layer representation of any of </a:t>
            </a:r>
            <a:r>
              <a:rPr lang="en-US" altLang="ko-KR" dirty="0">
                <a:solidFill>
                  <a:srgbClr val="FF0000"/>
                </a:solidFill>
              </a:rPr>
              <a:t>target image set I</a:t>
            </a:r>
          </a:p>
          <a:p>
            <a:pPr lvl="1"/>
            <a:r>
              <a:rPr lang="en-US" altLang="ko-KR" dirty="0"/>
              <a:t>Constraint: perturbation should be indistinguishable by humans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94C7AD-FBE4-4253-A1F9-044D33D1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55062E7-0E51-4B79-BFBB-51D9B29E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Computing Perturbation for Non-Targeted Attack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004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94C7AD-FBE4-4253-A1F9-044D33D1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55062E7-0E51-4B79-BFBB-51D9B29E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Computing Perturbation for Non-Targeted Attack</a:t>
            </a:r>
            <a:endParaRPr lang="ko-KR" altLang="en-US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EC280A2-C97C-408A-B7AD-3F1B1CE6DEA0}"/>
              </a:ext>
            </a:extLst>
          </p:cNvPr>
          <p:cNvSpPr txBox="1"/>
          <p:nvPr/>
        </p:nvSpPr>
        <p:spPr>
          <a:xfrm>
            <a:off x="660744" y="1707387"/>
            <a:ext cx="394525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DejaVu Serif"/>
                <a:cs typeface="DejaVu Serif"/>
              </a:rPr>
              <a:t>𝑋</a:t>
            </a:r>
            <a:r>
              <a:rPr sz="2175" spc="-37" baseline="-15325" dirty="0">
                <a:latin typeface="DejaVu Serif"/>
                <a:cs typeface="DejaVu Serif"/>
              </a:rPr>
              <a:t>𝑠</a:t>
            </a:r>
            <a:r>
              <a:rPr sz="2000" spc="-25" dirty="0">
                <a:latin typeface="Arial"/>
                <a:cs typeface="Arial"/>
              </a:rPr>
              <a:t>: </a:t>
            </a:r>
            <a:r>
              <a:rPr sz="2000" spc="-105" dirty="0">
                <a:latin typeface="Arial"/>
                <a:cs typeface="Arial"/>
              </a:rPr>
              <a:t>source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20" dirty="0">
                <a:latin typeface="DejaVu Serif"/>
                <a:cs typeface="DejaVu Serif"/>
              </a:rPr>
              <a:t>𝑋</a:t>
            </a:r>
            <a:r>
              <a:rPr sz="2175" spc="-179" baseline="-15325" dirty="0">
                <a:latin typeface="DejaVu Serif"/>
                <a:cs typeface="DejaVu Serif"/>
              </a:rPr>
              <a:t>𝑡𝑖</a:t>
            </a:r>
            <a:r>
              <a:rPr sz="2000" spc="-120" dirty="0">
                <a:latin typeface="Arial"/>
                <a:cs typeface="Arial"/>
              </a:rPr>
              <a:t>: </a:t>
            </a:r>
            <a:r>
              <a:rPr sz="2000" spc="-45" dirty="0">
                <a:latin typeface="Arial"/>
                <a:cs typeface="Arial"/>
              </a:rPr>
              <a:t>target </a:t>
            </a:r>
            <a:r>
              <a:rPr sz="2000" spc="-105" dirty="0">
                <a:latin typeface="Arial"/>
                <a:cs typeface="Arial"/>
              </a:rPr>
              <a:t>image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45" dirty="0">
                <a:latin typeface="Arial"/>
                <a:cs typeface="Arial"/>
              </a:rPr>
              <a:t>target </a:t>
            </a:r>
            <a:r>
              <a:rPr sz="2000" spc="-105" dirty="0">
                <a:latin typeface="Arial"/>
                <a:cs typeface="Arial"/>
              </a:rPr>
              <a:t>image </a:t>
            </a:r>
            <a:r>
              <a:rPr sz="2000" spc="-145" dirty="0">
                <a:latin typeface="Arial"/>
                <a:cs typeface="Arial"/>
              </a:rPr>
              <a:t>Set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9122C71-3DDF-4711-A6A7-C56455016137}"/>
              </a:ext>
            </a:extLst>
          </p:cNvPr>
          <p:cNvSpPr txBox="1"/>
          <p:nvPr/>
        </p:nvSpPr>
        <p:spPr>
          <a:xfrm>
            <a:off x="582132" y="2748025"/>
            <a:ext cx="661670" cy="302260"/>
          </a:xfrm>
          <a:prstGeom prst="rect">
            <a:avLst/>
          </a:prstGeom>
          <a:ln w="25908">
            <a:solidFill>
              <a:srgbClr val="C0504D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5"/>
              </a:spcBef>
            </a:pPr>
            <a:r>
              <a:rPr sz="1450" spc="-65" dirty="0">
                <a:latin typeface="DejaVu Serif"/>
                <a:cs typeface="DejaVu Serif"/>
              </a:rPr>
              <a:t>i∈I</a:t>
            </a:r>
            <a:endParaRPr sz="1450">
              <a:latin typeface="DejaVu Serif"/>
              <a:cs typeface="DejaVu Serif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A5A403FF-3B75-4F48-8C5D-27AAD79F744B}"/>
              </a:ext>
            </a:extLst>
          </p:cNvPr>
          <p:cNvSpPr/>
          <p:nvPr/>
        </p:nvSpPr>
        <p:spPr>
          <a:xfrm>
            <a:off x="2883880" y="2588767"/>
            <a:ext cx="876300" cy="236220"/>
          </a:xfrm>
          <a:custGeom>
            <a:avLst/>
            <a:gdLst/>
            <a:ahLst/>
            <a:cxnLst/>
            <a:rect l="l" t="t" r="r" b="b"/>
            <a:pathLst>
              <a:path w="876300" h="236220">
                <a:moveTo>
                  <a:pt x="801115" y="0"/>
                </a:moveTo>
                <a:lnTo>
                  <a:pt x="797813" y="9651"/>
                </a:lnTo>
                <a:lnTo>
                  <a:pt x="811434" y="15557"/>
                </a:lnTo>
                <a:lnTo>
                  <a:pt x="823150" y="23749"/>
                </a:lnTo>
                <a:lnTo>
                  <a:pt x="846961" y="61723"/>
                </a:lnTo>
                <a:lnTo>
                  <a:pt x="854836" y="116712"/>
                </a:lnTo>
                <a:lnTo>
                  <a:pt x="853957" y="137497"/>
                </a:lnTo>
                <a:lnTo>
                  <a:pt x="840866" y="188467"/>
                </a:lnTo>
                <a:lnTo>
                  <a:pt x="811524" y="220257"/>
                </a:lnTo>
                <a:lnTo>
                  <a:pt x="798067" y="226186"/>
                </a:lnTo>
                <a:lnTo>
                  <a:pt x="801115" y="235711"/>
                </a:lnTo>
                <a:lnTo>
                  <a:pt x="846157" y="208994"/>
                </a:lnTo>
                <a:lnTo>
                  <a:pt x="871442" y="159607"/>
                </a:lnTo>
                <a:lnTo>
                  <a:pt x="876300" y="117982"/>
                </a:lnTo>
                <a:lnTo>
                  <a:pt x="875085" y="96337"/>
                </a:lnTo>
                <a:lnTo>
                  <a:pt x="865370" y="58046"/>
                </a:lnTo>
                <a:lnTo>
                  <a:pt x="833183" y="15128"/>
                </a:lnTo>
                <a:lnTo>
                  <a:pt x="818185" y="6165"/>
                </a:lnTo>
                <a:lnTo>
                  <a:pt x="801115" y="0"/>
                </a:lnTo>
                <a:close/>
              </a:path>
              <a:path w="876300" h="236220">
                <a:moveTo>
                  <a:pt x="75183" y="0"/>
                </a:moveTo>
                <a:lnTo>
                  <a:pt x="30321" y="26878"/>
                </a:lnTo>
                <a:lnTo>
                  <a:pt x="4921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1"/>
                </a:lnTo>
                <a:lnTo>
                  <a:pt x="78231" y="226186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98"/>
                </a:lnTo>
                <a:lnTo>
                  <a:pt x="21589" y="116712"/>
                </a:lnTo>
                <a:lnTo>
                  <a:pt x="22451" y="96621"/>
                </a:lnTo>
                <a:lnTo>
                  <a:pt x="35559" y="46989"/>
                </a:lnTo>
                <a:lnTo>
                  <a:pt x="64992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55556E3F-EAA1-4007-8CF5-DA165279885B}"/>
              </a:ext>
            </a:extLst>
          </p:cNvPr>
          <p:cNvSpPr txBox="1"/>
          <p:nvPr/>
        </p:nvSpPr>
        <p:spPr>
          <a:xfrm>
            <a:off x="660744" y="3046349"/>
            <a:ext cx="400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29" dirty="0">
                <a:latin typeface="DejaVu Serif"/>
                <a:cs typeface="DejaVu Serif"/>
              </a:rPr>
              <a:t>𝑠.</a:t>
            </a:r>
            <a:r>
              <a:rPr sz="2000" spc="-380" dirty="0">
                <a:latin typeface="DejaVu Serif"/>
                <a:cs typeface="DejaVu Serif"/>
              </a:rPr>
              <a:t> </a:t>
            </a:r>
            <a:r>
              <a:rPr sz="2000" spc="-300" dirty="0">
                <a:latin typeface="DejaVu Serif"/>
                <a:cs typeface="DejaVu Serif"/>
              </a:rPr>
              <a:t>𝑡.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7E04F4FD-5F30-4161-AB74-F14B0189C722}"/>
              </a:ext>
            </a:extLst>
          </p:cNvPr>
          <p:cNvSpPr/>
          <p:nvPr/>
        </p:nvSpPr>
        <p:spPr>
          <a:xfrm>
            <a:off x="3434767" y="3122167"/>
            <a:ext cx="1231900" cy="236220"/>
          </a:xfrm>
          <a:custGeom>
            <a:avLst/>
            <a:gdLst/>
            <a:ahLst/>
            <a:cxnLst/>
            <a:rect l="l" t="t" r="r" b="b"/>
            <a:pathLst>
              <a:path w="1231900" h="236220">
                <a:moveTo>
                  <a:pt x="1156207" y="0"/>
                </a:moveTo>
                <a:lnTo>
                  <a:pt x="1152905" y="9651"/>
                </a:lnTo>
                <a:lnTo>
                  <a:pt x="1166526" y="15557"/>
                </a:lnTo>
                <a:lnTo>
                  <a:pt x="1178242" y="23748"/>
                </a:lnTo>
                <a:lnTo>
                  <a:pt x="1202053" y="61723"/>
                </a:lnTo>
                <a:lnTo>
                  <a:pt x="1209928" y="116712"/>
                </a:lnTo>
                <a:lnTo>
                  <a:pt x="1209049" y="137497"/>
                </a:lnTo>
                <a:lnTo>
                  <a:pt x="1195959" y="188467"/>
                </a:lnTo>
                <a:lnTo>
                  <a:pt x="1166616" y="220257"/>
                </a:lnTo>
                <a:lnTo>
                  <a:pt x="1153160" y="226186"/>
                </a:lnTo>
                <a:lnTo>
                  <a:pt x="1156207" y="235711"/>
                </a:lnTo>
                <a:lnTo>
                  <a:pt x="1201249" y="208994"/>
                </a:lnTo>
                <a:lnTo>
                  <a:pt x="1226534" y="159607"/>
                </a:lnTo>
                <a:lnTo>
                  <a:pt x="1231391" y="117982"/>
                </a:lnTo>
                <a:lnTo>
                  <a:pt x="1230177" y="96337"/>
                </a:lnTo>
                <a:lnTo>
                  <a:pt x="1220462" y="58046"/>
                </a:lnTo>
                <a:lnTo>
                  <a:pt x="1188275" y="15128"/>
                </a:lnTo>
                <a:lnTo>
                  <a:pt x="1173277" y="6165"/>
                </a:lnTo>
                <a:lnTo>
                  <a:pt x="1156207" y="0"/>
                </a:lnTo>
                <a:close/>
              </a:path>
              <a:path w="1231900" h="236220">
                <a:moveTo>
                  <a:pt x="75184" y="0"/>
                </a:moveTo>
                <a:lnTo>
                  <a:pt x="30321" y="26878"/>
                </a:lnTo>
                <a:lnTo>
                  <a:pt x="4921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1"/>
                </a:lnTo>
                <a:lnTo>
                  <a:pt x="78231" y="226186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98"/>
                </a:lnTo>
                <a:lnTo>
                  <a:pt x="21589" y="116712"/>
                </a:lnTo>
                <a:lnTo>
                  <a:pt x="22451" y="96621"/>
                </a:lnTo>
                <a:lnTo>
                  <a:pt x="35560" y="46989"/>
                </a:lnTo>
                <a:lnTo>
                  <a:pt x="64992" y="15557"/>
                </a:lnTo>
                <a:lnTo>
                  <a:pt x="78612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D0030445-23ED-45B7-BA0B-9C2EF0F5FB44}"/>
              </a:ext>
            </a:extLst>
          </p:cNvPr>
          <p:cNvSpPr txBox="1"/>
          <p:nvPr/>
        </p:nvSpPr>
        <p:spPr>
          <a:xfrm>
            <a:off x="660744" y="2512948"/>
            <a:ext cx="424053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sz="2000" spc="-165" dirty="0">
                <a:latin typeface="DejaVu Serif"/>
                <a:cs typeface="DejaVu Serif"/>
              </a:rPr>
              <a:t>min	</a:t>
            </a:r>
            <a:r>
              <a:rPr sz="2000" spc="-155" dirty="0">
                <a:latin typeface="DejaVu Serif"/>
                <a:cs typeface="DejaVu Serif"/>
              </a:rPr>
              <a:t>𝐷𝑖𝑠𝑡𝑎𝑛𝑐𝑒(𝑇</a:t>
            </a:r>
            <a:r>
              <a:rPr sz="2175" spc="-232" baseline="-15325" dirty="0">
                <a:latin typeface="DejaVu Serif"/>
                <a:cs typeface="DejaVu Serif"/>
              </a:rPr>
              <a:t>𝐾 </a:t>
            </a:r>
            <a:r>
              <a:rPr sz="2000" spc="-85" dirty="0">
                <a:latin typeface="DejaVu Serif"/>
                <a:cs typeface="DejaVu Serif"/>
              </a:rPr>
              <a:t>𝑋</a:t>
            </a:r>
            <a:r>
              <a:rPr sz="2175" spc="-127" baseline="-15325" dirty="0">
                <a:latin typeface="DejaVu Serif"/>
                <a:cs typeface="DejaVu Serif"/>
              </a:rPr>
              <a:t>𝑠 </a:t>
            </a:r>
            <a:r>
              <a:rPr sz="2000" spc="-180" dirty="0">
                <a:latin typeface="DejaVu Serif"/>
                <a:cs typeface="DejaVu Serif"/>
              </a:rPr>
              <a:t>+ </a:t>
            </a:r>
            <a:r>
              <a:rPr sz="2000" spc="-204" dirty="0">
                <a:latin typeface="DejaVu Serif"/>
                <a:cs typeface="DejaVu Serif"/>
              </a:rPr>
              <a:t>∆ </a:t>
            </a:r>
            <a:r>
              <a:rPr sz="2000" spc="-225" dirty="0">
                <a:latin typeface="DejaVu Serif"/>
                <a:cs typeface="DejaVu Serif"/>
              </a:rPr>
              <a:t>, </a:t>
            </a:r>
            <a:r>
              <a:rPr sz="2000" spc="-80" dirty="0">
                <a:latin typeface="DejaVu Serif"/>
                <a:cs typeface="DejaVu Serif"/>
              </a:rPr>
              <a:t>𝑇</a:t>
            </a:r>
            <a:r>
              <a:rPr sz="2175" spc="-120" baseline="-15325" dirty="0">
                <a:latin typeface="DejaVu Serif"/>
                <a:cs typeface="DejaVu Serif"/>
              </a:rPr>
              <a:t>𝐾</a:t>
            </a:r>
            <a:r>
              <a:rPr sz="2000" spc="-80" dirty="0">
                <a:latin typeface="DejaVu Serif"/>
                <a:cs typeface="DejaVu Serif"/>
              </a:rPr>
              <a:t>(𝑋</a:t>
            </a:r>
            <a:r>
              <a:rPr sz="2175" spc="-120" baseline="-15325" dirty="0">
                <a:latin typeface="DejaVu Serif"/>
                <a:cs typeface="DejaVu Serif"/>
              </a:rPr>
              <a:t>𝑡𝑖</a:t>
            </a:r>
            <a:r>
              <a:rPr sz="2175" spc="-397" baseline="-15325" dirty="0">
                <a:latin typeface="DejaVu Serif"/>
                <a:cs typeface="DejaVu Serif"/>
              </a:rPr>
              <a:t> </a:t>
            </a:r>
            <a:r>
              <a:rPr sz="2000" spc="40" dirty="0">
                <a:latin typeface="DejaVu Serif"/>
                <a:cs typeface="DejaVu Serif"/>
              </a:rPr>
              <a:t>))</a:t>
            </a:r>
            <a:endParaRPr sz="2000" dirty="0">
              <a:latin typeface="DejaVu Serif"/>
              <a:cs typeface="DejaVu Serif"/>
            </a:endParaRPr>
          </a:p>
          <a:p>
            <a:pPr marL="821690">
              <a:lnSpc>
                <a:spcPct val="100000"/>
              </a:lnSpc>
              <a:spcBef>
                <a:spcPts val="1805"/>
              </a:spcBef>
            </a:pPr>
            <a:r>
              <a:rPr sz="2000" spc="-155" dirty="0">
                <a:latin typeface="DejaVu Serif"/>
                <a:cs typeface="DejaVu Serif"/>
              </a:rPr>
              <a:t>𝑝𝑒𝑟𝑡𝑢𝑟𝑏_𝑚𝑎𝑔𝑛𝑖𝑡𝑢𝑑𝑒 </a:t>
            </a:r>
            <a:r>
              <a:rPr sz="2000" spc="-80" dirty="0">
                <a:latin typeface="DejaVu Serif"/>
                <a:cs typeface="DejaVu Serif"/>
              </a:rPr>
              <a:t>𝑋</a:t>
            </a:r>
            <a:r>
              <a:rPr sz="2175" spc="-120" baseline="-15325" dirty="0">
                <a:latin typeface="DejaVu Serif"/>
                <a:cs typeface="DejaVu Serif"/>
              </a:rPr>
              <a:t>𝑠 </a:t>
            </a:r>
            <a:r>
              <a:rPr sz="2000" spc="-180" dirty="0">
                <a:latin typeface="DejaVu Serif"/>
                <a:cs typeface="DejaVu Serif"/>
              </a:rPr>
              <a:t>+ </a:t>
            </a:r>
            <a:r>
              <a:rPr sz="2000" spc="-220" dirty="0">
                <a:latin typeface="DejaVu Serif"/>
                <a:cs typeface="DejaVu Serif"/>
              </a:rPr>
              <a:t>∆,</a:t>
            </a:r>
            <a:r>
              <a:rPr sz="2000" spc="-265" dirty="0">
                <a:latin typeface="DejaVu Serif"/>
                <a:cs typeface="DejaVu Serif"/>
              </a:rPr>
              <a:t> </a:t>
            </a:r>
            <a:r>
              <a:rPr sz="2000" spc="-75" dirty="0">
                <a:latin typeface="DejaVu Serif"/>
                <a:cs typeface="DejaVu Serif"/>
              </a:rPr>
              <a:t>𝑋</a:t>
            </a:r>
            <a:r>
              <a:rPr sz="2175" spc="-112" baseline="-15325" dirty="0">
                <a:latin typeface="DejaVu Serif"/>
                <a:cs typeface="DejaVu Serif"/>
              </a:rPr>
              <a:t>𝑠</a:t>
            </a:r>
            <a:endParaRPr sz="2175" baseline="-15325" dirty="0">
              <a:latin typeface="DejaVu Serif"/>
              <a:cs typeface="DejaVu Serif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EE043C2D-978B-4E17-B82E-3A05132624E1}"/>
              </a:ext>
            </a:extLst>
          </p:cNvPr>
          <p:cNvSpPr txBox="1"/>
          <p:nvPr/>
        </p:nvSpPr>
        <p:spPr>
          <a:xfrm>
            <a:off x="4744899" y="3098165"/>
            <a:ext cx="1074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2" baseline="11111" dirty="0">
                <a:latin typeface="DejaVu Serif"/>
                <a:cs typeface="DejaVu Serif"/>
              </a:rPr>
              <a:t>&lt;</a:t>
            </a:r>
            <a:r>
              <a:rPr sz="3000" spc="-240" baseline="11111" dirty="0">
                <a:latin typeface="DejaVu Serif"/>
                <a:cs typeface="DejaVu Serif"/>
              </a:rPr>
              <a:t> </a:t>
            </a:r>
            <a:r>
              <a:rPr sz="3000" spc="-52" baseline="11111" dirty="0">
                <a:latin typeface="DejaVu Serif"/>
                <a:cs typeface="DejaVu Serif"/>
              </a:rPr>
              <a:t>𝑃</a:t>
            </a:r>
            <a:r>
              <a:rPr sz="1450" spc="-35" dirty="0">
                <a:latin typeface="DejaVu Serif"/>
                <a:cs typeface="DejaVu Serif"/>
              </a:rPr>
              <a:t>𝑏𝑢𝑑𝑔𝑒𝑡</a:t>
            </a:r>
            <a:endParaRPr sz="1450" dirty="0">
              <a:latin typeface="DejaVu Serif"/>
              <a:cs typeface="DejaVu Serif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8052DA08-2FAA-4955-8F2C-ADF4B379FBCD}"/>
              </a:ext>
            </a:extLst>
          </p:cNvPr>
          <p:cNvSpPr/>
          <p:nvPr/>
        </p:nvSpPr>
        <p:spPr>
          <a:xfrm>
            <a:off x="5576533" y="1831340"/>
            <a:ext cx="337185" cy="236220"/>
          </a:xfrm>
          <a:custGeom>
            <a:avLst/>
            <a:gdLst/>
            <a:ahLst/>
            <a:cxnLst/>
            <a:rect l="l" t="t" r="r" b="b"/>
            <a:pathLst>
              <a:path w="337184" h="236220">
                <a:moveTo>
                  <a:pt x="261493" y="0"/>
                </a:moveTo>
                <a:lnTo>
                  <a:pt x="258191" y="9651"/>
                </a:lnTo>
                <a:lnTo>
                  <a:pt x="271811" y="15557"/>
                </a:lnTo>
                <a:lnTo>
                  <a:pt x="283527" y="23748"/>
                </a:lnTo>
                <a:lnTo>
                  <a:pt x="307338" y="61777"/>
                </a:lnTo>
                <a:lnTo>
                  <a:pt x="315213" y="116712"/>
                </a:lnTo>
                <a:lnTo>
                  <a:pt x="314334" y="137497"/>
                </a:lnTo>
                <a:lnTo>
                  <a:pt x="301244" y="188467"/>
                </a:lnTo>
                <a:lnTo>
                  <a:pt x="271954" y="220257"/>
                </a:lnTo>
                <a:lnTo>
                  <a:pt x="258572" y="226186"/>
                </a:lnTo>
                <a:lnTo>
                  <a:pt x="261493" y="235838"/>
                </a:lnTo>
                <a:lnTo>
                  <a:pt x="306534" y="208996"/>
                </a:lnTo>
                <a:lnTo>
                  <a:pt x="331819" y="159607"/>
                </a:lnTo>
                <a:lnTo>
                  <a:pt x="336676" y="117982"/>
                </a:lnTo>
                <a:lnTo>
                  <a:pt x="335462" y="96337"/>
                </a:lnTo>
                <a:lnTo>
                  <a:pt x="325747" y="58046"/>
                </a:lnTo>
                <a:lnTo>
                  <a:pt x="293608" y="15176"/>
                </a:lnTo>
                <a:lnTo>
                  <a:pt x="278616" y="6219"/>
                </a:lnTo>
                <a:lnTo>
                  <a:pt x="261493" y="0"/>
                </a:lnTo>
                <a:close/>
              </a:path>
              <a:path w="337184" h="236220">
                <a:moveTo>
                  <a:pt x="75183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78"/>
                </a:lnTo>
                <a:lnTo>
                  <a:pt x="75183" y="235838"/>
                </a:lnTo>
                <a:lnTo>
                  <a:pt x="78104" y="226186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39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5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AC5601C0-EB1D-478B-B4D2-FA8EC5D76E43}"/>
              </a:ext>
            </a:extLst>
          </p:cNvPr>
          <p:cNvSpPr txBox="1"/>
          <p:nvPr/>
        </p:nvSpPr>
        <p:spPr>
          <a:xfrm>
            <a:off x="5268051" y="1755267"/>
            <a:ext cx="32492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DejaVu Serif"/>
                <a:cs typeface="DejaVu Serif"/>
              </a:rPr>
              <a:t>𝑇</a:t>
            </a:r>
            <a:r>
              <a:rPr sz="2175" spc="-37" baseline="-15325" dirty="0">
                <a:latin typeface="DejaVu Serif"/>
                <a:cs typeface="DejaVu Serif"/>
              </a:rPr>
              <a:t>𝐾 </a:t>
            </a:r>
            <a:r>
              <a:rPr sz="2000" spc="90" dirty="0">
                <a:latin typeface="DejaVu Serif"/>
                <a:cs typeface="DejaVu Serif"/>
              </a:rPr>
              <a:t>𝑋 </a:t>
            </a:r>
            <a:r>
              <a:rPr sz="2000" spc="-20" dirty="0">
                <a:latin typeface="Arial"/>
                <a:cs typeface="Arial"/>
              </a:rPr>
              <a:t>: </a:t>
            </a:r>
            <a:r>
              <a:rPr sz="2000" spc="-35" dirty="0">
                <a:latin typeface="Arial"/>
                <a:cs typeface="Arial"/>
              </a:rPr>
              <a:t>internal</a:t>
            </a:r>
            <a:r>
              <a:rPr sz="2000" spc="-60" dirty="0">
                <a:latin typeface="Arial"/>
                <a:cs typeface="Arial"/>
              </a:rPr>
              <a:t> representation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Arial"/>
                <a:cs typeface="Arial"/>
              </a:rPr>
              <a:t>at </a:t>
            </a:r>
            <a:r>
              <a:rPr sz="2000" spc="-75" dirty="0">
                <a:latin typeface="Arial"/>
                <a:cs typeface="Arial"/>
              </a:rPr>
              <a:t>layer </a:t>
            </a:r>
            <a:r>
              <a:rPr sz="2000" spc="200" dirty="0">
                <a:latin typeface="DejaVu Serif"/>
                <a:cs typeface="DejaVu Serif"/>
              </a:rPr>
              <a:t>𝐾</a:t>
            </a:r>
            <a:r>
              <a:rPr sz="2000" spc="-365" dirty="0">
                <a:latin typeface="DejaVu Serif"/>
                <a:cs typeface="DejaVu Serif"/>
              </a:rPr>
              <a:t>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image </a:t>
            </a:r>
            <a:r>
              <a:rPr sz="2000" spc="90" dirty="0">
                <a:latin typeface="DejaVu Serif"/>
                <a:cs typeface="DejaVu Serif"/>
              </a:rPr>
              <a:t>𝑋</a:t>
            </a:r>
            <a:endParaRPr sz="2000">
              <a:latin typeface="DejaVu Serif"/>
              <a:cs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2953692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3CA65C-0A28-417D-AACB-61C8BD21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08C5981-DE5D-4109-86D4-195F27D1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Review</a:t>
            </a:r>
            <a:endParaRPr lang="ko-KR" alt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980E15CF-C880-4F9B-A06C-B1F3A2E82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97223"/>
              </p:ext>
            </p:extLst>
          </p:nvPr>
        </p:nvGraphicFramePr>
        <p:xfrm>
          <a:off x="53688" y="1777056"/>
          <a:ext cx="9047774" cy="3304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Teacher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Student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80" dirty="0">
                          <a:latin typeface="Arial"/>
                          <a:cs typeface="Arial"/>
                        </a:rPr>
                        <a:t>Face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layer </a:t>
                      </a:r>
                      <a:r>
                        <a:rPr sz="1600" spc="-170" dirty="0">
                          <a:latin typeface="Arial"/>
                          <a:cs typeface="Arial"/>
                        </a:rPr>
                        <a:t>VGG-Face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model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95" dirty="0">
                          <a:latin typeface="Arial"/>
                          <a:cs typeface="Arial"/>
                        </a:rPr>
                        <a:t>Trained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dataset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2.6M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images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(2,622</a:t>
                      </a:r>
                      <a:r>
                        <a:rPr sz="16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faces)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95" dirty="0">
                          <a:latin typeface="Arial"/>
                          <a:cs typeface="Arial"/>
                        </a:rPr>
                        <a:t>Trained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PubFig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90 face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images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belonging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each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65</a:t>
                      </a:r>
                      <a:r>
                        <a:rPr sz="1600" spc="-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people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Iris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layer </a:t>
                      </a:r>
                      <a:r>
                        <a:rPr sz="1600" spc="-170" dirty="0">
                          <a:latin typeface="Arial"/>
                          <a:cs typeface="Arial"/>
                        </a:rPr>
                        <a:t>VGG-Face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model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spc="-95" dirty="0">
                          <a:latin typeface="Arial"/>
                          <a:cs typeface="Arial"/>
                        </a:rPr>
                        <a:t>Trained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ImageNet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dataset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(1.3M</a:t>
                      </a:r>
                      <a:r>
                        <a:rPr sz="16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images)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5" dirty="0">
                          <a:latin typeface="Arial"/>
                          <a:cs typeface="Arial"/>
                        </a:rPr>
                        <a:t>Trained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200" dirty="0">
                          <a:latin typeface="Arial"/>
                          <a:cs typeface="Arial"/>
                        </a:rPr>
                        <a:t>CASIA </a:t>
                      </a:r>
                      <a:r>
                        <a:rPr sz="1600" spc="-180" dirty="0">
                          <a:latin typeface="Arial"/>
                          <a:cs typeface="Arial"/>
                        </a:rPr>
                        <a:t>IRIS</a:t>
                      </a:r>
                      <a:r>
                        <a:rPr sz="1600" spc="-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dataset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16,000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iris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images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associated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1,000</a:t>
                      </a:r>
                      <a:r>
                        <a:rPr sz="16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individuals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Traffic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sign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layer </a:t>
                      </a:r>
                      <a:r>
                        <a:rPr sz="1600" spc="-170" dirty="0">
                          <a:latin typeface="Arial"/>
                          <a:cs typeface="Arial"/>
                        </a:rPr>
                        <a:t>VGG-Face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model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spc="-95" dirty="0">
                          <a:latin typeface="Arial"/>
                          <a:cs typeface="Arial"/>
                        </a:rPr>
                        <a:t>Trained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ImageNet</a:t>
                      </a:r>
                      <a:r>
                        <a:rPr sz="16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dataset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5" dirty="0">
                          <a:latin typeface="Arial"/>
                          <a:cs typeface="Arial"/>
                        </a:rPr>
                        <a:t>Trained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using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260" dirty="0">
                          <a:latin typeface="Arial"/>
                          <a:cs typeface="Arial"/>
                        </a:rPr>
                        <a:t>GTSRB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dataset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39,209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images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43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different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traffic</a:t>
                      </a:r>
                      <a:r>
                        <a:rPr sz="16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signs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Flower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14" dirty="0">
                          <a:latin typeface="Arial"/>
                          <a:cs typeface="Arial"/>
                        </a:rPr>
                        <a:t>ResNet50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 model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spc="-95" dirty="0">
                          <a:latin typeface="Arial"/>
                          <a:cs typeface="Arial"/>
                        </a:rPr>
                        <a:t>Trained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ImageNet</a:t>
                      </a:r>
                      <a:r>
                        <a:rPr sz="16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dataset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3874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5" dirty="0">
                          <a:latin typeface="Arial"/>
                          <a:cs typeface="Arial"/>
                        </a:rPr>
                        <a:t>Trained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225" dirty="0">
                          <a:latin typeface="Arial"/>
                          <a:cs typeface="Arial"/>
                        </a:rPr>
                        <a:t>VGG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Flowers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dataset 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6,149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images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102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600" spc="-13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asses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483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A5CE8E-1A31-4783-AD65-1062E474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</a:t>
            </a:r>
          </a:p>
          <a:p>
            <a:pPr lvl="1"/>
            <a:r>
              <a:rPr lang="en-US" altLang="ko-KR" dirty="0"/>
              <a:t>Attacker knows the exact transfer approach used to produce the student model</a:t>
            </a:r>
          </a:p>
          <a:p>
            <a:r>
              <a:rPr lang="en-US" altLang="ko-KR" dirty="0"/>
              <a:t>Deep-layer Feature Extractor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3FFA28-206B-44C6-9C45-6C6B2B61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A2D8A93-9F39-4831-B10A-084986B4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 Effectiveness</a:t>
            </a:r>
            <a:endParaRPr lang="ko-KR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37AA7F4-63D9-4E92-A571-AE1A351E6A8B}"/>
              </a:ext>
            </a:extLst>
          </p:cNvPr>
          <p:cNvSpPr/>
          <p:nvPr/>
        </p:nvSpPr>
        <p:spPr>
          <a:xfrm>
            <a:off x="1011173" y="3613674"/>
            <a:ext cx="3316224" cy="850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A2141B8F-E703-4554-B896-59A8B4CAD23A}"/>
              </a:ext>
            </a:extLst>
          </p:cNvPr>
          <p:cNvSpPr/>
          <p:nvPr/>
        </p:nvSpPr>
        <p:spPr>
          <a:xfrm>
            <a:off x="5097018" y="3616722"/>
            <a:ext cx="3296411" cy="844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F54782D4-1684-46E1-8941-EFC0E74CB2CB}"/>
              </a:ext>
            </a:extLst>
          </p:cNvPr>
          <p:cNvSpPr txBox="1"/>
          <p:nvPr/>
        </p:nvSpPr>
        <p:spPr>
          <a:xfrm>
            <a:off x="5166360" y="4644913"/>
            <a:ext cx="3348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Iris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recognition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10" dirty="0">
                <a:latin typeface="Trebuchet MS"/>
                <a:cs typeface="Trebuchet MS"/>
              </a:rPr>
              <a:t>95.9% attack </a:t>
            </a:r>
            <a:r>
              <a:rPr sz="1800" spc="-150" dirty="0">
                <a:latin typeface="Arial"/>
                <a:cs typeface="Arial"/>
              </a:rPr>
              <a:t>success </a:t>
            </a:r>
            <a:r>
              <a:rPr sz="1800" spc="-50" dirty="0">
                <a:latin typeface="Arial"/>
                <a:cs typeface="Arial"/>
              </a:rPr>
              <a:t>rate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(P=0.005)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DEC2F594-09F3-46F2-9D54-177E6F3A742C}"/>
              </a:ext>
            </a:extLst>
          </p:cNvPr>
          <p:cNvSpPr txBox="1"/>
          <p:nvPr/>
        </p:nvSpPr>
        <p:spPr>
          <a:xfrm>
            <a:off x="1011172" y="4644913"/>
            <a:ext cx="3560827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5" dirty="0">
                <a:latin typeface="Arial"/>
                <a:cs typeface="Arial"/>
              </a:rPr>
              <a:t>Face recognition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5" dirty="0">
                <a:latin typeface="Arial"/>
                <a:cs typeface="Arial"/>
              </a:rPr>
              <a:t>92.6% attack </a:t>
            </a:r>
            <a:r>
              <a:rPr lang="en-US" spc="-55" dirty="0">
                <a:latin typeface="Arial"/>
                <a:cs typeface="Arial"/>
              </a:rPr>
              <a:t>success rate (P=0.003)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E3F21D9-7E97-41B7-9DDC-52D6E4B2597E}"/>
              </a:ext>
            </a:extLst>
          </p:cNvPr>
          <p:cNvSpPr txBox="1"/>
          <p:nvPr/>
        </p:nvSpPr>
        <p:spPr>
          <a:xfrm>
            <a:off x="1083742" y="3323851"/>
            <a:ext cx="356082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5" dirty="0">
                <a:latin typeface="Arial"/>
                <a:cs typeface="Arial"/>
              </a:rPr>
              <a:t>Source	    Adversarial	  Target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142B1859-11D1-4031-ACAD-567B49133720}"/>
              </a:ext>
            </a:extLst>
          </p:cNvPr>
          <p:cNvSpPr txBox="1"/>
          <p:nvPr/>
        </p:nvSpPr>
        <p:spPr>
          <a:xfrm>
            <a:off x="5212041" y="3323851"/>
            <a:ext cx="356082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5" dirty="0">
                <a:latin typeface="Arial"/>
                <a:cs typeface="Arial"/>
              </a:rPr>
              <a:t>Source	    Adversarial	  Target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3A0FF-4C69-4046-9BFE-BD748B0B87C6}"/>
              </a:ext>
            </a:extLst>
          </p:cNvPr>
          <p:cNvSpPr/>
          <p:nvPr/>
        </p:nvSpPr>
        <p:spPr>
          <a:xfrm>
            <a:off x="879619" y="5507513"/>
            <a:ext cx="7503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i="1" spc="-95" dirty="0">
                <a:latin typeface="Trebuchet MS"/>
                <a:cs typeface="Trebuchet MS"/>
              </a:rPr>
              <a:t>Targeted </a:t>
            </a:r>
            <a:r>
              <a:rPr lang="en-US" altLang="ko-KR" i="1" spc="-85" dirty="0">
                <a:latin typeface="Trebuchet MS"/>
                <a:cs typeface="Trebuchet MS"/>
              </a:rPr>
              <a:t>attack: </a:t>
            </a:r>
            <a:r>
              <a:rPr lang="en-US" altLang="ko-KR" i="1" spc="-60" dirty="0">
                <a:latin typeface="Trebuchet MS"/>
                <a:cs typeface="Trebuchet MS"/>
              </a:rPr>
              <a:t>Randomly </a:t>
            </a:r>
            <a:r>
              <a:rPr lang="en-US" altLang="ko-KR" i="1" spc="-85" dirty="0">
                <a:latin typeface="Trebuchet MS"/>
                <a:cs typeface="Trebuchet MS"/>
              </a:rPr>
              <a:t>select </a:t>
            </a:r>
            <a:r>
              <a:rPr lang="en-US" altLang="ko-KR" i="1" spc="-60" dirty="0">
                <a:latin typeface="Trebuchet MS"/>
                <a:cs typeface="Trebuchet MS"/>
              </a:rPr>
              <a:t>1,000 </a:t>
            </a:r>
            <a:r>
              <a:rPr lang="en-US" altLang="ko-KR" i="1" spc="-80" dirty="0">
                <a:latin typeface="Trebuchet MS"/>
                <a:cs typeface="Trebuchet MS"/>
              </a:rPr>
              <a:t>source, target </a:t>
            </a:r>
            <a:r>
              <a:rPr lang="en-US" altLang="ko-KR" i="1" spc="-50" dirty="0">
                <a:latin typeface="Trebuchet MS"/>
                <a:cs typeface="Trebuchet MS"/>
              </a:rPr>
              <a:t>image</a:t>
            </a:r>
            <a:r>
              <a:rPr lang="en-US" altLang="ko-KR" i="1" spc="-315" dirty="0">
                <a:latin typeface="Trebuchet MS"/>
                <a:cs typeface="Trebuchet MS"/>
              </a:rPr>
              <a:t> </a:t>
            </a:r>
            <a:r>
              <a:rPr lang="en-US" altLang="ko-KR" i="1" spc="-65" dirty="0">
                <a:latin typeface="Trebuchet MS"/>
                <a:cs typeface="Trebuchet MS"/>
              </a:rPr>
              <a:t>pairs</a:t>
            </a:r>
            <a:endParaRPr lang="en-US" altLang="ko-KR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altLang="ko-KR" i="1" spc="-55" dirty="0">
                <a:latin typeface="Trebuchet MS"/>
                <a:cs typeface="Trebuchet MS"/>
              </a:rPr>
              <a:t>Success</a:t>
            </a:r>
            <a:r>
              <a:rPr lang="en-US" altLang="ko-KR" i="1" spc="-110" dirty="0">
                <a:latin typeface="Trebuchet MS"/>
                <a:cs typeface="Trebuchet MS"/>
              </a:rPr>
              <a:t> </a:t>
            </a:r>
            <a:r>
              <a:rPr lang="en-US" altLang="ko-KR" i="1" spc="-95" dirty="0">
                <a:latin typeface="Trebuchet MS"/>
                <a:cs typeface="Trebuchet MS"/>
              </a:rPr>
              <a:t>rate:</a:t>
            </a:r>
            <a:r>
              <a:rPr lang="en-US" altLang="ko-KR" i="1" spc="-125" dirty="0">
                <a:latin typeface="Trebuchet MS"/>
                <a:cs typeface="Trebuchet MS"/>
              </a:rPr>
              <a:t> </a:t>
            </a:r>
            <a:r>
              <a:rPr lang="en-US" altLang="ko-KR" i="1" spc="-70" dirty="0">
                <a:latin typeface="Trebuchet MS"/>
                <a:cs typeface="Trebuchet MS"/>
              </a:rPr>
              <a:t>Percentage</a:t>
            </a:r>
            <a:r>
              <a:rPr lang="en-US" altLang="ko-KR" i="1" spc="-114" dirty="0">
                <a:latin typeface="Trebuchet MS"/>
                <a:cs typeface="Trebuchet MS"/>
              </a:rPr>
              <a:t> </a:t>
            </a:r>
            <a:r>
              <a:rPr lang="en-US" altLang="ko-KR" i="1" spc="-85" dirty="0">
                <a:latin typeface="Trebuchet MS"/>
                <a:cs typeface="Trebuchet MS"/>
              </a:rPr>
              <a:t>of</a:t>
            </a:r>
            <a:r>
              <a:rPr lang="en-US" altLang="ko-KR" i="1" spc="-120" dirty="0">
                <a:latin typeface="Trebuchet MS"/>
                <a:cs typeface="Trebuchet MS"/>
              </a:rPr>
              <a:t> </a:t>
            </a:r>
            <a:r>
              <a:rPr lang="en-US" altLang="ko-KR" i="1" spc="-45" dirty="0">
                <a:latin typeface="Trebuchet MS"/>
                <a:cs typeface="Trebuchet MS"/>
              </a:rPr>
              <a:t>images</a:t>
            </a:r>
            <a:r>
              <a:rPr lang="en-US" altLang="ko-KR" i="1" spc="-105" dirty="0">
                <a:latin typeface="Trebuchet MS"/>
                <a:cs typeface="Trebuchet MS"/>
              </a:rPr>
              <a:t> </a:t>
            </a:r>
            <a:r>
              <a:rPr lang="en-US" altLang="ko-KR" i="1" spc="-75" dirty="0">
                <a:latin typeface="Trebuchet MS"/>
                <a:cs typeface="Trebuchet MS"/>
              </a:rPr>
              <a:t>successfully</a:t>
            </a:r>
            <a:r>
              <a:rPr lang="en-US" altLang="ko-KR" i="1" spc="-130" dirty="0">
                <a:latin typeface="Trebuchet MS"/>
                <a:cs typeface="Trebuchet MS"/>
              </a:rPr>
              <a:t> </a:t>
            </a:r>
            <a:r>
              <a:rPr lang="en-US" altLang="ko-KR" i="1" spc="-70" dirty="0">
                <a:latin typeface="Trebuchet MS"/>
                <a:cs typeface="Trebuchet MS"/>
              </a:rPr>
              <a:t>misclassified</a:t>
            </a:r>
            <a:r>
              <a:rPr lang="en-US" altLang="ko-KR" i="1" spc="-114" dirty="0">
                <a:latin typeface="Trebuchet MS"/>
                <a:cs typeface="Trebuchet MS"/>
              </a:rPr>
              <a:t> </a:t>
            </a:r>
            <a:r>
              <a:rPr lang="en-US" altLang="ko-KR" i="1" spc="-85" dirty="0">
                <a:latin typeface="Trebuchet MS"/>
                <a:cs typeface="Trebuchet MS"/>
              </a:rPr>
              <a:t>into</a:t>
            </a:r>
            <a:r>
              <a:rPr lang="en-US" altLang="ko-KR" i="1" spc="-114" dirty="0">
                <a:latin typeface="Trebuchet MS"/>
                <a:cs typeface="Trebuchet MS"/>
              </a:rPr>
              <a:t> </a:t>
            </a:r>
            <a:r>
              <a:rPr lang="en-US" altLang="ko-KR" i="1" spc="-90" dirty="0">
                <a:latin typeface="Trebuchet MS"/>
                <a:cs typeface="Trebuchet MS"/>
              </a:rPr>
              <a:t>the</a:t>
            </a:r>
            <a:r>
              <a:rPr lang="en-US" altLang="ko-KR" i="1" spc="-114" dirty="0">
                <a:latin typeface="Trebuchet MS"/>
                <a:cs typeface="Trebuchet MS"/>
              </a:rPr>
              <a:t> </a:t>
            </a:r>
            <a:r>
              <a:rPr lang="en-US" altLang="ko-KR" i="1" spc="-80" dirty="0">
                <a:latin typeface="Trebuchet MS"/>
                <a:cs typeface="Trebuchet MS"/>
              </a:rPr>
              <a:t>target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78454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A5CE8E-1A31-4783-AD65-1062E474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Mid / Full -layer Feature Extractor</a:t>
            </a:r>
          </a:p>
          <a:p>
            <a:pPr lvl="1"/>
            <a:r>
              <a:rPr lang="en-US" altLang="ko-KR" dirty="0"/>
              <a:t>43.7% for Sign recognition: mid-layer feature extractor (P=0.01)</a:t>
            </a:r>
          </a:p>
          <a:p>
            <a:pPr lvl="1"/>
            <a:r>
              <a:rPr lang="en-US" altLang="ko-KR" dirty="0"/>
              <a:t>1.1 % for flower recognition: Full layer feature extractor (P=0.003)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3FFA28-206B-44C6-9C45-6C6B2B61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A2D8A93-9F39-4831-B10A-084986B4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 Effectiveness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759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A94F2B7-2194-4545-BECB-C6EFA327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 The attacker does not know the exact transfer method</a:t>
            </a:r>
          </a:p>
          <a:p>
            <a:r>
              <a:rPr lang="en-US" altLang="ko-KR" dirty="0"/>
              <a:t>Deep-layer feature extraction</a:t>
            </a:r>
          </a:p>
          <a:p>
            <a:pPr lvl="1"/>
            <a:r>
              <a:rPr lang="en-US" altLang="ko-KR" dirty="0"/>
              <a:t>Target layer &gt; 13: success rates are above </a:t>
            </a:r>
            <a:r>
              <a:rPr lang="en-US" altLang="ko-KR" b="1" dirty="0"/>
              <a:t>88.4% for Face, and 95.9% for Iris</a:t>
            </a:r>
          </a:p>
          <a:p>
            <a:pPr lvl="1"/>
            <a:r>
              <a:rPr lang="en-US" altLang="ko-KR" dirty="0"/>
              <a:t>Target layer &lt; 10: success rates drop to </a:t>
            </a:r>
            <a:r>
              <a:rPr lang="en-US" altLang="ko-KR" b="1" dirty="0"/>
              <a:t>1.2% for Face</a:t>
            </a:r>
            <a:r>
              <a:rPr lang="en-US" altLang="ko-KR" dirty="0"/>
              <a:t>, and </a:t>
            </a:r>
            <a:r>
              <a:rPr lang="en-US" altLang="ko-KR" b="1" dirty="0"/>
              <a:t>40% for Iris</a:t>
            </a:r>
          </a:p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Shallow layers represent basic components of an image, e.g., lines and edges,</a:t>
            </a:r>
          </a:p>
          <a:p>
            <a:pPr lvl="1"/>
            <a:r>
              <a:rPr lang="en-US" altLang="ko-KR" dirty="0"/>
              <a:t>Hard to mimic using a limited perturbation budget.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057A42-0B9E-419F-A174-C3ED01EF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BF34EA9-4045-4D50-A884-3064DABB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Impact of The Attack Layer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481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057A42-0B9E-419F-A174-C3ED01EF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BF34EA9-4045-4D50-A884-3064DABB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Impact of The Attack Layer (1)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DCEF4A-D641-429B-9EDA-DEEA124D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6413987-9441-44DC-BF60-61F13B6E22CE}"/>
              </a:ext>
            </a:extLst>
          </p:cNvPr>
          <p:cNvSpPr/>
          <p:nvPr/>
        </p:nvSpPr>
        <p:spPr>
          <a:xfrm>
            <a:off x="307658" y="1864332"/>
            <a:ext cx="8528685" cy="3129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6636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916DC0-9FDB-4EAF-BB96-02B3DB60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Mid-layer feature extraction: Traffic sign (43.7%)</a:t>
            </a:r>
          </a:p>
          <a:p>
            <a:pPr lvl="1"/>
            <a:r>
              <a:rPr lang="en-US" altLang="ko-KR" dirty="0"/>
              <a:t>Layers beyond 10 are fine-tuned &amp; distinct from the Teacher layers</a:t>
            </a:r>
          </a:p>
          <a:p>
            <a:pPr lvl="2"/>
            <a:r>
              <a:rPr lang="en-US" altLang="ko-KR" dirty="0"/>
              <a:t>Lead to higher error when mimicking the internal representation</a:t>
            </a:r>
          </a:p>
          <a:p>
            <a:r>
              <a:rPr lang="en-US" altLang="ko-KR" dirty="0"/>
              <a:t>Full model fine tuning: Flower</a:t>
            </a:r>
          </a:p>
          <a:p>
            <a:pPr lvl="1"/>
            <a:r>
              <a:rPr lang="en-US" altLang="ko-KR" dirty="0"/>
              <a:t>Student model differs largely from the Teacher model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394239-6B1F-4208-BECE-9B2AC459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AD78990-C73C-435C-AE71-22259403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Impact of The Attack Layer (2)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94B1FB0-A514-4598-8BD0-52C41859F7F8}"/>
              </a:ext>
            </a:extLst>
          </p:cNvPr>
          <p:cNvSpPr/>
          <p:nvPr/>
        </p:nvSpPr>
        <p:spPr>
          <a:xfrm>
            <a:off x="1183597" y="4181187"/>
            <a:ext cx="7092696" cy="2175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22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10585B-9F44-44E0-BA11-1B6C5ED6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Considerations on real DL services</a:t>
            </a:r>
          </a:p>
          <a:p>
            <a:pPr lvl="1"/>
            <a:r>
              <a:rPr lang="en-US" altLang="ko-KR" dirty="0"/>
              <a:t>“Can attacker know which teacher model is used for the target student model?”</a:t>
            </a:r>
          </a:p>
          <a:p>
            <a:pPr lvl="1"/>
            <a:r>
              <a:rPr lang="en-US" altLang="ko-KR" dirty="0"/>
              <a:t>Fingerprinting method can successfully figure out the teacher model</a:t>
            </a:r>
          </a:p>
          <a:p>
            <a:r>
              <a:rPr lang="en-US" altLang="ko-KR" dirty="0"/>
              <a:t>Proposing solutions</a:t>
            </a:r>
          </a:p>
          <a:p>
            <a:pPr lvl="1"/>
            <a:r>
              <a:rPr lang="en-US" altLang="ko-KR" dirty="0"/>
              <a:t>Randomizing Input via Adding dropout layer</a:t>
            </a:r>
          </a:p>
          <a:p>
            <a:pPr lvl="1"/>
            <a:r>
              <a:rPr lang="en-US" altLang="ko-KR" dirty="0"/>
              <a:t>Injecting Neuron Distances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0A96FA-DA84-472E-98E7-419E21EB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9E7670C-4D23-414D-8A6D-D30AFDED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This Paper is About? –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215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2CE488-E410-4A23-8E48-A99C36FC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Background of transfer learning</a:t>
            </a:r>
          </a:p>
          <a:p>
            <a:r>
              <a:rPr lang="en-US" altLang="ko-KR" dirty="0"/>
              <a:t>Adversarial attack in the context of Transfer Learning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Impact on real DL services</a:t>
            </a:r>
          </a:p>
          <a:p>
            <a:r>
              <a:rPr lang="en-US" altLang="ko-KR" dirty="0"/>
              <a:t>Defense solutions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ABF129-E851-4BF4-8C56-22A2CFFC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CEABDE-89CC-4DC4-A2DE-5F34D012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118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941D61-0E60-4004-819B-45943CF0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Q1: given the student, how to determine Teacher?</a:t>
            </a:r>
          </a:p>
          <a:p>
            <a:r>
              <a:rPr lang="en-US" altLang="ko-KR" b="1" dirty="0"/>
              <a:t>Answer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Craft “fingerprint” input for each Teacher candidate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Query Student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Identify Teacher among candidates base on the prediction results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1FAFCA-4222-4A68-A67D-6A7E5418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1DB2496-EA42-4E15-955C-2A2FAC05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 of Attack in the Wild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01104B-C960-4D9C-BBA8-EDF36AC55455}"/>
              </a:ext>
            </a:extLst>
          </p:cNvPr>
          <p:cNvGrpSpPr/>
          <p:nvPr/>
        </p:nvGrpSpPr>
        <p:grpSpPr>
          <a:xfrm>
            <a:off x="561658" y="3922992"/>
            <a:ext cx="8020685" cy="2474467"/>
            <a:chOff x="1793748" y="3835908"/>
            <a:chExt cx="8020685" cy="2474467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76A424EF-D395-44FA-A8DF-521BDF5F48AE}"/>
                </a:ext>
              </a:extLst>
            </p:cNvPr>
            <p:cNvSpPr/>
            <p:nvPr/>
          </p:nvSpPr>
          <p:spPr>
            <a:xfrm>
              <a:off x="5667755" y="5030723"/>
              <a:ext cx="1065530" cy="355600"/>
            </a:xfrm>
            <a:custGeom>
              <a:avLst/>
              <a:gdLst/>
              <a:ahLst/>
              <a:cxnLst/>
              <a:rect l="l" t="t" r="r" b="b"/>
              <a:pathLst>
                <a:path w="1065529" h="355600">
                  <a:moveTo>
                    <a:pt x="1006094" y="0"/>
                  </a:moveTo>
                  <a:lnTo>
                    <a:pt x="59182" y="0"/>
                  </a:lnTo>
                  <a:lnTo>
                    <a:pt x="36165" y="4657"/>
                  </a:lnTo>
                  <a:lnTo>
                    <a:pt x="17351" y="17351"/>
                  </a:lnTo>
                  <a:lnTo>
                    <a:pt x="4657" y="36165"/>
                  </a:lnTo>
                  <a:lnTo>
                    <a:pt x="0" y="59181"/>
                  </a:lnTo>
                  <a:lnTo>
                    <a:pt x="0" y="295909"/>
                  </a:lnTo>
                  <a:lnTo>
                    <a:pt x="4657" y="318926"/>
                  </a:lnTo>
                  <a:lnTo>
                    <a:pt x="17351" y="337740"/>
                  </a:lnTo>
                  <a:lnTo>
                    <a:pt x="36165" y="350434"/>
                  </a:lnTo>
                  <a:lnTo>
                    <a:pt x="59182" y="355091"/>
                  </a:lnTo>
                  <a:lnTo>
                    <a:pt x="1006094" y="355091"/>
                  </a:lnTo>
                  <a:lnTo>
                    <a:pt x="1029110" y="350434"/>
                  </a:lnTo>
                  <a:lnTo>
                    <a:pt x="1047924" y="337740"/>
                  </a:lnTo>
                  <a:lnTo>
                    <a:pt x="1060618" y="318926"/>
                  </a:lnTo>
                  <a:lnTo>
                    <a:pt x="1065276" y="295909"/>
                  </a:lnTo>
                  <a:lnTo>
                    <a:pt x="1065276" y="59181"/>
                  </a:lnTo>
                  <a:lnTo>
                    <a:pt x="1060618" y="36165"/>
                  </a:lnTo>
                  <a:lnTo>
                    <a:pt x="1047924" y="17351"/>
                  </a:lnTo>
                  <a:lnTo>
                    <a:pt x="1029110" y="4657"/>
                  </a:lnTo>
                  <a:lnTo>
                    <a:pt x="1006094" y="0"/>
                  </a:lnTo>
                  <a:close/>
                </a:path>
              </a:pathLst>
            </a:custGeom>
            <a:solidFill>
              <a:srgbClr val="4A6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38E4AD5-F621-4246-A4A4-5FF3F2A0AD4A}"/>
                </a:ext>
              </a:extLst>
            </p:cNvPr>
            <p:cNvSpPr txBox="1"/>
            <p:nvPr/>
          </p:nvSpPr>
          <p:spPr>
            <a:xfrm>
              <a:off x="5863844" y="5061965"/>
              <a:ext cx="673735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spc="-65" dirty="0">
                  <a:solidFill>
                    <a:srgbClr val="FFFFFF"/>
                  </a:solidFill>
                  <a:latin typeface="Arial"/>
                  <a:cs typeface="Arial"/>
                </a:rPr>
                <a:t>Student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D20878FE-47C4-4ABE-97F2-D1B67ECA0E03}"/>
                </a:ext>
              </a:extLst>
            </p:cNvPr>
            <p:cNvSpPr/>
            <p:nvPr/>
          </p:nvSpPr>
          <p:spPr>
            <a:xfrm>
              <a:off x="5833871" y="4366259"/>
              <a:ext cx="733044" cy="661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B47A7F95-35A9-4F89-9D2C-8B42B4511FC0}"/>
                </a:ext>
              </a:extLst>
            </p:cNvPr>
            <p:cNvSpPr/>
            <p:nvPr/>
          </p:nvSpPr>
          <p:spPr>
            <a:xfrm>
              <a:off x="1793748" y="3994403"/>
              <a:ext cx="1065530" cy="350520"/>
            </a:xfrm>
            <a:custGeom>
              <a:avLst/>
              <a:gdLst/>
              <a:ahLst/>
              <a:cxnLst/>
              <a:rect l="l" t="t" r="r" b="b"/>
              <a:pathLst>
                <a:path w="1065530" h="350520">
                  <a:moveTo>
                    <a:pt x="1006856" y="0"/>
                  </a:moveTo>
                  <a:lnTo>
                    <a:pt x="58419" y="0"/>
                  </a:lnTo>
                  <a:lnTo>
                    <a:pt x="35683" y="4591"/>
                  </a:lnTo>
                  <a:lnTo>
                    <a:pt x="17113" y="17113"/>
                  </a:lnTo>
                  <a:lnTo>
                    <a:pt x="4591" y="35683"/>
                  </a:lnTo>
                  <a:lnTo>
                    <a:pt x="0" y="58420"/>
                  </a:lnTo>
                  <a:lnTo>
                    <a:pt x="0" y="292100"/>
                  </a:lnTo>
                  <a:lnTo>
                    <a:pt x="4591" y="314836"/>
                  </a:lnTo>
                  <a:lnTo>
                    <a:pt x="17113" y="333406"/>
                  </a:lnTo>
                  <a:lnTo>
                    <a:pt x="35683" y="345928"/>
                  </a:lnTo>
                  <a:lnTo>
                    <a:pt x="58419" y="350520"/>
                  </a:lnTo>
                  <a:lnTo>
                    <a:pt x="1006856" y="350520"/>
                  </a:lnTo>
                  <a:lnTo>
                    <a:pt x="1029592" y="345928"/>
                  </a:lnTo>
                  <a:lnTo>
                    <a:pt x="1048162" y="333406"/>
                  </a:lnTo>
                  <a:lnTo>
                    <a:pt x="1060684" y="314836"/>
                  </a:lnTo>
                  <a:lnTo>
                    <a:pt x="1065276" y="292100"/>
                  </a:lnTo>
                  <a:lnTo>
                    <a:pt x="1065276" y="58420"/>
                  </a:lnTo>
                  <a:lnTo>
                    <a:pt x="1060684" y="35683"/>
                  </a:lnTo>
                  <a:lnTo>
                    <a:pt x="1048162" y="17113"/>
                  </a:lnTo>
                  <a:lnTo>
                    <a:pt x="1029592" y="4591"/>
                  </a:lnTo>
                  <a:lnTo>
                    <a:pt x="1006856" y="0"/>
                  </a:lnTo>
                  <a:close/>
                </a:path>
              </a:pathLst>
            </a:custGeom>
            <a:solidFill>
              <a:srgbClr val="EC5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1004BB10-6431-4CEC-853A-3FB3E5D6185C}"/>
                </a:ext>
              </a:extLst>
            </p:cNvPr>
            <p:cNvSpPr txBox="1"/>
            <p:nvPr/>
          </p:nvSpPr>
          <p:spPr>
            <a:xfrm>
              <a:off x="1909952" y="4023817"/>
              <a:ext cx="833119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spc="-120" dirty="0">
                  <a:solidFill>
                    <a:srgbClr val="FFFFFF"/>
                  </a:solidFill>
                  <a:latin typeface="Arial"/>
                  <a:cs typeface="Arial"/>
                </a:rPr>
                <a:t>Teacher</a:t>
              </a:r>
              <a:r>
                <a:rPr sz="1600" spc="-14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00" spc="-14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04B26278-7939-409C-AB39-8C040B7C096A}"/>
                </a:ext>
              </a:extLst>
            </p:cNvPr>
            <p:cNvSpPr/>
            <p:nvPr/>
          </p:nvSpPr>
          <p:spPr>
            <a:xfrm>
              <a:off x="2859023" y="3835908"/>
              <a:ext cx="780288" cy="6675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4ADD2C1F-795D-4A16-8E9F-590757C4586A}"/>
                </a:ext>
              </a:extLst>
            </p:cNvPr>
            <p:cNvSpPr/>
            <p:nvPr/>
          </p:nvSpPr>
          <p:spPr>
            <a:xfrm>
              <a:off x="3249167" y="5602223"/>
              <a:ext cx="0" cy="320675"/>
            </a:xfrm>
            <a:custGeom>
              <a:avLst/>
              <a:gdLst/>
              <a:ahLst/>
              <a:cxnLst/>
              <a:rect l="l" t="t" r="r" b="b"/>
              <a:pathLst>
                <a:path h="320675">
                  <a:moveTo>
                    <a:pt x="0" y="320611"/>
                  </a:moveTo>
                  <a:lnTo>
                    <a:pt x="0" y="0"/>
                  </a:lnTo>
                </a:path>
              </a:pathLst>
            </a:custGeom>
            <a:ln w="6400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32AFD69D-54F9-40E3-9395-0B1D431A581D}"/>
                </a:ext>
              </a:extLst>
            </p:cNvPr>
            <p:cNvSpPr/>
            <p:nvPr/>
          </p:nvSpPr>
          <p:spPr>
            <a:xfrm>
              <a:off x="1793748" y="4904232"/>
              <a:ext cx="1065530" cy="350520"/>
            </a:xfrm>
            <a:custGeom>
              <a:avLst/>
              <a:gdLst/>
              <a:ahLst/>
              <a:cxnLst/>
              <a:rect l="l" t="t" r="r" b="b"/>
              <a:pathLst>
                <a:path w="1065530" h="350520">
                  <a:moveTo>
                    <a:pt x="1006856" y="0"/>
                  </a:moveTo>
                  <a:lnTo>
                    <a:pt x="58419" y="0"/>
                  </a:lnTo>
                  <a:lnTo>
                    <a:pt x="35683" y="4591"/>
                  </a:lnTo>
                  <a:lnTo>
                    <a:pt x="17113" y="17113"/>
                  </a:lnTo>
                  <a:lnTo>
                    <a:pt x="4591" y="35683"/>
                  </a:lnTo>
                  <a:lnTo>
                    <a:pt x="0" y="58420"/>
                  </a:lnTo>
                  <a:lnTo>
                    <a:pt x="0" y="292100"/>
                  </a:lnTo>
                  <a:lnTo>
                    <a:pt x="4591" y="314836"/>
                  </a:lnTo>
                  <a:lnTo>
                    <a:pt x="17113" y="333406"/>
                  </a:lnTo>
                  <a:lnTo>
                    <a:pt x="35683" y="345928"/>
                  </a:lnTo>
                  <a:lnTo>
                    <a:pt x="58419" y="350520"/>
                  </a:lnTo>
                  <a:lnTo>
                    <a:pt x="1006856" y="350520"/>
                  </a:lnTo>
                  <a:lnTo>
                    <a:pt x="1029592" y="345928"/>
                  </a:lnTo>
                  <a:lnTo>
                    <a:pt x="1048162" y="333406"/>
                  </a:lnTo>
                  <a:lnTo>
                    <a:pt x="1060684" y="314836"/>
                  </a:lnTo>
                  <a:lnTo>
                    <a:pt x="1065276" y="292100"/>
                  </a:lnTo>
                  <a:lnTo>
                    <a:pt x="1065276" y="58420"/>
                  </a:lnTo>
                  <a:lnTo>
                    <a:pt x="1060684" y="35683"/>
                  </a:lnTo>
                  <a:lnTo>
                    <a:pt x="1048162" y="17113"/>
                  </a:lnTo>
                  <a:lnTo>
                    <a:pt x="1029592" y="4591"/>
                  </a:lnTo>
                  <a:lnTo>
                    <a:pt x="1006856" y="0"/>
                  </a:lnTo>
                  <a:close/>
                </a:path>
              </a:pathLst>
            </a:custGeom>
            <a:solidFill>
              <a:srgbClr val="EC51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AC046959-1AD8-4414-BDC5-8FDC081F69FA}"/>
                </a:ext>
              </a:extLst>
            </p:cNvPr>
            <p:cNvSpPr txBox="1"/>
            <p:nvPr/>
          </p:nvSpPr>
          <p:spPr>
            <a:xfrm>
              <a:off x="1913001" y="4933569"/>
              <a:ext cx="826769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spc="-120" dirty="0">
                  <a:solidFill>
                    <a:srgbClr val="FFFFFF"/>
                  </a:solidFill>
                  <a:latin typeface="Arial"/>
                  <a:cs typeface="Arial"/>
                </a:rPr>
                <a:t>Teacher</a:t>
              </a:r>
              <a:r>
                <a:rPr sz="1600" spc="-13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00" spc="-200" dirty="0">
                  <a:solidFill>
                    <a:srgbClr val="FFFFFF"/>
                  </a:solidFill>
                  <a:latin typeface="Arial"/>
                  <a:cs typeface="Arial"/>
                </a:rPr>
                <a:t>B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A183D80E-4FC9-44C1-BCF9-D6E48D0FEC1B}"/>
                </a:ext>
              </a:extLst>
            </p:cNvPr>
            <p:cNvSpPr/>
            <p:nvPr/>
          </p:nvSpPr>
          <p:spPr>
            <a:xfrm>
              <a:off x="2859023" y="4745735"/>
              <a:ext cx="780288" cy="6675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E3293391-FD39-46F5-93EC-C4BCE373D23E}"/>
                </a:ext>
              </a:extLst>
            </p:cNvPr>
            <p:cNvSpPr/>
            <p:nvPr/>
          </p:nvSpPr>
          <p:spPr>
            <a:xfrm>
              <a:off x="3805428" y="3835908"/>
              <a:ext cx="667512" cy="6675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3B04724E-C5A6-44C1-BD83-812D869B3FCB}"/>
                </a:ext>
              </a:extLst>
            </p:cNvPr>
            <p:cNvSpPr/>
            <p:nvPr/>
          </p:nvSpPr>
          <p:spPr>
            <a:xfrm>
              <a:off x="3805428" y="4745735"/>
              <a:ext cx="667512" cy="6675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168C24E-B828-45EB-9D9D-817D99D44EF2}"/>
                </a:ext>
              </a:extLst>
            </p:cNvPr>
            <p:cNvSpPr/>
            <p:nvPr/>
          </p:nvSpPr>
          <p:spPr>
            <a:xfrm>
              <a:off x="4469003" y="4109592"/>
              <a:ext cx="1365885" cy="558165"/>
            </a:xfrm>
            <a:custGeom>
              <a:avLst/>
              <a:gdLst/>
              <a:ahLst/>
              <a:cxnLst/>
              <a:rect l="l" t="t" r="r" b="b"/>
              <a:pathLst>
                <a:path w="1365885" h="558164">
                  <a:moveTo>
                    <a:pt x="1292219" y="524716"/>
                  </a:moveTo>
                  <a:lnTo>
                    <a:pt x="1243584" y="532510"/>
                  </a:lnTo>
                  <a:lnTo>
                    <a:pt x="1238758" y="539114"/>
                  </a:lnTo>
                  <a:lnTo>
                    <a:pt x="1241044" y="553211"/>
                  </a:lnTo>
                  <a:lnTo>
                    <a:pt x="1247648" y="558037"/>
                  </a:lnTo>
                  <a:lnTo>
                    <a:pt x="1347984" y="542035"/>
                  </a:lnTo>
                  <a:lnTo>
                    <a:pt x="1336929" y="542035"/>
                  </a:lnTo>
                  <a:lnTo>
                    <a:pt x="1292219" y="524716"/>
                  </a:lnTo>
                  <a:close/>
                </a:path>
                <a:path w="1365885" h="558164">
                  <a:moveTo>
                    <a:pt x="1317644" y="520641"/>
                  </a:moveTo>
                  <a:lnTo>
                    <a:pt x="1292219" y="524716"/>
                  </a:lnTo>
                  <a:lnTo>
                    <a:pt x="1336929" y="542035"/>
                  </a:lnTo>
                  <a:lnTo>
                    <a:pt x="1338490" y="537971"/>
                  </a:lnTo>
                  <a:lnTo>
                    <a:pt x="1331468" y="537971"/>
                  </a:lnTo>
                  <a:lnTo>
                    <a:pt x="1317644" y="520641"/>
                  </a:lnTo>
                  <a:close/>
                </a:path>
                <a:path w="1365885" h="558164">
                  <a:moveTo>
                    <a:pt x="1282954" y="445007"/>
                  </a:moveTo>
                  <a:lnTo>
                    <a:pt x="1271777" y="453897"/>
                  </a:lnTo>
                  <a:lnTo>
                    <a:pt x="1270889" y="462025"/>
                  </a:lnTo>
                  <a:lnTo>
                    <a:pt x="1301714" y="500671"/>
                  </a:lnTo>
                  <a:lnTo>
                    <a:pt x="1346200" y="517905"/>
                  </a:lnTo>
                  <a:lnTo>
                    <a:pt x="1336929" y="542035"/>
                  </a:lnTo>
                  <a:lnTo>
                    <a:pt x="1347984" y="542035"/>
                  </a:lnTo>
                  <a:lnTo>
                    <a:pt x="1365504" y="539241"/>
                  </a:lnTo>
                  <a:lnTo>
                    <a:pt x="1295654" y="451484"/>
                  </a:lnTo>
                  <a:lnTo>
                    <a:pt x="1291082" y="445896"/>
                  </a:lnTo>
                  <a:lnTo>
                    <a:pt x="1282954" y="445007"/>
                  </a:lnTo>
                  <a:close/>
                </a:path>
                <a:path w="1365885" h="558164">
                  <a:moveTo>
                    <a:pt x="1339469" y="517143"/>
                  </a:moveTo>
                  <a:lnTo>
                    <a:pt x="1317644" y="520641"/>
                  </a:lnTo>
                  <a:lnTo>
                    <a:pt x="1331468" y="537971"/>
                  </a:lnTo>
                  <a:lnTo>
                    <a:pt x="1339469" y="517143"/>
                  </a:lnTo>
                  <a:close/>
                </a:path>
                <a:path w="1365885" h="558164">
                  <a:moveTo>
                    <a:pt x="1344233" y="517143"/>
                  </a:moveTo>
                  <a:lnTo>
                    <a:pt x="1339469" y="517143"/>
                  </a:lnTo>
                  <a:lnTo>
                    <a:pt x="1331468" y="537971"/>
                  </a:lnTo>
                  <a:lnTo>
                    <a:pt x="1338490" y="537971"/>
                  </a:lnTo>
                  <a:lnTo>
                    <a:pt x="1346200" y="517905"/>
                  </a:lnTo>
                  <a:lnTo>
                    <a:pt x="1344233" y="517143"/>
                  </a:lnTo>
                  <a:close/>
                </a:path>
                <a:path w="1365885" h="558164">
                  <a:moveTo>
                    <a:pt x="9398" y="0"/>
                  </a:moveTo>
                  <a:lnTo>
                    <a:pt x="0" y="24129"/>
                  </a:lnTo>
                  <a:lnTo>
                    <a:pt x="1292219" y="524716"/>
                  </a:lnTo>
                  <a:lnTo>
                    <a:pt x="1317644" y="520641"/>
                  </a:lnTo>
                  <a:lnTo>
                    <a:pt x="1301714" y="500671"/>
                  </a:lnTo>
                  <a:lnTo>
                    <a:pt x="9398" y="0"/>
                  </a:lnTo>
                  <a:close/>
                </a:path>
                <a:path w="1365885" h="558164">
                  <a:moveTo>
                    <a:pt x="1301714" y="500671"/>
                  </a:moveTo>
                  <a:lnTo>
                    <a:pt x="1317644" y="520641"/>
                  </a:lnTo>
                  <a:lnTo>
                    <a:pt x="1339469" y="517143"/>
                  </a:lnTo>
                  <a:lnTo>
                    <a:pt x="1344233" y="517143"/>
                  </a:lnTo>
                  <a:lnTo>
                    <a:pt x="1301714" y="500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43B4B669-11DB-4E52-B4B5-80880C5FC6D0}"/>
                </a:ext>
              </a:extLst>
            </p:cNvPr>
            <p:cNvSpPr/>
            <p:nvPr/>
          </p:nvSpPr>
          <p:spPr>
            <a:xfrm>
              <a:off x="4470146" y="4617339"/>
              <a:ext cx="1364615" cy="424815"/>
            </a:xfrm>
            <a:custGeom>
              <a:avLst/>
              <a:gdLst/>
              <a:ahLst/>
              <a:cxnLst/>
              <a:rect l="l" t="t" r="r" b="b"/>
              <a:pathLst>
                <a:path w="1364614" h="424814">
                  <a:moveTo>
                    <a:pt x="1289970" y="37477"/>
                  </a:moveTo>
                  <a:lnTo>
                    <a:pt x="0" y="399542"/>
                  </a:lnTo>
                  <a:lnTo>
                    <a:pt x="7112" y="424561"/>
                  </a:lnTo>
                  <a:lnTo>
                    <a:pt x="1296984" y="62489"/>
                  </a:lnTo>
                  <a:lnTo>
                    <a:pt x="1314936" y="43955"/>
                  </a:lnTo>
                  <a:lnTo>
                    <a:pt x="1289970" y="37477"/>
                  </a:lnTo>
                  <a:close/>
                </a:path>
                <a:path w="1364614" h="424814">
                  <a:moveTo>
                    <a:pt x="1342839" y="24511"/>
                  </a:moveTo>
                  <a:lnTo>
                    <a:pt x="1336166" y="24511"/>
                  </a:lnTo>
                  <a:lnTo>
                    <a:pt x="1343152" y="49530"/>
                  </a:lnTo>
                  <a:lnTo>
                    <a:pt x="1296984" y="62489"/>
                  </a:lnTo>
                  <a:lnTo>
                    <a:pt x="1262761" y="97790"/>
                  </a:lnTo>
                  <a:lnTo>
                    <a:pt x="1262888" y="106044"/>
                  </a:lnTo>
                  <a:lnTo>
                    <a:pt x="1268094" y="110998"/>
                  </a:lnTo>
                  <a:lnTo>
                    <a:pt x="1273175" y="115950"/>
                  </a:lnTo>
                  <a:lnTo>
                    <a:pt x="1281429" y="115824"/>
                  </a:lnTo>
                  <a:lnTo>
                    <a:pt x="1364361" y="30099"/>
                  </a:lnTo>
                  <a:lnTo>
                    <a:pt x="1342839" y="24511"/>
                  </a:lnTo>
                  <a:close/>
                </a:path>
                <a:path w="1364614" h="424814">
                  <a:moveTo>
                    <a:pt x="1314936" y="43955"/>
                  </a:moveTo>
                  <a:lnTo>
                    <a:pt x="1296984" y="62489"/>
                  </a:lnTo>
                  <a:lnTo>
                    <a:pt x="1343152" y="49530"/>
                  </a:lnTo>
                  <a:lnTo>
                    <a:pt x="1336420" y="49530"/>
                  </a:lnTo>
                  <a:lnTo>
                    <a:pt x="1314936" y="43955"/>
                  </a:lnTo>
                  <a:close/>
                </a:path>
                <a:path w="1364614" h="424814">
                  <a:moveTo>
                    <a:pt x="1330325" y="28067"/>
                  </a:moveTo>
                  <a:lnTo>
                    <a:pt x="1314936" y="43955"/>
                  </a:lnTo>
                  <a:lnTo>
                    <a:pt x="1336420" y="49530"/>
                  </a:lnTo>
                  <a:lnTo>
                    <a:pt x="1330325" y="28067"/>
                  </a:lnTo>
                  <a:close/>
                </a:path>
                <a:path w="1364614" h="424814">
                  <a:moveTo>
                    <a:pt x="1337159" y="28067"/>
                  </a:moveTo>
                  <a:lnTo>
                    <a:pt x="1330325" y="28067"/>
                  </a:lnTo>
                  <a:lnTo>
                    <a:pt x="1336420" y="49530"/>
                  </a:lnTo>
                  <a:lnTo>
                    <a:pt x="1343152" y="49530"/>
                  </a:lnTo>
                  <a:lnTo>
                    <a:pt x="1337159" y="28067"/>
                  </a:lnTo>
                  <a:close/>
                </a:path>
                <a:path w="1364614" h="424814">
                  <a:moveTo>
                    <a:pt x="1336166" y="24511"/>
                  </a:moveTo>
                  <a:lnTo>
                    <a:pt x="1289970" y="37477"/>
                  </a:lnTo>
                  <a:lnTo>
                    <a:pt x="1314936" y="43955"/>
                  </a:lnTo>
                  <a:lnTo>
                    <a:pt x="1330325" y="28067"/>
                  </a:lnTo>
                  <a:lnTo>
                    <a:pt x="1337159" y="28067"/>
                  </a:lnTo>
                  <a:lnTo>
                    <a:pt x="1336166" y="24511"/>
                  </a:lnTo>
                  <a:close/>
                </a:path>
                <a:path w="1364614" h="424814">
                  <a:moveTo>
                    <a:pt x="1248917" y="0"/>
                  </a:moveTo>
                  <a:lnTo>
                    <a:pt x="1241805" y="4191"/>
                  </a:lnTo>
                  <a:lnTo>
                    <a:pt x="1240027" y="11175"/>
                  </a:lnTo>
                  <a:lnTo>
                    <a:pt x="1238250" y="18034"/>
                  </a:lnTo>
                  <a:lnTo>
                    <a:pt x="1242314" y="25146"/>
                  </a:lnTo>
                  <a:lnTo>
                    <a:pt x="1289970" y="37477"/>
                  </a:lnTo>
                  <a:lnTo>
                    <a:pt x="1336166" y="24511"/>
                  </a:lnTo>
                  <a:lnTo>
                    <a:pt x="1342839" y="24511"/>
                  </a:lnTo>
                  <a:lnTo>
                    <a:pt x="1255776" y="1905"/>
                  </a:lnTo>
                  <a:lnTo>
                    <a:pt x="12489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814B154E-2859-44E2-9F51-60D9A995C5EA}"/>
                </a:ext>
              </a:extLst>
            </p:cNvPr>
            <p:cNvSpPr/>
            <p:nvPr/>
          </p:nvSpPr>
          <p:spPr>
            <a:xfrm>
              <a:off x="6567678" y="4678807"/>
              <a:ext cx="752475" cy="120650"/>
            </a:xfrm>
            <a:custGeom>
              <a:avLst/>
              <a:gdLst/>
              <a:ahLst/>
              <a:cxnLst/>
              <a:rect l="l" t="t" r="r" b="b"/>
              <a:pathLst>
                <a:path w="752475" h="120650">
                  <a:moveTo>
                    <a:pt x="700804" y="60071"/>
                  </a:moveTo>
                  <a:lnTo>
                    <a:pt x="642239" y="94234"/>
                  </a:lnTo>
                  <a:lnTo>
                    <a:pt x="636016" y="97790"/>
                  </a:lnTo>
                  <a:lnTo>
                    <a:pt x="633983" y="105791"/>
                  </a:lnTo>
                  <a:lnTo>
                    <a:pt x="637540" y="111887"/>
                  </a:lnTo>
                  <a:lnTo>
                    <a:pt x="641223" y="118110"/>
                  </a:lnTo>
                  <a:lnTo>
                    <a:pt x="649097" y="120142"/>
                  </a:lnTo>
                  <a:lnTo>
                    <a:pt x="655320" y="116586"/>
                  </a:lnTo>
                  <a:lnTo>
                    <a:pt x="730009" y="73025"/>
                  </a:lnTo>
                  <a:lnTo>
                    <a:pt x="726440" y="73025"/>
                  </a:lnTo>
                  <a:lnTo>
                    <a:pt x="726440" y="71247"/>
                  </a:lnTo>
                  <a:lnTo>
                    <a:pt x="719963" y="71247"/>
                  </a:lnTo>
                  <a:lnTo>
                    <a:pt x="700804" y="60071"/>
                  </a:lnTo>
                  <a:close/>
                </a:path>
                <a:path w="752475" h="120650">
                  <a:moveTo>
                    <a:pt x="678597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678597" y="73025"/>
                  </a:lnTo>
                  <a:lnTo>
                    <a:pt x="700804" y="60071"/>
                  </a:lnTo>
                  <a:lnTo>
                    <a:pt x="678597" y="47117"/>
                  </a:lnTo>
                  <a:close/>
                </a:path>
                <a:path w="752475" h="120650">
                  <a:moveTo>
                    <a:pt x="730009" y="47117"/>
                  </a:moveTo>
                  <a:lnTo>
                    <a:pt x="726440" y="47117"/>
                  </a:lnTo>
                  <a:lnTo>
                    <a:pt x="726440" y="73025"/>
                  </a:lnTo>
                  <a:lnTo>
                    <a:pt x="730009" y="73025"/>
                  </a:lnTo>
                  <a:lnTo>
                    <a:pt x="752221" y="60071"/>
                  </a:lnTo>
                  <a:lnTo>
                    <a:pt x="730009" y="47117"/>
                  </a:lnTo>
                  <a:close/>
                </a:path>
                <a:path w="752475" h="120650">
                  <a:moveTo>
                    <a:pt x="719963" y="48895"/>
                  </a:moveTo>
                  <a:lnTo>
                    <a:pt x="700804" y="60071"/>
                  </a:lnTo>
                  <a:lnTo>
                    <a:pt x="719963" y="71247"/>
                  </a:lnTo>
                  <a:lnTo>
                    <a:pt x="719963" y="48895"/>
                  </a:lnTo>
                  <a:close/>
                </a:path>
                <a:path w="752475" h="120650">
                  <a:moveTo>
                    <a:pt x="726440" y="48895"/>
                  </a:moveTo>
                  <a:lnTo>
                    <a:pt x="719963" y="48895"/>
                  </a:lnTo>
                  <a:lnTo>
                    <a:pt x="719963" y="71247"/>
                  </a:lnTo>
                  <a:lnTo>
                    <a:pt x="726440" y="71247"/>
                  </a:lnTo>
                  <a:lnTo>
                    <a:pt x="726440" y="48895"/>
                  </a:lnTo>
                  <a:close/>
                </a:path>
                <a:path w="752475" h="120650">
                  <a:moveTo>
                    <a:pt x="649097" y="0"/>
                  </a:moveTo>
                  <a:lnTo>
                    <a:pt x="641223" y="2032"/>
                  </a:lnTo>
                  <a:lnTo>
                    <a:pt x="637540" y="8255"/>
                  </a:lnTo>
                  <a:lnTo>
                    <a:pt x="633983" y="14351"/>
                  </a:lnTo>
                  <a:lnTo>
                    <a:pt x="636016" y="22352"/>
                  </a:lnTo>
                  <a:lnTo>
                    <a:pt x="642239" y="25908"/>
                  </a:lnTo>
                  <a:lnTo>
                    <a:pt x="700804" y="60071"/>
                  </a:lnTo>
                  <a:lnTo>
                    <a:pt x="719963" y="48895"/>
                  </a:lnTo>
                  <a:lnTo>
                    <a:pt x="726440" y="48895"/>
                  </a:lnTo>
                  <a:lnTo>
                    <a:pt x="726440" y="47117"/>
                  </a:lnTo>
                  <a:lnTo>
                    <a:pt x="730009" y="47117"/>
                  </a:lnTo>
                  <a:lnTo>
                    <a:pt x="655320" y="3556"/>
                  </a:lnTo>
                  <a:lnTo>
                    <a:pt x="649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1F7719E8-FBEB-4C98-8DF6-D196AA6CC18D}"/>
                </a:ext>
              </a:extLst>
            </p:cNvPr>
            <p:cNvSpPr txBox="1"/>
            <p:nvPr/>
          </p:nvSpPr>
          <p:spPr>
            <a:xfrm>
              <a:off x="7380478" y="4521200"/>
              <a:ext cx="243395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75" dirty="0">
                  <a:latin typeface="Arial"/>
                  <a:cs typeface="Arial"/>
                </a:rPr>
                <a:t>Which </a:t>
              </a:r>
              <a:r>
                <a:rPr sz="2000" spc="-145" dirty="0">
                  <a:latin typeface="Arial"/>
                  <a:cs typeface="Arial"/>
                </a:rPr>
                <a:t>Teacher </a:t>
              </a:r>
              <a:r>
                <a:rPr sz="2000" spc="-110" dirty="0">
                  <a:latin typeface="Arial"/>
                  <a:cs typeface="Arial"/>
                </a:rPr>
                <a:t>is</a:t>
              </a:r>
              <a:r>
                <a:rPr sz="2000" spc="-130" dirty="0">
                  <a:latin typeface="Arial"/>
                  <a:cs typeface="Arial"/>
                </a:rPr>
                <a:t> </a:t>
              </a:r>
              <a:r>
                <a:rPr sz="2000" spc="-135" dirty="0">
                  <a:latin typeface="Arial"/>
                  <a:cs typeface="Arial"/>
                </a:rPr>
                <a:t>used?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98E204C6-1B28-4351-8EF7-F078A4755E30}"/>
                </a:ext>
              </a:extLst>
            </p:cNvPr>
            <p:cNvSpPr/>
            <p:nvPr/>
          </p:nvSpPr>
          <p:spPr>
            <a:xfrm>
              <a:off x="4016502" y="5477890"/>
              <a:ext cx="2202180" cy="832485"/>
            </a:xfrm>
            <a:custGeom>
              <a:avLst/>
              <a:gdLst/>
              <a:ahLst/>
              <a:cxnLst/>
              <a:rect l="l" t="t" r="r" b="b"/>
              <a:pathLst>
                <a:path w="2202179" h="832485">
                  <a:moveTo>
                    <a:pt x="0" y="446659"/>
                  </a:moveTo>
                  <a:lnTo>
                    <a:pt x="367030" y="446659"/>
                  </a:lnTo>
                  <a:lnTo>
                    <a:pt x="183261" y="0"/>
                  </a:lnTo>
                  <a:lnTo>
                    <a:pt x="917575" y="446659"/>
                  </a:lnTo>
                  <a:lnTo>
                    <a:pt x="2202180" y="446659"/>
                  </a:lnTo>
                  <a:lnTo>
                    <a:pt x="2202180" y="510921"/>
                  </a:lnTo>
                  <a:lnTo>
                    <a:pt x="2202180" y="607314"/>
                  </a:lnTo>
                  <a:lnTo>
                    <a:pt x="2202180" y="832231"/>
                  </a:lnTo>
                  <a:lnTo>
                    <a:pt x="917575" y="832231"/>
                  </a:lnTo>
                  <a:lnTo>
                    <a:pt x="367030" y="832231"/>
                  </a:lnTo>
                  <a:lnTo>
                    <a:pt x="0" y="832231"/>
                  </a:lnTo>
                  <a:lnTo>
                    <a:pt x="0" y="607314"/>
                  </a:lnTo>
                  <a:lnTo>
                    <a:pt x="0" y="510921"/>
                  </a:lnTo>
                  <a:lnTo>
                    <a:pt x="0" y="44665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BA4BDD9C-CDF0-40CE-88FB-D04780414706}"/>
                </a:ext>
              </a:extLst>
            </p:cNvPr>
            <p:cNvSpPr txBox="1"/>
            <p:nvPr/>
          </p:nvSpPr>
          <p:spPr>
            <a:xfrm>
              <a:off x="4233164" y="5935776"/>
              <a:ext cx="1767839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60" dirty="0">
                  <a:solidFill>
                    <a:srgbClr val="FF0000"/>
                  </a:solidFill>
                  <a:latin typeface="Arial"/>
                  <a:cs typeface="Arial"/>
                </a:rPr>
                <a:t>Fingerprint</a:t>
              </a:r>
              <a:r>
                <a:rPr sz="2000" spc="-13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2000" spc="-15" dirty="0">
                  <a:solidFill>
                    <a:srgbClr val="FF0000"/>
                  </a:solidFill>
                  <a:latin typeface="Arial"/>
                  <a:cs typeface="Arial"/>
                </a:rPr>
                <a:t>input</a:t>
              </a:r>
              <a:endParaRPr sz="20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689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3E7F51-E3B5-4F71-A807-990D8BED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Crafting fingerprint</a:t>
            </a:r>
          </a:p>
          <a:p>
            <a:r>
              <a:rPr lang="en-US" altLang="ko-KR" dirty="0"/>
              <a:t>Input (x) that nullify the teacher model to produce an all-zero vector in </a:t>
            </a:r>
            <a:r>
              <a:rPr lang="ko-KR" altLang="en-US" sz="2000" spc="-65" dirty="0">
                <a:latin typeface="DejaVu Serif"/>
                <a:cs typeface="DejaVu Serif"/>
              </a:rPr>
              <a:t>𝑇</a:t>
            </a:r>
            <a:r>
              <a:rPr lang="ko-KR" altLang="en-US" spc="-97" baseline="-15873" dirty="0">
                <a:latin typeface="DejaVu Serif"/>
                <a:cs typeface="DejaVu Serif"/>
              </a:rPr>
              <a:t>𝑁−</a:t>
            </a:r>
            <a:r>
              <a:rPr lang="en-US" altLang="ko-KR" spc="-97" baseline="-15873" dirty="0">
                <a:latin typeface="DejaVu Serif"/>
                <a:cs typeface="DejaVu Serif"/>
              </a:rPr>
              <a:t>1</a:t>
            </a:r>
          </a:p>
          <a:p>
            <a:endParaRPr lang="en-US" altLang="ko-KR" spc="-97" baseline="-15873" dirty="0">
              <a:latin typeface="DejaVu Serif"/>
            </a:endParaRPr>
          </a:p>
          <a:p>
            <a:endParaRPr lang="en-US" altLang="ko-KR" spc="-97" baseline="-15873" dirty="0">
              <a:latin typeface="DejaVu Serif"/>
            </a:endParaRPr>
          </a:p>
          <a:p>
            <a:endParaRPr lang="en-US" altLang="ko-KR" spc="-97" baseline="-15873" dirty="0">
              <a:latin typeface="DejaVu Serif"/>
            </a:endParaRPr>
          </a:p>
          <a:p>
            <a:endParaRPr lang="en-US" altLang="ko-KR" spc="-97" baseline="-15873" dirty="0">
              <a:latin typeface="DejaVu Serif"/>
            </a:endParaRP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1F1F62-A05D-45AC-B3D3-551131E3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02480A3-23DA-4FE7-907F-D7A03934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Fingerprinting Method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64D5689-CEF8-41CF-80BA-52606DAB3ED6}"/>
              </a:ext>
            </a:extLst>
          </p:cNvPr>
          <p:cNvSpPr/>
          <p:nvPr/>
        </p:nvSpPr>
        <p:spPr>
          <a:xfrm>
            <a:off x="431652" y="3485130"/>
            <a:ext cx="323418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5" y="0"/>
                </a:moveTo>
                <a:lnTo>
                  <a:pt x="276098" y="11429"/>
                </a:lnTo>
                <a:lnTo>
                  <a:pt x="292405" y="18577"/>
                </a:lnTo>
                <a:lnTo>
                  <a:pt x="306450" y="28416"/>
                </a:lnTo>
                <a:lnTo>
                  <a:pt x="334994" y="73908"/>
                </a:lnTo>
                <a:lnTo>
                  <a:pt x="343376" y="115679"/>
                </a:lnTo>
                <a:lnTo>
                  <a:pt x="344424" y="139826"/>
                </a:lnTo>
                <a:lnTo>
                  <a:pt x="343376" y="164689"/>
                </a:lnTo>
                <a:lnTo>
                  <a:pt x="334994" y="207603"/>
                </a:lnTo>
                <a:lnTo>
                  <a:pt x="306498" y="253857"/>
                </a:lnTo>
                <a:lnTo>
                  <a:pt x="276479" y="270890"/>
                </a:lnTo>
                <a:lnTo>
                  <a:pt x="280035" y="282320"/>
                </a:lnTo>
                <a:lnTo>
                  <a:pt x="318579" y="264302"/>
                </a:lnTo>
                <a:lnTo>
                  <a:pt x="346837" y="233044"/>
                </a:lnTo>
                <a:lnTo>
                  <a:pt x="364267" y="191134"/>
                </a:lnTo>
                <a:lnTo>
                  <a:pt x="370078" y="141224"/>
                </a:lnTo>
                <a:lnTo>
                  <a:pt x="368625" y="115341"/>
                </a:lnTo>
                <a:lnTo>
                  <a:pt x="357004" y="69482"/>
                </a:lnTo>
                <a:lnTo>
                  <a:pt x="333934" y="32146"/>
                </a:lnTo>
                <a:lnTo>
                  <a:pt x="300509" y="7381"/>
                </a:lnTo>
                <a:lnTo>
                  <a:pt x="280035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41" y="18097"/>
                </a:lnTo>
                <a:lnTo>
                  <a:pt x="23241" y="49529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6"/>
                </a:lnTo>
                <a:lnTo>
                  <a:pt x="26828" y="115679"/>
                </a:lnTo>
                <a:lnTo>
                  <a:pt x="35210" y="73908"/>
                </a:lnTo>
                <a:lnTo>
                  <a:pt x="63801" y="28416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724C7F3-6688-4842-B69B-872F617CD5C6}"/>
              </a:ext>
            </a:extLst>
          </p:cNvPr>
          <p:cNvSpPr/>
          <p:nvPr/>
        </p:nvSpPr>
        <p:spPr>
          <a:xfrm>
            <a:off x="2368831" y="3485130"/>
            <a:ext cx="323418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5" y="0"/>
                </a:moveTo>
                <a:lnTo>
                  <a:pt x="276098" y="11429"/>
                </a:lnTo>
                <a:lnTo>
                  <a:pt x="292405" y="18577"/>
                </a:lnTo>
                <a:lnTo>
                  <a:pt x="306450" y="28416"/>
                </a:lnTo>
                <a:lnTo>
                  <a:pt x="334994" y="73908"/>
                </a:lnTo>
                <a:lnTo>
                  <a:pt x="343376" y="115679"/>
                </a:lnTo>
                <a:lnTo>
                  <a:pt x="344424" y="139826"/>
                </a:lnTo>
                <a:lnTo>
                  <a:pt x="343376" y="164689"/>
                </a:lnTo>
                <a:lnTo>
                  <a:pt x="334994" y="207603"/>
                </a:lnTo>
                <a:lnTo>
                  <a:pt x="306498" y="253857"/>
                </a:lnTo>
                <a:lnTo>
                  <a:pt x="276478" y="270890"/>
                </a:lnTo>
                <a:lnTo>
                  <a:pt x="280035" y="282320"/>
                </a:lnTo>
                <a:lnTo>
                  <a:pt x="318579" y="264302"/>
                </a:lnTo>
                <a:lnTo>
                  <a:pt x="346837" y="233044"/>
                </a:lnTo>
                <a:lnTo>
                  <a:pt x="364267" y="191134"/>
                </a:lnTo>
                <a:lnTo>
                  <a:pt x="370077" y="141224"/>
                </a:lnTo>
                <a:lnTo>
                  <a:pt x="368625" y="115341"/>
                </a:lnTo>
                <a:lnTo>
                  <a:pt x="357004" y="69482"/>
                </a:lnTo>
                <a:lnTo>
                  <a:pt x="333934" y="32146"/>
                </a:lnTo>
                <a:lnTo>
                  <a:pt x="300509" y="7381"/>
                </a:lnTo>
                <a:lnTo>
                  <a:pt x="280035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641" y="18097"/>
                </a:lnTo>
                <a:lnTo>
                  <a:pt x="23240" y="49529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6"/>
                </a:lnTo>
                <a:lnTo>
                  <a:pt x="26828" y="115679"/>
                </a:lnTo>
                <a:lnTo>
                  <a:pt x="35210" y="73908"/>
                </a:lnTo>
                <a:lnTo>
                  <a:pt x="63801" y="28416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C813E01D-DD28-4260-B17B-0B03FB8876A5}"/>
              </a:ext>
            </a:extLst>
          </p:cNvPr>
          <p:cNvSpPr txBox="1"/>
          <p:nvPr/>
        </p:nvSpPr>
        <p:spPr>
          <a:xfrm>
            <a:off x="3801287" y="3455252"/>
            <a:ext cx="5082045" cy="679673"/>
          </a:xfrm>
          <a:prstGeom prst="rect">
            <a:avLst/>
          </a:prstGeom>
          <a:ln w="25907">
            <a:solidFill>
              <a:srgbClr val="4F81BC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400" spc="204" dirty="0">
                <a:latin typeface="DejaVu Serif"/>
                <a:cs typeface="DejaVu Serif"/>
              </a:rPr>
              <a:t>𝑊</a:t>
            </a:r>
            <a:r>
              <a:rPr sz="1600" spc="307" baseline="-14492" dirty="0">
                <a:latin typeface="DejaVu Serif"/>
                <a:cs typeface="DejaVu Serif"/>
              </a:rPr>
              <a:t>𝑁</a:t>
            </a:r>
            <a:r>
              <a:rPr sz="1400" spc="204" dirty="0">
                <a:latin typeface="Arial"/>
                <a:cs typeface="Arial"/>
              </a:rPr>
              <a:t>:</a:t>
            </a:r>
            <a:r>
              <a:rPr sz="1400" spc="-3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spc="-40" dirty="0">
                <a:latin typeface="Arial"/>
                <a:cs typeface="Arial"/>
              </a:rPr>
              <a:t>weight </a:t>
            </a:r>
            <a:r>
              <a:rPr sz="1400" spc="-35" dirty="0">
                <a:latin typeface="Arial"/>
                <a:cs typeface="Arial"/>
              </a:rPr>
              <a:t>matrix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spc="-100" dirty="0">
                <a:latin typeface="Arial"/>
                <a:cs typeface="Arial"/>
              </a:rPr>
              <a:t>dense </a:t>
            </a:r>
            <a:r>
              <a:rPr sz="1400" spc="-65" dirty="0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400" spc="-20" dirty="0">
                <a:latin typeface="DejaVu Serif"/>
                <a:cs typeface="DejaVu Serif"/>
              </a:rPr>
              <a:t>𝑇</a:t>
            </a:r>
            <a:r>
              <a:rPr sz="1600" spc="-30" baseline="-14492" dirty="0">
                <a:latin typeface="DejaVu Serif"/>
                <a:cs typeface="DejaVu Serif"/>
              </a:rPr>
              <a:t>𝑁−1</a:t>
            </a:r>
            <a:r>
              <a:rPr sz="1400" spc="-20" dirty="0">
                <a:latin typeface="Arial"/>
                <a:cs typeface="Arial"/>
              </a:rPr>
              <a:t>: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function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transforming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input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x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to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neurons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at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layer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20" dirty="0">
                <a:latin typeface="Arial"/>
                <a:cs typeface="Arial"/>
              </a:rPr>
              <a:t>N−1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400" spc="90" dirty="0">
                <a:latin typeface="DejaVu Serif"/>
                <a:cs typeface="DejaVu Serif"/>
              </a:rPr>
              <a:t>𝐵</a:t>
            </a:r>
            <a:r>
              <a:rPr sz="1600" spc="135" baseline="-14492" dirty="0">
                <a:latin typeface="DejaVu Serif"/>
                <a:cs typeface="DejaVu Serif"/>
              </a:rPr>
              <a:t>𝑁</a:t>
            </a:r>
            <a:r>
              <a:rPr sz="1400" spc="90" dirty="0">
                <a:latin typeface="Arial"/>
                <a:cs typeface="Arial"/>
              </a:rPr>
              <a:t>: </a:t>
            </a:r>
            <a:r>
              <a:rPr sz="1400" spc="-125" dirty="0">
                <a:latin typeface="Arial"/>
                <a:cs typeface="Arial"/>
              </a:rPr>
              <a:t>Bias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vector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F040F77A-4C76-4F31-94D9-EEFD2E853706}"/>
              </a:ext>
            </a:extLst>
          </p:cNvPr>
          <p:cNvSpPr/>
          <p:nvPr/>
        </p:nvSpPr>
        <p:spPr>
          <a:xfrm>
            <a:off x="1108726" y="3796779"/>
            <a:ext cx="2508570" cy="500380"/>
          </a:xfrm>
          <a:custGeom>
            <a:avLst/>
            <a:gdLst/>
            <a:ahLst/>
            <a:cxnLst/>
            <a:rect l="l" t="t" r="r" b="b"/>
            <a:pathLst>
              <a:path w="2871470" h="500379">
                <a:moveTo>
                  <a:pt x="0" y="114427"/>
                </a:moveTo>
                <a:lnTo>
                  <a:pt x="478536" y="114427"/>
                </a:lnTo>
                <a:lnTo>
                  <a:pt x="834771" y="0"/>
                </a:lnTo>
                <a:lnTo>
                  <a:pt x="1196339" y="114427"/>
                </a:lnTo>
                <a:lnTo>
                  <a:pt x="2871216" y="114427"/>
                </a:lnTo>
                <a:lnTo>
                  <a:pt x="2871216" y="178688"/>
                </a:lnTo>
                <a:lnTo>
                  <a:pt x="2871216" y="275082"/>
                </a:lnTo>
                <a:lnTo>
                  <a:pt x="2871216" y="499999"/>
                </a:lnTo>
                <a:lnTo>
                  <a:pt x="1196339" y="499999"/>
                </a:lnTo>
                <a:lnTo>
                  <a:pt x="478536" y="499999"/>
                </a:lnTo>
                <a:lnTo>
                  <a:pt x="0" y="499999"/>
                </a:lnTo>
                <a:lnTo>
                  <a:pt x="0" y="275082"/>
                </a:lnTo>
                <a:lnTo>
                  <a:pt x="0" y="178688"/>
                </a:lnTo>
                <a:lnTo>
                  <a:pt x="0" y="11442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C3187FE-5F99-408A-85EB-538FC69F9D6D}"/>
              </a:ext>
            </a:extLst>
          </p:cNvPr>
          <p:cNvSpPr txBox="1"/>
          <p:nvPr/>
        </p:nvSpPr>
        <p:spPr>
          <a:xfrm>
            <a:off x="260668" y="3429000"/>
            <a:ext cx="3686025" cy="78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9610" algn="l"/>
                <a:tab pos="2526030" algn="l"/>
                <a:tab pos="2890520" algn="l"/>
              </a:tabLst>
            </a:pPr>
            <a:r>
              <a:rPr lang="ko-KR" altLang="en-US" sz="2000" spc="-170" dirty="0">
                <a:latin typeface="DejaVu Serif"/>
                <a:cs typeface="DejaVu Serif"/>
              </a:rPr>
              <a:t>𝑆</a:t>
            </a:r>
            <a:r>
              <a:rPr lang="ko-KR" altLang="en-US" sz="2000" spc="290" dirty="0">
                <a:latin typeface="DejaVu Serif"/>
                <a:cs typeface="DejaVu Serif"/>
              </a:rPr>
              <a:t> </a:t>
            </a:r>
            <a:r>
              <a:rPr lang="ko-KR" altLang="en-US" sz="2000" spc="-165" dirty="0">
                <a:latin typeface="DejaVu Serif"/>
                <a:cs typeface="DejaVu Serif"/>
              </a:rPr>
              <a:t>𝑥	</a:t>
            </a:r>
            <a:r>
              <a:rPr lang="en-US" altLang="ko-KR" sz="2000" spc="-220" dirty="0">
                <a:latin typeface="DejaVu Serif"/>
                <a:cs typeface="DejaVu Serif"/>
              </a:rPr>
              <a:t>= </a:t>
            </a:r>
            <a:r>
              <a:rPr lang="ko-KR" altLang="en-US" sz="2000" spc="390" dirty="0">
                <a:latin typeface="DejaVu Serif"/>
                <a:cs typeface="DejaVu Serif"/>
              </a:rPr>
              <a:t>𝑊</a:t>
            </a:r>
            <a:r>
              <a:rPr lang="ko-KR" altLang="en-US" sz="2400" spc="585" baseline="-15873" dirty="0">
                <a:latin typeface="DejaVu Serif"/>
                <a:cs typeface="DejaVu Serif"/>
              </a:rPr>
              <a:t>𝑁</a:t>
            </a:r>
            <a:r>
              <a:rPr lang="ko-KR" altLang="en-US" sz="2400" spc="352" baseline="-15873" dirty="0">
                <a:latin typeface="DejaVu Serif"/>
                <a:cs typeface="DejaVu Serif"/>
              </a:rPr>
              <a:t> </a:t>
            </a:r>
            <a:r>
              <a:rPr lang="ko-KR" altLang="en-US" sz="2000" spc="105" dirty="0">
                <a:latin typeface="DejaVu Serif"/>
                <a:cs typeface="DejaVu Serif"/>
              </a:rPr>
              <a:t>𝑋</a:t>
            </a:r>
            <a:r>
              <a:rPr lang="ko-KR" altLang="en-US" sz="2000" spc="-175" dirty="0">
                <a:latin typeface="DejaVu Serif"/>
                <a:cs typeface="DejaVu Serif"/>
              </a:rPr>
              <a:t> </a:t>
            </a:r>
            <a:r>
              <a:rPr lang="ko-KR" altLang="en-US" sz="2000" spc="-65" dirty="0">
                <a:latin typeface="DejaVu Serif"/>
                <a:cs typeface="DejaVu Serif"/>
              </a:rPr>
              <a:t>𝑇</a:t>
            </a:r>
            <a:r>
              <a:rPr lang="ko-KR" altLang="en-US" sz="2400" spc="-97" baseline="-15873" dirty="0">
                <a:latin typeface="DejaVu Serif"/>
                <a:cs typeface="DejaVu Serif"/>
              </a:rPr>
              <a:t>𝑁−</a:t>
            </a:r>
            <a:r>
              <a:rPr lang="en-US" altLang="ko-KR" sz="2400" spc="-97" baseline="-15873" dirty="0">
                <a:latin typeface="DejaVu Serif"/>
                <a:cs typeface="DejaVu Serif"/>
              </a:rPr>
              <a:t>1   </a:t>
            </a:r>
            <a:r>
              <a:rPr lang="ko-KR" altLang="en-US" sz="2000" spc="-165" dirty="0">
                <a:latin typeface="DejaVu Serif"/>
                <a:cs typeface="DejaVu Serif"/>
              </a:rPr>
              <a:t>𝑥	</a:t>
            </a:r>
            <a:r>
              <a:rPr lang="en-US" altLang="ko-KR" sz="2000" spc="-220" dirty="0">
                <a:latin typeface="DejaVu Serif"/>
                <a:cs typeface="DejaVu Serif"/>
              </a:rPr>
              <a:t>+</a:t>
            </a:r>
            <a:r>
              <a:rPr lang="ko-KR" altLang="en-US" sz="2000" spc="-320" dirty="0">
                <a:latin typeface="DejaVu Serif"/>
                <a:cs typeface="DejaVu Serif"/>
              </a:rPr>
              <a:t> </a:t>
            </a:r>
            <a:r>
              <a:rPr lang="ko-KR" altLang="en-US" sz="2000" spc="145" dirty="0">
                <a:latin typeface="DejaVu Serif"/>
                <a:cs typeface="DejaVu Serif"/>
              </a:rPr>
              <a:t>𝐵</a:t>
            </a:r>
            <a:r>
              <a:rPr lang="ko-KR" altLang="en-US" sz="2400" spc="217" baseline="-15873" dirty="0">
                <a:latin typeface="DejaVu Serif"/>
                <a:cs typeface="DejaVu Serif"/>
              </a:rPr>
              <a:t>𝑁</a:t>
            </a:r>
            <a:endParaRPr lang="ko-KR" altLang="en-US" sz="2400" baseline="-15873" dirty="0">
              <a:latin typeface="DejaVu Serif"/>
              <a:cs typeface="DejaVu Serif"/>
            </a:endParaRPr>
          </a:p>
          <a:p>
            <a:pPr marL="869950">
              <a:lnSpc>
                <a:spcPct val="100000"/>
              </a:lnSpc>
              <a:spcBef>
                <a:spcPts val="1720"/>
              </a:spcBef>
            </a:pPr>
            <a:r>
              <a:rPr sz="1600" spc="-55" dirty="0">
                <a:solidFill>
                  <a:srgbClr val="FF0000"/>
                </a:solidFill>
                <a:latin typeface="Arial"/>
                <a:cs typeface="Arial"/>
              </a:rPr>
              <a:t>Fingerprint 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input </a:t>
            </a:r>
            <a:r>
              <a:rPr sz="1600" spc="-130" dirty="0">
                <a:solidFill>
                  <a:srgbClr val="FF0000"/>
                </a:solidFill>
                <a:latin typeface="Arial"/>
                <a:cs typeface="Arial"/>
              </a:rPr>
              <a:t>makes</a:t>
            </a:r>
            <a:r>
              <a:rPr sz="1600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FF0000"/>
                </a:solidFill>
                <a:latin typeface="Arial"/>
                <a:cs typeface="Arial"/>
              </a:rPr>
              <a:t>zero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876F19B4-AFBD-4382-BC37-FD457A72A8B1}"/>
              </a:ext>
            </a:extLst>
          </p:cNvPr>
          <p:cNvSpPr txBox="1"/>
          <p:nvPr/>
        </p:nvSpPr>
        <p:spPr>
          <a:xfrm>
            <a:off x="4585479" y="4372700"/>
            <a:ext cx="4460173" cy="307777"/>
          </a:xfrm>
          <a:prstGeom prst="rect">
            <a:avLst/>
          </a:prstGeom>
          <a:solidFill>
            <a:srgbClr val="C0504D"/>
          </a:solidFill>
          <a:ln w="25907">
            <a:solidFill>
              <a:srgbClr val="8B383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240"/>
              </a:spcBef>
            </a:pPr>
            <a:r>
              <a:rPr spc="-114" dirty="0">
                <a:solidFill>
                  <a:srgbClr val="FFFFFF"/>
                </a:solidFill>
                <a:latin typeface="Arial"/>
                <a:cs typeface="Arial"/>
              </a:rPr>
              <a:t>Q: 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why </a:t>
            </a:r>
            <a:r>
              <a:rPr spc="-120" dirty="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spc="135" dirty="0">
                <a:solidFill>
                  <a:srgbClr val="FFFFFF"/>
                </a:solidFill>
                <a:latin typeface="DejaVu Serif"/>
                <a:cs typeface="DejaVu Serif"/>
              </a:rPr>
              <a:t>𝐵</a:t>
            </a:r>
            <a:r>
              <a:rPr sz="2000" spc="202" baseline="-15325" dirty="0">
                <a:solidFill>
                  <a:srgbClr val="FFFFFF"/>
                </a:solidFill>
                <a:latin typeface="DejaVu Serif"/>
                <a:cs typeface="DejaVu Serif"/>
              </a:rPr>
              <a:t>𝑁 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spc="-35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dispersion?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218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3E7F51-E3B5-4F71-A807-990D8BED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 hypothesis: </a:t>
            </a:r>
            <a:r>
              <a:rPr lang="ko-KR" altLang="en-US" dirty="0"/>
              <a:t>𝐵𝑁 </a:t>
            </a:r>
            <a:r>
              <a:rPr lang="en-US" altLang="ko-KR" dirty="0"/>
              <a:t>shows lower dispersion compared to normal S(x) values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1F1F62-A05D-45AC-B3D3-551131E3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02480A3-23DA-4FE7-907F-D7A03934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Fingerprinting Method</a:t>
            </a:r>
            <a:endParaRPr lang="ko-KR" alt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4F83B6F9-9E8A-40DB-8D75-AB107E835BAD}"/>
              </a:ext>
            </a:extLst>
          </p:cNvPr>
          <p:cNvSpPr txBox="1"/>
          <p:nvPr/>
        </p:nvSpPr>
        <p:spPr>
          <a:xfrm>
            <a:off x="318453" y="5018293"/>
            <a:ext cx="8507095" cy="401320"/>
          </a:xfrm>
          <a:prstGeom prst="rect">
            <a:avLst/>
          </a:prstGeom>
          <a:ln w="25907">
            <a:solidFill>
              <a:srgbClr val="4F81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40"/>
              </a:spcBef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55" dirty="0">
                <a:latin typeface="Arial"/>
                <a:cs typeface="Arial"/>
              </a:rPr>
              <a:t>only </a:t>
            </a:r>
            <a:r>
              <a:rPr sz="2000" spc="-60" dirty="0">
                <a:latin typeface="Arial"/>
                <a:cs typeface="Arial"/>
              </a:rPr>
              <a:t>difference </a:t>
            </a:r>
            <a:r>
              <a:rPr sz="2000" spc="-100" dirty="0">
                <a:latin typeface="Arial"/>
                <a:cs typeface="Arial"/>
              </a:rPr>
              <a:t>is </a:t>
            </a:r>
            <a:r>
              <a:rPr sz="2000" spc="-65" dirty="0">
                <a:latin typeface="Arial"/>
                <a:cs typeface="Arial"/>
              </a:rPr>
              <a:t>here: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internal </a:t>
            </a:r>
            <a:r>
              <a:rPr sz="2000" spc="-60" dirty="0">
                <a:latin typeface="Arial"/>
                <a:cs typeface="Arial"/>
              </a:rPr>
              <a:t>representation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55" dirty="0">
                <a:latin typeface="Arial"/>
                <a:cs typeface="Arial"/>
              </a:rPr>
              <a:t>mimic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zero-vector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9394F5-D040-43A5-9BE6-602357E57181}"/>
              </a:ext>
            </a:extLst>
          </p:cNvPr>
          <p:cNvGrpSpPr/>
          <p:nvPr/>
        </p:nvGrpSpPr>
        <p:grpSpPr>
          <a:xfrm>
            <a:off x="1078592" y="2782669"/>
            <a:ext cx="6986816" cy="2462213"/>
            <a:chOff x="1184727" y="2782669"/>
            <a:chExt cx="6986816" cy="246221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B32468-7369-4A2A-8DDC-2F43241D09E4}"/>
                </a:ext>
              </a:extLst>
            </p:cNvPr>
            <p:cNvSpPr txBox="1"/>
            <p:nvPr/>
          </p:nvSpPr>
          <p:spPr>
            <a:xfrm>
              <a:off x="1184727" y="3429000"/>
              <a:ext cx="698681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40" dirty="0">
                  <a:latin typeface="DejaVu Serif"/>
                  <a:cs typeface="DejaVu Serif"/>
                </a:rPr>
                <a:t>𝑥</a:t>
              </a:r>
              <a:r>
                <a:rPr lang="ko-KR" altLang="en-US" sz="2000" spc="-60" baseline="-14492" dirty="0">
                  <a:latin typeface="DejaVu Serif"/>
                  <a:cs typeface="DejaVu Serif"/>
                </a:rPr>
                <a:t>𝑝 </a:t>
              </a:r>
              <a:r>
                <a:rPr lang="en-US" altLang="ko-KR" spc="-85" dirty="0">
                  <a:latin typeface="Arial"/>
                  <a:cs typeface="Arial"/>
                </a:rPr>
                <a:t>is </a:t>
              </a:r>
              <a:r>
                <a:rPr lang="en-US" altLang="ko-KR" spc="-25" dirty="0">
                  <a:latin typeface="Arial"/>
                  <a:cs typeface="Arial"/>
                </a:rPr>
                <a:t>fingerprint </a:t>
              </a:r>
              <a:r>
                <a:rPr lang="en-US" altLang="ko-KR" spc="-75" dirty="0">
                  <a:latin typeface="Arial"/>
                  <a:cs typeface="Arial"/>
                </a:rPr>
                <a:t>value </a:t>
              </a:r>
              <a:r>
                <a:rPr lang="en-US" altLang="ko-KR" spc="-10" dirty="0">
                  <a:latin typeface="Arial"/>
                  <a:cs typeface="Arial"/>
                </a:rPr>
                <a:t>of </a:t>
              </a:r>
              <a:r>
                <a:rPr lang="en-US" altLang="ko-KR" spc="-60" dirty="0">
                  <a:latin typeface="Arial"/>
                  <a:cs typeface="Arial"/>
                </a:rPr>
                <a:t>teacher</a:t>
              </a:r>
              <a:r>
                <a:rPr lang="en-US" altLang="ko-KR" spc="-120" dirty="0">
                  <a:latin typeface="Arial"/>
                  <a:cs typeface="Arial"/>
                </a:rPr>
                <a:t> </a:t>
              </a:r>
              <a:r>
                <a:rPr lang="en-US" altLang="ko-KR" spc="-200" dirty="0">
                  <a:latin typeface="Arial"/>
                  <a:cs typeface="Arial"/>
                </a:rPr>
                <a:t>T</a:t>
              </a:r>
              <a:endParaRPr lang="en-US" altLang="ko-KR" dirty="0">
                <a:latin typeface="Arial"/>
                <a:cs typeface="Arial"/>
              </a:endParaRPr>
            </a:p>
            <a:p>
              <a:r>
                <a:rPr lang="ko-KR" altLang="en-US" spc="-275" dirty="0">
                  <a:latin typeface="DejaVu Serif"/>
                  <a:cs typeface="DejaVu Serif"/>
                </a:rPr>
                <a:t>𝐷𝑖𝑠𝑝𝑒𝑟𝑠𝑖𝑜𝑛</a:t>
              </a:r>
              <a:r>
                <a:rPr lang="ko-KR" altLang="en-US" spc="-175" dirty="0">
                  <a:latin typeface="DejaVu Serif"/>
                  <a:cs typeface="DejaVu Serif"/>
                </a:rPr>
                <a:t> </a:t>
              </a:r>
              <a:r>
                <a:rPr lang="en-US" altLang="ko-KR" spc="-170" dirty="0">
                  <a:latin typeface="DejaVu Serif"/>
                  <a:cs typeface="DejaVu Serif"/>
                </a:rPr>
                <a:t>(</a:t>
              </a:r>
              <a:r>
                <a:rPr lang="ko-KR" altLang="en-US" spc="-170" dirty="0">
                  <a:latin typeface="DejaVu Serif"/>
                  <a:cs typeface="DejaVu Serif"/>
                </a:rPr>
                <a:t>𝑆</a:t>
              </a:r>
              <a:r>
                <a:rPr lang="ko-KR" altLang="en-US" sz="2000" spc="-254" baseline="-15873" dirty="0">
                  <a:latin typeface="DejaVu Serif"/>
                  <a:cs typeface="DejaVu Serif"/>
                </a:rPr>
                <a:t>𝑡 </a:t>
              </a:r>
              <a:r>
                <a:rPr lang="en-US" altLang="ko-KR" sz="2000" spc="-170" dirty="0">
                  <a:latin typeface="DejaVu Serif"/>
                  <a:cs typeface="DejaVu Serif"/>
                </a:rPr>
                <a:t>(</a:t>
              </a:r>
              <a:r>
                <a:rPr lang="en-US" altLang="ko-KR" sz="2000" spc="-254" baseline="-15873" dirty="0">
                  <a:latin typeface="DejaVu Serif"/>
                  <a:cs typeface="DejaVu Serif"/>
                </a:rPr>
                <a:t> </a:t>
              </a:r>
              <a:r>
                <a:rPr lang="ko-KR" altLang="en-US" spc="-75" dirty="0">
                  <a:latin typeface="DejaVu Serif"/>
                  <a:cs typeface="DejaVu Serif"/>
                </a:rPr>
                <a:t>𝑥</a:t>
              </a:r>
              <a:r>
                <a:rPr lang="ko-KR" altLang="en-US" sz="2000" spc="-112" baseline="-15873" dirty="0">
                  <a:latin typeface="DejaVu Serif"/>
                  <a:cs typeface="DejaVu Serif"/>
                </a:rPr>
                <a:t>𝑝</a:t>
              </a:r>
              <a:r>
                <a:rPr lang="en-US" altLang="ko-KR" spc="55" dirty="0">
                  <a:latin typeface="DejaVu Serif"/>
                  <a:cs typeface="DejaVu Serif"/>
                </a:rPr>
                <a:t>))     </a:t>
              </a:r>
              <a:r>
                <a:rPr lang="ko-KR" altLang="en-US" spc="-175" dirty="0">
                  <a:latin typeface="DejaVu Serif"/>
                  <a:cs typeface="DejaVu Serif"/>
                </a:rPr>
                <a:t>𝑣</a:t>
              </a:r>
              <a:r>
                <a:rPr lang="en-US" altLang="ko-KR" spc="-175" dirty="0">
                  <a:latin typeface="DejaVu Serif"/>
                  <a:cs typeface="DejaVu Serif"/>
                </a:rPr>
                <a:t>.</a:t>
              </a:r>
              <a:r>
                <a:rPr lang="ko-KR" altLang="en-US" spc="-365" dirty="0">
                  <a:latin typeface="DejaVu Serif"/>
                  <a:cs typeface="DejaVu Serif"/>
                </a:rPr>
                <a:t> </a:t>
              </a:r>
              <a:r>
                <a:rPr lang="ko-KR" altLang="en-US" spc="-275" dirty="0">
                  <a:latin typeface="DejaVu Serif"/>
                  <a:cs typeface="DejaVu Serif"/>
                </a:rPr>
                <a:t>𝑠</a:t>
              </a:r>
              <a:r>
                <a:rPr lang="en-US" altLang="ko-KR" spc="-275" dirty="0">
                  <a:latin typeface="DejaVu Serif"/>
                  <a:cs typeface="DejaVu Serif"/>
                </a:rPr>
                <a:t>.	</a:t>
              </a:r>
              <a:r>
                <a:rPr lang="ko-KR" altLang="en-US" spc="-275" dirty="0">
                  <a:latin typeface="DejaVu Serif"/>
                  <a:cs typeface="DejaVu Serif"/>
                </a:rPr>
                <a:t>𝐷𝑖𝑠𝑝𝑒𝑟𝑠𝑖𝑜𝑛</a:t>
              </a:r>
              <a:r>
                <a:rPr lang="ko-KR" altLang="en-US" spc="-180" dirty="0">
                  <a:latin typeface="DejaVu Serif"/>
                  <a:cs typeface="DejaVu Serif"/>
                </a:rPr>
                <a:t> </a:t>
              </a:r>
              <a:r>
                <a:rPr lang="en-US" altLang="ko-KR" spc="-105" dirty="0">
                  <a:latin typeface="DejaVu Serif"/>
                  <a:cs typeface="DejaVu Serif"/>
                </a:rPr>
                <a:t>(</a:t>
              </a:r>
              <a:r>
                <a:rPr lang="ko-KR" altLang="en-US" spc="-105" dirty="0">
                  <a:latin typeface="DejaVu Serif"/>
                  <a:cs typeface="DejaVu Serif"/>
                </a:rPr>
                <a:t>𝑆</a:t>
              </a:r>
              <a:r>
                <a:rPr lang="ko-KR" altLang="en-US" sz="2000" spc="-157" baseline="-15873" dirty="0">
                  <a:latin typeface="DejaVu Serif"/>
                  <a:cs typeface="DejaVu Serif"/>
                </a:rPr>
                <a:t>𝑛𝑡</a:t>
              </a:r>
              <a:r>
                <a:rPr lang="en-US" altLang="ko-KR" sz="2000" spc="-105" dirty="0">
                  <a:latin typeface="DejaVu Serif"/>
                  <a:cs typeface="DejaVu Serif"/>
                </a:rPr>
                <a:t> ( </a:t>
              </a:r>
              <a:r>
                <a:rPr lang="ko-KR" altLang="en-US" spc="-75" dirty="0">
                  <a:latin typeface="DejaVu Serif"/>
                  <a:cs typeface="DejaVu Serif"/>
                </a:rPr>
                <a:t>𝑥</a:t>
              </a:r>
              <a:r>
                <a:rPr lang="ko-KR" altLang="en-US" sz="2000" spc="-112" baseline="-15873" dirty="0">
                  <a:latin typeface="DejaVu Serif"/>
                  <a:cs typeface="DejaVu Serif"/>
                </a:rPr>
                <a:t>𝑝</a:t>
              </a:r>
              <a:r>
                <a:rPr lang="en-US" altLang="ko-KR" sz="2000" spc="-112" baseline="-15873" dirty="0">
                  <a:latin typeface="DejaVu Serif"/>
                  <a:cs typeface="DejaVu Serif"/>
                </a:rPr>
                <a:t> </a:t>
              </a:r>
              <a:r>
                <a:rPr lang="en-US" altLang="ko-KR" spc="55" dirty="0">
                  <a:latin typeface="DejaVu Serif"/>
                  <a:cs typeface="DejaVu Serif"/>
                </a:rPr>
                <a:t>))</a:t>
              </a:r>
            </a:p>
            <a:p>
              <a:endParaRPr lang="en-US" altLang="ko-KR" spc="55" dirty="0">
                <a:latin typeface="DejaVu Serif"/>
                <a:cs typeface="DejaVu Serif"/>
              </a:endParaRPr>
            </a:p>
            <a:p>
              <a:r>
                <a:rPr lang="ko-KR" altLang="en-US" spc="-275" dirty="0">
                  <a:latin typeface="DejaVu Serif"/>
                  <a:cs typeface="DejaVu Serif"/>
                </a:rPr>
                <a:t>𝐷𝑖𝑠𝑝𝑒𝑟𝑠𝑖𝑜𝑛	</a:t>
              </a:r>
              <a:r>
                <a:rPr lang="en-US" altLang="ko-KR" spc="-275" dirty="0">
                  <a:latin typeface="DejaVu Serif"/>
                  <a:cs typeface="DejaVu Serif"/>
                </a:rPr>
                <a:t>(</a:t>
              </a:r>
              <a:r>
                <a:rPr lang="ko-KR" altLang="en-US" spc="145" dirty="0">
                  <a:latin typeface="DejaVu Serif"/>
                  <a:cs typeface="DejaVu Serif"/>
                </a:rPr>
                <a:t>𝐵</a:t>
              </a:r>
              <a:r>
                <a:rPr lang="ko-KR" altLang="en-US" sz="2000" spc="217" baseline="-15873" dirty="0">
                  <a:latin typeface="DejaVu Serif"/>
                  <a:cs typeface="DejaVu Serif"/>
                </a:rPr>
                <a:t>𝑁</a:t>
              </a:r>
              <a:r>
                <a:rPr lang="en-US" altLang="ko-KR" sz="2000" spc="-215" dirty="0">
                  <a:latin typeface="DejaVu Serif"/>
                  <a:cs typeface="DejaVu Serif"/>
                </a:rPr>
                <a:t>)</a:t>
              </a:r>
              <a:r>
                <a:rPr lang="ko-KR" altLang="en-US" sz="2000" spc="217" baseline="-15873" dirty="0">
                  <a:latin typeface="DejaVu Serif"/>
                  <a:cs typeface="DejaVu Serif"/>
                </a:rPr>
                <a:t>	      </a:t>
              </a:r>
              <a:r>
                <a:rPr lang="en-US" altLang="ko-KR" spc="-215" dirty="0">
                  <a:latin typeface="DejaVu Serif"/>
                  <a:cs typeface="DejaVu Serif"/>
                </a:rPr>
                <a:t>&gt;    	</a:t>
              </a:r>
              <a:r>
                <a:rPr lang="ko-KR" altLang="en-US" spc="-140" dirty="0">
                  <a:latin typeface="DejaVu Serif"/>
                  <a:cs typeface="DejaVu Serif"/>
                </a:rPr>
                <a:t>𝐷𝑖𝑠𝑝𝑒𝑟𝑠𝑖𝑜𝑛</a:t>
              </a:r>
              <a:r>
                <a:rPr lang="en-US" altLang="ko-KR" spc="-140" dirty="0">
                  <a:latin typeface="DejaVu Serif"/>
                  <a:cs typeface="DejaVu Serif"/>
                </a:rPr>
                <a:t>(</a:t>
              </a:r>
              <a:r>
                <a:rPr lang="ko-KR" altLang="en-US" spc="-140" dirty="0">
                  <a:latin typeface="DejaVu Serif"/>
                  <a:cs typeface="DejaVu Serif"/>
                </a:rPr>
                <a:t>𝑊</a:t>
              </a:r>
              <a:r>
                <a:rPr lang="ko-KR" altLang="en-US" sz="2000" spc="-209" baseline="-15873" dirty="0">
                  <a:latin typeface="DejaVu Serif"/>
                  <a:cs typeface="DejaVu Serif"/>
                </a:rPr>
                <a:t>𝑁</a:t>
              </a:r>
              <a:r>
                <a:rPr lang="ko-KR" altLang="en-US" sz="2000" spc="172" baseline="-15873" dirty="0">
                  <a:latin typeface="DejaVu Serif"/>
                  <a:cs typeface="DejaVu Serif"/>
                </a:rPr>
                <a:t> </a:t>
              </a:r>
              <a:r>
                <a:rPr lang="ko-KR" altLang="en-US" spc="105" dirty="0">
                  <a:latin typeface="DejaVu Serif"/>
                  <a:cs typeface="DejaVu Serif"/>
                </a:rPr>
                <a:t>𝑋</a:t>
              </a:r>
              <a:r>
                <a:rPr lang="ko-KR" altLang="en-US" spc="-165" dirty="0">
                  <a:latin typeface="DejaVu Serif"/>
                  <a:cs typeface="DejaVu Serif"/>
                </a:rPr>
                <a:t> </a:t>
              </a:r>
              <a:r>
                <a:rPr lang="ko-KR" altLang="en-US" spc="-70" dirty="0">
                  <a:latin typeface="DejaVu Serif"/>
                  <a:cs typeface="DejaVu Serif"/>
                </a:rPr>
                <a:t>𝑇</a:t>
              </a:r>
              <a:r>
                <a:rPr lang="ko-KR" altLang="en-US" sz="2000" spc="-104" baseline="-15873" dirty="0">
                  <a:latin typeface="DejaVu Serif"/>
                  <a:cs typeface="DejaVu Serif"/>
                </a:rPr>
                <a:t>𝑁−</a:t>
              </a:r>
              <a:r>
                <a:rPr lang="en-US" altLang="ko-KR" sz="2000" spc="-104" baseline="-15873" dirty="0">
                  <a:latin typeface="DejaVu Serif"/>
                  <a:cs typeface="DejaVu Serif"/>
                </a:rPr>
                <a:t>1</a:t>
              </a:r>
              <a:r>
                <a:rPr lang="en-US" altLang="ko-KR" spc="-140" dirty="0">
                  <a:latin typeface="DejaVu Serif"/>
                  <a:cs typeface="DejaVu Serif"/>
                </a:rPr>
                <a:t>( </a:t>
              </a:r>
              <a:r>
                <a:rPr lang="ko-KR" altLang="en-US" spc="-75" dirty="0">
                  <a:latin typeface="DejaVu Serif"/>
                  <a:cs typeface="DejaVu Serif"/>
                </a:rPr>
                <a:t>𝑥</a:t>
              </a:r>
              <a:r>
                <a:rPr lang="ko-KR" altLang="en-US" sz="2000" spc="-112" baseline="-15873" dirty="0">
                  <a:latin typeface="DejaVu Serif"/>
                  <a:cs typeface="DejaVu Serif"/>
                </a:rPr>
                <a:t>𝑝</a:t>
              </a:r>
              <a:r>
                <a:rPr lang="en-US" altLang="ko-KR" spc="165" dirty="0">
                  <a:latin typeface="DejaVu Serif"/>
                  <a:cs typeface="DejaVu Serif"/>
                </a:rPr>
                <a:t> ) </a:t>
              </a:r>
              <a:r>
                <a:rPr lang="en-US" altLang="ko-KR" spc="-220" dirty="0">
                  <a:latin typeface="DejaVu Serif"/>
                  <a:cs typeface="DejaVu Serif"/>
                </a:rPr>
                <a:t>+</a:t>
              </a:r>
              <a:r>
                <a:rPr lang="ko-KR" altLang="en-US" spc="-245" dirty="0">
                  <a:latin typeface="DejaVu Serif"/>
                  <a:cs typeface="DejaVu Serif"/>
                </a:rPr>
                <a:t> </a:t>
              </a:r>
              <a:r>
                <a:rPr lang="ko-KR" altLang="en-US" spc="165" dirty="0">
                  <a:latin typeface="DejaVu Serif"/>
                  <a:cs typeface="DejaVu Serif"/>
                </a:rPr>
                <a:t>𝐵</a:t>
              </a:r>
              <a:r>
                <a:rPr lang="ko-KR" altLang="en-US" sz="2000" spc="247" baseline="-15873" dirty="0">
                  <a:latin typeface="DejaVu Serif"/>
                  <a:cs typeface="DejaVu Serif"/>
                </a:rPr>
                <a:t>𝑁</a:t>
              </a:r>
              <a:r>
                <a:rPr lang="en-US" altLang="ko-KR" spc="165" dirty="0">
                  <a:latin typeface="DejaVu Serif"/>
                  <a:cs typeface="DejaVu Serif"/>
                </a:rPr>
                <a:t>)</a:t>
              </a:r>
              <a:endParaRPr lang="ko-KR" altLang="en-US" dirty="0">
                <a:latin typeface="DejaVu Serif"/>
                <a:cs typeface="DejaVu Serif"/>
              </a:endParaRPr>
            </a:p>
            <a:p>
              <a:endParaRPr lang="ko-KR" altLang="en-US" dirty="0">
                <a:latin typeface="DejaVu Serif"/>
                <a:cs typeface="DejaVu Serif"/>
              </a:endParaRPr>
            </a:p>
            <a:p>
              <a:endParaRPr lang="ko-KR" altLang="en-US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749F937-5B3E-4DA8-BBE2-831EF2F92968}"/>
                </a:ext>
              </a:extLst>
            </p:cNvPr>
            <p:cNvGrpSpPr/>
            <p:nvPr/>
          </p:nvGrpSpPr>
          <p:grpSpPr>
            <a:xfrm>
              <a:off x="1184728" y="2782669"/>
              <a:ext cx="4717143" cy="1525948"/>
              <a:chOff x="1184728" y="2782669"/>
              <a:chExt cx="4717143" cy="152594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AACA51-0A87-4BA0-A4A9-DC6D8C4E9821}"/>
                  </a:ext>
                </a:extLst>
              </p:cNvPr>
              <p:cNvSpPr txBox="1"/>
              <p:nvPr/>
            </p:nvSpPr>
            <p:spPr>
              <a:xfrm>
                <a:off x="1184728" y="2782669"/>
                <a:ext cx="47171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40" dirty="0">
                    <a:latin typeface="DejaVu Serif"/>
                    <a:cs typeface="DejaVu Serif"/>
                  </a:rPr>
                  <a:t>𝑥</a:t>
                </a:r>
                <a:r>
                  <a:rPr lang="ko-KR" altLang="en-US" sz="2000" spc="-60" baseline="-14492" dirty="0">
                    <a:latin typeface="DejaVu Serif"/>
                    <a:cs typeface="DejaVu Serif"/>
                  </a:rPr>
                  <a:t>𝑝 </a:t>
                </a:r>
                <a:r>
                  <a:rPr lang="en-US" altLang="ko-KR" spc="-85" dirty="0">
                    <a:latin typeface="Arial"/>
                    <a:cs typeface="Arial"/>
                  </a:rPr>
                  <a:t>is </a:t>
                </a:r>
                <a:r>
                  <a:rPr lang="en-US" altLang="ko-KR" spc="-25" dirty="0">
                    <a:latin typeface="Arial"/>
                    <a:cs typeface="Arial"/>
                  </a:rPr>
                  <a:t>fingerprint </a:t>
                </a:r>
                <a:r>
                  <a:rPr lang="en-US" altLang="ko-KR" spc="-75" dirty="0">
                    <a:latin typeface="Arial"/>
                    <a:cs typeface="Arial"/>
                  </a:rPr>
                  <a:t>value </a:t>
                </a:r>
                <a:r>
                  <a:rPr lang="en-US" altLang="ko-KR" spc="-10" dirty="0">
                    <a:latin typeface="Arial"/>
                    <a:cs typeface="Arial"/>
                  </a:rPr>
                  <a:t>of </a:t>
                </a:r>
                <a:r>
                  <a:rPr lang="en-US" altLang="ko-KR" spc="-60" dirty="0">
                    <a:latin typeface="Arial"/>
                    <a:cs typeface="Arial"/>
                  </a:rPr>
                  <a:t>teacher</a:t>
                </a:r>
                <a:r>
                  <a:rPr lang="en-US" altLang="ko-KR" spc="-120" dirty="0">
                    <a:latin typeface="Arial"/>
                    <a:cs typeface="Arial"/>
                  </a:rPr>
                  <a:t> </a:t>
                </a:r>
                <a:r>
                  <a:rPr lang="en-US" altLang="ko-KR" spc="-200" dirty="0">
                    <a:latin typeface="Arial"/>
                    <a:cs typeface="Arial"/>
                  </a:rPr>
                  <a:t>T</a:t>
                </a:r>
                <a:endParaRPr lang="en-US" altLang="ko-KR" dirty="0">
                  <a:latin typeface="Arial"/>
                  <a:cs typeface="Arial"/>
                </a:endParaRPr>
              </a:p>
              <a:p>
                <a:endParaRPr lang="ko-KR" altLang="en-US" dirty="0"/>
              </a:p>
            </p:txBody>
          </p:sp>
          <p:sp>
            <p:nvSpPr>
              <p:cNvPr id="15" name="object 15">
                <a:extLst>
                  <a:ext uri="{FF2B5EF4-FFF2-40B4-BE49-F238E27FC236}">
                    <a16:creationId xmlns:a16="http://schemas.microsoft.com/office/drawing/2014/main" id="{6833B20C-56E9-4149-BC53-05D4F9FAE939}"/>
                  </a:ext>
                </a:extLst>
              </p:cNvPr>
              <p:cNvSpPr/>
              <p:nvPr/>
            </p:nvSpPr>
            <p:spPr>
              <a:xfrm>
                <a:off x="1732873" y="4105417"/>
                <a:ext cx="3175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03200">
                    <a:moveTo>
                      <a:pt x="316991" y="101346"/>
                    </a:moveTo>
                    <a:lnTo>
                      <a:pt x="0" y="101346"/>
                    </a:lnTo>
                    <a:lnTo>
                      <a:pt x="158496" y="202692"/>
                    </a:lnTo>
                    <a:lnTo>
                      <a:pt x="316991" y="101346"/>
                    </a:lnTo>
                    <a:close/>
                  </a:path>
                  <a:path w="317500" h="203200">
                    <a:moveTo>
                      <a:pt x="237744" y="0"/>
                    </a:moveTo>
                    <a:lnTo>
                      <a:pt x="79248" y="0"/>
                    </a:lnTo>
                    <a:lnTo>
                      <a:pt x="79248" y="101346"/>
                    </a:lnTo>
                    <a:lnTo>
                      <a:pt x="237744" y="101346"/>
                    </a:lnTo>
                    <a:lnTo>
                      <a:pt x="237744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5">
                <a:extLst>
                  <a:ext uri="{FF2B5EF4-FFF2-40B4-BE49-F238E27FC236}">
                    <a16:creationId xmlns:a16="http://schemas.microsoft.com/office/drawing/2014/main" id="{7A316D8F-9A19-4535-8463-A3DDBA68B35D}"/>
                  </a:ext>
                </a:extLst>
              </p:cNvPr>
              <p:cNvSpPr/>
              <p:nvPr/>
            </p:nvSpPr>
            <p:spPr>
              <a:xfrm>
                <a:off x="4254500" y="4105417"/>
                <a:ext cx="3175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03200">
                    <a:moveTo>
                      <a:pt x="316991" y="101346"/>
                    </a:moveTo>
                    <a:lnTo>
                      <a:pt x="0" y="101346"/>
                    </a:lnTo>
                    <a:lnTo>
                      <a:pt x="158496" y="202692"/>
                    </a:lnTo>
                    <a:lnTo>
                      <a:pt x="316991" y="101346"/>
                    </a:lnTo>
                    <a:close/>
                  </a:path>
                  <a:path w="317500" h="203200">
                    <a:moveTo>
                      <a:pt x="237744" y="0"/>
                    </a:moveTo>
                    <a:lnTo>
                      <a:pt x="79248" y="0"/>
                    </a:lnTo>
                    <a:lnTo>
                      <a:pt x="79248" y="101346"/>
                    </a:lnTo>
                    <a:lnTo>
                      <a:pt x="237744" y="101346"/>
                    </a:lnTo>
                    <a:lnTo>
                      <a:pt x="237744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064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D7C7BF-120A-46FD-AC08-00EECBB0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Validate with 7 Student models using multiple popular public Teacher</a:t>
            </a:r>
          </a:p>
          <a:p>
            <a:pPr lvl="1"/>
            <a:r>
              <a:rPr lang="en-US" altLang="ko-KR" dirty="0"/>
              <a:t>Measure the Gini coefficient (0: complete equality, </a:t>
            </a:r>
            <a:br>
              <a:rPr lang="en-US" altLang="ko-KR" dirty="0"/>
            </a:br>
            <a:r>
              <a:rPr lang="en-US" altLang="ko-KR" dirty="0"/>
              <a:t>1: complete inequality)</a:t>
            </a:r>
          </a:p>
          <a:p>
            <a:pPr lvl="1"/>
            <a:r>
              <a:rPr lang="en-US" altLang="ko-KR" dirty="0"/>
              <a:t>Validation #1</a:t>
            </a:r>
          </a:p>
          <a:p>
            <a:pPr lvl="2"/>
            <a:r>
              <a:rPr lang="en-US" altLang="ko-KR" dirty="0"/>
              <a:t>Fingerprinting input: &lt; 0.011, Random input: 0.648~0.999</a:t>
            </a:r>
          </a:p>
          <a:p>
            <a:pPr lvl="1"/>
            <a:r>
              <a:rPr lang="en-US" altLang="ko-KR" dirty="0"/>
              <a:t>Validation #2</a:t>
            </a:r>
          </a:p>
          <a:p>
            <a:pPr lvl="2"/>
            <a:r>
              <a:rPr lang="en-US" altLang="ko-KR" dirty="0"/>
              <a:t>Craft 10 fingerprinting for each teacher model</a:t>
            </a:r>
          </a:p>
          <a:p>
            <a:pPr lvl="2"/>
            <a:r>
              <a:rPr lang="en-US" altLang="ko-KR" dirty="0"/>
              <a:t>Feed the images to the target student models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B30985-4EBC-4A5B-B7C4-B3F48319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533E184-A3E9-484E-B53B-29041C3F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Validation of Fingerprinting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125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B30985-4EBC-4A5B-B7C4-B3F48319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533E184-A3E9-484E-B53B-29041C3F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Validation of Fingerprinting Method</a:t>
            </a:r>
            <a:endParaRPr lang="ko-KR" alt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CC50380-D42A-4ACF-B160-87AD0297B159}"/>
              </a:ext>
            </a:extLst>
          </p:cNvPr>
          <p:cNvSpPr/>
          <p:nvPr/>
        </p:nvSpPr>
        <p:spPr>
          <a:xfrm>
            <a:off x="1089162" y="1855823"/>
            <a:ext cx="6965676" cy="4317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0711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46B7B0-36B3-4D03-B709-70FAC01F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Q2: would attack work on Students trained by real DL services?</a:t>
            </a:r>
          </a:p>
          <a:p>
            <a:pPr lvl="1"/>
            <a:r>
              <a:rPr lang="en-US" altLang="ko-KR" dirty="0"/>
              <a:t>Follow tutorials to build Student using following services</a:t>
            </a:r>
          </a:p>
          <a:p>
            <a:pPr lvl="1"/>
            <a:r>
              <a:rPr lang="en-US" altLang="ko-KR" dirty="0"/>
              <a:t>Attack achieves &gt;88.0% success rate for all three services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9ACDD8-CB33-4D18-911E-E9FFD245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/>
          <a:p>
            <a:fld id="{685BE2C3-4C00-4662-A8F6-AE817E3951B3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AFF3E4B-F28D-4DFE-9219-5A1A5B49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 of Attack in the Wild</a:t>
            </a:r>
            <a:endParaRPr lang="ko-KR" alt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444F8DC-5B06-4A00-8BE3-879462BD3336}"/>
              </a:ext>
            </a:extLst>
          </p:cNvPr>
          <p:cNvGraphicFramePr>
            <a:graphicFrameLocks noGrp="1"/>
          </p:cNvGraphicFramePr>
          <p:nvPr/>
        </p:nvGraphicFramePr>
        <p:xfrm>
          <a:off x="180434" y="3251417"/>
          <a:ext cx="8783132" cy="159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9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Teacher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Google 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Cloud</a:t>
                      </a:r>
                      <a:r>
                        <a:rPr sz="1800" b="1" spc="-2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Microsoft</a:t>
                      </a: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CNTK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PyTorch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Accuracy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89.3%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82.25%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65" dirty="0">
                          <a:latin typeface="Arial"/>
                          <a:cs typeface="Arial"/>
                        </a:rPr>
                        <a:t>???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155" marR="1568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Attack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success 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rate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96.5%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(P=0.001)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99.4%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(P=0.003)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88.0%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(P=0.001)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(87.4%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Full-model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fine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 </a:t>
                      </a:r>
                      <a:br>
                        <a:rPr lang="en-US" altLang="ko-KR" sz="1800" spc="-165" dirty="0">
                          <a:latin typeface="Arial"/>
                          <a:cs typeface="Arial"/>
                        </a:rPr>
                      </a:br>
                      <a:r>
                        <a:rPr sz="1800" spc="-40" dirty="0">
                          <a:latin typeface="Arial"/>
                          <a:cs typeface="Arial"/>
                        </a:rPr>
                        <a:t>tuning)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C2E660F8-A37C-4569-B279-A02D1CB36A6F}"/>
              </a:ext>
            </a:extLst>
          </p:cNvPr>
          <p:cNvGraphicFramePr>
            <a:graphicFrameLocks noGrp="1"/>
          </p:cNvGraphicFramePr>
          <p:nvPr/>
        </p:nvGraphicFramePr>
        <p:xfrm>
          <a:off x="180434" y="4892256"/>
          <a:ext cx="8783132" cy="854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9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7155" marR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mm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nded  </a:t>
                      </a:r>
                      <a:br>
                        <a:rPr lang="en-US" altLang="ko-KR"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</a:br>
                      <a:r>
                        <a:rPr sz="1800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Deep-layer Feature</a:t>
                      </a:r>
                      <a:r>
                        <a:rPr sz="1800" spc="-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br>
                        <a:rPr lang="en-US" altLang="ko-KR" sz="1800" spc="-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</a:br>
                      <a:r>
                        <a:rPr sz="1800" spc="-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Extractor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Full </a:t>
                      </a:r>
                      <a:r>
                        <a:rPr sz="1800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r>
                        <a:rPr sz="1800" spc="-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Fine-tuning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1104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Deep-layer Feature </a:t>
                      </a:r>
                      <a:r>
                        <a:rPr sz="1800" spc="-7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Extractor </a:t>
                      </a:r>
                      <a:r>
                        <a:rPr sz="1800" spc="1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  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Full </a:t>
                      </a:r>
                      <a:br>
                        <a:rPr lang="en-US" altLang="ko-KR" sz="1800" spc="-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</a:br>
                      <a:r>
                        <a:rPr sz="1800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r>
                        <a:rPr sz="1800" spc="-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Fine-tuning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783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46B7B0-36B3-4D03-B709-70FAC01F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Q2: would attack work on Students trained by real DL services?</a:t>
            </a:r>
          </a:p>
          <a:p>
            <a:pPr lvl="1"/>
            <a:r>
              <a:rPr lang="en-US" altLang="ko-KR" dirty="0"/>
              <a:t>Follow tutorials to build Student using following services</a:t>
            </a:r>
          </a:p>
          <a:p>
            <a:pPr lvl="1"/>
            <a:r>
              <a:rPr lang="en-US" altLang="ko-KR" dirty="0"/>
              <a:t>Attack achieves &gt;88.0% success rate for all three services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9ACDD8-CB33-4D18-911E-E9FFD245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/>
          <a:p>
            <a:fld id="{685BE2C3-4C00-4662-A8F6-AE817E3951B3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AFF3E4B-F28D-4DFE-9219-5A1A5B49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 of Attack in the Wild</a:t>
            </a:r>
            <a:endParaRPr lang="ko-KR" alt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5A61968-5EB5-465D-AD4A-3E9076596C36}"/>
              </a:ext>
            </a:extLst>
          </p:cNvPr>
          <p:cNvSpPr txBox="1"/>
          <p:nvPr/>
        </p:nvSpPr>
        <p:spPr>
          <a:xfrm>
            <a:off x="1296161" y="3204645"/>
            <a:ext cx="6551678" cy="336841"/>
          </a:xfrm>
          <a:prstGeom prst="rect">
            <a:avLst/>
          </a:prstGeom>
          <a:solidFill>
            <a:srgbClr val="C0504D"/>
          </a:solidFill>
          <a:ln w="25907">
            <a:solidFill>
              <a:srgbClr val="8B383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85470" algn="ctr">
              <a:lnSpc>
                <a:spcPct val="100000"/>
              </a:lnSpc>
              <a:spcBef>
                <a:spcPts val="235"/>
              </a:spcBef>
            </a:pP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Q: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always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deep-layer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extractor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8A2FB83-9C35-427C-98B3-9EA6C51BE440}"/>
              </a:ext>
            </a:extLst>
          </p:cNvPr>
          <p:cNvSpPr txBox="1"/>
          <p:nvPr/>
        </p:nvSpPr>
        <p:spPr>
          <a:xfrm>
            <a:off x="1296162" y="3702541"/>
            <a:ext cx="6551677" cy="2742289"/>
          </a:xfrm>
          <a:prstGeom prst="rect">
            <a:avLst/>
          </a:prstGeom>
          <a:solidFill>
            <a:srgbClr val="C0504D"/>
          </a:solidFill>
          <a:ln w="25907">
            <a:solidFill>
              <a:srgbClr val="8B3836"/>
            </a:solidFill>
          </a:ln>
        </p:spPr>
        <p:txBody>
          <a:bodyPr vert="horz" wrap="square" lIns="0" tIns="3048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Q: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author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redundantly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br>
              <a:rPr lang="en-US" altLang="ko-KR" sz="2000" spc="-114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DL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services?</a:t>
            </a:r>
            <a:endParaRPr sz="20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endParaRPr lang="en-US" altLang="ko-KR" sz="2000" spc="-1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difference between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br>
              <a:rPr lang="en-US" altLang="ko-KR" sz="2000" spc="-6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DL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services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2000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model?</a:t>
            </a:r>
            <a:endParaRPr lang="en-US" altLang="ko-KR" sz="2000" spc="-8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makes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br>
              <a:rPr lang="en-US" altLang="ko-KR" sz="2000" spc="-110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DL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model?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1290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A125024-2BB4-44A9-9656-0C5A29E0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Background of transfer learning</a:t>
            </a:r>
          </a:p>
          <a:p>
            <a:r>
              <a:rPr lang="en-US" altLang="ko-KR" dirty="0"/>
              <a:t>Adversarial attack in the context of Transfer Learning</a:t>
            </a:r>
          </a:p>
          <a:p>
            <a:r>
              <a:rPr lang="en-US" altLang="ko-KR" dirty="0"/>
              <a:t>Impact on real DL services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Defense solutions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25F161-EC38-4BB4-83D2-A1E63700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34C6573-CA3E-49FA-BC1B-1ABB6AEB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459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5286C6-00ED-4859-BB6F-C5965D2B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Intuition:</a:t>
            </a:r>
          </a:p>
          <a:p>
            <a:pPr lvl="1"/>
            <a:r>
              <a:rPr lang="en-US" altLang="ko-KR" dirty="0"/>
              <a:t>Effectiveness of attacks is heavily dependent on the level of perturbations</a:t>
            </a:r>
          </a:p>
          <a:p>
            <a:r>
              <a:rPr lang="en-US" altLang="ko-KR" dirty="0"/>
              <a:t>Adding dropout layer</a:t>
            </a:r>
          </a:p>
          <a:p>
            <a:pPr lvl="1"/>
            <a:r>
              <a:rPr lang="en-US" altLang="ko-KR" dirty="0"/>
              <a:t>Dropping a certain fraction of randomly selected input pixels</a:t>
            </a:r>
          </a:p>
          <a:p>
            <a:pPr lvl="1"/>
            <a:r>
              <a:rPr lang="en-US" altLang="ko-KR" dirty="0"/>
              <a:t>Introducing additional random perturbations to the image before classification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14E06B-183F-4768-BDB9-05C62CFB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DA1208-6418-4B23-A2BF-4948BBC8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1st solution: adding dropout layer at the input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16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214CAB-F342-4A8F-AE91-5725B2B3A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Paper claims…</a:t>
            </a:r>
          </a:p>
          <a:p>
            <a:pPr lvl="1"/>
            <a:r>
              <a:rPr lang="en-US" altLang="ko-KR" dirty="0"/>
              <a:t>Identify and extensively evaluate the practicality of misclassification attacks</a:t>
            </a:r>
          </a:p>
          <a:p>
            <a:pPr lvl="1"/>
            <a:r>
              <a:rPr lang="en-US" altLang="ko-KR" dirty="0"/>
              <a:t>Provide techniques to identify teacher models given a student model</a:t>
            </a:r>
          </a:p>
          <a:p>
            <a:pPr lvl="2"/>
            <a:r>
              <a:rPr lang="en-US" altLang="ko-KR" dirty="0"/>
              <a:t>Show its effectiveness using known student models in the wild</a:t>
            </a:r>
          </a:p>
          <a:p>
            <a:pPr lvl="1"/>
            <a:r>
              <a:rPr lang="en-US" altLang="ko-KR" dirty="0"/>
              <a:t>Explore multiple defense techniques against attacks on transfer learning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8669E4-C2BC-4157-9880-CF3CEAAC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3022557-AFF0-4076-9594-F1FF9B3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584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14E06B-183F-4768-BDB9-05C62CFB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DA1208-6418-4B23-A2BF-4948BBC8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1st solution: adding dropout layer at the input layer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ECA57B3-1CBE-404B-A8CF-C4646621D138}"/>
              </a:ext>
            </a:extLst>
          </p:cNvPr>
          <p:cNvGrpSpPr/>
          <p:nvPr/>
        </p:nvGrpSpPr>
        <p:grpSpPr>
          <a:xfrm>
            <a:off x="186636" y="1780595"/>
            <a:ext cx="8770729" cy="3296810"/>
            <a:chOff x="186636" y="3010234"/>
            <a:chExt cx="8770729" cy="329681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0864114-0FD1-461F-BE87-212EF778141C}"/>
                </a:ext>
              </a:extLst>
            </p:cNvPr>
            <p:cNvGrpSpPr/>
            <p:nvPr/>
          </p:nvGrpSpPr>
          <p:grpSpPr>
            <a:xfrm>
              <a:off x="186636" y="3056353"/>
              <a:ext cx="8770729" cy="3250691"/>
              <a:chOff x="-65265" y="1968262"/>
              <a:chExt cx="8770729" cy="3250691"/>
            </a:xfrm>
          </p:grpSpPr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05A7F4F7-C1C6-4FE1-BED7-C200F5A28F1A}"/>
                  </a:ext>
                </a:extLst>
              </p:cNvPr>
              <p:cNvSpPr/>
              <p:nvPr/>
            </p:nvSpPr>
            <p:spPr>
              <a:xfrm>
                <a:off x="-65265" y="1968262"/>
                <a:ext cx="8770729" cy="3250691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56D331C4-217D-4761-8809-6556B5E71731}"/>
                  </a:ext>
                </a:extLst>
              </p:cNvPr>
              <p:cNvSpPr/>
              <p:nvPr/>
            </p:nvSpPr>
            <p:spPr>
              <a:xfrm>
                <a:off x="1046946" y="3391552"/>
                <a:ext cx="1686018" cy="880744"/>
              </a:xfrm>
              <a:custGeom>
                <a:avLst/>
                <a:gdLst/>
                <a:ahLst/>
                <a:cxnLst/>
                <a:rect l="l" t="t" r="r" b="b"/>
                <a:pathLst>
                  <a:path w="2244090" h="880745">
                    <a:moveTo>
                      <a:pt x="2243836" y="330073"/>
                    </a:moveTo>
                    <a:lnTo>
                      <a:pt x="43179" y="330073"/>
                    </a:lnTo>
                    <a:lnTo>
                      <a:pt x="43179" y="880237"/>
                    </a:lnTo>
                    <a:lnTo>
                      <a:pt x="2243836" y="880237"/>
                    </a:lnTo>
                    <a:lnTo>
                      <a:pt x="2243836" y="330073"/>
                    </a:lnTo>
                    <a:close/>
                  </a:path>
                  <a:path w="2244090" h="880745">
                    <a:moveTo>
                      <a:pt x="0" y="0"/>
                    </a:moveTo>
                    <a:lnTo>
                      <a:pt x="409956" y="330073"/>
                    </a:lnTo>
                    <a:lnTo>
                      <a:pt x="960119" y="3300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05193F03-2AEE-4838-AD9A-04999FF72466}"/>
                  </a:ext>
                </a:extLst>
              </p:cNvPr>
              <p:cNvSpPr/>
              <p:nvPr/>
            </p:nvSpPr>
            <p:spPr>
              <a:xfrm>
                <a:off x="1046946" y="3391552"/>
                <a:ext cx="1686018" cy="880744"/>
              </a:xfrm>
              <a:custGeom>
                <a:avLst/>
                <a:gdLst/>
                <a:ahLst/>
                <a:cxnLst/>
                <a:rect l="l" t="t" r="r" b="b"/>
                <a:pathLst>
                  <a:path w="2244090" h="880745">
                    <a:moveTo>
                      <a:pt x="43179" y="330073"/>
                    </a:moveTo>
                    <a:lnTo>
                      <a:pt x="409956" y="330073"/>
                    </a:lnTo>
                    <a:lnTo>
                      <a:pt x="0" y="0"/>
                    </a:lnTo>
                    <a:lnTo>
                      <a:pt x="960119" y="330073"/>
                    </a:lnTo>
                    <a:lnTo>
                      <a:pt x="2243836" y="330073"/>
                    </a:lnTo>
                    <a:lnTo>
                      <a:pt x="2243836" y="421767"/>
                    </a:lnTo>
                    <a:lnTo>
                      <a:pt x="2243836" y="559308"/>
                    </a:lnTo>
                    <a:lnTo>
                      <a:pt x="2243836" y="880237"/>
                    </a:lnTo>
                    <a:lnTo>
                      <a:pt x="960119" y="880237"/>
                    </a:lnTo>
                    <a:lnTo>
                      <a:pt x="409956" y="880237"/>
                    </a:lnTo>
                    <a:lnTo>
                      <a:pt x="43179" y="880237"/>
                    </a:lnTo>
                    <a:lnTo>
                      <a:pt x="43179" y="559308"/>
                    </a:lnTo>
                    <a:lnTo>
                      <a:pt x="43179" y="421767"/>
                    </a:lnTo>
                    <a:lnTo>
                      <a:pt x="43179" y="330073"/>
                    </a:lnTo>
                    <a:close/>
                  </a:path>
                </a:pathLst>
              </a:custGeom>
              <a:ln w="259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6165B721-5FEB-46D5-B888-EDACCA33F3E5}"/>
                  </a:ext>
                </a:extLst>
              </p:cNvPr>
              <p:cNvSpPr/>
              <p:nvPr/>
            </p:nvSpPr>
            <p:spPr>
              <a:xfrm>
                <a:off x="4936014" y="1975121"/>
                <a:ext cx="2872051" cy="1143635"/>
              </a:xfrm>
              <a:custGeom>
                <a:avLst/>
                <a:gdLst/>
                <a:ahLst/>
                <a:cxnLst/>
                <a:rect l="l" t="t" r="r" b="b"/>
                <a:pathLst>
                  <a:path w="3822700" h="1143635">
                    <a:moveTo>
                      <a:pt x="3822572" y="0"/>
                    </a:moveTo>
                    <a:lnTo>
                      <a:pt x="1553337" y="0"/>
                    </a:lnTo>
                    <a:lnTo>
                      <a:pt x="1553337" y="448944"/>
                    </a:lnTo>
                    <a:lnTo>
                      <a:pt x="0" y="1143634"/>
                    </a:lnTo>
                    <a:lnTo>
                      <a:pt x="1553337" y="641350"/>
                    </a:lnTo>
                    <a:lnTo>
                      <a:pt x="3822572" y="641350"/>
                    </a:lnTo>
                    <a:lnTo>
                      <a:pt x="3822572" y="0"/>
                    </a:lnTo>
                    <a:close/>
                  </a:path>
                  <a:path w="3822700" h="1143635">
                    <a:moveTo>
                      <a:pt x="3822572" y="641350"/>
                    </a:moveTo>
                    <a:lnTo>
                      <a:pt x="1553337" y="641350"/>
                    </a:lnTo>
                    <a:lnTo>
                      <a:pt x="1553337" y="769619"/>
                    </a:lnTo>
                    <a:lnTo>
                      <a:pt x="3822572" y="769619"/>
                    </a:lnTo>
                    <a:lnTo>
                      <a:pt x="3822572" y="64135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152EACA9-4A93-4058-B616-D94DF3CDE33C}"/>
                  </a:ext>
                </a:extLst>
              </p:cNvPr>
              <p:cNvSpPr/>
              <p:nvPr/>
            </p:nvSpPr>
            <p:spPr>
              <a:xfrm>
                <a:off x="4936014" y="1975121"/>
                <a:ext cx="2872051" cy="1143635"/>
              </a:xfrm>
              <a:custGeom>
                <a:avLst/>
                <a:gdLst/>
                <a:ahLst/>
                <a:cxnLst/>
                <a:rect l="l" t="t" r="r" b="b"/>
                <a:pathLst>
                  <a:path w="3822700" h="1143635">
                    <a:moveTo>
                      <a:pt x="1553337" y="0"/>
                    </a:moveTo>
                    <a:lnTo>
                      <a:pt x="1931542" y="0"/>
                    </a:lnTo>
                    <a:lnTo>
                      <a:pt x="2498852" y="0"/>
                    </a:lnTo>
                    <a:lnTo>
                      <a:pt x="3822572" y="0"/>
                    </a:lnTo>
                    <a:lnTo>
                      <a:pt x="3822572" y="448944"/>
                    </a:lnTo>
                    <a:lnTo>
                      <a:pt x="3822572" y="641350"/>
                    </a:lnTo>
                    <a:lnTo>
                      <a:pt x="3822572" y="769619"/>
                    </a:lnTo>
                    <a:lnTo>
                      <a:pt x="2498852" y="769619"/>
                    </a:lnTo>
                    <a:lnTo>
                      <a:pt x="1931542" y="769619"/>
                    </a:lnTo>
                    <a:lnTo>
                      <a:pt x="1553337" y="769619"/>
                    </a:lnTo>
                    <a:lnTo>
                      <a:pt x="1553337" y="641350"/>
                    </a:lnTo>
                    <a:lnTo>
                      <a:pt x="0" y="1143634"/>
                    </a:lnTo>
                    <a:lnTo>
                      <a:pt x="1553337" y="448944"/>
                    </a:lnTo>
                    <a:lnTo>
                      <a:pt x="1553337" y="0"/>
                    </a:lnTo>
                    <a:close/>
                  </a:path>
                </a:pathLst>
              </a:custGeom>
              <a:ln w="2590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4E508C4-4454-41E7-93B2-A7B9BC07B056}"/>
                </a:ext>
              </a:extLst>
            </p:cNvPr>
            <p:cNvSpPr/>
            <p:nvPr/>
          </p:nvSpPr>
          <p:spPr>
            <a:xfrm>
              <a:off x="1261541" y="4788234"/>
              <a:ext cx="189667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spc="-65" dirty="0">
                  <a:solidFill>
                    <a:srgbClr val="FF0000"/>
                  </a:solidFill>
                  <a:latin typeface="Arial"/>
                  <a:cs typeface="Arial"/>
                </a:rPr>
                <a:t>Non-negligible </a:t>
              </a:r>
              <a:r>
                <a:rPr lang="en-US" altLang="ko-KR" sz="1600" spc="15" dirty="0">
                  <a:solidFill>
                    <a:srgbClr val="FF0000"/>
                  </a:solidFill>
                  <a:latin typeface="Arial"/>
                  <a:cs typeface="Arial"/>
                </a:rPr>
                <a:t>hit</a:t>
              </a:r>
              <a:r>
                <a:rPr lang="en-US" altLang="ko-KR" sz="1600" spc="-16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</a:p>
            <a:p>
              <a:pPr algn="ctr"/>
              <a:r>
                <a:rPr lang="en-US" altLang="ko-KR" sz="1600" spc="-60" dirty="0">
                  <a:solidFill>
                    <a:srgbClr val="FF0000"/>
                  </a:solidFill>
                  <a:latin typeface="Arial"/>
                  <a:cs typeface="Arial"/>
                </a:rPr>
                <a:t>on  </a:t>
              </a:r>
              <a:r>
                <a:rPr lang="en-US" altLang="ko-KR" sz="1600" spc="-55" dirty="0">
                  <a:solidFill>
                    <a:srgbClr val="FF0000"/>
                  </a:solidFill>
                  <a:latin typeface="Arial"/>
                  <a:cs typeface="Arial"/>
                </a:rPr>
                <a:t>model</a:t>
              </a:r>
              <a:r>
                <a:rPr lang="en-US" altLang="ko-KR" sz="1600" spc="-10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lang="en-US" altLang="ko-KR" sz="1600" spc="-110" dirty="0">
                  <a:solidFill>
                    <a:srgbClr val="FF0000"/>
                  </a:solidFill>
                  <a:latin typeface="Arial"/>
                  <a:cs typeface="Arial"/>
                </a:rPr>
                <a:t>accuracy</a:t>
              </a:r>
              <a:endParaRPr lang="en-US" altLang="ko-KR" sz="1600" dirty="0">
                <a:latin typeface="Arial"/>
                <a:cs typeface="Arial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E09208-589D-45DB-A8CC-9C9C8CFBDE42}"/>
                </a:ext>
              </a:extLst>
            </p:cNvPr>
            <p:cNvSpPr/>
            <p:nvPr/>
          </p:nvSpPr>
          <p:spPr>
            <a:xfrm>
              <a:off x="6322048" y="3010234"/>
              <a:ext cx="176490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spc="-65" dirty="0">
                  <a:solidFill>
                    <a:srgbClr val="FF0000"/>
                  </a:solidFill>
                  <a:latin typeface="Arial"/>
                  <a:cs typeface="Arial"/>
                </a:rPr>
                <a:t>Impractical for </a:t>
              </a:r>
            </a:p>
            <a:p>
              <a:r>
                <a:rPr lang="en-US" altLang="ko-KR" sz="1600" spc="-65" dirty="0">
                  <a:solidFill>
                    <a:srgbClr val="FF0000"/>
                  </a:solidFill>
                  <a:latin typeface="Arial"/>
                  <a:cs typeface="Arial"/>
                </a:rPr>
                <a:t>highly  sensitive </a:t>
              </a:r>
            </a:p>
            <a:p>
              <a:r>
                <a:rPr lang="en-US" altLang="ko-KR" sz="1600" spc="-65" dirty="0">
                  <a:solidFill>
                    <a:srgbClr val="FF0000"/>
                  </a:solidFill>
                  <a:latin typeface="Arial"/>
                  <a:cs typeface="Arial"/>
                </a:rPr>
                <a:t>classification 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09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3EEF85-7935-4067-A4F8-0B2ED46B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Goal: Make Student Unpredictable</a:t>
            </a:r>
          </a:p>
          <a:p>
            <a:r>
              <a:rPr lang="en-US" altLang="ko-KR" dirty="0"/>
              <a:t>Modify Student to make internal representation deviate from Teacher</a:t>
            </a:r>
          </a:p>
          <a:p>
            <a:pPr lvl="1"/>
            <a:r>
              <a:rPr lang="en-US" altLang="ko-KR" dirty="0"/>
              <a:t>Modification should be unpredictable by the attacker</a:t>
            </a:r>
          </a:p>
          <a:p>
            <a:pPr lvl="1"/>
            <a:r>
              <a:rPr lang="en-US" altLang="ko-KR" dirty="0"/>
              <a:t>Without impacting classification accuracy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EC0F74-1F22-4B7B-901F-9944E95D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C52419D-AC8E-4601-8952-592EC47D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2nd solution: Injecting Neuron distance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49633E-9C48-40DB-8DA8-615B76FDD0C1}"/>
              </a:ext>
            </a:extLst>
          </p:cNvPr>
          <p:cNvGrpSpPr/>
          <p:nvPr/>
        </p:nvGrpSpPr>
        <p:grpSpPr>
          <a:xfrm>
            <a:off x="213236" y="3566019"/>
            <a:ext cx="8717528" cy="2469868"/>
            <a:chOff x="1527047" y="3041142"/>
            <a:chExt cx="9978645" cy="3287394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5E7F3FA3-DC53-4530-82B2-DDB92243358F}"/>
                </a:ext>
              </a:extLst>
            </p:cNvPr>
            <p:cNvSpPr txBox="1"/>
            <p:nvPr/>
          </p:nvSpPr>
          <p:spPr>
            <a:xfrm>
              <a:off x="5853429" y="4104512"/>
              <a:ext cx="3746500" cy="30382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701040" algn="l"/>
                </a:tabLst>
              </a:pPr>
              <a:r>
                <a:rPr sz="1400" spc="-165" dirty="0">
                  <a:latin typeface="DejaVu Serif"/>
                  <a:cs typeface="DejaVu Serif"/>
                </a:rPr>
                <a:t>min	</a:t>
              </a:r>
              <a:r>
                <a:rPr sz="1400" spc="-130" dirty="0">
                  <a:latin typeface="DejaVu Serif"/>
                  <a:cs typeface="DejaVu Serif"/>
                </a:rPr>
                <a:t>𝐶𝑟𝑜𝑠𝑠𝐸𝑛𝑡𝑟𝑜𝑝𝑦(𝑦</a:t>
              </a:r>
              <a:r>
                <a:rPr sz="1600" spc="-195" baseline="-15325" dirty="0">
                  <a:latin typeface="DejaVu Serif"/>
                  <a:cs typeface="DejaVu Serif"/>
                </a:rPr>
                <a:t>𝑡𝑟𝑢𝑒</a:t>
              </a:r>
              <a:r>
                <a:rPr sz="1600" spc="-525" baseline="-15325" dirty="0">
                  <a:latin typeface="DejaVu Serif"/>
                  <a:cs typeface="DejaVu Serif"/>
                </a:rPr>
                <a:t> </a:t>
              </a:r>
              <a:r>
                <a:rPr sz="1400" spc="-225" dirty="0">
                  <a:latin typeface="DejaVu Serif"/>
                  <a:cs typeface="DejaVu Serif"/>
                </a:rPr>
                <a:t>,</a:t>
              </a:r>
              <a:r>
                <a:rPr sz="1400" spc="-350" dirty="0">
                  <a:latin typeface="DejaVu Serif"/>
                  <a:cs typeface="DejaVu Serif"/>
                </a:rPr>
                <a:t> </a:t>
              </a:r>
              <a:r>
                <a:rPr sz="1400" spc="-45" dirty="0">
                  <a:latin typeface="DejaVu Serif"/>
                  <a:cs typeface="DejaVu Serif"/>
                </a:rPr>
                <a:t>𝑦</a:t>
              </a:r>
              <a:r>
                <a:rPr sz="1600" spc="-67" baseline="-15325" dirty="0">
                  <a:latin typeface="DejaVu Serif"/>
                  <a:cs typeface="DejaVu Serif"/>
                </a:rPr>
                <a:t>𝑝𝑟𝑒𝑑</a:t>
              </a:r>
              <a:r>
                <a:rPr sz="1600" spc="-517" baseline="-15325" dirty="0">
                  <a:latin typeface="DejaVu Serif"/>
                  <a:cs typeface="DejaVu Serif"/>
                </a:rPr>
                <a:t> </a:t>
              </a:r>
              <a:r>
                <a:rPr sz="1400" spc="50" dirty="0">
                  <a:latin typeface="DejaVu Serif"/>
                  <a:cs typeface="DejaVu Serif"/>
                </a:rPr>
                <a:t>)</a:t>
              </a:r>
              <a:endParaRPr sz="1400">
                <a:latin typeface="DejaVu Serif"/>
                <a:cs typeface="DejaVu Serif"/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99D9D52-CA02-4765-9D39-53A1ADBDC8B6}"/>
                </a:ext>
              </a:extLst>
            </p:cNvPr>
            <p:cNvSpPr/>
            <p:nvPr/>
          </p:nvSpPr>
          <p:spPr>
            <a:xfrm>
              <a:off x="8289861" y="4691379"/>
              <a:ext cx="0" cy="231775"/>
            </a:xfrm>
            <a:custGeom>
              <a:avLst/>
              <a:gdLst/>
              <a:ahLst/>
              <a:cxnLst/>
              <a:rect l="l" t="t" r="r" b="b"/>
              <a:pathLst>
                <a:path h="231775">
                  <a:moveTo>
                    <a:pt x="0" y="0"/>
                  </a:moveTo>
                  <a:lnTo>
                    <a:pt x="0" y="231267"/>
                  </a:lnTo>
                </a:path>
              </a:pathLst>
            </a:custGeom>
            <a:ln w="19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F196A95-63A1-40E5-ACDA-0223DCA73132}"/>
                </a:ext>
              </a:extLst>
            </p:cNvPr>
            <p:cNvSpPr/>
            <p:nvPr/>
          </p:nvSpPr>
          <p:spPr>
            <a:xfrm>
              <a:off x="8235759" y="4691379"/>
              <a:ext cx="0" cy="231775"/>
            </a:xfrm>
            <a:custGeom>
              <a:avLst/>
              <a:gdLst/>
              <a:ahLst/>
              <a:cxnLst/>
              <a:rect l="l" t="t" r="r" b="b"/>
              <a:pathLst>
                <a:path h="231775">
                  <a:moveTo>
                    <a:pt x="0" y="0"/>
                  </a:moveTo>
                  <a:lnTo>
                    <a:pt x="0" y="231267"/>
                  </a:lnTo>
                </a:path>
              </a:pathLst>
            </a:custGeom>
            <a:ln w="19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335D8274-E9CC-4C27-B65B-C9E3E3A1CEBF}"/>
                </a:ext>
              </a:extLst>
            </p:cNvPr>
            <p:cNvSpPr/>
            <p:nvPr/>
          </p:nvSpPr>
          <p:spPr>
            <a:xfrm>
              <a:off x="6599745" y="4691379"/>
              <a:ext cx="0" cy="231775"/>
            </a:xfrm>
            <a:custGeom>
              <a:avLst/>
              <a:gdLst/>
              <a:ahLst/>
              <a:cxnLst/>
              <a:rect l="l" t="t" r="r" b="b"/>
              <a:pathLst>
                <a:path h="231775">
                  <a:moveTo>
                    <a:pt x="0" y="0"/>
                  </a:moveTo>
                  <a:lnTo>
                    <a:pt x="0" y="231267"/>
                  </a:lnTo>
                </a:path>
              </a:pathLst>
            </a:custGeom>
            <a:ln w="19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2B5C25E9-593A-458C-B8E0-9F2BF37A2F27}"/>
                </a:ext>
              </a:extLst>
            </p:cNvPr>
            <p:cNvSpPr/>
            <p:nvPr/>
          </p:nvSpPr>
          <p:spPr>
            <a:xfrm>
              <a:off x="6545643" y="4691379"/>
              <a:ext cx="0" cy="231775"/>
            </a:xfrm>
            <a:custGeom>
              <a:avLst/>
              <a:gdLst/>
              <a:ahLst/>
              <a:cxnLst/>
              <a:rect l="l" t="t" r="r" b="b"/>
              <a:pathLst>
                <a:path h="231775">
                  <a:moveTo>
                    <a:pt x="0" y="0"/>
                  </a:moveTo>
                  <a:lnTo>
                    <a:pt x="0" y="231267"/>
                  </a:lnTo>
                </a:path>
              </a:pathLst>
            </a:custGeom>
            <a:ln w="19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0907DD85-3C5C-4B18-93AB-783B4941D574}"/>
                </a:ext>
              </a:extLst>
            </p:cNvPr>
            <p:cNvSpPr/>
            <p:nvPr/>
          </p:nvSpPr>
          <p:spPr>
            <a:xfrm>
              <a:off x="6937756" y="4689602"/>
              <a:ext cx="307975" cy="236220"/>
            </a:xfrm>
            <a:custGeom>
              <a:avLst/>
              <a:gdLst/>
              <a:ahLst/>
              <a:cxnLst/>
              <a:rect l="l" t="t" r="r" b="b"/>
              <a:pathLst>
                <a:path w="307975" h="236220">
                  <a:moveTo>
                    <a:pt x="232537" y="0"/>
                  </a:moveTo>
                  <a:lnTo>
                    <a:pt x="229235" y="9652"/>
                  </a:lnTo>
                  <a:lnTo>
                    <a:pt x="242855" y="15557"/>
                  </a:lnTo>
                  <a:lnTo>
                    <a:pt x="254571" y="23749"/>
                  </a:lnTo>
                  <a:lnTo>
                    <a:pt x="278382" y="61777"/>
                  </a:lnTo>
                  <a:lnTo>
                    <a:pt x="286258" y="116712"/>
                  </a:lnTo>
                  <a:lnTo>
                    <a:pt x="285378" y="137550"/>
                  </a:lnTo>
                  <a:lnTo>
                    <a:pt x="272288" y="188468"/>
                  </a:lnTo>
                  <a:lnTo>
                    <a:pt x="242998" y="220257"/>
                  </a:lnTo>
                  <a:lnTo>
                    <a:pt x="229616" y="226187"/>
                  </a:lnTo>
                  <a:lnTo>
                    <a:pt x="232537" y="235839"/>
                  </a:lnTo>
                  <a:lnTo>
                    <a:pt x="277578" y="208996"/>
                  </a:lnTo>
                  <a:lnTo>
                    <a:pt x="302863" y="159607"/>
                  </a:lnTo>
                  <a:lnTo>
                    <a:pt x="307721" y="117983"/>
                  </a:lnTo>
                  <a:lnTo>
                    <a:pt x="306506" y="96391"/>
                  </a:lnTo>
                  <a:lnTo>
                    <a:pt x="296791" y="58064"/>
                  </a:lnTo>
                  <a:lnTo>
                    <a:pt x="264652" y="15176"/>
                  </a:lnTo>
                  <a:lnTo>
                    <a:pt x="249660" y="6219"/>
                  </a:lnTo>
                  <a:lnTo>
                    <a:pt x="232537" y="0"/>
                  </a:lnTo>
                  <a:close/>
                </a:path>
                <a:path w="307975" h="236220">
                  <a:moveTo>
                    <a:pt x="75184" y="0"/>
                  </a:moveTo>
                  <a:lnTo>
                    <a:pt x="30196" y="26896"/>
                  </a:lnTo>
                  <a:lnTo>
                    <a:pt x="4857" y="76406"/>
                  </a:lnTo>
                  <a:lnTo>
                    <a:pt x="0" y="117983"/>
                  </a:lnTo>
                  <a:lnTo>
                    <a:pt x="1212" y="139628"/>
                  </a:lnTo>
                  <a:lnTo>
                    <a:pt x="10876" y="177919"/>
                  </a:lnTo>
                  <a:lnTo>
                    <a:pt x="43005" y="220678"/>
                  </a:lnTo>
                  <a:lnTo>
                    <a:pt x="75184" y="235839"/>
                  </a:lnTo>
                  <a:lnTo>
                    <a:pt x="78104" y="226187"/>
                  </a:lnTo>
                  <a:lnTo>
                    <a:pt x="64650" y="220257"/>
                  </a:lnTo>
                  <a:lnTo>
                    <a:pt x="53054" y="211994"/>
                  </a:lnTo>
                  <a:lnTo>
                    <a:pt x="29338" y="173416"/>
                  </a:lnTo>
                  <a:lnTo>
                    <a:pt x="21463" y="116712"/>
                  </a:lnTo>
                  <a:lnTo>
                    <a:pt x="22342" y="96639"/>
                  </a:lnTo>
                  <a:lnTo>
                    <a:pt x="35433" y="46990"/>
                  </a:lnTo>
                  <a:lnTo>
                    <a:pt x="64865" y="15557"/>
                  </a:lnTo>
                  <a:lnTo>
                    <a:pt x="78486" y="9652"/>
                  </a:lnTo>
                  <a:lnTo>
                    <a:pt x="75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378CB341-0815-4007-8ADB-6BBA8DE7CB23}"/>
                </a:ext>
              </a:extLst>
            </p:cNvPr>
            <p:cNvSpPr txBox="1"/>
            <p:nvPr/>
          </p:nvSpPr>
          <p:spPr>
            <a:xfrm>
              <a:off x="5853429" y="4613225"/>
              <a:ext cx="2357120" cy="30467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788035" algn="l"/>
                  <a:tab pos="1470660" algn="l"/>
                </a:tabLst>
              </a:pPr>
              <a:r>
                <a:rPr sz="1400" spc="-229" dirty="0">
                  <a:latin typeface="DejaVu Serif"/>
                  <a:cs typeface="DejaVu Serif"/>
                </a:rPr>
                <a:t>𝑠.</a:t>
              </a:r>
              <a:r>
                <a:rPr sz="1400" spc="-305" dirty="0">
                  <a:latin typeface="DejaVu Serif"/>
                  <a:cs typeface="DejaVu Serif"/>
                </a:rPr>
                <a:t> </a:t>
              </a:r>
              <a:r>
                <a:rPr sz="1400" spc="-300" dirty="0">
                  <a:latin typeface="DejaVu Serif"/>
                  <a:cs typeface="DejaVu Serif"/>
                </a:rPr>
                <a:t>𝑡.	</a:t>
              </a:r>
              <a:r>
                <a:rPr sz="1400" spc="-25" dirty="0">
                  <a:latin typeface="DejaVu Serif"/>
                  <a:cs typeface="DejaVu Serif"/>
                </a:rPr>
                <a:t>𝑇</a:t>
              </a:r>
              <a:r>
                <a:rPr sz="1600" spc="-37" baseline="-15325" dirty="0">
                  <a:latin typeface="DejaVu Serif"/>
                  <a:cs typeface="DejaVu Serif"/>
                </a:rPr>
                <a:t>𝐾 </a:t>
              </a:r>
              <a:r>
                <a:rPr sz="1600" spc="97" baseline="-15325" dirty="0">
                  <a:latin typeface="DejaVu Serif"/>
                  <a:cs typeface="DejaVu Serif"/>
                </a:rPr>
                <a:t> </a:t>
              </a:r>
              <a:r>
                <a:rPr sz="1400" spc="-135" dirty="0">
                  <a:latin typeface="DejaVu Serif"/>
                  <a:cs typeface="DejaVu Serif"/>
                </a:rPr>
                <a:t>𝑥	</a:t>
              </a:r>
              <a:r>
                <a:rPr sz="1400" spc="-180" dirty="0">
                  <a:latin typeface="DejaVu Serif"/>
                  <a:cs typeface="DejaVu Serif"/>
                </a:rPr>
                <a:t>−</a:t>
              </a:r>
              <a:r>
                <a:rPr sz="1400" spc="-254" dirty="0">
                  <a:latin typeface="DejaVu Serif"/>
                  <a:cs typeface="DejaVu Serif"/>
                </a:rPr>
                <a:t> </a:t>
              </a:r>
              <a:r>
                <a:rPr sz="1400" spc="15" dirty="0">
                  <a:latin typeface="DejaVu Serif"/>
                  <a:cs typeface="DejaVu Serif"/>
                </a:rPr>
                <a:t>𝑆</a:t>
              </a:r>
              <a:r>
                <a:rPr sz="1600" spc="22" baseline="-15325" dirty="0">
                  <a:latin typeface="DejaVu Serif"/>
                  <a:cs typeface="DejaVu Serif"/>
                </a:rPr>
                <a:t>𝐾</a:t>
              </a:r>
              <a:r>
                <a:rPr sz="1400" spc="15" dirty="0">
                  <a:latin typeface="DejaVu Serif"/>
                  <a:cs typeface="DejaVu Serif"/>
                </a:rPr>
                <a:t>(𝑥)</a:t>
              </a:r>
              <a:endParaRPr sz="1400">
                <a:latin typeface="DejaVu Serif"/>
                <a:cs typeface="DejaVu Serif"/>
              </a:endParaRP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903BB555-1925-424C-8DC4-5068AF07D634}"/>
                </a:ext>
              </a:extLst>
            </p:cNvPr>
            <p:cNvSpPr txBox="1"/>
            <p:nvPr/>
          </p:nvSpPr>
          <p:spPr>
            <a:xfrm>
              <a:off x="8318118" y="4665040"/>
              <a:ext cx="835025" cy="291023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100" spc="-75" dirty="0">
                  <a:latin typeface="DejaVu Serif"/>
                  <a:cs typeface="DejaVu Serif"/>
                </a:rPr>
                <a:t>2 </a:t>
              </a:r>
              <a:r>
                <a:rPr sz="2000" spc="-262" baseline="11111" dirty="0">
                  <a:latin typeface="DejaVu Serif"/>
                  <a:cs typeface="DejaVu Serif"/>
                </a:rPr>
                <a:t>&gt;</a:t>
              </a:r>
              <a:r>
                <a:rPr sz="2000" spc="-472" baseline="11111" dirty="0">
                  <a:latin typeface="DejaVu Serif"/>
                  <a:cs typeface="DejaVu Serif"/>
                </a:rPr>
                <a:t> </a:t>
              </a:r>
              <a:r>
                <a:rPr sz="2000" spc="-89" baseline="11111" dirty="0">
                  <a:latin typeface="DejaVu Serif"/>
                  <a:cs typeface="DejaVu Serif"/>
                </a:rPr>
                <a:t>𝐷</a:t>
              </a:r>
              <a:r>
                <a:rPr sz="1100" spc="-60" dirty="0">
                  <a:latin typeface="DejaVu Serif"/>
                  <a:cs typeface="DejaVu Serif"/>
                </a:rPr>
                <a:t>𝑡ℎ</a:t>
              </a:r>
              <a:endParaRPr sz="1100">
                <a:latin typeface="DejaVu Serif"/>
                <a:cs typeface="DejaVu Serif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5EECD752-C86B-452A-B614-43A73A1C4B5B}"/>
                </a:ext>
              </a:extLst>
            </p:cNvPr>
            <p:cNvSpPr txBox="1"/>
            <p:nvPr/>
          </p:nvSpPr>
          <p:spPr>
            <a:xfrm>
              <a:off x="9253855" y="4613225"/>
              <a:ext cx="1529079" cy="30467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140" dirty="0">
                  <a:latin typeface="DejaVu Serif"/>
                  <a:cs typeface="DejaVu Serif"/>
                </a:rPr>
                <a:t>for </a:t>
              </a:r>
              <a:r>
                <a:rPr sz="1400" spc="-135" dirty="0">
                  <a:latin typeface="DejaVu Serif"/>
                  <a:cs typeface="DejaVu Serif"/>
                </a:rPr>
                <a:t>𝑥 </a:t>
              </a:r>
              <a:r>
                <a:rPr sz="1400" spc="-235" dirty="0">
                  <a:latin typeface="DejaVu Serif"/>
                  <a:cs typeface="DejaVu Serif"/>
                </a:rPr>
                <a:t>∈</a:t>
              </a:r>
              <a:r>
                <a:rPr sz="1400" spc="-160" dirty="0">
                  <a:latin typeface="DejaVu Serif"/>
                  <a:cs typeface="DejaVu Serif"/>
                </a:rPr>
                <a:t> </a:t>
              </a:r>
              <a:r>
                <a:rPr sz="1400" spc="-100" dirty="0">
                  <a:latin typeface="DejaVu Serif"/>
                  <a:cs typeface="DejaVu Serif"/>
                </a:rPr>
                <a:t>𝑋</a:t>
              </a:r>
              <a:r>
                <a:rPr sz="1600" spc="-150" baseline="-15325" dirty="0">
                  <a:latin typeface="DejaVu Serif"/>
                  <a:cs typeface="DejaVu Serif"/>
                </a:rPr>
                <a:t>𝑡𝑟𝑎𝑖𝑛</a:t>
              </a:r>
              <a:endParaRPr sz="1600" baseline="-15325">
                <a:latin typeface="DejaVu Serif"/>
                <a:cs typeface="DejaVu Serif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4B0E862B-AE70-4404-A2DD-E0D41D9884EE}"/>
                </a:ext>
              </a:extLst>
            </p:cNvPr>
            <p:cNvSpPr/>
            <p:nvPr/>
          </p:nvSpPr>
          <p:spPr>
            <a:xfrm>
              <a:off x="8787892" y="3041142"/>
              <a:ext cx="2717800" cy="1096010"/>
            </a:xfrm>
            <a:custGeom>
              <a:avLst/>
              <a:gdLst/>
              <a:ahLst/>
              <a:cxnLst/>
              <a:rect l="l" t="t" r="r" b="b"/>
              <a:pathLst>
                <a:path w="2717800" h="1096010">
                  <a:moveTo>
                    <a:pt x="88646" y="0"/>
                  </a:moveTo>
                  <a:lnTo>
                    <a:pt x="526796" y="0"/>
                  </a:lnTo>
                  <a:lnTo>
                    <a:pt x="1184021" y="0"/>
                  </a:lnTo>
                  <a:lnTo>
                    <a:pt x="2717546" y="0"/>
                  </a:lnTo>
                  <a:lnTo>
                    <a:pt x="2717546" y="460502"/>
                  </a:lnTo>
                  <a:lnTo>
                    <a:pt x="2717546" y="657860"/>
                  </a:lnTo>
                  <a:lnTo>
                    <a:pt x="2717546" y="789432"/>
                  </a:lnTo>
                  <a:lnTo>
                    <a:pt x="1184021" y="789432"/>
                  </a:lnTo>
                  <a:lnTo>
                    <a:pt x="0" y="1095756"/>
                  </a:lnTo>
                  <a:lnTo>
                    <a:pt x="526796" y="789432"/>
                  </a:lnTo>
                  <a:lnTo>
                    <a:pt x="88646" y="789432"/>
                  </a:lnTo>
                  <a:lnTo>
                    <a:pt x="88646" y="657860"/>
                  </a:lnTo>
                  <a:lnTo>
                    <a:pt x="88646" y="460502"/>
                  </a:lnTo>
                  <a:lnTo>
                    <a:pt x="88646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DF263A7A-A42B-4C6F-B0F3-5CE360A1D4CF}"/>
                </a:ext>
              </a:extLst>
            </p:cNvPr>
            <p:cNvSpPr txBox="1"/>
            <p:nvPr/>
          </p:nvSpPr>
          <p:spPr>
            <a:xfrm>
              <a:off x="9028303" y="3101416"/>
              <a:ext cx="2325370" cy="59143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5"/>
                </a:spcBef>
              </a:pPr>
              <a:r>
                <a:rPr sz="1400" spc="-40" dirty="0">
                  <a:latin typeface="Arial"/>
                  <a:cs typeface="Arial"/>
                </a:rPr>
                <a:t>Maintain</a:t>
              </a:r>
              <a:r>
                <a:rPr sz="1400" spc="-105" dirty="0">
                  <a:latin typeface="Arial"/>
                  <a:cs typeface="Arial"/>
                </a:rPr>
                <a:t> </a:t>
              </a:r>
              <a:r>
                <a:rPr sz="1400" spc="-75" dirty="0">
                  <a:latin typeface="Arial"/>
                  <a:cs typeface="Arial"/>
                </a:rPr>
                <a:t>classification</a:t>
              </a:r>
              <a:endParaRPr sz="140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"/>
                </a:spcBef>
              </a:pPr>
              <a:r>
                <a:rPr sz="1400" spc="-120" dirty="0">
                  <a:latin typeface="Arial"/>
                  <a:cs typeface="Arial"/>
                </a:rPr>
                <a:t>accuracy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46610080-8B49-4E76-A7B2-280E25ACD669}"/>
                </a:ext>
              </a:extLst>
            </p:cNvPr>
            <p:cNvSpPr/>
            <p:nvPr/>
          </p:nvSpPr>
          <p:spPr>
            <a:xfrm>
              <a:off x="1527047" y="3393947"/>
              <a:ext cx="1463040" cy="662940"/>
            </a:xfrm>
            <a:custGeom>
              <a:avLst/>
              <a:gdLst/>
              <a:ahLst/>
              <a:cxnLst/>
              <a:rect l="l" t="t" r="r" b="b"/>
              <a:pathLst>
                <a:path w="1463039" h="662939">
                  <a:moveTo>
                    <a:pt x="1352550" y="0"/>
                  </a:moveTo>
                  <a:lnTo>
                    <a:pt x="110490" y="0"/>
                  </a:lnTo>
                  <a:lnTo>
                    <a:pt x="67508" y="8691"/>
                  </a:lnTo>
                  <a:lnTo>
                    <a:pt x="32385" y="32385"/>
                  </a:lnTo>
                  <a:lnTo>
                    <a:pt x="8691" y="67508"/>
                  </a:lnTo>
                  <a:lnTo>
                    <a:pt x="0" y="110489"/>
                  </a:lnTo>
                  <a:lnTo>
                    <a:pt x="0" y="552450"/>
                  </a:lnTo>
                  <a:lnTo>
                    <a:pt x="8691" y="595431"/>
                  </a:lnTo>
                  <a:lnTo>
                    <a:pt x="32384" y="630555"/>
                  </a:lnTo>
                  <a:lnTo>
                    <a:pt x="67508" y="654248"/>
                  </a:lnTo>
                  <a:lnTo>
                    <a:pt x="110490" y="662939"/>
                  </a:lnTo>
                  <a:lnTo>
                    <a:pt x="1352550" y="662939"/>
                  </a:lnTo>
                  <a:lnTo>
                    <a:pt x="1395531" y="654248"/>
                  </a:lnTo>
                  <a:lnTo>
                    <a:pt x="1430655" y="630555"/>
                  </a:lnTo>
                  <a:lnTo>
                    <a:pt x="1454348" y="595431"/>
                  </a:lnTo>
                  <a:lnTo>
                    <a:pt x="1463040" y="552450"/>
                  </a:lnTo>
                  <a:lnTo>
                    <a:pt x="1463040" y="110489"/>
                  </a:lnTo>
                  <a:lnTo>
                    <a:pt x="1454348" y="67508"/>
                  </a:lnTo>
                  <a:lnTo>
                    <a:pt x="1430655" y="32385"/>
                  </a:lnTo>
                  <a:lnTo>
                    <a:pt x="1395531" y="8691"/>
                  </a:lnTo>
                  <a:lnTo>
                    <a:pt x="1352550" y="0"/>
                  </a:lnTo>
                  <a:close/>
                </a:path>
              </a:pathLst>
            </a:custGeom>
            <a:solidFill>
              <a:srgbClr val="EC514E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5CEAA224-194E-4D7C-918C-F6DCD371FDC6}"/>
                </a:ext>
              </a:extLst>
            </p:cNvPr>
            <p:cNvSpPr txBox="1"/>
            <p:nvPr/>
          </p:nvSpPr>
          <p:spPr>
            <a:xfrm>
              <a:off x="1842897" y="3543757"/>
              <a:ext cx="833119" cy="30467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145" dirty="0">
                  <a:latin typeface="Arial"/>
                  <a:cs typeface="Arial"/>
                </a:rPr>
                <a:t>Teacher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56C9D100-AAC8-4CD7-8AB5-686A2CF5E060}"/>
                </a:ext>
              </a:extLst>
            </p:cNvPr>
            <p:cNvSpPr/>
            <p:nvPr/>
          </p:nvSpPr>
          <p:spPr>
            <a:xfrm>
              <a:off x="1527047" y="5425440"/>
              <a:ext cx="1463040" cy="662940"/>
            </a:xfrm>
            <a:custGeom>
              <a:avLst/>
              <a:gdLst/>
              <a:ahLst/>
              <a:cxnLst/>
              <a:rect l="l" t="t" r="r" b="b"/>
              <a:pathLst>
                <a:path w="1463039" h="662939">
                  <a:moveTo>
                    <a:pt x="1352550" y="0"/>
                  </a:moveTo>
                  <a:lnTo>
                    <a:pt x="110490" y="0"/>
                  </a:lnTo>
                  <a:lnTo>
                    <a:pt x="67508" y="8691"/>
                  </a:lnTo>
                  <a:lnTo>
                    <a:pt x="32385" y="32385"/>
                  </a:lnTo>
                  <a:lnTo>
                    <a:pt x="8691" y="67508"/>
                  </a:lnTo>
                  <a:lnTo>
                    <a:pt x="0" y="110490"/>
                  </a:lnTo>
                  <a:lnTo>
                    <a:pt x="0" y="552450"/>
                  </a:lnTo>
                  <a:lnTo>
                    <a:pt x="8691" y="595458"/>
                  </a:lnTo>
                  <a:lnTo>
                    <a:pt x="32384" y="630578"/>
                  </a:lnTo>
                  <a:lnTo>
                    <a:pt x="67508" y="654257"/>
                  </a:lnTo>
                  <a:lnTo>
                    <a:pt x="110490" y="662940"/>
                  </a:lnTo>
                  <a:lnTo>
                    <a:pt x="1352550" y="662940"/>
                  </a:lnTo>
                  <a:lnTo>
                    <a:pt x="1395531" y="654257"/>
                  </a:lnTo>
                  <a:lnTo>
                    <a:pt x="1430655" y="630578"/>
                  </a:lnTo>
                  <a:lnTo>
                    <a:pt x="1454348" y="595458"/>
                  </a:lnTo>
                  <a:lnTo>
                    <a:pt x="1463040" y="552450"/>
                  </a:lnTo>
                  <a:lnTo>
                    <a:pt x="1463040" y="110490"/>
                  </a:lnTo>
                  <a:lnTo>
                    <a:pt x="1454348" y="67508"/>
                  </a:lnTo>
                  <a:lnTo>
                    <a:pt x="1430655" y="32385"/>
                  </a:lnTo>
                  <a:lnTo>
                    <a:pt x="1395531" y="8691"/>
                  </a:lnTo>
                  <a:lnTo>
                    <a:pt x="1352550" y="0"/>
                  </a:lnTo>
                  <a:close/>
                </a:path>
              </a:pathLst>
            </a:custGeom>
            <a:solidFill>
              <a:srgbClr val="4A63A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01345DC5-3B52-40AF-9E65-8DF0275214FD}"/>
                </a:ext>
              </a:extLst>
            </p:cNvPr>
            <p:cNvSpPr txBox="1"/>
            <p:nvPr/>
          </p:nvSpPr>
          <p:spPr>
            <a:xfrm>
              <a:off x="1838325" y="5423408"/>
              <a:ext cx="838835" cy="5905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48260">
                <a:lnSpc>
                  <a:spcPct val="100000"/>
                </a:lnSpc>
                <a:spcBef>
                  <a:spcPts val="100"/>
                </a:spcBef>
              </a:pPr>
              <a:r>
                <a:rPr sz="1400" spc="-120" dirty="0">
                  <a:latin typeface="Arial"/>
                  <a:cs typeface="Arial"/>
                </a:rPr>
                <a:t>Robust  St</a:t>
              </a:r>
              <a:r>
                <a:rPr sz="1400" spc="-130" dirty="0">
                  <a:latin typeface="Arial"/>
                  <a:cs typeface="Arial"/>
                </a:rPr>
                <a:t>u</a:t>
              </a:r>
              <a:r>
                <a:rPr sz="1400" spc="-85" dirty="0">
                  <a:latin typeface="Arial"/>
                  <a:cs typeface="Arial"/>
                </a:rPr>
                <a:t>de</a:t>
              </a:r>
              <a:r>
                <a:rPr sz="1400" spc="-100" dirty="0">
                  <a:latin typeface="Arial"/>
                  <a:cs typeface="Arial"/>
                </a:rPr>
                <a:t>n</a:t>
              </a:r>
              <a:r>
                <a:rPr sz="1400" spc="114" dirty="0">
                  <a:latin typeface="Arial"/>
                  <a:cs typeface="Arial"/>
                </a:rPr>
                <a:t>t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71CE653E-6392-4F9C-8468-C4C80232B10A}"/>
                </a:ext>
              </a:extLst>
            </p:cNvPr>
            <p:cNvSpPr/>
            <p:nvPr/>
          </p:nvSpPr>
          <p:spPr>
            <a:xfrm>
              <a:off x="2199258" y="4057650"/>
              <a:ext cx="120650" cy="1368425"/>
            </a:xfrm>
            <a:custGeom>
              <a:avLst/>
              <a:gdLst/>
              <a:ahLst/>
              <a:cxnLst/>
              <a:rect l="l" t="t" r="r" b="b"/>
              <a:pathLst>
                <a:path w="120650" h="1368425">
                  <a:moveTo>
                    <a:pt x="14351" y="1249934"/>
                  </a:moveTo>
                  <a:lnTo>
                    <a:pt x="8255" y="1253617"/>
                  </a:lnTo>
                  <a:lnTo>
                    <a:pt x="2032" y="1257173"/>
                  </a:lnTo>
                  <a:lnTo>
                    <a:pt x="0" y="1265047"/>
                  </a:lnTo>
                  <a:lnTo>
                    <a:pt x="3556" y="1271270"/>
                  </a:lnTo>
                  <a:lnTo>
                    <a:pt x="60071" y="1368171"/>
                  </a:lnTo>
                  <a:lnTo>
                    <a:pt x="75033" y="1342517"/>
                  </a:lnTo>
                  <a:lnTo>
                    <a:pt x="47117" y="1342517"/>
                  </a:lnTo>
                  <a:lnTo>
                    <a:pt x="47117" y="1294547"/>
                  </a:lnTo>
                  <a:lnTo>
                    <a:pt x="22352" y="1252093"/>
                  </a:lnTo>
                  <a:lnTo>
                    <a:pt x="14351" y="1249934"/>
                  </a:lnTo>
                  <a:close/>
                </a:path>
                <a:path w="120650" h="1368425">
                  <a:moveTo>
                    <a:pt x="47117" y="1294547"/>
                  </a:moveTo>
                  <a:lnTo>
                    <a:pt x="47117" y="1342517"/>
                  </a:lnTo>
                  <a:lnTo>
                    <a:pt x="73025" y="1342517"/>
                  </a:lnTo>
                  <a:lnTo>
                    <a:pt x="73025" y="1335913"/>
                  </a:lnTo>
                  <a:lnTo>
                    <a:pt x="48895" y="1335913"/>
                  </a:lnTo>
                  <a:lnTo>
                    <a:pt x="60071" y="1316754"/>
                  </a:lnTo>
                  <a:lnTo>
                    <a:pt x="47117" y="1294547"/>
                  </a:lnTo>
                  <a:close/>
                </a:path>
                <a:path w="120650" h="1368425">
                  <a:moveTo>
                    <a:pt x="105791" y="1249934"/>
                  </a:moveTo>
                  <a:lnTo>
                    <a:pt x="97790" y="1252093"/>
                  </a:lnTo>
                  <a:lnTo>
                    <a:pt x="73025" y="1294547"/>
                  </a:lnTo>
                  <a:lnTo>
                    <a:pt x="73025" y="1342517"/>
                  </a:lnTo>
                  <a:lnTo>
                    <a:pt x="75033" y="1342517"/>
                  </a:lnTo>
                  <a:lnTo>
                    <a:pt x="116586" y="1271270"/>
                  </a:lnTo>
                  <a:lnTo>
                    <a:pt x="120142" y="1265047"/>
                  </a:lnTo>
                  <a:lnTo>
                    <a:pt x="118110" y="1257173"/>
                  </a:lnTo>
                  <a:lnTo>
                    <a:pt x="111887" y="1253617"/>
                  </a:lnTo>
                  <a:lnTo>
                    <a:pt x="105791" y="1249934"/>
                  </a:lnTo>
                  <a:close/>
                </a:path>
                <a:path w="120650" h="1368425">
                  <a:moveTo>
                    <a:pt x="60071" y="1316754"/>
                  </a:moveTo>
                  <a:lnTo>
                    <a:pt x="48895" y="1335913"/>
                  </a:lnTo>
                  <a:lnTo>
                    <a:pt x="71247" y="1335913"/>
                  </a:lnTo>
                  <a:lnTo>
                    <a:pt x="60071" y="1316754"/>
                  </a:lnTo>
                  <a:close/>
                </a:path>
                <a:path w="120650" h="1368425">
                  <a:moveTo>
                    <a:pt x="73025" y="1294547"/>
                  </a:moveTo>
                  <a:lnTo>
                    <a:pt x="60071" y="1316754"/>
                  </a:lnTo>
                  <a:lnTo>
                    <a:pt x="71247" y="1335913"/>
                  </a:lnTo>
                  <a:lnTo>
                    <a:pt x="73025" y="1335913"/>
                  </a:lnTo>
                  <a:lnTo>
                    <a:pt x="73025" y="1294547"/>
                  </a:lnTo>
                  <a:close/>
                </a:path>
                <a:path w="120650" h="1368425">
                  <a:moveTo>
                    <a:pt x="73025" y="0"/>
                  </a:moveTo>
                  <a:lnTo>
                    <a:pt x="47117" y="0"/>
                  </a:lnTo>
                  <a:lnTo>
                    <a:pt x="47117" y="1294547"/>
                  </a:lnTo>
                  <a:lnTo>
                    <a:pt x="60071" y="1316754"/>
                  </a:lnTo>
                  <a:lnTo>
                    <a:pt x="73025" y="1294547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7457EDEB-E88A-4361-A30B-1BCF7B32B55B}"/>
                </a:ext>
              </a:extLst>
            </p:cNvPr>
            <p:cNvSpPr txBox="1"/>
            <p:nvPr/>
          </p:nvSpPr>
          <p:spPr>
            <a:xfrm>
              <a:off x="2445257" y="4404105"/>
              <a:ext cx="2693035" cy="5905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400" spc="-114" dirty="0">
                  <a:latin typeface="Arial"/>
                  <a:cs typeface="Arial"/>
                </a:rPr>
                <a:t>Transfer </a:t>
              </a:r>
              <a:r>
                <a:rPr sz="1400" spc="-105" dirty="0">
                  <a:latin typeface="Arial"/>
                  <a:cs typeface="Arial"/>
                </a:rPr>
                <a:t>using </a:t>
              </a:r>
              <a:r>
                <a:rPr sz="1400" spc="-110" dirty="0">
                  <a:latin typeface="Arial"/>
                  <a:cs typeface="Arial"/>
                </a:rPr>
                <a:t>an </a:t>
              </a:r>
              <a:r>
                <a:rPr sz="1400" spc="-65" dirty="0">
                  <a:latin typeface="Arial"/>
                  <a:cs typeface="Arial"/>
                </a:rPr>
                <a:t>updated  </a:t>
              </a:r>
              <a:r>
                <a:rPr sz="1400" spc="-55" dirty="0">
                  <a:latin typeface="Arial"/>
                  <a:cs typeface="Arial"/>
                </a:rPr>
                <a:t>objective</a:t>
              </a:r>
              <a:r>
                <a:rPr sz="1400" spc="-110" dirty="0">
                  <a:latin typeface="Arial"/>
                  <a:cs typeface="Arial"/>
                </a:rPr>
                <a:t> </a:t>
              </a:r>
              <a:r>
                <a:rPr sz="1400" spc="-30" dirty="0">
                  <a:latin typeface="Arial"/>
                  <a:cs typeface="Arial"/>
                </a:rPr>
                <a:t>function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7538B001-95F9-4E40-BABC-276A88178B7D}"/>
                </a:ext>
              </a:extLst>
            </p:cNvPr>
            <p:cNvSpPr txBox="1"/>
            <p:nvPr/>
          </p:nvSpPr>
          <p:spPr>
            <a:xfrm>
              <a:off x="5853429" y="3498850"/>
              <a:ext cx="2844800" cy="30467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80" dirty="0">
                  <a:latin typeface="Arial"/>
                  <a:cs typeface="Arial"/>
                </a:rPr>
                <a:t>Updated </a:t>
              </a:r>
              <a:r>
                <a:rPr sz="1400" spc="-55" dirty="0">
                  <a:latin typeface="Arial"/>
                  <a:cs typeface="Arial"/>
                </a:rPr>
                <a:t>objective</a:t>
              </a:r>
              <a:r>
                <a:rPr sz="1400" spc="-160" dirty="0">
                  <a:latin typeface="Arial"/>
                  <a:cs typeface="Arial"/>
                </a:rPr>
                <a:t> </a:t>
              </a:r>
              <a:r>
                <a:rPr sz="1400" spc="-30" dirty="0">
                  <a:latin typeface="Arial"/>
                  <a:cs typeface="Arial"/>
                </a:rPr>
                <a:t>function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56BC343B-A9B4-4A7B-B430-992910906E90}"/>
                </a:ext>
              </a:extLst>
            </p:cNvPr>
            <p:cNvSpPr/>
            <p:nvPr/>
          </p:nvSpPr>
          <p:spPr>
            <a:xfrm>
              <a:off x="6753606" y="5076316"/>
              <a:ext cx="3363595" cy="1252220"/>
            </a:xfrm>
            <a:custGeom>
              <a:avLst/>
              <a:gdLst/>
              <a:ahLst/>
              <a:cxnLst/>
              <a:rect l="l" t="t" r="r" b="b"/>
              <a:pathLst>
                <a:path w="3363595" h="1252220">
                  <a:moveTo>
                    <a:pt x="0" y="462660"/>
                  </a:moveTo>
                  <a:lnTo>
                    <a:pt x="560577" y="462660"/>
                  </a:lnTo>
                  <a:lnTo>
                    <a:pt x="1424813" y="0"/>
                  </a:lnTo>
                  <a:lnTo>
                    <a:pt x="1401445" y="462660"/>
                  </a:lnTo>
                  <a:lnTo>
                    <a:pt x="3363468" y="462660"/>
                  </a:lnTo>
                  <a:lnTo>
                    <a:pt x="3363468" y="594232"/>
                  </a:lnTo>
                  <a:lnTo>
                    <a:pt x="3363468" y="791590"/>
                  </a:lnTo>
                  <a:lnTo>
                    <a:pt x="3363468" y="1252092"/>
                  </a:lnTo>
                  <a:lnTo>
                    <a:pt x="1401445" y="1252092"/>
                  </a:lnTo>
                  <a:lnTo>
                    <a:pt x="560577" y="1252092"/>
                  </a:lnTo>
                  <a:lnTo>
                    <a:pt x="0" y="1252092"/>
                  </a:lnTo>
                  <a:lnTo>
                    <a:pt x="0" y="791590"/>
                  </a:lnTo>
                  <a:lnTo>
                    <a:pt x="0" y="594232"/>
                  </a:lnTo>
                  <a:lnTo>
                    <a:pt x="0" y="46266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2D715729-6F70-464E-8FC9-475AE59AE4D6}"/>
                </a:ext>
              </a:extLst>
            </p:cNvPr>
            <p:cNvSpPr txBox="1"/>
            <p:nvPr/>
          </p:nvSpPr>
          <p:spPr>
            <a:xfrm>
              <a:off x="6840981" y="5599582"/>
              <a:ext cx="3188335" cy="5905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32130" marR="5080" indent="-520065">
                <a:lnSpc>
                  <a:spcPct val="100000"/>
                </a:lnSpc>
                <a:spcBef>
                  <a:spcPts val="100"/>
                </a:spcBef>
              </a:pPr>
              <a:r>
                <a:rPr sz="1400" spc="-100" dirty="0">
                  <a:latin typeface="Arial"/>
                  <a:cs typeface="Arial"/>
                </a:rPr>
                <a:t>Guarantee </a:t>
              </a:r>
              <a:r>
                <a:rPr sz="1400" spc="-60" dirty="0">
                  <a:latin typeface="Arial"/>
                  <a:cs typeface="Arial"/>
                </a:rPr>
                <a:t>difference</a:t>
              </a:r>
              <a:r>
                <a:rPr sz="1400" spc="-130" dirty="0">
                  <a:latin typeface="Arial"/>
                  <a:cs typeface="Arial"/>
                </a:rPr>
                <a:t> </a:t>
              </a:r>
              <a:r>
                <a:rPr sz="1400" spc="-60" dirty="0">
                  <a:latin typeface="Arial"/>
                  <a:cs typeface="Arial"/>
                </a:rPr>
                <a:t>between  </a:t>
              </a:r>
              <a:r>
                <a:rPr sz="1400" spc="-145" dirty="0">
                  <a:latin typeface="Arial"/>
                  <a:cs typeface="Arial"/>
                </a:rPr>
                <a:t>Teacher </a:t>
              </a:r>
              <a:r>
                <a:rPr sz="1400" spc="-95" dirty="0">
                  <a:latin typeface="Arial"/>
                  <a:cs typeface="Arial"/>
                </a:rPr>
                <a:t>and</a:t>
              </a:r>
              <a:r>
                <a:rPr sz="1400" spc="-75" dirty="0">
                  <a:latin typeface="Arial"/>
                  <a:cs typeface="Arial"/>
                </a:rPr>
                <a:t> Student</a:t>
              </a:r>
              <a:endParaRPr sz="14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605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7442A7-96A5-4368-A8B3-EF5B5554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BB19CD9-6BC7-4257-A016-D4252FD9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Effectiveness of Defense</a:t>
            </a:r>
            <a:endParaRPr lang="ko-KR" alt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6CD9B629-0E8D-41C0-98D0-CE758852A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35781"/>
              </p:ext>
            </p:extLst>
          </p:nvPr>
        </p:nvGraphicFramePr>
        <p:xfrm>
          <a:off x="122582" y="1782645"/>
          <a:ext cx="8954654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8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 gridSpan="2"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Model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2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Face </a:t>
                      </a:r>
                      <a:r>
                        <a:rPr sz="20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Recognition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Iris</a:t>
                      </a:r>
                      <a:r>
                        <a:rPr sz="2000" b="1" spc="-1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Recognition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Before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Patching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 marR="263525" indent="3975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Attack  </a:t>
                      </a:r>
                      <a:r>
                        <a:rPr sz="2000" spc="-235" dirty="0">
                          <a:latin typeface="Arial"/>
                          <a:cs typeface="Arial"/>
                        </a:rPr>
                        <a:t>Success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Rate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000" spc="-175" dirty="0">
                          <a:latin typeface="Arial"/>
                          <a:cs typeface="Arial"/>
                        </a:rPr>
                        <a:t>92.6%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000" spc="-200" dirty="0">
                          <a:latin typeface="Arial"/>
                          <a:cs typeface="Arial"/>
                        </a:rPr>
                        <a:t>100%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After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Patching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 marR="263525" indent="39751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Attack  </a:t>
                      </a:r>
                      <a:r>
                        <a:rPr sz="2000" spc="-235" dirty="0">
                          <a:latin typeface="Arial"/>
                          <a:cs typeface="Arial"/>
                        </a:rPr>
                        <a:t>Success</a:t>
                      </a:r>
                      <a:r>
                        <a:rPr sz="20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Rate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000" spc="-165" dirty="0">
                          <a:latin typeface="Arial"/>
                          <a:cs typeface="Arial"/>
                        </a:rPr>
                        <a:t>30.87%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000" spc="-175" dirty="0">
                          <a:latin typeface="Arial"/>
                          <a:cs typeface="Arial"/>
                        </a:rPr>
                        <a:t>12.6%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065" marR="246379" indent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spc="-200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ssifi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tion 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Accuracy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969" dirty="0">
                          <a:solidFill>
                            <a:srgbClr val="EC514E"/>
                          </a:solidFill>
                          <a:latin typeface="Arial"/>
                          <a:cs typeface="Arial"/>
                        </a:rPr>
                        <a:t>↓</a:t>
                      </a:r>
                      <a:r>
                        <a:rPr sz="2000" spc="-140" dirty="0">
                          <a:solidFill>
                            <a:srgbClr val="EC51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2.86%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969" dirty="0">
                          <a:solidFill>
                            <a:srgbClr val="92D050"/>
                          </a:solidFill>
                          <a:latin typeface="Arial"/>
                          <a:cs typeface="Arial"/>
                        </a:rPr>
                        <a:t>↑</a:t>
                      </a:r>
                      <a:r>
                        <a:rPr sz="2000" spc="-140" dirty="0">
                          <a:solidFill>
                            <a:srgbClr val="92D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2.73%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0658889-88ED-458D-B568-356E2F19F22D}"/>
              </a:ext>
            </a:extLst>
          </p:cNvPr>
          <p:cNvSpPr txBox="1"/>
          <p:nvPr/>
        </p:nvSpPr>
        <p:spPr>
          <a:xfrm>
            <a:off x="4274904" y="5361088"/>
            <a:ext cx="4802332" cy="708660"/>
          </a:xfrm>
          <a:prstGeom prst="rect">
            <a:avLst/>
          </a:prstGeom>
          <a:solidFill>
            <a:srgbClr val="C0504D"/>
          </a:solidFill>
          <a:ln w="25907">
            <a:solidFill>
              <a:srgbClr val="8B383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Q: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success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rate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Iris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100%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previous?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195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650A404-BABD-4BA9-A474-51BCEE8B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 learning is effective, but not robust for a misclassification attack</a:t>
            </a:r>
          </a:p>
          <a:p>
            <a:pPr lvl="1"/>
            <a:r>
              <a:rPr lang="en-US" altLang="ko-KR" dirty="0"/>
              <a:t>Student models leverage knowledge of white-box Teacher models</a:t>
            </a:r>
          </a:p>
          <a:p>
            <a:pPr lvl="1"/>
            <a:r>
              <a:rPr lang="en-US" altLang="ko-KR" dirty="0"/>
              <a:t>Attacker can also leverage knowledge of white-box Teacher models</a:t>
            </a:r>
          </a:p>
          <a:p>
            <a:r>
              <a:rPr lang="en-US" altLang="ko-KR" dirty="0"/>
              <a:t>Even if the information of teacher is hided from the attacker,</a:t>
            </a:r>
          </a:p>
          <a:p>
            <a:pPr lvl="1"/>
            <a:r>
              <a:rPr lang="en-US" altLang="ko-KR" dirty="0"/>
              <a:t>Attacker can identify the teacher models given a student model</a:t>
            </a:r>
          </a:p>
          <a:p>
            <a:r>
              <a:rPr lang="en-US" altLang="ko-KR" dirty="0"/>
              <a:t>To defense the attack,</a:t>
            </a:r>
          </a:p>
          <a:p>
            <a:pPr lvl="1"/>
            <a:r>
              <a:rPr lang="en-US" altLang="ko-KR" dirty="0"/>
              <a:t>Developer should make the student unpredictable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1C3DB2-5CC3-43A8-A2F5-828C9A50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9A390D-0DE7-4A03-A3C0-A57BC46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168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51BDD7-5E65-4D9C-AF38-1D69F8D8D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Discussion points #1: Works well in Deep layer feature extractor only?</a:t>
            </a:r>
          </a:p>
          <a:p>
            <a:pPr lvl="1"/>
            <a:r>
              <a:rPr lang="en-US" altLang="ko-KR" dirty="0"/>
              <a:t>Effectiveness/practicality of proposed attack</a:t>
            </a:r>
          </a:p>
          <a:p>
            <a:pPr lvl="2"/>
            <a:r>
              <a:rPr lang="en-US" altLang="ko-KR" dirty="0"/>
              <a:t>Highly depends on the type of transfer learning / target dataset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How many student model does adopt deep-layer feature extractor?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30F756-F3FB-4F6E-AE8D-4E67F5C4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386B3B-E801-4451-A08A-DF4E57D0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#1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35DF47-CC24-4179-B8A1-1E14F3FDA6FC}"/>
              </a:ext>
            </a:extLst>
          </p:cNvPr>
          <p:cNvGrpSpPr/>
          <p:nvPr/>
        </p:nvGrpSpPr>
        <p:grpSpPr>
          <a:xfrm>
            <a:off x="633222" y="3429000"/>
            <a:ext cx="7877556" cy="1485900"/>
            <a:chOff x="1049612" y="3429000"/>
            <a:chExt cx="7877556" cy="148590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B63D3D83-C58F-43C6-AD45-C8F2F67F506B}"/>
                </a:ext>
              </a:extLst>
            </p:cNvPr>
            <p:cNvSpPr/>
            <p:nvPr/>
          </p:nvSpPr>
          <p:spPr>
            <a:xfrm>
              <a:off x="1049612" y="3429000"/>
              <a:ext cx="7877556" cy="1485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923536C3-BD10-40C2-A241-6790E7ADB824}"/>
                </a:ext>
              </a:extLst>
            </p:cNvPr>
            <p:cNvSpPr/>
            <p:nvPr/>
          </p:nvSpPr>
          <p:spPr>
            <a:xfrm>
              <a:off x="2159846" y="3877818"/>
              <a:ext cx="3199765" cy="856615"/>
            </a:xfrm>
            <a:custGeom>
              <a:avLst/>
              <a:gdLst/>
              <a:ahLst/>
              <a:cxnLst/>
              <a:rect l="l" t="t" r="r" b="b"/>
              <a:pathLst>
                <a:path w="3199765" h="856614">
                  <a:moveTo>
                    <a:pt x="2726436" y="0"/>
                  </a:moveTo>
                  <a:lnTo>
                    <a:pt x="0" y="0"/>
                  </a:lnTo>
                  <a:lnTo>
                    <a:pt x="0" y="856488"/>
                  </a:lnTo>
                  <a:lnTo>
                    <a:pt x="2726436" y="856488"/>
                  </a:lnTo>
                  <a:lnTo>
                    <a:pt x="2726436" y="713739"/>
                  </a:lnTo>
                  <a:lnTo>
                    <a:pt x="3119133" y="499617"/>
                  </a:lnTo>
                  <a:lnTo>
                    <a:pt x="2726436" y="499617"/>
                  </a:lnTo>
                  <a:lnTo>
                    <a:pt x="2726436" y="0"/>
                  </a:lnTo>
                  <a:close/>
                </a:path>
                <a:path w="3199765" h="856614">
                  <a:moveTo>
                    <a:pt x="3199257" y="455929"/>
                  </a:moveTo>
                  <a:lnTo>
                    <a:pt x="2726436" y="499617"/>
                  </a:lnTo>
                  <a:lnTo>
                    <a:pt x="3119133" y="499617"/>
                  </a:lnTo>
                  <a:lnTo>
                    <a:pt x="3199257" y="4559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30B2528B-9ED3-446F-9CB5-AA8D073D2DD4}"/>
                </a:ext>
              </a:extLst>
            </p:cNvPr>
            <p:cNvSpPr/>
            <p:nvPr/>
          </p:nvSpPr>
          <p:spPr>
            <a:xfrm>
              <a:off x="2159846" y="3877818"/>
              <a:ext cx="3199765" cy="856615"/>
            </a:xfrm>
            <a:custGeom>
              <a:avLst/>
              <a:gdLst/>
              <a:ahLst/>
              <a:cxnLst/>
              <a:rect l="l" t="t" r="r" b="b"/>
              <a:pathLst>
                <a:path w="3199765" h="856614">
                  <a:moveTo>
                    <a:pt x="0" y="0"/>
                  </a:moveTo>
                  <a:lnTo>
                    <a:pt x="1590421" y="0"/>
                  </a:lnTo>
                  <a:lnTo>
                    <a:pt x="2272029" y="0"/>
                  </a:lnTo>
                  <a:lnTo>
                    <a:pt x="2726436" y="0"/>
                  </a:lnTo>
                  <a:lnTo>
                    <a:pt x="2726436" y="499617"/>
                  </a:lnTo>
                  <a:lnTo>
                    <a:pt x="3199257" y="455929"/>
                  </a:lnTo>
                  <a:lnTo>
                    <a:pt x="2726436" y="713739"/>
                  </a:lnTo>
                  <a:lnTo>
                    <a:pt x="2726436" y="856488"/>
                  </a:lnTo>
                  <a:lnTo>
                    <a:pt x="2272029" y="856488"/>
                  </a:lnTo>
                  <a:lnTo>
                    <a:pt x="1590421" y="856488"/>
                  </a:lnTo>
                  <a:lnTo>
                    <a:pt x="0" y="856488"/>
                  </a:lnTo>
                  <a:lnTo>
                    <a:pt x="0" y="713739"/>
                  </a:lnTo>
                  <a:lnTo>
                    <a:pt x="0" y="49961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E5363B7C-B208-4073-9F2F-0730C8539904}"/>
                </a:ext>
              </a:extLst>
            </p:cNvPr>
            <p:cNvSpPr txBox="1"/>
            <p:nvPr/>
          </p:nvSpPr>
          <p:spPr>
            <a:xfrm>
              <a:off x="2256747" y="3960064"/>
              <a:ext cx="2532380" cy="66675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 algn="ctr">
                <a:lnSpc>
                  <a:spcPct val="100000"/>
                </a:lnSpc>
                <a:spcBef>
                  <a:spcPts val="105"/>
                </a:spcBef>
              </a:pPr>
              <a:r>
                <a:rPr sz="1400" spc="-125" dirty="0">
                  <a:solidFill>
                    <a:srgbClr val="FF0000"/>
                  </a:solidFill>
                  <a:latin typeface="Arial"/>
                  <a:cs typeface="Arial"/>
                </a:rPr>
                <a:t>Even </a:t>
              </a:r>
              <a:r>
                <a:rPr sz="1400" spc="25" dirty="0">
                  <a:solidFill>
                    <a:srgbClr val="FF0000"/>
                  </a:solidFill>
                  <a:latin typeface="Arial"/>
                  <a:cs typeface="Arial"/>
                </a:rPr>
                <a:t>if </a:t>
              </a:r>
              <a:r>
                <a:rPr sz="1400" spc="-20" dirty="0">
                  <a:solidFill>
                    <a:srgbClr val="FF0000"/>
                  </a:solidFill>
                  <a:latin typeface="Arial"/>
                  <a:cs typeface="Arial"/>
                </a:rPr>
                <a:t>the </a:t>
              </a:r>
              <a:r>
                <a:rPr sz="1400" spc="-55" dirty="0">
                  <a:solidFill>
                    <a:srgbClr val="FF0000"/>
                  </a:solidFill>
                  <a:latin typeface="Arial"/>
                  <a:cs typeface="Arial"/>
                </a:rPr>
                <a:t>attacker </a:t>
              </a:r>
              <a:r>
                <a:rPr sz="1400" spc="-45" dirty="0">
                  <a:solidFill>
                    <a:srgbClr val="FF0000"/>
                  </a:solidFill>
                  <a:latin typeface="Arial"/>
                  <a:cs typeface="Arial"/>
                </a:rPr>
                <a:t>carefully</a:t>
              </a:r>
              <a:r>
                <a:rPr sz="1400" spc="-18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400" spc="-60" dirty="0">
                  <a:solidFill>
                    <a:srgbClr val="FF0000"/>
                  </a:solidFill>
                  <a:latin typeface="Arial"/>
                  <a:cs typeface="Arial"/>
                </a:rPr>
                <a:t>select  </a:t>
              </a:r>
              <a:r>
                <a:rPr sz="1400" spc="-20" dirty="0">
                  <a:solidFill>
                    <a:srgbClr val="FF0000"/>
                  </a:solidFill>
                  <a:latin typeface="Arial"/>
                  <a:cs typeface="Arial"/>
                </a:rPr>
                <a:t>the </a:t>
              </a:r>
              <a:r>
                <a:rPr sz="1400" spc="-50" dirty="0">
                  <a:solidFill>
                    <a:srgbClr val="FF0000"/>
                  </a:solidFill>
                  <a:latin typeface="Arial"/>
                  <a:cs typeface="Arial"/>
                </a:rPr>
                <a:t>attack </a:t>
              </a:r>
              <a:r>
                <a:rPr sz="1400" spc="-70" dirty="0">
                  <a:solidFill>
                    <a:srgbClr val="FF0000"/>
                  </a:solidFill>
                  <a:latin typeface="Arial"/>
                  <a:cs typeface="Arial"/>
                </a:rPr>
                <a:t>layer, he </a:t>
              </a:r>
              <a:r>
                <a:rPr sz="1400" spc="5" dirty="0">
                  <a:solidFill>
                    <a:srgbClr val="FF0000"/>
                  </a:solidFill>
                  <a:latin typeface="Arial"/>
                  <a:cs typeface="Arial"/>
                </a:rPr>
                <a:t>will</a:t>
              </a:r>
              <a:r>
                <a:rPr sz="1400" spc="-270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400" spc="-50" dirty="0">
                  <a:solidFill>
                    <a:srgbClr val="FF0000"/>
                  </a:solidFill>
                  <a:latin typeface="Arial"/>
                  <a:cs typeface="Arial"/>
                </a:rPr>
                <a:t>get </a:t>
              </a:r>
              <a:r>
                <a:rPr sz="1400" spc="-30" dirty="0">
                  <a:solidFill>
                    <a:srgbClr val="FF0000"/>
                  </a:solidFill>
                  <a:latin typeface="Arial"/>
                  <a:cs typeface="Arial"/>
                </a:rPr>
                <a:t>poor </a:t>
              </a:r>
              <a:r>
                <a:rPr sz="1400" spc="-20" dirty="0">
                  <a:solidFill>
                    <a:srgbClr val="FF0000"/>
                  </a:solidFill>
                  <a:latin typeface="Arial"/>
                  <a:cs typeface="Arial"/>
                </a:rPr>
                <a:t>at  </a:t>
              </a:r>
              <a:r>
                <a:rPr sz="1400" spc="-55" dirty="0">
                  <a:solidFill>
                    <a:srgbClr val="FF0000"/>
                  </a:solidFill>
                  <a:latin typeface="Arial"/>
                  <a:cs typeface="Arial"/>
                </a:rPr>
                <a:t>tack </a:t>
              </a:r>
              <a:r>
                <a:rPr sz="1400" spc="-120" dirty="0">
                  <a:solidFill>
                    <a:srgbClr val="FF0000"/>
                  </a:solidFill>
                  <a:latin typeface="Arial"/>
                  <a:cs typeface="Arial"/>
                </a:rPr>
                <a:t>success</a:t>
              </a:r>
              <a:r>
                <a:rPr sz="1400" spc="-10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400" spc="-35" dirty="0">
                  <a:solidFill>
                    <a:srgbClr val="FF0000"/>
                  </a:solidFill>
                  <a:latin typeface="Arial"/>
                  <a:cs typeface="Arial"/>
                </a:rPr>
                <a:t>rate</a:t>
              </a:r>
              <a:endParaRPr sz="14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237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47E0F1-482B-40E0-AA35-813523C79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 the fingerprinting method work well in the future?</a:t>
            </a:r>
          </a:p>
          <a:p>
            <a:pPr lvl="1"/>
            <a:r>
              <a:rPr lang="en-US" altLang="ko-KR" dirty="0"/>
              <a:t>Lots of pre-trained model will be available</a:t>
            </a:r>
          </a:p>
          <a:p>
            <a:pPr lvl="2"/>
            <a:r>
              <a:rPr lang="en-US" altLang="ko-KR" dirty="0"/>
              <a:t>Visit https://modelzoo.co/ or https://modeldepot.io/</a:t>
            </a:r>
          </a:p>
          <a:p>
            <a:pPr lvl="2"/>
            <a:r>
              <a:rPr lang="en-US" altLang="ko-KR" dirty="0"/>
              <a:t>Provides lots of pre-trained model</a:t>
            </a:r>
          </a:p>
          <a:p>
            <a:pPr lvl="1"/>
            <a:r>
              <a:rPr lang="en-US" altLang="ko-KR" dirty="0"/>
              <a:t>Then, can the attacker effectively distinguish the teacher model?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48001E-3563-4AD1-9ED8-09F70A7A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5A3A31-5A05-44CA-8CAB-1B630ED1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points #2b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64421D5-BB48-411B-B1C7-2802CA1B8092}"/>
              </a:ext>
            </a:extLst>
          </p:cNvPr>
          <p:cNvGrpSpPr/>
          <p:nvPr/>
        </p:nvGrpSpPr>
        <p:grpSpPr>
          <a:xfrm>
            <a:off x="409475" y="3882956"/>
            <a:ext cx="8325051" cy="2276302"/>
            <a:chOff x="1187257" y="3653028"/>
            <a:chExt cx="9157556" cy="2503932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3B5AB16D-B2B9-4E7B-9091-4592F9D6B0E8}"/>
                </a:ext>
              </a:extLst>
            </p:cNvPr>
            <p:cNvSpPr/>
            <p:nvPr/>
          </p:nvSpPr>
          <p:spPr>
            <a:xfrm>
              <a:off x="1187257" y="3653028"/>
              <a:ext cx="4151123" cy="2503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EE35F369-B3E9-4D91-8C67-BF1554771A2B}"/>
                </a:ext>
              </a:extLst>
            </p:cNvPr>
            <p:cNvSpPr/>
            <p:nvPr/>
          </p:nvSpPr>
          <p:spPr>
            <a:xfrm>
              <a:off x="6164603" y="3653028"/>
              <a:ext cx="4180210" cy="25039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1931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A339F-435B-45DE-BDD1-FAF9D635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9CE6C-3C1E-419B-BFB1-FC8B6A06D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BF37-89F4-4335-8705-02B9AF66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1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214CAB-F342-4A8F-AE91-5725B2B3A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 think…</a:t>
            </a:r>
          </a:p>
          <a:p>
            <a:pPr lvl="1"/>
            <a:r>
              <a:rPr lang="en-US" altLang="ko-KR" dirty="0"/>
              <a:t>(Along with the above issues) Detailed / Tailored experiments are performed</a:t>
            </a:r>
          </a:p>
          <a:p>
            <a:pPr lvl="2"/>
            <a:r>
              <a:rPr lang="en-US" altLang="ko-KR" dirty="0"/>
              <a:t>Show the impact of each factor in the transfer learning / attack method</a:t>
            </a:r>
          </a:p>
          <a:p>
            <a:pPr lvl="1"/>
            <a:r>
              <a:rPr lang="en-US" altLang="ko-KR" dirty="0"/>
              <a:t>Emphasize the transfer learning’s is vulnerable</a:t>
            </a:r>
          </a:p>
          <a:p>
            <a:pPr lvl="2"/>
            <a:r>
              <a:rPr lang="en-US" altLang="ko-KR" dirty="0"/>
              <a:t>Those come from the advantages of the transfer learning, ironically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8669E4-C2BC-4157-9880-CF3CEAAC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3022557-AFF0-4076-9594-F1FF9B3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11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D50324-08F1-492E-BC93-F7C9FF34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Motivation / Background of transfer learning</a:t>
            </a:r>
          </a:p>
          <a:p>
            <a:r>
              <a:rPr lang="en-US" altLang="ko-KR" dirty="0"/>
              <a:t>Adversarial attack in the context of Transfer Learning</a:t>
            </a:r>
          </a:p>
          <a:p>
            <a:r>
              <a:rPr lang="en-US" altLang="ko-KR" dirty="0"/>
              <a:t>Impact on real DL services</a:t>
            </a:r>
          </a:p>
          <a:p>
            <a:r>
              <a:rPr lang="en-US" altLang="ko-KR" dirty="0"/>
              <a:t>Defense solutions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F161A8-C4CF-4E54-BF60-A5FF0BE4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761BCFA-74C4-4F15-BE76-15563FB0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89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CD0C9C9-AFC8-45FF-9EB9-BA330BBA1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Lots of successful applications with deep learning</a:t>
            </a:r>
          </a:p>
          <a:p>
            <a:pPr lvl="1"/>
            <a:r>
              <a:rPr lang="en-US" altLang="ko-KR" dirty="0"/>
              <a:t>Self-driving, face recognition, language translation, and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High-quality models are trained using large labeled datasets</a:t>
            </a:r>
          </a:p>
          <a:p>
            <a:pPr lvl="1"/>
            <a:r>
              <a:rPr lang="en-US" altLang="ko-KR" dirty="0"/>
              <a:t>Vision domain: ImageNet contains over 14 million labeled images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EF549D-906C-404C-91A7-96427705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FEE1E19-CE5D-4722-9665-BB945A95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Deep Learning Models Always Hunger for Data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34B277-3B19-4684-AA64-16AAD99A82CC}"/>
              </a:ext>
            </a:extLst>
          </p:cNvPr>
          <p:cNvGrpSpPr/>
          <p:nvPr/>
        </p:nvGrpSpPr>
        <p:grpSpPr>
          <a:xfrm>
            <a:off x="1866935" y="2651796"/>
            <a:ext cx="5726020" cy="2347715"/>
            <a:chOff x="2632710" y="2107692"/>
            <a:chExt cx="6928484" cy="284073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21732CE-3FFD-46BD-AB49-266E061A8D62}"/>
                </a:ext>
              </a:extLst>
            </p:cNvPr>
            <p:cNvSpPr/>
            <p:nvPr/>
          </p:nvSpPr>
          <p:spPr>
            <a:xfrm>
              <a:off x="3781044" y="2109216"/>
              <a:ext cx="1443227" cy="835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DD8AEF0-C397-4517-ADC4-12BBDE17D41D}"/>
                </a:ext>
              </a:extLst>
            </p:cNvPr>
            <p:cNvSpPr/>
            <p:nvPr/>
          </p:nvSpPr>
          <p:spPr>
            <a:xfrm>
              <a:off x="5347715" y="2107692"/>
              <a:ext cx="1560576" cy="836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5CE7FE52-6A3B-4283-923F-DA508BBE4464}"/>
                </a:ext>
              </a:extLst>
            </p:cNvPr>
            <p:cNvSpPr/>
            <p:nvPr/>
          </p:nvSpPr>
          <p:spPr>
            <a:xfrm>
              <a:off x="7144511" y="2110739"/>
              <a:ext cx="1266444" cy="8336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403C0FB-472D-4634-9178-1202B9BEF830}"/>
                </a:ext>
              </a:extLst>
            </p:cNvPr>
            <p:cNvSpPr/>
            <p:nvPr/>
          </p:nvSpPr>
          <p:spPr>
            <a:xfrm>
              <a:off x="4366259" y="3649979"/>
              <a:ext cx="3459480" cy="12984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230A0A10-4059-48D5-8C51-0C3BA3919CBA}"/>
                </a:ext>
              </a:extLst>
            </p:cNvPr>
            <p:cNvSpPr/>
            <p:nvPr/>
          </p:nvSpPr>
          <p:spPr>
            <a:xfrm>
              <a:off x="5839205" y="3106673"/>
              <a:ext cx="515620" cy="382905"/>
            </a:xfrm>
            <a:custGeom>
              <a:avLst/>
              <a:gdLst/>
              <a:ahLst/>
              <a:cxnLst/>
              <a:rect l="l" t="t" r="r" b="b"/>
              <a:pathLst>
                <a:path w="515620" h="382904">
                  <a:moveTo>
                    <a:pt x="386334" y="191262"/>
                  </a:moveTo>
                  <a:lnTo>
                    <a:pt x="128778" y="191262"/>
                  </a:lnTo>
                  <a:lnTo>
                    <a:pt x="128778" y="382524"/>
                  </a:lnTo>
                  <a:lnTo>
                    <a:pt x="386334" y="382524"/>
                  </a:lnTo>
                  <a:lnTo>
                    <a:pt x="386334" y="191262"/>
                  </a:lnTo>
                  <a:close/>
                </a:path>
                <a:path w="515620" h="382904">
                  <a:moveTo>
                    <a:pt x="257556" y="0"/>
                  </a:moveTo>
                  <a:lnTo>
                    <a:pt x="0" y="191262"/>
                  </a:lnTo>
                  <a:lnTo>
                    <a:pt x="515112" y="191262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66B5A2-51B8-4632-8A01-21D77764BB41}"/>
                </a:ext>
              </a:extLst>
            </p:cNvPr>
            <p:cNvSpPr/>
            <p:nvPr/>
          </p:nvSpPr>
          <p:spPr>
            <a:xfrm>
              <a:off x="5839205" y="3106673"/>
              <a:ext cx="515620" cy="382905"/>
            </a:xfrm>
            <a:custGeom>
              <a:avLst/>
              <a:gdLst/>
              <a:ahLst/>
              <a:cxnLst/>
              <a:rect l="l" t="t" r="r" b="b"/>
              <a:pathLst>
                <a:path w="515620" h="382904">
                  <a:moveTo>
                    <a:pt x="515112" y="191262"/>
                  </a:moveTo>
                  <a:lnTo>
                    <a:pt x="386334" y="191262"/>
                  </a:lnTo>
                  <a:lnTo>
                    <a:pt x="386334" y="382524"/>
                  </a:lnTo>
                  <a:lnTo>
                    <a:pt x="128778" y="382524"/>
                  </a:lnTo>
                  <a:lnTo>
                    <a:pt x="128778" y="191262"/>
                  </a:lnTo>
                  <a:lnTo>
                    <a:pt x="0" y="191262"/>
                  </a:lnTo>
                  <a:lnTo>
                    <a:pt x="257556" y="0"/>
                  </a:lnTo>
                  <a:lnTo>
                    <a:pt x="515112" y="19126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9114E01-FDCF-4C3D-9A73-CA8D66D0AB6A}"/>
                </a:ext>
              </a:extLst>
            </p:cNvPr>
            <p:cNvSpPr txBox="1"/>
            <p:nvPr/>
          </p:nvSpPr>
          <p:spPr>
            <a:xfrm>
              <a:off x="2632710" y="3885438"/>
              <a:ext cx="6928484" cy="775853"/>
            </a:xfrm>
            <a:prstGeom prst="rect">
              <a:avLst/>
            </a:prstGeom>
            <a:solidFill>
              <a:srgbClr val="4F81BC"/>
            </a:solidFill>
            <a:ln w="25907">
              <a:solidFill>
                <a:srgbClr val="385D89"/>
              </a:solidFill>
            </a:ln>
          </p:spPr>
          <p:txBody>
            <a:bodyPr vert="horz" wrap="square" lIns="0" tIns="25400" rIns="0" bIns="0" rtlCol="0">
              <a:spAutoFit/>
            </a:bodyPr>
            <a:lstStyle/>
            <a:p>
              <a:pPr marL="276225" marR="268605" indent="396240">
                <a:lnSpc>
                  <a:spcPct val="100000"/>
                </a:lnSpc>
                <a:spcBef>
                  <a:spcPts val="200"/>
                </a:spcBef>
              </a:pPr>
              <a:r>
                <a:rPr sz="2000" spc="-155" dirty="0">
                  <a:solidFill>
                    <a:srgbClr val="FFFFFF"/>
                  </a:solidFill>
                  <a:latin typeface="Arial"/>
                  <a:cs typeface="Arial"/>
                </a:rPr>
                <a:t>Deep </a:t>
              </a:r>
              <a:r>
                <a:rPr sz="2000" spc="-80" dirty="0">
                  <a:solidFill>
                    <a:srgbClr val="FFFFFF"/>
                  </a:solidFill>
                  <a:latin typeface="Arial"/>
                  <a:cs typeface="Arial"/>
                </a:rPr>
                <a:t>learning </a:t>
              </a:r>
              <a:r>
                <a:rPr sz="2000" spc="-105" dirty="0">
                  <a:solidFill>
                    <a:srgbClr val="FFFFFF"/>
                  </a:solidFill>
                  <a:latin typeface="Arial"/>
                  <a:cs typeface="Arial"/>
                </a:rPr>
                <a:t>models </a:t>
              </a:r>
              <a:r>
                <a:rPr sz="2000" spc="-145" dirty="0">
                  <a:solidFill>
                    <a:srgbClr val="FFFFFF"/>
                  </a:solidFill>
                  <a:latin typeface="Arial"/>
                  <a:cs typeface="Arial"/>
                </a:rPr>
                <a:t>always </a:t>
              </a:r>
              <a:r>
                <a:rPr sz="2000" spc="-100" dirty="0">
                  <a:solidFill>
                    <a:srgbClr val="FFFFFF"/>
                  </a:solidFill>
                  <a:latin typeface="Arial"/>
                  <a:cs typeface="Arial"/>
                </a:rPr>
                <a:t>hunger </a:t>
              </a:r>
              <a:r>
                <a:rPr sz="2000" spc="-10" dirty="0">
                  <a:solidFill>
                    <a:srgbClr val="FFFFFF"/>
                  </a:solidFill>
                  <a:latin typeface="Arial"/>
                  <a:cs typeface="Arial"/>
                </a:rPr>
                <a:t>for </a:t>
              </a:r>
              <a:r>
                <a:rPr sz="2000" spc="-95" dirty="0">
                  <a:solidFill>
                    <a:srgbClr val="FFFFFF"/>
                  </a:solidFill>
                  <a:latin typeface="Arial"/>
                  <a:cs typeface="Arial"/>
                </a:rPr>
                <a:t>data  </a:t>
              </a:r>
              <a:r>
                <a:rPr sz="2000" spc="-100" dirty="0">
                  <a:solidFill>
                    <a:srgbClr val="FFFFFF"/>
                  </a:solidFill>
                  <a:latin typeface="Arial"/>
                  <a:cs typeface="Arial"/>
                </a:rPr>
                <a:t>Where </a:t>
              </a:r>
              <a:r>
                <a:rPr sz="2000" spc="-75" dirty="0">
                  <a:solidFill>
                    <a:srgbClr val="FFFFFF"/>
                  </a:solidFill>
                  <a:latin typeface="Arial"/>
                  <a:cs typeface="Arial"/>
                </a:rPr>
                <a:t>do </a:t>
              </a:r>
              <a:r>
                <a:rPr sz="2000" spc="-105" dirty="0">
                  <a:solidFill>
                    <a:srgbClr val="FFFFFF"/>
                  </a:solidFill>
                  <a:latin typeface="Arial"/>
                  <a:cs typeface="Arial"/>
                </a:rPr>
                <a:t>small </a:t>
              </a:r>
              <a:r>
                <a:rPr sz="2000" spc="-125" dirty="0">
                  <a:solidFill>
                    <a:srgbClr val="FFFFFF"/>
                  </a:solidFill>
                  <a:latin typeface="Arial"/>
                  <a:cs typeface="Arial"/>
                </a:rPr>
                <a:t>companies </a:t>
              </a:r>
              <a:r>
                <a:rPr sz="2000" spc="-80" dirty="0">
                  <a:solidFill>
                    <a:srgbClr val="FFFFFF"/>
                  </a:solidFill>
                  <a:latin typeface="Arial"/>
                  <a:cs typeface="Arial"/>
                </a:rPr>
                <a:t>get </a:t>
              </a:r>
              <a:r>
                <a:rPr sz="2000" spc="-155" dirty="0">
                  <a:solidFill>
                    <a:srgbClr val="FFFFFF"/>
                  </a:solidFill>
                  <a:latin typeface="Arial"/>
                  <a:cs typeface="Arial"/>
                </a:rPr>
                <a:t>such </a:t>
              </a:r>
              <a:r>
                <a:rPr sz="2000" spc="-110" dirty="0">
                  <a:solidFill>
                    <a:srgbClr val="FFFFFF"/>
                  </a:solidFill>
                  <a:latin typeface="Arial"/>
                  <a:cs typeface="Arial"/>
                </a:rPr>
                <a:t>large</a:t>
              </a:r>
              <a:r>
                <a:rPr sz="2000" spc="-29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spc="-125" dirty="0">
                  <a:solidFill>
                    <a:srgbClr val="FFFFFF"/>
                  </a:solidFill>
                  <a:latin typeface="Arial"/>
                  <a:cs typeface="Arial"/>
                </a:rPr>
                <a:t>datasets?</a:t>
              </a:r>
              <a:endParaRPr sz="20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16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7802BC-5FB1-4C7D-B843-3E33926C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 idea: </a:t>
            </a:r>
            <a:r>
              <a:rPr lang="en-US" altLang="ko-KR" dirty="0">
                <a:solidFill>
                  <a:srgbClr val="FF0000"/>
                </a:solidFill>
              </a:rPr>
              <a:t>“Reuse the pre-trained model!” + (fine-tuning on target dataset)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C4DA53-F4BA-418D-92EA-92F82DD9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7780C18-DC3D-467F-A813-02CF6EFE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 Prevailing Solution: Transfer Learning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645DBEC-8C65-4259-B422-DD5D1A466F8D}"/>
              </a:ext>
            </a:extLst>
          </p:cNvPr>
          <p:cNvGrpSpPr/>
          <p:nvPr/>
        </p:nvGrpSpPr>
        <p:grpSpPr>
          <a:xfrm>
            <a:off x="490577" y="2864568"/>
            <a:ext cx="8162846" cy="2978772"/>
            <a:chOff x="838200" y="1976272"/>
            <a:chExt cx="9877044" cy="3964747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741B5C00-C8A9-43A9-A8C4-39CBA406A638}"/>
                </a:ext>
              </a:extLst>
            </p:cNvPr>
            <p:cNvSpPr/>
            <p:nvPr/>
          </p:nvSpPr>
          <p:spPr>
            <a:xfrm>
              <a:off x="1520652" y="2135409"/>
              <a:ext cx="640433" cy="6418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5A712515-08BB-4178-B45A-ADECE1712473}"/>
                </a:ext>
              </a:extLst>
            </p:cNvPr>
            <p:cNvSpPr txBox="1"/>
            <p:nvPr/>
          </p:nvSpPr>
          <p:spPr>
            <a:xfrm>
              <a:off x="1208938" y="2819145"/>
              <a:ext cx="1184909" cy="3456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-135" dirty="0">
                  <a:latin typeface="Arial"/>
                  <a:cs typeface="Arial"/>
                </a:rPr>
                <a:t>Company</a:t>
              </a:r>
              <a:r>
                <a:rPr sz="1600" spc="-190" dirty="0">
                  <a:latin typeface="Arial"/>
                  <a:cs typeface="Arial"/>
                </a:rPr>
                <a:t> </a:t>
              </a:r>
              <a:r>
                <a:rPr sz="1600" spc="-295" dirty="0">
                  <a:latin typeface="Arial"/>
                  <a:cs typeface="Arial"/>
                </a:rPr>
                <a:t>X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03D2635E-1C46-4C15-8844-CF112D7051AD}"/>
                </a:ext>
              </a:extLst>
            </p:cNvPr>
            <p:cNvSpPr/>
            <p:nvPr/>
          </p:nvSpPr>
          <p:spPr>
            <a:xfrm>
              <a:off x="2955035" y="2090927"/>
              <a:ext cx="711708" cy="7117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31917527-51BE-43C2-B7B0-BDB4921B655A}"/>
                </a:ext>
              </a:extLst>
            </p:cNvPr>
            <p:cNvSpPr txBox="1"/>
            <p:nvPr/>
          </p:nvSpPr>
          <p:spPr>
            <a:xfrm>
              <a:off x="2620772" y="2819145"/>
              <a:ext cx="1380490" cy="67336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 indent="263525">
                <a:lnSpc>
                  <a:spcPct val="100000"/>
                </a:lnSpc>
                <a:spcBef>
                  <a:spcPts val="105"/>
                </a:spcBef>
              </a:pPr>
              <a:r>
                <a:rPr sz="1600" spc="-60" dirty="0">
                  <a:latin typeface="Arial"/>
                  <a:cs typeface="Arial"/>
                </a:rPr>
                <a:t>Limited  </a:t>
              </a:r>
              <a:r>
                <a:rPr sz="1600" spc="-100" dirty="0">
                  <a:latin typeface="Arial"/>
                  <a:cs typeface="Arial"/>
                </a:rPr>
                <a:t>Training</a:t>
              </a:r>
              <a:r>
                <a:rPr sz="1600" spc="-190" dirty="0">
                  <a:latin typeface="Arial"/>
                  <a:cs typeface="Arial"/>
                </a:rPr>
                <a:t> </a:t>
              </a:r>
              <a:r>
                <a:rPr sz="1600" spc="-114" dirty="0">
                  <a:latin typeface="Arial"/>
                  <a:cs typeface="Arial"/>
                </a:rPr>
                <a:t>Data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C4F8F577-26A1-4205-8F38-29393931E8DD}"/>
                </a:ext>
              </a:extLst>
            </p:cNvPr>
            <p:cNvSpPr txBox="1"/>
            <p:nvPr/>
          </p:nvSpPr>
          <p:spPr>
            <a:xfrm>
              <a:off x="7464679" y="3220288"/>
              <a:ext cx="2218690" cy="3456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-60" dirty="0">
                  <a:latin typeface="Arial"/>
                  <a:cs typeface="Arial"/>
                </a:rPr>
                <a:t>Highly-trained</a:t>
              </a:r>
              <a:r>
                <a:rPr sz="1600" spc="-175" dirty="0">
                  <a:latin typeface="Arial"/>
                  <a:cs typeface="Arial"/>
                </a:rPr>
                <a:t> </a:t>
              </a:r>
              <a:r>
                <a:rPr sz="1600" spc="-35" dirty="0">
                  <a:latin typeface="Arial"/>
                  <a:cs typeface="Arial"/>
                </a:rPr>
                <a:t>Model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819417EB-C270-45C2-9757-1FB8271AD11C}"/>
                </a:ext>
              </a:extLst>
            </p:cNvPr>
            <p:cNvSpPr/>
            <p:nvPr/>
          </p:nvSpPr>
          <p:spPr>
            <a:xfrm>
              <a:off x="9375647" y="2366772"/>
              <a:ext cx="1299972" cy="438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731329E9-959F-42F9-B1FC-AAE4279080EA}"/>
                </a:ext>
              </a:extLst>
            </p:cNvPr>
            <p:cNvSpPr txBox="1"/>
            <p:nvPr/>
          </p:nvSpPr>
          <p:spPr>
            <a:xfrm>
              <a:off x="4038091" y="2105660"/>
              <a:ext cx="304165" cy="755293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600" spc="-380" dirty="0">
                  <a:latin typeface="Arial"/>
                  <a:cs typeface="Arial"/>
                </a:rPr>
                <a:t>+</a:t>
              </a:r>
              <a:endParaRPr sz="3600">
                <a:latin typeface="Arial"/>
                <a:cs typeface="Arial"/>
              </a:endParaRP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62B5132C-E2DF-49D9-AFD5-B60DD58DF560}"/>
                </a:ext>
              </a:extLst>
            </p:cNvPr>
            <p:cNvSpPr/>
            <p:nvPr/>
          </p:nvSpPr>
          <p:spPr>
            <a:xfrm>
              <a:off x="3621023" y="4137659"/>
              <a:ext cx="1190244" cy="10744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81F86211-83E5-471E-8E8A-8782476378C4}"/>
                </a:ext>
              </a:extLst>
            </p:cNvPr>
            <p:cNvSpPr txBox="1"/>
            <p:nvPr/>
          </p:nvSpPr>
          <p:spPr>
            <a:xfrm>
              <a:off x="3214497" y="5221935"/>
              <a:ext cx="2007235" cy="3456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-60" dirty="0">
                  <a:latin typeface="Arial"/>
                  <a:cs typeface="Arial"/>
                </a:rPr>
                <a:t>High-quality</a:t>
              </a:r>
              <a:r>
                <a:rPr sz="1600" spc="-185" dirty="0">
                  <a:latin typeface="Arial"/>
                  <a:cs typeface="Arial"/>
                </a:rPr>
                <a:t> </a:t>
              </a:r>
              <a:r>
                <a:rPr sz="1600" spc="-35" dirty="0">
                  <a:latin typeface="Arial"/>
                  <a:cs typeface="Arial"/>
                </a:rPr>
                <a:t>Model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C600CE75-6ED6-434F-B315-396DFBC4531B}"/>
                </a:ext>
              </a:extLst>
            </p:cNvPr>
            <p:cNvSpPr/>
            <p:nvPr/>
          </p:nvSpPr>
          <p:spPr>
            <a:xfrm>
              <a:off x="7724973" y="1976272"/>
              <a:ext cx="1441232" cy="11408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436CCC9A-8C19-4084-AA68-354D5542BA27}"/>
                </a:ext>
              </a:extLst>
            </p:cNvPr>
            <p:cNvSpPr/>
            <p:nvPr/>
          </p:nvSpPr>
          <p:spPr>
            <a:xfrm>
              <a:off x="4138040" y="2943605"/>
              <a:ext cx="159385" cy="1116965"/>
            </a:xfrm>
            <a:custGeom>
              <a:avLst/>
              <a:gdLst/>
              <a:ahLst/>
              <a:cxnLst/>
              <a:rect l="l" t="t" r="r" b="b"/>
              <a:pathLst>
                <a:path w="159385" h="1116964">
                  <a:moveTo>
                    <a:pt x="14859" y="958723"/>
                  </a:moveTo>
                  <a:lnTo>
                    <a:pt x="2286" y="965708"/>
                  </a:lnTo>
                  <a:lnTo>
                    <a:pt x="0" y="973582"/>
                  </a:lnTo>
                  <a:lnTo>
                    <a:pt x="3556" y="979805"/>
                  </a:lnTo>
                  <a:lnTo>
                    <a:pt x="79629" y="1116838"/>
                  </a:lnTo>
                  <a:lnTo>
                    <a:pt x="94434" y="1090168"/>
                  </a:lnTo>
                  <a:lnTo>
                    <a:pt x="66675" y="1090168"/>
                  </a:lnTo>
                  <a:lnTo>
                    <a:pt x="66675" y="1040155"/>
                  </a:lnTo>
                  <a:lnTo>
                    <a:pt x="26162" y="967232"/>
                  </a:lnTo>
                  <a:lnTo>
                    <a:pt x="22733" y="961009"/>
                  </a:lnTo>
                  <a:lnTo>
                    <a:pt x="14859" y="958723"/>
                  </a:lnTo>
                  <a:close/>
                </a:path>
                <a:path w="159385" h="1116964">
                  <a:moveTo>
                    <a:pt x="66675" y="1040155"/>
                  </a:moveTo>
                  <a:lnTo>
                    <a:pt x="66675" y="1090168"/>
                  </a:lnTo>
                  <a:lnTo>
                    <a:pt x="92583" y="1090168"/>
                  </a:lnTo>
                  <a:lnTo>
                    <a:pt x="92583" y="1083818"/>
                  </a:lnTo>
                  <a:lnTo>
                    <a:pt x="68325" y="1083818"/>
                  </a:lnTo>
                  <a:lnTo>
                    <a:pt x="79629" y="1063472"/>
                  </a:lnTo>
                  <a:lnTo>
                    <a:pt x="66675" y="1040155"/>
                  </a:lnTo>
                  <a:close/>
                </a:path>
                <a:path w="159385" h="1116964">
                  <a:moveTo>
                    <a:pt x="144399" y="958723"/>
                  </a:moveTo>
                  <a:lnTo>
                    <a:pt x="136525" y="961009"/>
                  </a:lnTo>
                  <a:lnTo>
                    <a:pt x="133096" y="967232"/>
                  </a:lnTo>
                  <a:lnTo>
                    <a:pt x="92583" y="1040155"/>
                  </a:lnTo>
                  <a:lnTo>
                    <a:pt x="92583" y="1090168"/>
                  </a:lnTo>
                  <a:lnTo>
                    <a:pt x="94434" y="1090168"/>
                  </a:lnTo>
                  <a:lnTo>
                    <a:pt x="155701" y="979805"/>
                  </a:lnTo>
                  <a:lnTo>
                    <a:pt x="159258" y="973582"/>
                  </a:lnTo>
                  <a:lnTo>
                    <a:pt x="156972" y="965708"/>
                  </a:lnTo>
                  <a:lnTo>
                    <a:pt x="144399" y="958723"/>
                  </a:lnTo>
                  <a:close/>
                </a:path>
                <a:path w="159385" h="1116964">
                  <a:moveTo>
                    <a:pt x="79629" y="1063472"/>
                  </a:moveTo>
                  <a:lnTo>
                    <a:pt x="68325" y="1083818"/>
                  </a:lnTo>
                  <a:lnTo>
                    <a:pt x="90932" y="1083818"/>
                  </a:lnTo>
                  <a:lnTo>
                    <a:pt x="79629" y="1063472"/>
                  </a:lnTo>
                  <a:close/>
                </a:path>
                <a:path w="159385" h="1116964">
                  <a:moveTo>
                    <a:pt x="92583" y="1040155"/>
                  </a:moveTo>
                  <a:lnTo>
                    <a:pt x="79629" y="1063472"/>
                  </a:lnTo>
                  <a:lnTo>
                    <a:pt x="90932" y="1083818"/>
                  </a:lnTo>
                  <a:lnTo>
                    <a:pt x="92583" y="1083818"/>
                  </a:lnTo>
                  <a:lnTo>
                    <a:pt x="92583" y="1040155"/>
                  </a:lnTo>
                  <a:close/>
                </a:path>
                <a:path w="159385" h="1116964">
                  <a:moveTo>
                    <a:pt x="92583" y="0"/>
                  </a:moveTo>
                  <a:lnTo>
                    <a:pt x="66675" y="0"/>
                  </a:lnTo>
                  <a:lnTo>
                    <a:pt x="66675" y="1040155"/>
                  </a:lnTo>
                  <a:lnTo>
                    <a:pt x="79629" y="1063472"/>
                  </a:lnTo>
                  <a:lnTo>
                    <a:pt x="92583" y="1040155"/>
                  </a:lnTo>
                  <a:lnTo>
                    <a:pt x="925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51104FF2-0243-4AE1-AB17-157A9441B346}"/>
                </a:ext>
              </a:extLst>
            </p:cNvPr>
            <p:cNvSpPr/>
            <p:nvPr/>
          </p:nvSpPr>
          <p:spPr>
            <a:xfrm>
              <a:off x="6859224" y="4893849"/>
              <a:ext cx="640433" cy="6418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BCEA7BDA-8164-4E2C-9F67-8EEEF3941229}"/>
                </a:ext>
              </a:extLst>
            </p:cNvPr>
            <p:cNvSpPr txBox="1"/>
            <p:nvPr/>
          </p:nvSpPr>
          <p:spPr>
            <a:xfrm>
              <a:off x="6662673" y="5577636"/>
              <a:ext cx="1043306" cy="3456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-75" dirty="0">
                  <a:latin typeface="Arial"/>
                  <a:cs typeface="Arial"/>
                </a:rPr>
                <a:t>Student</a:t>
              </a:r>
              <a:r>
                <a:rPr sz="1600" spc="-175" dirty="0">
                  <a:latin typeface="Arial"/>
                  <a:cs typeface="Arial"/>
                </a:rPr>
                <a:t> A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F725056B-668D-4808-A5A6-B29394E7EF0D}"/>
                </a:ext>
              </a:extLst>
            </p:cNvPr>
            <p:cNvSpPr/>
            <p:nvPr/>
          </p:nvSpPr>
          <p:spPr>
            <a:xfrm>
              <a:off x="8287212" y="4912137"/>
              <a:ext cx="640433" cy="6418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2E64341F-525E-42BF-A034-4C6B0DA03401}"/>
                </a:ext>
              </a:extLst>
            </p:cNvPr>
            <p:cNvSpPr txBox="1"/>
            <p:nvPr/>
          </p:nvSpPr>
          <p:spPr>
            <a:xfrm>
              <a:off x="8094980" y="5596230"/>
              <a:ext cx="1033780" cy="3447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75" dirty="0">
                  <a:latin typeface="Arial"/>
                  <a:cs typeface="Arial"/>
                </a:rPr>
                <a:t>Student</a:t>
              </a:r>
              <a:r>
                <a:rPr sz="1600" spc="-185" dirty="0">
                  <a:latin typeface="Arial"/>
                  <a:cs typeface="Arial"/>
                </a:rPr>
                <a:t> </a:t>
              </a:r>
              <a:r>
                <a:rPr sz="1600" spc="-245" dirty="0">
                  <a:latin typeface="Arial"/>
                  <a:cs typeface="Arial"/>
                </a:rPr>
                <a:t>B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A28CDBCE-E45C-4382-9B0D-2320E9651E15}"/>
                </a:ext>
              </a:extLst>
            </p:cNvPr>
            <p:cNvSpPr/>
            <p:nvPr/>
          </p:nvSpPr>
          <p:spPr>
            <a:xfrm>
              <a:off x="9718248" y="4893849"/>
              <a:ext cx="640433" cy="6418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46FA03BF-1666-4F0F-B3D4-80F8336813C9}"/>
                </a:ext>
              </a:extLst>
            </p:cNvPr>
            <p:cNvSpPr txBox="1"/>
            <p:nvPr/>
          </p:nvSpPr>
          <p:spPr>
            <a:xfrm>
              <a:off x="9527539" y="5577636"/>
              <a:ext cx="1031875" cy="3456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-75" dirty="0">
                  <a:latin typeface="Arial"/>
                  <a:cs typeface="Arial"/>
                </a:rPr>
                <a:t>Student</a:t>
              </a:r>
              <a:r>
                <a:rPr sz="1600" spc="-180" dirty="0">
                  <a:latin typeface="Arial"/>
                  <a:cs typeface="Arial"/>
                </a:rPr>
                <a:t> </a:t>
              </a:r>
              <a:r>
                <a:rPr sz="1600" spc="-375" dirty="0">
                  <a:latin typeface="Arial"/>
                  <a:cs typeface="Arial"/>
                </a:rPr>
                <a:t>C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F7C2A24A-6E08-491F-A656-44DFE07D2B46}"/>
                </a:ext>
              </a:extLst>
            </p:cNvPr>
            <p:cNvSpPr/>
            <p:nvPr/>
          </p:nvSpPr>
          <p:spPr>
            <a:xfrm>
              <a:off x="7434833" y="3596640"/>
              <a:ext cx="1146810" cy="1358265"/>
            </a:xfrm>
            <a:custGeom>
              <a:avLst/>
              <a:gdLst/>
              <a:ahLst/>
              <a:cxnLst/>
              <a:rect l="l" t="t" r="r" b="b"/>
              <a:pathLst>
                <a:path w="1146809" h="1358264">
                  <a:moveTo>
                    <a:pt x="27050" y="1235837"/>
                  </a:moveTo>
                  <a:lnTo>
                    <a:pt x="20447" y="1240536"/>
                  </a:lnTo>
                  <a:lnTo>
                    <a:pt x="19176" y="1247521"/>
                  </a:lnTo>
                  <a:lnTo>
                    <a:pt x="0" y="1358138"/>
                  </a:lnTo>
                  <a:lnTo>
                    <a:pt x="31655" y="1346835"/>
                  </a:lnTo>
                  <a:lnTo>
                    <a:pt x="26416" y="1346835"/>
                  </a:lnTo>
                  <a:lnTo>
                    <a:pt x="6604" y="1330071"/>
                  </a:lnTo>
                  <a:lnTo>
                    <a:pt x="37528" y="1293359"/>
                  </a:lnTo>
                  <a:lnTo>
                    <a:pt x="44704" y="1251966"/>
                  </a:lnTo>
                  <a:lnTo>
                    <a:pt x="45847" y="1244981"/>
                  </a:lnTo>
                  <a:lnTo>
                    <a:pt x="41148" y="1238250"/>
                  </a:lnTo>
                  <a:lnTo>
                    <a:pt x="34163" y="1236980"/>
                  </a:lnTo>
                  <a:lnTo>
                    <a:pt x="27050" y="1235837"/>
                  </a:lnTo>
                  <a:close/>
                </a:path>
                <a:path w="1146809" h="1358264">
                  <a:moveTo>
                    <a:pt x="37528" y="1293359"/>
                  </a:moveTo>
                  <a:lnTo>
                    <a:pt x="6604" y="1330071"/>
                  </a:lnTo>
                  <a:lnTo>
                    <a:pt x="26416" y="1346835"/>
                  </a:lnTo>
                  <a:lnTo>
                    <a:pt x="31657" y="1340612"/>
                  </a:lnTo>
                  <a:lnTo>
                    <a:pt x="29337" y="1340612"/>
                  </a:lnTo>
                  <a:lnTo>
                    <a:pt x="12192" y="1326261"/>
                  </a:lnTo>
                  <a:lnTo>
                    <a:pt x="33119" y="1318790"/>
                  </a:lnTo>
                  <a:lnTo>
                    <a:pt x="37528" y="1293359"/>
                  </a:lnTo>
                  <a:close/>
                </a:path>
                <a:path w="1146809" h="1358264">
                  <a:moveTo>
                    <a:pt x="103632" y="1293622"/>
                  </a:moveTo>
                  <a:lnTo>
                    <a:pt x="57313" y="1310155"/>
                  </a:lnTo>
                  <a:lnTo>
                    <a:pt x="26416" y="1346835"/>
                  </a:lnTo>
                  <a:lnTo>
                    <a:pt x="31655" y="1346835"/>
                  </a:lnTo>
                  <a:lnTo>
                    <a:pt x="112395" y="1318006"/>
                  </a:lnTo>
                  <a:lnTo>
                    <a:pt x="115824" y="1310640"/>
                  </a:lnTo>
                  <a:lnTo>
                    <a:pt x="113538" y="1303909"/>
                  </a:lnTo>
                  <a:lnTo>
                    <a:pt x="111125" y="1297051"/>
                  </a:lnTo>
                  <a:lnTo>
                    <a:pt x="103632" y="1293622"/>
                  </a:lnTo>
                  <a:close/>
                </a:path>
                <a:path w="1146809" h="1358264">
                  <a:moveTo>
                    <a:pt x="33119" y="1318790"/>
                  </a:moveTo>
                  <a:lnTo>
                    <a:pt x="12192" y="1326261"/>
                  </a:lnTo>
                  <a:lnTo>
                    <a:pt x="29337" y="1340612"/>
                  </a:lnTo>
                  <a:lnTo>
                    <a:pt x="33119" y="1318790"/>
                  </a:lnTo>
                  <a:close/>
                </a:path>
                <a:path w="1146809" h="1358264">
                  <a:moveTo>
                    <a:pt x="57313" y="1310155"/>
                  </a:moveTo>
                  <a:lnTo>
                    <a:pt x="33119" y="1318790"/>
                  </a:lnTo>
                  <a:lnTo>
                    <a:pt x="29337" y="1340612"/>
                  </a:lnTo>
                  <a:lnTo>
                    <a:pt x="31657" y="1340612"/>
                  </a:lnTo>
                  <a:lnTo>
                    <a:pt x="57313" y="1310155"/>
                  </a:lnTo>
                  <a:close/>
                </a:path>
                <a:path w="1146809" h="1358264">
                  <a:moveTo>
                    <a:pt x="1126998" y="0"/>
                  </a:moveTo>
                  <a:lnTo>
                    <a:pt x="37528" y="1293359"/>
                  </a:lnTo>
                  <a:lnTo>
                    <a:pt x="33119" y="1318790"/>
                  </a:lnTo>
                  <a:lnTo>
                    <a:pt x="57313" y="1310155"/>
                  </a:lnTo>
                  <a:lnTo>
                    <a:pt x="1146810" y="16764"/>
                  </a:lnTo>
                  <a:lnTo>
                    <a:pt x="1126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418AB778-5DA9-4B67-9122-F130E0A0072E}"/>
                </a:ext>
              </a:extLst>
            </p:cNvPr>
            <p:cNvSpPr/>
            <p:nvPr/>
          </p:nvSpPr>
          <p:spPr>
            <a:xfrm>
              <a:off x="8548116" y="3604640"/>
              <a:ext cx="120650" cy="1264285"/>
            </a:xfrm>
            <a:custGeom>
              <a:avLst/>
              <a:gdLst/>
              <a:ahLst/>
              <a:cxnLst/>
              <a:rect l="l" t="t" r="r" b="b"/>
              <a:pathLst>
                <a:path w="120650" h="1264285">
                  <a:moveTo>
                    <a:pt x="13969" y="1147318"/>
                  </a:moveTo>
                  <a:lnTo>
                    <a:pt x="7874" y="1151128"/>
                  </a:lnTo>
                  <a:lnTo>
                    <a:pt x="1904" y="1154938"/>
                  </a:lnTo>
                  <a:lnTo>
                    <a:pt x="0" y="1162939"/>
                  </a:lnTo>
                  <a:lnTo>
                    <a:pt x="63373" y="1264158"/>
                  </a:lnTo>
                  <a:lnTo>
                    <a:pt x="77066" y="1238885"/>
                  </a:lnTo>
                  <a:lnTo>
                    <a:pt x="49656" y="1238885"/>
                  </a:lnTo>
                  <a:lnTo>
                    <a:pt x="48149" y="1191005"/>
                  </a:lnTo>
                  <a:lnTo>
                    <a:pt x="21970" y="1149223"/>
                  </a:lnTo>
                  <a:lnTo>
                    <a:pt x="13969" y="1147318"/>
                  </a:lnTo>
                  <a:close/>
                </a:path>
                <a:path w="120650" h="1264285">
                  <a:moveTo>
                    <a:pt x="48149" y="1191005"/>
                  </a:moveTo>
                  <a:lnTo>
                    <a:pt x="49656" y="1238885"/>
                  </a:lnTo>
                  <a:lnTo>
                    <a:pt x="75564" y="1237996"/>
                  </a:lnTo>
                  <a:lnTo>
                    <a:pt x="75385" y="1232281"/>
                  </a:lnTo>
                  <a:lnTo>
                    <a:pt x="51180" y="1232281"/>
                  </a:lnTo>
                  <a:lnTo>
                    <a:pt x="61757" y="1212725"/>
                  </a:lnTo>
                  <a:lnTo>
                    <a:pt x="48149" y="1191005"/>
                  </a:lnTo>
                  <a:close/>
                </a:path>
                <a:path w="120650" h="1264285">
                  <a:moveTo>
                    <a:pt x="105282" y="1144524"/>
                  </a:moveTo>
                  <a:lnTo>
                    <a:pt x="97408" y="1146810"/>
                  </a:lnTo>
                  <a:lnTo>
                    <a:pt x="74053" y="1189992"/>
                  </a:lnTo>
                  <a:lnTo>
                    <a:pt x="75564" y="1237996"/>
                  </a:lnTo>
                  <a:lnTo>
                    <a:pt x="49656" y="1238885"/>
                  </a:lnTo>
                  <a:lnTo>
                    <a:pt x="77066" y="1238885"/>
                  </a:lnTo>
                  <a:lnTo>
                    <a:pt x="120268" y="1159129"/>
                  </a:lnTo>
                  <a:lnTo>
                    <a:pt x="117855" y="1151382"/>
                  </a:lnTo>
                  <a:lnTo>
                    <a:pt x="111632" y="1147953"/>
                  </a:lnTo>
                  <a:lnTo>
                    <a:pt x="105282" y="1144524"/>
                  </a:lnTo>
                  <a:close/>
                </a:path>
                <a:path w="120650" h="1264285">
                  <a:moveTo>
                    <a:pt x="61757" y="1212725"/>
                  </a:moveTo>
                  <a:lnTo>
                    <a:pt x="51180" y="1232281"/>
                  </a:lnTo>
                  <a:lnTo>
                    <a:pt x="73532" y="1231519"/>
                  </a:lnTo>
                  <a:lnTo>
                    <a:pt x="61757" y="1212725"/>
                  </a:lnTo>
                  <a:close/>
                </a:path>
                <a:path w="120650" h="1264285">
                  <a:moveTo>
                    <a:pt x="74053" y="1189992"/>
                  </a:moveTo>
                  <a:lnTo>
                    <a:pt x="61757" y="1212725"/>
                  </a:lnTo>
                  <a:lnTo>
                    <a:pt x="73532" y="1231519"/>
                  </a:lnTo>
                  <a:lnTo>
                    <a:pt x="51180" y="1232281"/>
                  </a:lnTo>
                  <a:lnTo>
                    <a:pt x="75385" y="1232281"/>
                  </a:lnTo>
                  <a:lnTo>
                    <a:pt x="74053" y="1189992"/>
                  </a:lnTo>
                  <a:close/>
                </a:path>
                <a:path w="120650" h="1264285">
                  <a:moveTo>
                    <a:pt x="36575" y="0"/>
                  </a:moveTo>
                  <a:lnTo>
                    <a:pt x="10667" y="762"/>
                  </a:lnTo>
                  <a:lnTo>
                    <a:pt x="48149" y="1191005"/>
                  </a:lnTo>
                  <a:lnTo>
                    <a:pt x="61757" y="1212725"/>
                  </a:lnTo>
                  <a:lnTo>
                    <a:pt x="74053" y="1189992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1DB80124-D2A7-46DF-9CDC-CD8F3A18C56F}"/>
                </a:ext>
              </a:extLst>
            </p:cNvPr>
            <p:cNvSpPr/>
            <p:nvPr/>
          </p:nvSpPr>
          <p:spPr>
            <a:xfrm>
              <a:off x="8562085" y="3596385"/>
              <a:ext cx="1229360" cy="1358900"/>
            </a:xfrm>
            <a:custGeom>
              <a:avLst/>
              <a:gdLst/>
              <a:ahLst/>
              <a:cxnLst/>
              <a:rect l="l" t="t" r="r" b="b"/>
              <a:pathLst>
                <a:path w="1229359" h="1358900">
                  <a:moveTo>
                    <a:pt x="1123188" y="1297432"/>
                  </a:moveTo>
                  <a:lnTo>
                    <a:pt x="1115822" y="1301241"/>
                  </a:lnTo>
                  <a:lnTo>
                    <a:pt x="1113663" y="1308100"/>
                  </a:lnTo>
                  <a:lnTo>
                    <a:pt x="1111504" y="1314831"/>
                  </a:lnTo>
                  <a:lnTo>
                    <a:pt x="1115314" y="1322196"/>
                  </a:lnTo>
                  <a:lnTo>
                    <a:pt x="1228979" y="1358391"/>
                  </a:lnTo>
                  <a:lnTo>
                    <a:pt x="1226799" y="1347977"/>
                  </a:lnTo>
                  <a:lnTo>
                    <a:pt x="1202182" y="1347977"/>
                  </a:lnTo>
                  <a:lnTo>
                    <a:pt x="1169978" y="1312331"/>
                  </a:lnTo>
                  <a:lnTo>
                    <a:pt x="1123188" y="1297432"/>
                  </a:lnTo>
                  <a:close/>
                </a:path>
                <a:path w="1229359" h="1358900">
                  <a:moveTo>
                    <a:pt x="1169978" y="1312331"/>
                  </a:moveTo>
                  <a:lnTo>
                    <a:pt x="1202182" y="1347977"/>
                  </a:lnTo>
                  <a:lnTo>
                    <a:pt x="1208900" y="1341882"/>
                  </a:lnTo>
                  <a:lnTo>
                    <a:pt x="1199134" y="1341882"/>
                  </a:lnTo>
                  <a:lnTo>
                    <a:pt x="1194588" y="1320159"/>
                  </a:lnTo>
                  <a:lnTo>
                    <a:pt x="1169978" y="1312331"/>
                  </a:lnTo>
                  <a:close/>
                </a:path>
                <a:path w="1229359" h="1358900">
                  <a:moveTo>
                    <a:pt x="1197737" y="1237107"/>
                  </a:moveTo>
                  <a:lnTo>
                    <a:pt x="1190625" y="1238503"/>
                  </a:lnTo>
                  <a:lnTo>
                    <a:pt x="1183640" y="1240027"/>
                  </a:lnTo>
                  <a:lnTo>
                    <a:pt x="1179195" y="1246886"/>
                  </a:lnTo>
                  <a:lnTo>
                    <a:pt x="1180719" y="1253870"/>
                  </a:lnTo>
                  <a:lnTo>
                    <a:pt x="1189357" y="1295155"/>
                  </a:lnTo>
                  <a:lnTo>
                    <a:pt x="1221359" y="1330578"/>
                  </a:lnTo>
                  <a:lnTo>
                    <a:pt x="1202182" y="1347977"/>
                  </a:lnTo>
                  <a:lnTo>
                    <a:pt x="1226799" y="1347977"/>
                  </a:lnTo>
                  <a:lnTo>
                    <a:pt x="1205992" y="1248537"/>
                  </a:lnTo>
                  <a:lnTo>
                    <a:pt x="1204595" y="1241552"/>
                  </a:lnTo>
                  <a:lnTo>
                    <a:pt x="1197737" y="1237107"/>
                  </a:lnTo>
                  <a:close/>
                </a:path>
                <a:path w="1229359" h="1358900">
                  <a:moveTo>
                    <a:pt x="1194588" y="1320159"/>
                  </a:moveTo>
                  <a:lnTo>
                    <a:pt x="1199134" y="1341882"/>
                  </a:lnTo>
                  <a:lnTo>
                    <a:pt x="1215771" y="1326895"/>
                  </a:lnTo>
                  <a:lnTo>
                    <a:pt x="1194588" y="1320159"/>
                  </a:lnTo>
                  <a:close/>
                </a:path>
                <a:path w="1229359" h="1358900">
                  <a:moveTo>
                    <a:pt x="1189357" y="1295155"/>
                  </a:moveTo>
                  <a:lnTo>
                    <a:pt x="1194588" y="1320159"/>
                  </a:lnTo>
                  <a:lnTo>
                    <a:pt x="1215771" y="1326895"/>
                  </a:lnTo>
                  <a:lnTo>
                    <a:pt x="1199134" y="1341882"/>
                  </a:lnTo>
                  <a:lnTo>
                    <a:pt x="1208900" y="1341882"/>
                  </a:lnTo>
                  <a:lnTo>
                    <a:pt x="1221359" y="1330578"/>
                  </a:lnTo>
                  <a:lnTo>
                    <a:pt x="1189357" y="1295155"/>
                  </a:lnTo>
                  <a:close/>
                </a:path>
                <a:path w="1229359" h="1358900">
                  <a:moveTo>
                    <a:pt x="19304" y="0"/>
                  </a:moveTo>
                  <a:lnTo>
                    <a:pt x="0" y="17271"/>
                  </a:lnTo>
                  <a:lnTo>
                    <a:pt x="1169978" y="1312331"/>
                  </a:lnTo>
                  <a:lnTo>
                    <a:pt x="1194588" y="1320159"/>
                  </a:lnTo>
                  <a:lnTo>
                    <a:pt x="1189357" y="1295155"/>
                  </a:lnTo>
                  <a:lnTo>
                    <a:pt x="19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6BFA52A8-D11A-4CFC-8E4E-43609B611E25}"/>
                </a:ext>
              </a:extLst>
            </p:cNvPr>
            <p:cNvSpPr/>
            <p:nvPr/>
          </p:nvSpPr>
          <p:spPr>
            <a:xfrm>
              <a:off x="6310884" y="4319015"/>
              <a:ext cx="780288" cy="7040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9656BD34-7195-4224-8ED5-D50BA0B115C3}"/>
                </a:ext>
              </a:extLst>
            </p:cNvPr>
            <p:cNvSpPr/>
            <p:nvPr/>
          </p:nvSpPr>
          <p:spPr>
            <a:xfrm>
              <a:off x="7816595" y="4319015"/>
              <a:ext cx="780288" cy="7040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D159E24A-2458-4041-AC01-9FA3AA10120A}"/>
                </a:ext>
              </a:extLst>
            </p:cNvPr>
            <p:cNvSpPr/>
            <p:nvPr/>
          </p:nvSpPr>
          <p:spPr>
            <a:xfrm>
              <a:off x="9936480" y="4319015"/>
              <a:ext cx="778764" cy="7040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EE45420D-5191-4CCD-AFBA-0B19210B2FF5}"/>
                </a:ext>
              </a:extLst>
            </p:cNvPr>
            <p:cNvSpPr/>
            <p:nvPr/>
          </p:nvSpPr>
          <p:spPr>
            <a:xfrm>
              <a:off x="4831079" y="3023616"/>
              <a:ext cx="1096010" cy="413384"/>
            </a:xfrm>
            <a:custGeom>
              <a:avLst/>
              <a:gdLst/>
              <a:ahLst/>
              <a:cxnLst/>
              <a:rect l="l" t="t" r="r" b="b"/>
              <a:pathLst>
                <a:path w="1096010" h="413385">
                  <a:moveTo>
                    <a:pt x="1026922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4"/>
                  </a:lnTo>
                  <a:lnTo>
                    <a:pt x="0" y="344170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4"/>
                  </a:lnTo>
                  <a:lnTo>
                    <a:pt x="1026922" y="413004"/>
                  </a:lnTo>
                  <a:lnTo>
                    <a:pt x="1053697" y="407588"/>
                  </a:lnTo>
                  <a:lnTo>
                    <a:pt x="1075578" y="392826"/>
                  </a:lnTo>
                  <a:lnTo>
                    <a:pt x="1090340" y="370945"/>
                  </a:lnTo>
                  <a:lnTo>
                    <a:pt x="1095756" y="344170"/>
                  </a:lnTo>
                  <a:lnTo>
                    <a:pt x="1095756" y="68834"/>
                  </a:lnTo>
                  <a:lnTo>
                    <a:pt x="1090340" y="42058"/>
                  </a:lnTo>
                  <a:lnTo>
                    <a:pt x="1075578" y="20177"/>
                  </a:lnTo>
                  <a:lnTo>
                    <a:pt x="1053697" y="5415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3999DEB5-2B26-4CC5-ABA9-BF23F9F90104}"/>
                </a:ext>
              </a:extLst>
            </p:cNvPr>
            <p:cNvSpPr txBox="1"/>
            <p:nvPr/>
          </p:nvSpPr>
          <p:spPr>
            <a:xfrm>
              <a:off x="4963796" y="3048711"/>
              <a:ext cx="833119" cy="3456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-145" dirty="0">
                  <a:solidFill>
                    <a:srgbClr val="FFFFFF"/>
                  </a:solidFill>
                  <a:latin typeface="Arial"/>
                  <a:cs typeface="Arial"/>
                </a:rPr>
                <a:t>Teacher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DAF2FD22-A4AF-47E3-AB08-6AF550B30A72}"/>
                </a:ext>
              </a:extLst>
            </p:cNvPr>
            <p:cNvSpPr/>
            <p:nvPr/>
          </p:nvSpPr>
          <p:spPr>
            <a:xfrm>
              <a:off x="4831079" y="4064508"/>
              <a:ext cx="1096010" cy="413384"/>
            </a:xfrm>
            <a:custGeom>
              <a:avLst/>
              <a:gdLst/>
              <a:ahLst/>
              <a:cxnLst/>
              <a:rect l="l" t="t" r="r" b="b"/>
              <a:pathLst>
                <a:path w="1096010" h="413385">
                  <a:moveTo>
                    <a:pt x="1026922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4"/>
                  </a:lnTo>
                  <a:lnTo>
                    <a:pt x="0" y="344170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4"/>
                  </a:lnTo>
                  <a:lnTo>
                    <a:pt x="1026922" y="413004"/>
                  </a:lnTo>
                  <a:lnTo>
                    <a:pt x="1053697" y="407588"/>
                  </a:lnTo>
                  <a:lnTo>
                    <a:pt x="1075578" y="392826"/>
                  </a:lnTo>
                  <a:lnTo>
                    <a:pt x="1090340" y="370945"/>
                  </a:lnTo>
                  <a:lnTo>
                    <a:pt x="1095756" y="344170"/>
                  </a:lnTo>
                  <a:lnTo>
                    <a:pt x="1095756" y="68834"/>
                  </a:lnTo>
                  <a:lnTo>
                    <a:pt x="1090340" y="42058"/>
                  </a:lnTo>
                  <a:lnTo>
                    <a:pt x="1075578" y="20177"/>
                  </a:lnTo>
                  <a:lnTo>
                    <a:pt x="1053697" y="5415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4A63A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52A6867B-F23E-4D1B-9C4C-DF462EF93552}"/>
                </a:ext>
              </a:extLst>
            </p:cNvPr>
            <p:cNvSpPr txBox="1"/>
            <p:nvPr/>
          </p:nvSpPr>
          <p:spPr>
            <a:xfrm>
              <a:off x="4959477" y="4089603"/>
              <a:ext cx="839469" cy="3456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-75" dirty="0">
                  <a:solidFill>
                    <a:srgbClr val="FFFFFF"/>
                  </a:solidFill>
                  <a:latin typeface="Arial"/>
                  <a:cs typeface="Arial"/>
                </a:rPr>
                <a:t>Student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94AFE2F3-9DB8-4F86-BEAE-99A9982ADE95}"/>
                </a:ext>
              </a:extLst>
            </p:cNvPr>
            <p:cNvSpPr/>
            <p:nvPr/>
          </p:nvSpPr>
          <p:spPr>
            <a:xfrm>
              <a:off x="838200" y="3582415"/>
              <a:ext cx="3261995" cy="1026160"/>
            </a:xfrm>
            <a:custGeom>
              <a:avLst/>
              <a:gdLst/>
              <a:ahLst/>
              <a:cxnLst/>
              <a:rect l="l" t="t" r="r" b="b"/>
              <a:pathLst>
                <a:path w="3261995" h="1026160">
                  <a:moveTo>
                    <a:pt x="0" y="227584"/>
                  </a:moveTo>
                  <a:lnTo>
                    <a:pt x="1478407" y="227584"/>
                  </a:lnTo>
                  <a:lnTo>
                    <a:pt x="2112010" y="227584"/>
                  </a:lnTo>
                  <a:lnTo>
                    <a:pt x="2534412" y="227584"/>
                  </a:lnTo>
                  <a:lnTo>
                    <a:pt x="2534412" y="360680"/>
                  </a:lnTo>
                  <a:lnTo>
                    <a:pt x="3261995" y="0"/>
                  </a:lnTo>
                  <a:lnTo>
                    <a:pt x="2534412" y="560324"/>
                  </a:lnTo>
                  <a:lnTo>
                    <a:pt x="2534412" y="1026160"/>
                  </a:lnTo>
                  <a:lnTo>
                    <a:pt x="2112010" y="1026160"/>
                  </a:lnTo>
                  <a:lnTo>
                    <a:pt x="1478407" y="1026160"/>
                  </a:lnTo>
                  <a:lnTo>
                    <a:pt x="0" y="1026160"/>
                  </a:lnTo>
                  <a:lnTo>
                    <a:pt x="0" y="560324"/>
                  </a:lnTo>
                  <a:lnTo>
                    <a:pt x="0" y="360680"/>
                  </a:lnTo>
                  <a:lnTo>
                    <a:pt x="0" y="2275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854265DB-AA2B-4E47-A2E7-C07F23ED4476}"/>
                </a:ext>
              </a:extLst>
            </p:cNvPr>
            <p:cNvSpPr txBox="1"/>
            <p:nvPr/>
          </p:nvSpPr>
          <p:spPr>
            <a:xfrm>
              <a:off x="1099819" y="3875913"/>
              <a:ext cx="2009775" cy="6725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4135" marR="5080" indent="-52069">
                <a:lnSpc>
                  <a:spcPct val="100000"/>
                </a:lnSpc>
                <a:spcBef>
                  <a:spcPts val="100"/>
                </a:spcBef>
              </a:pPr>
              <a:r>
                <a:rPr sz="1600" spc="-114" dirty="0">
                  <a:latin typeface="Arial"/>
                  <a:cs typeface="Arial"/>
                </a:rPr>
                <a:t>Transfer </a:t>
              </a:r>
              <a:r>
                <a:rPr sz="1600" spc="-95" dirty="0">
                  <a:latin typeface="Arial"/>
                  <a:cs typeface="Arial"/>
                </a:rPr>
                <a:t>and</a:t>
              </a:r>
              <a:r>
                <a:rPr sz="1600" spc="-150" dirty="0">
                  <a:latin typeface="Arial"/>
                  <a:cs typeface="Arial"/>
                </a:rPr>
                <a:t> </a:t>
              </a:r>
              <a:r>
                <a:rPr sz="1600" spc="-100" dirty="0">
                  <a:latin typeface="Arial"/>
                  <a:cs typeface="Arial"/>
                </a:rPr>
                <a:t>re-use  </a:t>
              </a:r>
              <a:r>
                <a:rPr sz="1600" spc="-45" dirty="0">
                  <a:latin typeface="Arial"/>
                  <a:cs typeface="Arial"/>
                </a:rPr>
                <a:t>pre-trained</a:t>
              </a:r>
              <a:r>
                <a:rPr sz="1600" spc="-140" dirty="0">
                  <a:latin typeface="Arial"/>
                  <a:cs typeface="Arial"/>
                </a:rPr>
                <a:t> </a:t>
              </a:r>
              <a:r>
                <a:rPr sz="1600" spc="-60" dirty="0">
                  <a:latin typeface="Arial"/>
                  <a:cs typeface="Arial"/>
                </a:rPr>
                <a:t>model</a:t>
              </a:r>
              <a:endParaRPr sz="16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81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C7EEC2-6A3C-4A0E-B684-4E9092D5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866E6C-854E-480B-9E03-7F0EE33D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Learning: Details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D6FBFD0-8F1C-45AF-BB61-0EAA129A9E59}"/>
              </a:ext>
            </a:extLst>
          </p:cNvPr>
          <p:cNvGrpSpPr/>
          <p:nvPr/>
        </p:nvGrpSpPr>
        <p:grpSpPr>
          <a:xfrm>
            <a:off x="618062" y="2217940"/>
            <a:ext cx="8223765" cy="3753721"/>
            <a:chOff x="1201623" y="1828800"/>
            <a:chExt cx="9950755" cy="4542002"/>
          </a:xfrm>
        </p:grpSpPr>
        <p:sp>
          <p:nvSpPr>
            <p:cNvPr id="42" name="object 3">
              <a:extLst>
                <a:ext uri="{FF2B5EF4-FFF2-40B4-BE49-F238E27FC236}">
                  <a16:creationId xmlns:a16="http://schemas.microsoft.com/office/drawing/2014/main" id="{4840F0FD-9A10-41E4-9F56-B81E441578C3}"/>
                </a:ext>
              </a:extLst>
            </p:cNvPr>
            <p:cNvSpPr txBox="1"/>
            <p:nvPr/>
          </p:nvSpPr>
          <p:spPr>
            <a:xfrm>
              <a:off x="3006344" y="2022475"/>
              <a:ext cx="768350" cy="31422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-225" dirty="0">
                  <a:latin typeface="Arial"/>
                  <a:cs typeface="Arial"/>
                </a:rPr>
                <a:t>O</a:t>
              </a:r>
              <a:r>
                <a:rPr sz="1600" spc="-60" dirty="0">
                  <a:latin typeface="Arial"/>
                  <a:cs typeface="Arial"/>
                </a:rPr>
                <a:t>u</a:t>
              </a:r>
              <a:r>
                <a:rPr sz="1600" spc="15" dirty="0">
                  <a:latin typeface="Arial"/>
                  <a:cs typeface="Arial"/>
                </a:rPr>
                <a:t>t</a:t>
              </a:r>
              <a:r>
                <a:rPr sz="1600" spc="40" dirty="0">
                  <a:latin typeface="Arial"/>
                  <a:cs typeface="Arial"/>
                </a:rPr>
                <a:t>p</a:t>
              </a:r>
              <a:r>
                <a:rPr sz="1600" spc="-60" dirty="0">
                  <a:latin typeface="Arial"/>
                  <a:cs typeface="Arial"/>
                </a:rPr>
                <a:t>u</a:t>
              </a:r>
              <a:r>
                <a:rPr sz="1600" spc="114" dirty="0">
                  <a:latin typeface="Arial"/>
                  <a:cs typeface="Arial"/>
                </a:rPr>
                <a:t>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7B04AC7C-8643-43D6-9C0C-5DB8728B90E7}"/>
                </a:ext>
              </a:extLst>
            </p:cNvPr>
            <p:cNvSpPr/>
            <p:nvPr/>
          </p:nvSpPr>
          <p:spPr>
            <a:xfrm>
              <a:off x="2774442" y="2807970"/>
              <a:ext cx="1231900" cy="280670"/>
            </a:xfrm>
            <a:custGeom>
              <a:avLst/>
              <a:gdLst/>
              <a:ahLst/>
              <a:cxnLst/>
              <a:rect l="l" t="t" r="r" b="b"/>
              <a:pathLst>
                <a:path w="1231900" h="280669">
                  <a:moveTo>
                    <a:pt x="0" y="280415"/>
                  </a:moveTo>
                  <a:lnTo>
                    <a:pt x="1231392" y="280415"/>
                  </a:lnTo>
                  <a:lnTo>
                    <a:pt x="1231392" y="0"/>
                  </a:lnTo>
                  <a:lnTo>
                    <a:pt x="0" y="0"/>
                  </a:lnTo>
                  <a:lnTo>
                    <a:pt x="0" y="28041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4" name="object 5">
              <a:extLst>
                <a:ext uri="{FF2B5EF4-FFF2-40B4-BE49-F238E27FC236}">
                  <a16:creationId xmlns:a16="http://schemas.microsoft.com/office/drawing/2014/main" id="{32BE50F1-84AC-472A-9BDF-672DA8EEC67C}"/>
                </a:ext>
              </a:extLst>
            </p:cNvPr>
            <p:cNvSpPr/>
            <p:nvPr/>
          </p:nvSpPr>
          <p:spPr>
            <a:xfrm>
              <a:off x="3294888" y="2407157"/>
              <a:ext cx="190500" cy="402590"/>
            </a:xfrm>
            <a:custGeom>
              <a:avLst/>
              <a:gdLst/>
              <a:ahLst/>
              <a:cxnLst/>
              <a:rect l="l" t="t" r="r" b="b"/>
              <a:pathLst>
                <a:path w="190500" h="402589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402208"/>
                  </a:lnTo>
                  <a:lnTo>
                    <a:pt x="114300" y="402208"/>
                  </a:lnTo>
                  <a:lnTo>
                    <a:pt x="114300" y="171450"/>
                  </a:lnTo>
                  <a:close/>
                </a:path>
                <a:path w="190500" h="402589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402589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5" name="object 6">
              <a:extLst>
                <a:ext uri="{FF2B5EF4-FFF2-40B4-BE49-F238E27FC236}">
                  <a16:creationId xmlns:a16="http://schemas.microsoft.com/office/drawing/2014/main" id="{54B91C62-5454-412C-9536-239CE62B5CD5}"/>
                </a:ext>
              </a:extLst>
            </p:cNvPr>
            <p:cNvSpPr/>
            <p:nvPr/>
          </p:nvSpPr>
          <p:spPr>
            <a:xfrm>
              <a:off x="2774442" y="4955285"/>
              <a:ext cx="1231900" cy="280670"/>
            </a:xfrm>
            <a:custGeom>
              <a:avLst/>
              <a:gdLst/>
              <a:ahLst/>
              <a:cxnLst/>
              <a:rect l="l" t="t" r="r" b="b"/>
              <a:pathLst>
                <a:path w="1231900" h="280670">
                  <a:moveTo>
                    <a:pt x="0" y="280416"/>
                  </a:moveTo>
                  <a:lnTo>
                    <a:pt x="1231392" y="280416"/>
                  </a:lnTo>
                  <a:lnTo>
                    <a:pt x="1231392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6" name="object 7">
              <a:extLst>
                <a:ext uri="{FF2B5EF4-FFF2-40B4-BE49-F238E27FC236}">
                  <a16:creationId xmlns:a16="http://schemas.microsoft.com/office/drawing/2014/main" id="{AC18AA0A-2946-4334-8C3B-CB9E212B09AE}"/>
                </a:ext>
              </a:extLst>
            </p:cNvPr>
            <p:cNvSpPr/>
            <p:nvPr/>
          </p:nvSpPr>
          <p:spPr>
            <a:xfrm>
              <a:off x="3294888" y="5235702"/>
              <a:ext cx="190500" cy="396240"/>
            </a:xfrm>
            <a:custGeom>
              <a:avLst/>
              <a:gdLst/>
              <a:ahLst/>
              <a:cxnLst/>
              <a:rect l="l" t="t" r="r" b="b"/>
              <a:pathLst>
                <a:path w="190500" h="396239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396100"/>
                  </a:lnTo>
                  <a:lnTo>
                    <a:pt x="114300" y="396100"/>
                  </a:lnTo>
                  <a:lnTo>
                    <a:pt x="114300" y="171450"/>
                  </a:lnTo>
                  <a:close/>
                </a:path>
                <a:path w="190500" h="396239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396239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7" name="object 8">
              <a:extLst>
                <a:ext uri="{FF2B5EF4-FFF2-40B4-BE49-F238E27FC236}">
                  <a16:creationId xmlns:a16="http://schemas.microsoft.com/office/drawing/2014/main" id="{7D772202-93BD-4789-AE3B-8AAF28D07CC7}"/>
                </a:ext>
              </a:extLst>
            </p:cNvPr>
            <p:cNvSpPr/>
            <p:nvPr/>
          </p:nvSpPr>
          <p:spPr>
            <a:xfrm>
              <a:off x="3293109" y="3103626"/>
              <a:ext cx="190500" cy="374015"/>
            </a:xfrm>
            <a:custGeom>
              <a:avLst/>
              <a:gdLst/>
              <a:ahLst/>
              <a:cxnLst/>
              <a:rect l="l" t="t" r="r" b="b"/>
              <a:pathLst>
                <a:path w="190500" h="374014">
                  <a:moveTo>
                    <a:pt x="114194" y="190221"/>
                  </a:moveTo>
                  <a:lnTo>
                    <a:pt x="76094" y="190780"/>
                  </a:lnTo>
                  <a:lnTo>
                    <a:pt x="78739" y="373634"/>
                  </a:lnTo>
                  <a:lnTo>
                    <a:pt x="116839" y="373125"/>
                  </a:lnTo>
                  <a:lnTo>
                    <a:pt x="114194" y="190221"/>
                  </a:lnTo>
                  <a:close/>
                </a:path>
                <a:path w="190500" h="374014">
                  <a:moveTo>
                    <a:pt x="92455" y="0"/>
                  </a:moveTo>
                  <a:lnTo>
                    <a:pt x="0" y="191897"/>
                  </a:lnTo>
                  <a:lnTo>
                    <a:pt x="76094" y="190780"/>
                  </a:lnTo>
                  <a:lnTo>
                    <a:pt x="75818" y="171703"/>
                  </a:lnTo>
                  <a:lnTo>
                    <a:pt x="113918" y="171196"/>
                  </a:lnTo>
                  <a:lnTo>
                    <a:pt x="181100" y="171196"/>
                  </a:lnTo>
                  <a:lnTo>
                    <a:pt x="92455" y="0"/>
                  </a:lnTo>
                  <a:close/>
                </a:path>
                <a:path w="190500" h="374014">
                  <a:moveTo>
                    <a:pt x="113918" y="171196"/>
                  </a:moveTo>
                  <a:lnTo>
                    <a:pt x="75818" y="171703"/>
                  </a:lnTo>
                  <a:lnTo>
                    <a:pt x="76094" y="190780"/>
                  </a:lnTo>
                  <a:lnTo>
                    <a:pt x="114194" y="190221"/>
                  </a:lnTo>
                  <a:lnTo>
                    <a:pt x="113918" y="171196"/>
                  </a:lnTo>
                  <a:close/>
                </a:path>
                <a:path w="190500" h="374014">
                  <a:moveTo>
                    <a:pt x="181100" y="171196"/>
                  </a:moveTo>
                  <a:lnTo>
                    <a:pt x="113918" y="171196"/>
                  </a:lnTo>
                  <a:lnTo>
                    <a:pt x="114194" y="190221"/>
                  </a:lnTo>
                  <a:lnTo>
                    <a:pt x="190373" y="189102"/>
                  </a:lnTo>
                  <a:lnTo>
                    <a:pt x="181100" y="171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8" name="object 9">
              <a:extLst>
                <a:ext uri="{FF2B5EF4-FFF2-40B4-BE49-F238E27FC236}">
                  <a16:creationId xmlns:a16="http://schemas.microsoft.com/office/drawing/2014/main" id="{9CC1E67B-9ECD-45FD-BAC5-BADCDB749790}"/>
                </a:ext>
              </a:extLst>
            </p:cNvPr>
            <p:cNvSpPr/>
            <p:nvPr/>
          </p:nvSpPr>
          <p:spPr>
            <a:xfrm>
              <a:off x="2774442" y="3477005"/>
              <a:ext cx="1231900" cy="280670"/>
            </a:xfrm>
            <a:custGeom>
              <a:avLst/>
              <a:gdLst/>
              <a:ahLst/>
              <a:cxnLst/>
              <a:rect l="l" t="t" r="r" b="b"/>
              <a:pathLst>
                <a:path w="1231900" h="280670">
                  <a:moveTo>
                    <a:pt x="0" y="280415"/>
                  </a:moveTo>
                  <a:lnTo>
                    <a:pt x="1231392" y="280415"/>
                  </a:lnTo>
                  <a:lnTo>
                    <a:pt x="1231392" y="0"/>
                  </a:lnTo>
                  <a:lnTo>
                    <a:pt x="0" y="0"/>
                  </a:lnTo>
                  <a:lnTo>
                    <a:pt x="0" y="28041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9" name="object 10">
              <a:extLst>
                <a:ext uri="{FF2B5EF4-FFF2-40B4-BE49-F238E27FC236}">
                  <a16:creationId xmlns:a16="http://schemas.microsoft.com/office/drawing/2014/main" id="{41138111-0605-4A0A-B49E-3794B6C81EF1}"/>
                </a:ext>
              </a:extLst>
            </p:cNvPr>
            <p:cNvSpPr/>
            <p:nvPr/>
          </p:nvSpPr>
          <p:spPr>
            <a:xfrm>
              <a:off x="3294888" y="3772661"/>
              <a:ext cx="190500" cy="393700"/>
            </a:xfrm>
            <a:custGeom>
              <a:avLst/>
              <a:gdLst/>
              <a:ahLst/>
              <a:cxnLst/>
              <a:rect l="l" t="t" r="r" b="b"/>
              <a:pathLst>
                <a:path w="190500" h="3937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393192"/>
                  </a:lnTo>
                  <a:lnTo>
                    <a:pt x="114300" y="393192"/>
                  </a:lnTo>
                  <a:lnTo>
                    <a:pt x="114300" y="171450"/>
                  </a:lnTo>
                  <a:close/>
                </a:path>
                <a:path w="190500" h="3937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3937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0" name="object 11">
              <a:extLst>
                <a:ext uri="{FF2B5EF4-FFF2-40B4-BE49-F238E27FC236}">
                  <a16:creationId xmlns:a16="http://schemas.microsoft.com/office/drawing/2014/main" id="{0424E903-9C9F-44CB-A1F0-2805D73B7FB6}"/>
                </a:ext>
              </a:extLst>
            </p:cNvPr>
            <p:cNvSpPr/>
            <p:nvPr/>
          </p:nvSpPr>
          <p:spPr>
            <a:xfrm>
              <a:off x="3294888" y="4545329"/>
              <a:ext cx="190500" cy="393700"/>
            </a:xfrm>
            <a:custGeom>
              <a:avLst/>
              <a:gdLst/>
              <a:ahLst/>
              <a:cxnLst/>
              <a:rect l="l" t="t" r="r" b="b"/>
              <a:pathLst>
                <a:path w="190500" h="3937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393573"/>
                  </a:lnTo>
                  <a:lnTo>
                    <a:pt x="114300" y="393573"/>
                  </a:lnTo>
                  <a:lnTo>
                    <a:pt x="114300" y="171450"/>
                  </a:lnTo>
                  <a:close/>
                </a:path>
                <a:path w="190500" h="3937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3937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1" name="object 12">
              <a:extLst>
                <a:ext uri="{FF2B5EF4-FFF2-40B4-BE49-F238E27FC236}">
                  <a16:creationId xmlns:a16="http://schemas.microsoft.com/office/drawing/2014/main" id="{FC22D1D3-EE85-4061-9579-C4584EDAAF23}"/>
                </a:ext>
              </a:extLst>
            </p:cNvPr>
            <p:cNvSpPr/>
            <p:nvPr/>
          </p:nvSpPr>
          <p:spPr>
            <a:xfrm>
              <a:off x="3368040" y="4252721"/>
              <a:ext cx="44450" cy="200660"/>
            </a:xfrm>
            <a:custGeom>
              <a:avLst/>
              <a:gdLst/>
              <a:ahLst/>
              <a:cxnLst/>
              <a:rect l="l" t="t" r="r" b="b"/>
              <a:pathLst>
                <a:path w="44450" h="200660">
                  <a:moveTo>
                    <a:pt x="0" y="200278"/>
                  </a:moveTo>
                  <a:lnTo>
                    <a:pt x="44196" y="200278"/>
                  </a:lnTo>
                  <a:lnTo>
                    <a:pt x="44196" y="0"/>
                  </a:lnTo>
                  <a:lnTo>
                    <a:pt x="0" y="0"/>
                  </a:lnTo>
                  <a:lnTo>
                    <a:pt x="0" y="200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2" name="object 13">
              <a:extLst>
                <a:ext uri="{FF2B5EF4-FFF2-40B4-BE49-F238E27FC236}">
                  <a16:creationId xmlns:a16="http://schemas.microsoft.com/office/drawing/2014/main" id="{BBB04056-B7C5-42A6-B2E3-B28FF695C2E8}"/>
                </a:ext>
              </a:extLst>
            </p:cNvPr>
            <p:cNvSpPr txBox="1"/>
            <p:nvPr/>
          </p:nvSpPr>
          <p:spPr>
            <a:xfrm>
              <a:off x="1201623" y="3819904"/>
              <a:ext cx="920749" cy="3134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265" dirty="0">
                  <a:latin typeface="DejaVu Serif"/>
                  <a:cs typeface="DejaVu Serif"/>
                </a:rPr>
                <a:t>𝑁</a:t>
              </a:r>
              <a:r>
                <a:rPr sz="1600" spc="-225" dirty="0">
                  <a:latin typeface="DejaVu Serif"/>
                  <a:cs typeface="DejaVu Serif"/>
                </a:rPr>
                <a:t> </a:t>
              </a:r>
              <a:r>
                <a:rPr sz="1600" spc="-155" dirty="0">
                  <a:latin typeface="Arial"/>
                  <a:cs typeface="Arial"/>
                </a:rPr>
                <a:t>Layers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3" name="object 14">
              <a:extLst>
                <a:ext uri="{FF2B5EF4-FFF2-40B4-BE49-F238E27FC236}">
                  <a16:creationId xmlns:a16="http://schemas.microsoft.com/office/drawing/2014/main" id="{10FCA386-CEF2-4A3B-9C83-E2CED6A6E98A}"/>
                </a:ext>
              </a:extLst>
            </p:cNvPr>
            <p:cNvSpPr/>
            <p:nvPr/>
          </p:nvSpPr>
          <p:spPr>
            <a:xfrm>
              <a:off x="2218182" y="2914650"/>
              <a:ext cx="464820" cy="2181225"/>
            </a:xfrm>
            <a:custGeom>
              <a:avLst/>
              <a:gdLst/>
              <a:ahLst/>
              <a:cxnLst/>
              <a:rect l="l" t="t" r="r" b="b"/>
              <a:pathLst>
                <a:path w="464819" h="2181225">
                  <a:moveTo>
                    <a:pt x="464819" y="2180844"/>
                  </a:moveTo>
                  <a:lnTo>
                    <a:pt x="391344" y="2178863"/>
                  </a:lnTo>
                  <a:lnTo>
                    <a:pt x="327544" y="2173354"/>
                  </a:lnTo>
                  <a:lnTo>
                    <a:pt x="277239" y="2164960"/>
                  </a:lnTo>
                  <a:lnTo>
                    <a:pt x="232410" y="2142109"/>
                  </a:lnTo>
                  <a:lnTo>
                    <a:pt x="232410" y="1129157"/>
                  </a:lnTo>
                  <a:lnTo>
                    <a:pt x="220565" y="1116935"/>
                  </a:lnTo>
                  <a:lnTo>
                    <a:pt x="187580" y="1106305"/>
                  </a:lnTo>
                  <a:lnTo>
                    <a:pt x="137275" y="1097911"/>
                  </a:lnTo>
                  <a:lnTo>
                    <a:pt x="73475" y="1092402"/>
                  </a:lnTo>
                  <a:lnTo>
                    <a:pt x="0" y="1090422"/>
                  </a:lnTo>
                  <a:lnTo>
                    <a:pt x="73475" y="1088441"/>
                  </a:lnTo>
                  <a:lnTo>
                    <a:pt x="137275" y="1082932"/>
                  </a:lnTo>
                  <a:lnTo>
                    <a:pt x="187580" y="1074538"/>
                  </a:lnTo>
                  <a:lnTo>
                    <a:pt x="220565" y="1063908"/>
                  </a:lnTo>
                  <a:lnTo>
                    <a:pt x="232410" y="1051687"/>
                  </a:lnTo>
                  <a:lnTo>
                    <a:pt x="232410" y="38735"/>
                  </a:lnTo>
                  <a:lnTo>
                    <a:pt x="244254" y="26513"/>
                  </a:lnTo>
                  <a:lnTo>
                    <a:pt x="277239" y="15883"/>
                  </a:lnTo>
                  <a:lnTo>
                    <a:pt x="327544" y="7489"/>
                  </a:lnTo>
                  <a:lnTo>
                    <a:pt x="391344" y="1980"/>
                  </a:lnTo>
                  <a:lnTo>
                    <a:pt x="464819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4" name="object 15">
              <a:extLst>
                <a:ext uri="{FF2B5EF4-FFF2-40B4-BE49-F238E27FC236}">
                  <a16:creationId xmlns:a16="http://schemas.microsoft.com/office/drawing/2014/main" id="{5E8BB957-C989-4340-84AE-95BA510AE09D}"/>
                </a:ext>
              </a:extLst>
            </p:cNvPr>
            <p:cNvSpPr/>
            <p:nvPr/>
          </p:nvSpPr>
          <p:spPr>
            <a:xfrm>
              <a:off x="4193285" y="4438269"/>
              <a:ext cx="1515745" cy="159385"/>
            </a:xfrm>
            <a:custGeom>
              <a:avLst/>
              <a:gdLst/>
              <a:ahLst/>
              <a:cxnLst/>
              <a:rect l="l" t="t" r="r" b="b"/>
              <a:pathLst>
                <a:path w="1515745" h="159385">
                  <a:moveTo>
                    <a:pt x="1462506" y="79628"/>
                  </a:moveTo>
                  <a:lnTo>
                    <a:pt x="1360042" y="136524"/>
                  </a:lnTo>
                  <a:lnTo>
                    <a:pt x="1357756" y="144398"/>
                  </a:lnTo>
                  <a:lnTo>
                    <a:pt x="1361186" y="150748"/>
                  </a:lnTo>
                  <a:lnTo>
                    <a:pt x="1364741" y="156971"/>
                  </a:lnTo>
                  <a:lnTo>
                    <a:pt x="1372615" y="159257"/>
                  </a:lnTo>
                  <a:lnTo>
                    <a:pt x="1378839" y="155701"/>
                  </a:lnTo>
                  <a:lnTo>
                    <a:pt x="1492432" y="92582"/>
                  </a:lnTo>
                  <a:lnTo>
                    <a:pt x="1489075" y="92582"/>
                  </a:lnTo>
                  <a:lnTo>
                    <a:pt x="1489075" y="90931"/>
                  </a:lnTo>
                  <a:lnTo>
                    <a:pt x="1482852" y="90931"/>
                  </a:lnTo>
                  <a:lnTo>
                    <a:pt x="1462506" y="79628"/>
                  </a:lnTo>
                  <a:close/>
                </a:path>
                <a:path w="1515745" h="159385">
                  <a:moveTo>
                    <a:pt x="1439189" y="66674"/>
                  </a:moveTo>
                  <a:lnTo>
                    <a:pt x="0" y="66674"/>
                  </a:lnTo>
                  <a:lnTo>
                    <a:pt x="0" y="92582"/>
                  </a:lnTo>
                  <a:lnTo>
                    <a:pt x="1439189" y="92582"/>
                  </a:lnTo>
                  <a:lnTo>
                    <a:pt x="1462506" y="79628"/>
                  </a:lnTo>
                  <a:lnTo>
                    <a:pt x="1439189" y="66674"/>
                  </a:lnTo>
                  <a:close/>
                </a:path>
                <a:path w="1515745" h="159385">
                  <a:moveTo>
                    <a:pt x="1492432" y="66674"/>
                  </a:moveTo>
                  <a:lnTo>
                    <a:pt x="1489075" y="66674"/>
                  </a:lnTo>
                  <a:lnTo>
                    <a:pt x="1489075" y="92582"/>
                  </a:lnTo>
                  <a:lnTo>
                    <a:pt x="1492432" y="92582"/>
                  </a:lnTo>
                  <a:lnTo>
                    <a:pt x="1515744" y="79628"/>
                  </a:lnTo>
                  <a:lnTo>
                    <a:pt x="1492432" y="66674"/>
                  </a:lnTo>
                  <a:close/>
                </a:path>
                <a:path w="1515745" h="159385">
                  <a:moveTo>
                    <a:pt x="1482852" y="68325"/>
                  </a:moveTo>
                  <a:lnTo>
                    <a:pt x="1462506" y="79628"/>
                  </a:lnTo>
                  <a:lnTo>
                    <a:pt x="1482852" y="90931"/>
                  </a:lnTo>
                  <a:lnTo>
                    <a:pt x="1482852" y="68325"/>
                  </a:lnTo>
                  <a:close/>
                </a:path>
                <a:path w="1515745" h="159385">
                  <a:moveTo>
                    <a:pt x="1489075" y="68325"/>
                  </a:moveTo>
                  <a:lnTo>
                    <a:pt x="1482852" y="68325"/>
                  </a:lnTo>
                  <a:lnTo>
                    <a:pt x="1482852" y="90931"/>
                  </a:lnTo>
                  <a:lnTo>
                    <a:pt x="1489075" y="90931"/>
                  </a:lnTo>
                  <a:lnTo>
                    <a:pt x="1489075" y="68325"/>
                  </a:lnTo>
                  <a:close/>
                </a:path>
                <a:path w="1515745" h="159385">
                  <a:moveTo>
                    <a:pt x="1372615" y="0"/>
                  </a:moveTo>
                  <a:lnTo>
                    <a:pt x="1364741" y="2285"/>
                  </a:lnTo>
                  <a:lnTo>
                    <a:pt x="1361186" y="8508"/>
                  </a:lnTo>
                  <a:lnTo>
                    <a:pt x="1357756" y="14858"/>
                  </a:lnTo>
                  <a:lnTo>
                    <a:pt x="1360042" y="22732"/>
                  </a:lnTo>
                  <a:lnTo>
                    <a:pt x="1462506" y="79628"/>
                  </a:lnTo>
                  <a:lnTo>
                    <a:pt x="1482852" y="68325"/>
                  </a:lnTo>
                  <a:lnTo>
                    <a:pt x="1489075" y="68325"/>
                  </a:lnTo>
                  <a:lnTo>
                    <a:pt x="1489075" y="66674"/>
                  </a:lnTo>
                  <a:lnTo>
                    <a:pt x="1492432" y="66674"/>
                  </a:lnTo>
                  <a:lnTo>
                    <a:pt x="1378839" y="3555"/>
                  </a:lnTo>
                  <a:lnTo>
                    <a:pt x="13726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5" name="object 16">
              <a:extLst>
                <a:ext uri="{FF2B5EF4-FFF2-40B4-BE49-F238E27FC236}">
                  <a16:creationId xmlns:a16="http://schemas.microsoft.com/office/drawing/2014/main" id="{6C7E59EB-B6A0-44DC-AD27-9AB6B7B1A233}"/>
                </a:ext>
              </a:extLst>
            </p:cNvPr>
            <p:cNvSpPr/>
            <p:nvPr/>
          </p:nvSpPr>
          <p:spPr>
            <a:xfrm>
              <a:off x="7201661" y="3627882"/>
              <a:ext cx="463550" cy="1501140"/>
            </a:xfrm>
            <a:custGeom>
              <a:avLst/>
              <a:gdLst/>
              <a:ahLst/>
              <a:cxnLst/>
              <a:rect l="l" t="t" r="r" b="b"/>
              <a:pathLst>
                <a:path w="463550" h="1501139">
                  <a:moveTo>
                    <a:pt x="0" y="0"/>
                  </a:moveTo>
                  <a:lnTo>
                    <a:pt x="73200" y="1966"/>
                  </a:lnTo>
                  <a:lnTo>
                    <a:pt x="136788" y="7445"/>
                  </a:lnTo>
                  <a:lnTo>
                    <a:pt x="186939" y="15800"/>
                  </a:lnTo>
                  <a:lnTo>
                    <a:pt x="231648" y="38608"/>
                  </a:lnTo>
                  <a:lnTo>
                    <a:pt x="231648" y="711962"/>
                  </a:lnTo>
                  <a:lnTo>
                    <a:pt x="243462" y="724170"/>
                  </a:lnTo>
                  <a:lnTo>
                    <a:pt x="276356" y="734769"/>
                  </a:lnTo>
                  <a:lnTo>
                    <a:pt x="326507" y="743124"/>
                  </a:lnTo>
                  <a:lnTo>
                    <a:pt x="390095" y="748603"/>
                  </a:lnTo>
                  <a:lnTo>
                    <a:pt x="463296" y="750570"/>
                  </a:lnTo>
                  <a:lnTo>
                    <a:pt x="390095" y="752536"/>
                  </a:lnTo>
                  <a:lnTo>
                    <a:pt x="326507" y="758015"/>
                  </a:lnTo>
                  <a:lnTo>
                    <a:pt x="276356" y="766370"/>
                  </a:lnTo>
                  <a:lnTo>
                    <a:pt x="243462" y="776969"/>
                  </a:lnTo>
                  <a:lnTo>
                    <a:pt x="231648" y="789178"/>
                  </a:lnTo>
                  <a:lnTo>
                    <a:pt x="231648" y="1462532"/>
                  </a:lnTo>
                  <a:lnTo>
                    <a:pt x="219833" y="1474740"/>
                  </a:lnTo>
                  <a:lnTo>
                    <a:pt x="186939" y="1485339"/>
                  </a:lnTo>
                  <a:lnTo>
                    <a:pt x="136788" y="1493694"/>
                  </a:lnTo>
                  <a:lnTo>
                    <a:pt x="73200" y="1499173"/>
                  </a:lnTo>
                  <a:lnTo>
                    <a:pt x="0" y="150114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6" name="object 17">
              <a:extLst>
                <a:ext uri="{FF2B5EF4-FFF2-40B4-BE49-F238E27FC236}">
                  <a16:creationId xmlns:a16="http://schemas.microsoft.com/office/drawing/2014/main" id="{C6864787-A0A3-4BFD-B649-D8300A7994AA}"/>
                </a:ext>
              </a:extLst>
            </p:cNvPr>
            <p:cNvSpPr txBox="1"/>
            <p:nvPr/>
          </p:nvSpPr>
          <p:spPr>
            <a:xfrm>
              <a:off x="7737729" y="4196588"/>
              <a:ext cx="1365885" cy="3134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265" dirty="0">
                  <a:latin typeface="DejaVu Serif"/>
                  <a:cs typeface="DejaVu Serif"/>
                </a:rPr>
                <a:t>𝑁</a:t>
              </a:r>
              <a:r>
                <a:rPr sz="1600" spc="-265" dirty="0">
                  <a:latin typeface="DejaVu Serif"/>
                  <a:cs typeface="DejaVu Serif"/>
                </a:rPr>
                <a:t> </a:t>
              </a:r>
              <a:r>
                <a:rPr sz="1600" spc="-180" dirty="0">
                  <a:latin typeface="DejaVu Serif"/>
                  <a:cs typeface="DejaVu Serif"/>
                </a:rPr>
                <a:t>− </a:t>
              </a:r>
              <a:r>
                <a:rPr sz="1600" spc="-165" dirty="0">
                  <a:latin typeface="DejaVu Serif"/>
                  <a:cs typeface="DejaVu Serif"/>
                </a:rPr>
                <a:t>1 </a:t>
              </a:r>
              <a:r>
                <a:rPr sz="1600" spc="-155" dirty="0">
                  <a:latin typeface="Arial"/>
                  <a:cs typeface="Arial"/>
                </a:rPr>
                <a:t>Layers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7" name="object 18">
              <a:extLst>
                <a:ext uri="{FF2B5EF4-FFF2-40B4-BE49-F238E27FC236}">
                  <a16:creationId xmlns:a16="http://schemas.microsoft.com/office/drawing/2014/main" id="{F4DD3AAC-9E3B-43FF-BC8F-198F319349C4}"/>
                </a:ext>
              </a:extLst>
            </p:cNvPr>
            <p:cNvSpPr/>
            <p:nvPr/>
          </p:nvSpPr>
          <p:spPr>
            <a:xfrm>
              <a:off x="7672578" y="4540250"/>
              <a:ext cx="3479800" cy="1772920"/>
            </a:xfrm>
            <a:custGeom>
              <a:avLst/>
              <a:gdLst/>
              <a:ahLst/>
              <a:cxnLst/>
              <a:rect l="l" t="t" r="r" b="b"/>
              <a:pathLst>
                <a:path w="3479800" h="1772920">
                  <a:moveTo>
                    <a:pt x="0" y="465327"/>
                  </a:moveTo>
                  <a:lnTo>
                    <a:pt x="579881" y="465327"/>
                  </a:lnTo>
                  <a:lnTo>
                    <a:pt x="422528" y="0"/>
                  </a:lnTo>
                  <a:lnTo>
                    <a:pt x="1449704" y="465327"/>
                  </a:lnTo>
                  <a:lnTo>
                    <a:pt x="3479292" y="465327"/>
                  </a:lnTo>
                  <a:lnTo>
                    <a:pt x="3479292" y="683260"/>
                  </a:lnTo>
                  <a:lnTo>
                    <a:pt x="3479292" y="1010158"/>
                  </a:lnTo>
                  <a:lnTo>
                    <a:pt x="3479292" y="1772920"/>
                  </a:lnTo>
                  <a:lnTo>
                    <a:pt x="1449704" y="1772920"/>
                  </a:lnTo>
                  <a:lnTo>
                    <a:pt x="579881" y="1772920"/>
                  </a:lnTo>
                  <a:lnTo>
                    <a:pt x="0" y="1772920"/>
                  </a:lnTo>
                  <a:lnTo>
                    <a:pt x="0" y="1010158"/>
                  </a:lnTo>
                  <a:lnTo>
                    <a:pt x="0" y="683260"/>
                  </a:lnTo>
                  <a:lnTo>
                    <a:pt x="0" y="46532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8" name="object 19">
              <a:extLst>
                <a:ext uri="{FF2B5EF4-FFF2-40B4-BE49-F238E27FC236}">
                  <a16:creationId xmlns:a16="http://schemas.microsoft.com/office/drawing/2014/main" id="{AE65F8C7-E2EC-43ED-8875-FC4BF79CD9A4}"/>
                </a:ext>
              </a:extLst>
            </p:cNvPr>
            <p:cNvSpPr txBox="1"/>
            <p:nvPr/>
          </p:nvSpPr>
          <p:spPr>
            <a:xfrm>
              <a:off x="7807832" y="5106161"/>
              <a:ext cx="3209925" cy="1264641"/>
            </a:xfrm>
            <a:prstGeom prst="rect">
              <a:avLst/>
            </a:prstGeom>
          </p:spPr>
          <p:txBody>
            <a:bodyPr vert="horz" wrap="square" lIns="0" tIns="24130" rIns="0" bIns="0" rtlCol="0">
              <a:spAutoFit/>
            </a:bodyPr>
            <a:lstStyle/>
            <a:p>
              <a:pPr marL="12700" marR="5080" algn="ctr">
                <a:lnSpc>
                  <a:spcPts val="2390"/>
                </a:lnSpc>
                <a:spcBef>
                  <a:spcPts val="190"/>
                </a:spcBef>
              </a:pPr>
              <a:r>
                <a:rPr sz="1600" spc="-60" dirty="0">
                  <a:latin typeface="Arial"/>
                  <a:cs typeface="Arial"/>
                </a:rPr>
                <a:t>In </a:t>
              </a:r>
              <a:r>
                <a:rPr sz="1600" spc="-85" dirty="0">
                  <a:latin typeface="Arial"/>
                  <a:cs typeface="Arial"/>
                </a:rPr>
                <a:t>general, </a:t>
              </a:r>
              <a:r>
                <a:rPr sz="1600" spc="-20" dirty="0">
                  <a:latin typeface="Arial"/>
                  <a:cs typeface="Arial"/>
                </a:rPr>
                <a:t>first </a:t>
              </a:r>
              <a:r>
                <a:rPr sz="1600" spc="195" dirty="0">
                  <a:latin typeface="DejaVu Serif"/>
                  <a:cs typeface="DejaVu Serif"/>
                </a:rPr>
                <a:t>𝐾</a:t>
              </a:r>
              <a:r>
                <a:rPr sz="1600" spc="-260" dirty="0">
                  <a:latin typeface="DejaVu Serif"/>
                  <a:cs typeface="DejaVu Serif"/>
                </a:rPr>
                <a:t> </a:t>
              </a:r>
              <a:r>
                <a:rPr sz="1600" spc="-110" dirty="0">
                  <a:latin typeface="Arial"/>
                  <a:cs typeface="Arial"/>
                </a:rPr>
                <a:t>layers </a:t>
              </a:r>
              <a:r>
                <a:rPr sz="1600" spc="-125" dirty="0">
                  <a:latin typeface="Arial"/>
                  <a:cs typeface="Arial"/>
                </a:rPr>
                <a:t>can </a:t>
              </a:r>
              <a:r>
                <a:rPr sz="1600" spc="-95" dirty="0">
                  <a:latin typeface="Arial"/>
                  <a:cs typeface="Arial"/>
                </a:rPr>
                <a:t>be  </a:t>
              </a:r>
              <a:r>
                <a:rPr sz="1600" spc="-40" dirty="0">
                  <a:latin typeface="Arial"/>
                  <a:cs typeface="Arial"/>
                </a:rPr>
                <a:t>directly</a:t>
              </a:r>
              <a:r>
                <a:rPr sz="1600" spc="-110" dirty="0">
                  <a:latin typeface="Arial"/>
                  <a:cs typeface="Arial"/>
                </a:rPr>
                <a:t> </a:t>
              </a:r>
              <a:r>
                <a:rPr sz="1600" spc="-55" dirty="0">
                  <a:latin typeface="Arial"/>
                  <a:cs typeface="Arial"/>
                </a:rPr>
                <a:t>transferred</a:t>
              </a:r>
              <a:endParaRPr sz="160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1010"/>
                </a:spcBef>
              </a:pPr>
              <a:r>
                <a:rPr sz="1600" spc="70" dirty="0">
                  <a:latin typeface="Arial"/>
                  <a:cs typeface="Arial"/>
                </a:rPr>
                <a:t>(</a:t>
              </a:r>
              <a:r>
                <a:rPr sz="1600" spc="70" dirty="0">
                  <a:latin typeface="DejaVu Serif"/>
                  <a:cs typeface="DejaVu Serif"/>
                </a:rPr>
                <a:t>𝐾 </a:t>
              </a:r>
              <a:r>
                <a:rPr sz="1600" spc="-180" dirty="0">
                  <a:latin typeface="DejaVu Serif"/>
                  <a:cs typeface="DejaVu Serif"/>
                </a:rPr>
                <a:t>= </a:t>
              </a:r>
              <a:r>
                <a:rPr sz="1600" spc="265" dirty="0">
                  <a:latin typeface="DejaVu Serif"/>
                  <a:cs typeface="DejaVu Serif"/>
                </a:rPr>
                <a:t>𝑁</a:t>
              </a:r>
              <a:r>
                <a:rPr sz="1600" spc="-185" dirty="0">
                  <a:latin typeface="DejaVu Serif"/>
                  <a:cs typeface="DejaVu Serif"/>
                </a:rPr>
                <a:t> </a:t>
              </a:r>
              <a:r>
                <a:rPr sz="1600" spc="-180" dirty="0">
                  <a:latin typeface="DejaVu Serif"/>
                  <a:cs typeface="DejaVu Serif"/>
                </a:rPr>
                <a:t>− </a:t>
              </a:r>
              <a:r>
                <a:rPr sz="1600" spc="-110" dirty="0">
                  <a:latin typeface="DejaVu Serif"/>
                  <a:cs typeface="DejaVu Serif"/>
                </a:rPr>
                <a:t>1</a:t>
              </a:r>
              <a:r>
                <a:rPr sz="1600" spc="-110" dirty="0">
                  <a:latin typeface="Arial"/>
                  <a:cs typeface="Arial"/>
                </a:rPr>
                <a:t>)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9" name="object 20">
              <a:extLst>
                <a:ext uri="{FF2B5EF4-FFF2-40B4-BE49-F238E27FC236}">
                  <a16:creationId xmlns:a16="http://schemas.microsoft.com/office/drawing/2014/main" id="{0F67BA3A-676C-4ADF-8776-CBD7860542CF}"/>
                </a:ext>
              </a:extLst>
            </p:cNvPr>
            <p:cNvSpPr/>
            <p:nvPr/>
          </p:nvSpPr>
          <p:spPr>
            <a:xfrm>
              <a:off x="6518529" y="2675382"/>
              <a:ext cx="4378960" cy="798830"/>
            </a:xfrm>
            <a:custGeom>
              <a:avLst/>
              <a:gdLst/>
              <a:ahLst/>
              <a:cxnLst/>
              <a:rect l="l" t="t" r="r" b="b"/>
              <a:pathLst>
                <a:path w="4378959" h="798829">
                  <a:moveTo>
                    <a:pt x="1154049" y="0"/>
                  </a:moveTo>
                  <a:lnTo>
                    <a:pt x="1691513" y="0"/>
                  </a:lnTo>
                  <a:lnTo>
                    <a:pt x="2497709" y="0"/>
                  </a:lnTo>
                  <a:lnTo>
                    <a:pt x="4378833" y="0"/>
                  </a:lnTo>
                  <a:lnTo>
                    <a:pt x="4378833" y="465835"/>
                  </a:lnTo>
                  <a:lnTo>
                    <a:pt x="4378833" y="665479"/>
                  </a:lnTo>
                  <a:lnTo>
                    <a:pt x="4378833" y="798576"/>
                  </a:lnTo>
                  <a:lnTo>
                    <a:pt x="2497709" y="798576"/>
                  </a:lnTo>
                  <a:lnTo>
                    <a:pt x="1691513" y="798576"/>
                  </a:lnTo>
                  <a:lnTo>
                    <a:pt x="1154049" y="798576"/>
                  </a:lnTo>
                  <a:lnTo>
                    <a:pt x="1154049" y="665479"/>
                  </a:lnTo>
                  <a:lnTo>
                    <a:pt x="0" y="663193"/>
                  </a:lnTo>
                  <a:lnTo>
                    <a:pt x="1154049" y="465835"/>
                  </a:lnTo>
                  <a:lnTo>
                    <a:pt x="1154049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0" name="object 21">
              <a:extLst>
                <a:ext uri="{FF2B5EF4-FFF2-40B4-BE49-F238E27FC236}">
                  <a16:creationId xmlns:a16="http://schemas.microsoft.com/office/drawing/2014/main" id="{9C36BFD5-AFF9-4D0F-A290-06152A7A0078}"/>
                </a:ext>
              </a:extLst>
            </p:cNvPr>
            <p:cNvSpPr txBox="1"/>
            <p:nvPr/>
          </p:nvSpPr>
          <p:spPr>
            <a:xfrm>
              <a:off x="7797166" y="2740912"/>
              <a:ext cx="2976881" cy="61214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727075" marR="5080" indent="-715010">
                <a:lnSpc>
                  <a:spcPct val="100000"/>
                </a:lnSpc>
                <a:spcBef>
                  <a:spcPts val="105"/>
                </a:spcBef>
              </a:pPr>
              <a:r>
                <a:rPr sz="1600" spc="-60" dirty="0">
                  <a:latin typeface="Arial"/>
                  <a:cs typeface="Arial"/>
                </a:rPr>
                <a:t>Insight: </a:t>
              </a:r>
              <a:r>
                <a:rPr sz="1600" spc="-50" dirty="0">
                  <a:latin typeface="Arial"/>
                  <a:cs typeface="Arial"/>
                </a:rPr>
                <a:t>high-quality</a:t>
              </a:r>
              <a:r>
                <a:rPr sz="1600" spc="-220" dirty="0">
                  <a:latin typeface="Arial"/>
                  <a:cs typeface="Arial"/>
                </a:rPr>
                <a:t> </a:t>
              </a:r>
              <a:r>
                <a:rPr sz="1600" spc="-70" dirty="0">
                  <a:latin typeface="Arial"/>
                  <a:cs typeface="Arial"/>
                </a:rPr>
                <a:t>features  </a:t>
              </a:r>
              <a:r>
                <a:rPr sz="1600" spc="-125" dirty="0">
                  <a:latin typeface="Arial"/>
                  <a:cs typeface="Arial"/>
                </a:rPr>
                <a:t>can </a:t>
              </a:r>
              <a:r>
                <a:rPr sz="1600" spc="-90" dirty="0">
                  <a:latin typeface="Arial"/>
                  <a:cs typeface="Arial"/>
                </a:rPr>
                <a:t>be</a:t>
              </a:r>
              <a:r>
                <a:rPr sz="1600" spc="-110" dirty="0">
                  <a:latin typeface="Arial"/>
                  <a:cs typeface="Arial"/>
                </a:rPr>
                <a:t> </a:t>
              </a:r>
              <a:r>
                <a:rPr sz="1600" spc="-95" dirty="0">
                  <a:latin typeface="Arial"/>
                  <a:cs typeface="Arial"/>
                </a:rPr>
                <a:t>re-used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61" name="object 22">
              <a:extLst>
                <a:ext uri="{FF2B5EF4-FFF2-40B4-BE49-F238E27FC236}">
                  <a16:creationId xmlns:a16="http://schemas.microsoft.com/office/drawing/2014/main" id="{3B241AB3-28D3-4135-B044-B806B915CC59}"/>
                </a:ext>
              </a:extLst>
            </p:cNvPr>
            <p:cNvSpPr/>
            <p:nvPr/>
          </p:nvSpPr>
          <p:spPr>
            <a:xfrm>
              <a:off x="1406652" y="1828800"/>
              <a:ext cx="1096010" cy="413384"/>
            </a:xfrm>
            <a:custGeom>
              <a:avLst/>
              <a:gdLst/>
              <a:ahLst/>
              <a:cxnLst/>
              <a:rect l="l" t="t" r="r" b="b"/>
              <a:pathLst>
                <a:path w="1096010" h="413385">
                  <a:moveTo>
                    <a:pt x="1026922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4"/>
                  </a:lnTo>
                  <a:lnTo>
                    <a:pt x="0" y="344170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1026922" y="413003"/>
                  </a:lnTo>
                  <a:lnTo>
                    <a:pt x="1053697" y="407588"/>
                  </a:lnTo>
                  <a:lnTo>
                    <a:pt x="1075578" y="392826"/>
                  </a:lnTo>
                  <a:lnTo>
                    <a:pt x="1090340" y="370945"/>
                  </a:lnTo>
                  <a:lnTo>
                    <a:pt x="1095755" y="344170"/>
                  </a:lnTo>
                  <a:lnTo>
                    <a:pt x="1095755" y="68834"/>
                  </a:lnTo>
                  <a:lnTo>
                    <a:pt x="1090340" y="42058"/>
                  </a:lnTo>
                  <a:lnTo>
                    <a:pt x="1075578" y="20177"/>
                  </a:lnTo>
                  <a:lnTo>
                    <a:pt x="1053697" y="5415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EC514E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2" name="object 23">
              <a:extLst>
                <a:ext uri="{FF2B5EF4-FFF2-40B4-BE49-F238E27FC236}">
                  <a16:creationId xmlns:a16="http://schemas.microsoft.com/office/drawing/2014/main" id="{75AB2243-0F6E-40CB-9732-33E66D5CC98E}"/>
                </a:ext>
              </a:extLst>
            </p:cNvPr>
            <p:cNvSpPr txBox="1"/>
            <p:nvPr/>
          </p:nvSpPr>
          <p:spPr>
            <a:xfrm>
              <a:off x="1538985" y="1853945"/>
              <a:ext cx="833755" cy="31422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-145" dirty="0">
                  <a:latin typeface="Arial"/>
                  <a:cs typeface="Arial"/>
                </a:rPr>
                <a:t>Teacher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63" name="object 24">
              <a:extLst>
                <a:ext uri="{FF2B5EF4-FFF2-40B4-BE49-F238E27FC236}">
                  <a16:creationId xmlns:a16="http://schemas.microsoft.com/office/drawing/2014/main" id="{7F1BB311-B554-4F7C-9540-FA20CD1FFF5E}"/>
                </a:ext>
              </a:extLst>
            </p:cNvPr>
            <p:cNvSpPr/>
            <p:nvPr/>
          </p:nvSpPr>
          <p:spPr>
            <a:xfrm>
              <a:off x="4012819" y="1930145"/>
              <a:ext cx="2407285" cy="958215"/>
            </a:xfrm>
            <a:custGeom>
              <a:avLst/>
              <a:gdLst/>
              <a:ahLst/>
              <a:cxnLst/>
              <a:rect l="l" t="t" r="r" b="b"/>
              <a:pathLst>
                <a:path w="2407285" h="958214">
                  <a:moveTo>
                    <a:pt x="335914" y="0"/>
                  </a:moveTo>
                  <a:lnTo>
                    <a:pt x="681101" y="0"/>
                  </a:lnTo>
                  <a:lnTo>
                    <a:pt x="1198879" y="0"/>
                  </a:lnTo>
                  <a:lnTo>
                    <a:pt x="2407030" y="0"/>
                  </a:lnTo>
                  <a:lnTo>
                    <a:pt x="2407030" y="384048"/>
                  </a:lnTo>
                  <a:lnTo>
                    <a:pt x="2407030" y="548639"/>
                  </a:lnTo>
                  <a:lnTo>
                    <a:pt x="2407030" y="658367"/>
                  </a:lnTo>
                  <a:lnTo>
                    <a:pt x="1198879" y="658367"/>
                  </a:lnTo>
                  <a:lnTo>
                    <a:pt x="0" y="957961"/>
                  </a:lnTo>
                  <a:lnTo>
                    <a:pt x="681101" y="658367"/>
                  </a:lnTo>
                  <a:lnTo>
                    <a:pt x="335914" y="658367"/>
                  </a:lnTo>
                  <a:lnTo>
                    <a:pt x="335914" y="548639"/>
                  </a:lnTo>
                  <a:lnTo>
                    <a:pt x="335914" y="384048"/>
                  </a:lnTo>
                  <a:lnTo>
                    <a:pt x="335914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4" name="object 25">
              <a:extLst>
                <a:ext uri="{FF2B5EF4-FFF2-40B4-BE49-F238E27FC236}">
                  <a16:creationId xmlns:a16="http://schemas.microsoft.com/office/drawing/2014/main" id="{526BCC41-98A8-4355-8D05-C4A2820840E5}"/>
                </a:ext>
              </a:extLst>
            </p:cNvPr>
            <p:cNvSpPr/>
            <p:nvPr/>
          </p:nvSpPr>
          <p:spPr>
            <a:xfrm>
              <a:off x="7391400" y="1834895"/>
              <a:ext cx="1094740" cy="413384"/>
            </a:xfrm>
            <a:custGeom>
              <a:avLst/>
              <a:gdLst/>
              <a:ahLst/>
              <a:cxnLst/>
              <a:rect l="l" t="t" r="r" b="b"/>
              <a:pathLst>
                <a:path w="1094740" h="413385">
                  <a:moveTo>
                    <a:pt x="1025398" y="0"/>
                  </a:moveTo>
                  <a:lnTo>
                    <a:pt x="68833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3" y="413003"/>
                  </a:lnTo>
                  <a:lnTo>
                    <a:pt x="1025398" y="413003"/>
                  </a:lnTo>
                  <a:lnTo>
                    <a:pt x="1052173" y="407588"/>
                  </a:lnTo>
                  <a:lnTo>
                    <a:pt x="1074054" y="392826"/>
                  </a:lnTo>
                  <a:lnTo>
                    <a:pt x="1088816" y="370945"/>
                  </a:lnTo>
                  <a:lnTo>
                    <a:pt x="1094231" y="344169"/>
                  </a:lnTo>
                  <a:lnTo>
                    <a:pt x="1094231" y="68833"/>
                  </a:lnTo>
                  <a:lnTo>
                    <a:pt x="1088816" y="42058"/>
                  </a:lnTo>
                  <a:lnTo>
                    <a:pt x="1074054" y="20177"/>
                  </a:lnTo>
                  <a:lnTo>
                    <a:pt x="1052173" y="5415"/>
                  </a:lnTo>
                  <a:lnTo>
                    <a:pt x="1025398" y="0"/>
                  </a:lnTo>
                  <a:close/>
                </a:path>
              </a:pathLst>
            </a:custGeom>
            <a:solidFill>
              <a:srgbClr val="4A63A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5" name="object 26">
              <a:extLst>
                <a:ext uri="{FF2B5EF4-FFF2-40B4-BE49-F238E27FC236}">
                  <a16:creationId xmlns:a16="http://schemas.microsoft.com/office/drawing/2014/main" id="{D07D111C-CEC9-4A48-9E55-37A459C26D13}"/>
                </a:ext>
              </a:extLst>
            </p:cNvPr>
            <p:cNvSpPr txBox="1"/>
            <p:nvPr/>
          </p:nvSpPr>
          <p:spPr>
            <a:xfrm>
              <a:off x="7519161" y="1859661"/>
              <a:ext cx="838835" cy="31422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-120" dirty="0">
                  <a:latin typeface="Arial"/>
                  <a:cs typeface="Arial"/>
                </a:rPr>
                <a:t>St</a:t>
              </a:r>
              <a:r>
                <a:rPr sz="1600" spc="-130" dirty="0">
                  <a:latin typeface="Arial"/>
                  <a:cs typeface="Arial"/>
                </a:rPr>
                <a:t>u</a:t>
              </a:r>
              <a:r>
                <a:rPr sz="1600" spc="-85" dirty="0">
                  <a:latin typeface="Arial"/>
                  <a:cs typeface="Arial"/>
                </a:rPr>
                <a:t>de</a:t>
              </a:r>
              <a:r>
                <a:rPr sz="1600" spc="-100" dirty="0">
                  <a:latin typeface="Arial"/>
                  <a:cs typeface="Arial"/>
                </a:rPr>
                <a:t>n</a:t>
              </a:r>
              <a:r>
                <a:rPr sz="1600" spc="114" dirty="0">
                  <a:latin typeface="Arial"/>
                  <a:cs typeface="Arial"/>
                </a:rPr>
                <a:t>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66" name="object 27">
              <a:extLst>
                <a:ext uri="{FF2B5EF4-FFF2-40B4-BE49-F238E27FC236}">
                  <a16:creationId xmlns:a16="http://schemas.microsoft.com/office/drawing/2014/main" id="{593F4758-F1A8-4624-A082-976BDA80DA6D}"/>
                </a:ext>
              </a:extLst>
            </p:cNvPr>
            <p:cNvSpPr/>
            <p:nvPr/>
          </p:nvSpPr>
          <p:spPr>
            <a:xfrm>
              <a:off x="5896355" y="2807207"/>
              <a:ext cx="1231900" cy="280670"/>
            </a:xfrm>
            <a:custGeom>
              <a:avLst/>
              <a:gdLst/>
              <a:ahLst/>
              <a:cxnLst/>
              <a:rect l="l" t="t" r="r" b="b"/>
              <a:pathLst>
                <a:path w="1231900" h="280669">
                  <a:moveTo>
                    <a:pt x="0" y="280415"/>
                  </a:moveTo>
                  <a:lnTo>
                    <a:pt x="1231392" y="280415"/>
                  </a:lnTo>
                  <a:lnTo>
                    <a:pt x="1231392" y="0"/>
                  </a:lnTo>
                  <a:lnTo>
                    <a:pt x="0" y="0"/>
                  </a:lnTo>
                  <a:lnTo>
                    <a:pt x="0" y="280415"/>
                  </a:lnTo>
                  <a:close/>
                </a:path>
              </a:pathLst>
            </a:custGeom>
            <a:solidFill>
              <a:srgbClr val="4A63A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7" name="object 28">
              <a:extLst>
                <a:ext uri="{FF2B5EF4-FFF2-40B4-BE49-F238E27FC236}">
                  <a16:creationId xmlns:a16="http://schemas.microsoft.com/office/drawing/2014/main" id="{78EA924D-5CB3-42E6-971C-0451C006D48C}"/>
                </a:ext>
              </a:extLst>
            </p:cNvPr>
            <p:cNvSpPr/>
            <p:nvPr/>
          </p:nvSpPr>
          <p:spPr>
            <a:xfrm>
              <a:off x="6417564" y="2407157"/>
              <a:ext cx="190500" cy="402590"/>
            </a:xfrm>
            <a:custGeom>
              <a:avLst/>
              <a:gdLst/>
              <a:ahLst/>
              <a:cxnLst/>
              <a:rect l="l" t="t" r="r" b="b"/>
              <a:pathLst>
                <a:path w="190500" h="402589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402208"/>
                  </a:lnTo>
                  <a:lnTo>
                    <a:pt x="114300" y="402208"/>
                  </a:lnTo>
                  <a:lnTo>
                    <a:pt x="114300" y="171450"/>
                  </a:lnTo>
                  <a:close/>
                </a:path>
                <a:path w="190500" h="402589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402589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8" name="object 29">
              <a:extLst>
                <a:ext uri="{FF2B5EF4-FFF2-40B4-BE49-F238E27FC236}">
                  <a16:creationId xmlns:a16="http://schemas.microsoft.com/office/drawing/2014/main" id="{5BAA0863-DB85-42EA-9D2D-C1EF34B6AD5D}"/>
                </a:ext>
              </a:extLst>
            </p:cNvPr>
            <p:cNvSpPr/>
            <p:nvPr/>
          </p:nvSpPr>
          <p:spPr>
            <a:xfrm>
              <a:off x="3870197" y="1930145"/>
              <a:ext cx="2381250" cy="869950"/>
            </a:xfrm>
            <a:custGeom>
              <a:avLst/>
              <a:gdLst/>
              <a:ahLst/>
              <a:cxnLst/>
              <a:rect l="l" t="t" r="r" b="b"/>
              <a:pathLst>
                <a:path w="2381250" h="869950">
                  <a:moveTo>
                    <a:pt x="0" y="0"/>
                  </a:moveTo>
                  <a:lnTo>
                    <a:pt x="1342389" y="0"/>
                  </a:lnTo>
                  <a:lnTo>
                    <a:pt x="1917700" y="0"/>
                  </a:lnTo>
                  <a:lnTo>
                    <a:pt x="2301240" y="0"/>
                  </a:lnTo>
                  <a:lnTo>
                    <a:pt x="2301240" y="384048"/>
                  </a:lnTo>
                  <a:lnTo>
                    <a:pt x="2301240" y="548639"/>
                  </a:lnTo>
                  <a:lnTo>
                    <a:pt x="2301240" y="658367"/>
                  </a:lnTo>
                  <a:lnTo>
                    <a:pt x="1917700" y="658367"/>
                  </a:lnTo>
                  <a:lnTo>
                    <a:pt x="2380741" y="869823"/>
                  </a:lnTo>
                  <a:lnTo>
                    <a:pt x="1342389" y="658367"/>
                  </a:lnTo>
                  <a:lnTo>
                    <a:pt x="0" y="658367"/>
                  </a:lnTo>
                  <a:lnTo>
                    <a:pt x="0" y="548639"/>
                  </a:lnTo>
                  <a:lnTo>
                    <a:pt x="0" y="38404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9" name="object 30">
              <a:extLst>
                <a:ext uri="{FF2B5EF4-FFF2-40B4-BE49-F238E27FC236}">
                  <a16:creationId xmlns:a16="http://schemas.microsoft.com/office/drawing/2014/main" id="{70F155C4-382F-4BB1-B5D1-248F19E0597C}"/>
                </a:ext>
              </a:extLst>
            </p:cNvPr>
            <p:cNvSpPr txBox="1"/>
            <p:nvPr/>
          </p:nvSpPr>
          <p:spPr>
            <a:xfrm>
              <a:off x="3954526" y="1924938"/>
              <a:ext cx="2941955" cy="61214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20040" marR="5080" indent="-307975">
                <a:lnSpc>
                  <a:spcPct val="100000"/>
                </a:lnSpc>
                <a:spcBef>
                  <a:spcPts val="105"/>
                </a:spcBef>
              </a:pPr>
              <a:r>
                <a:rPr sz="1600" spc="-425" dirty="0">
                  <a:latin typeface="Arial"/>
                  <a:cs typeface="Arial"/>
                </a:rPr>
                <a:t>StudeTenat-cshpeerc-isfpicecliafisc </a:t>
              </a:r>
              <a:r>
                <a:rPr sz="2400" spc="-307" baseline="-20833" dirty="0">
                  <a:latin typeface="Arial"/>
                  <a:cs typeface="Arial"/>
                </a:rPr>
                <a:t>O</a:t>
              </a:r>
              <a:r>
                <a:rPr sz="1600" spc="-204" dirty="0">
                  <a:latin typeface="Arial"/>
                  <a:cs typeface="Arial"/>
                </a:rPr>
                <a:t>cl</a:t>
              </a:r>
              <a:r>
                <a:rPr sz="2400" spc="-307" baseline="-20833" dirty="0">
                  <a:latin typeface="Arial"/>
                  <a:cs typeface="Arial"/>
                </a:rPr>
                <a:t>utput  </a:t>
              </a:r>
              <a:r>
                <a:rPr sz="1600" spc="-345" dirty="0">
                  <a:latin typeface="Arial"/>
                  <a:cs typeface="Arial"/>
                </a:rPr>
                <a:t>sifiacsastiifoicnaltaioynerlayer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70" name="object 31">
              <a:extLst>
                <a:ext uri="{FF2B5EF4-FFF2-40B4-BE49-F238E27FC236}">
                  <a16:creationId xmlns:a16="http://schemas.microsoft.com/office/drawing/2014/main" id="{977FD007-C626-40F0-A22D-DE1860EE5E64}"/>
                </a:ext>
              </a:extLst>
            </p:cNvPr>
            <p:cNvSpPr/>
            <p:nvPr/>
          </p:nvSpPr>
          <p:spPr>
            <a:xfrm>
              <a:off x="2782061" y="4955285"/>
              <a:ext cx="1231900" cy="280670"/>
            </a:xfrm>
            <a:custGeom>
              <a:avLst/>
              <a:gdLst/>
              <a:ahLst/>
              <a:cxnLst/>
              <a:rect l="l" t="t" r="r" b="b"/>
              <a:pathLst>
                <a:path w="1231900" h="280670">
                  <a:moveTo>
                    <a:pt x="0" y="280416"/>
                  </a:moveTo>
                  <a:lnTo>
                    <a:pt x="1231391" y="280416"/>
                  </a:lnTo>
                  <a:lnTo>
                    <a:pt x="1231391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1" name="object 32">
              <a:extLst>
                <a:ext uri="{FF2B5EF4-FFF2-40B4-BE49-F238E27FC236}">
                  <a16:creationId xmlns:a16="http://schemas.microsoft.com/office/drawing/2014/main" id="{634C7482-6BC0-4CB9-B42D-310242569122}"/>
                </a:ext>
              </a:extLst>
            </p:cNvPr>
            <p:cNvSpPr txBox="1"/>
            <p:nvPr/>
          </p:nvSpPr>
          <p:spPr>
            <a:xfrm>
              <a:off x="3107817" y="5648655"/>
              <a:ext cx="576579" cy="3134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-130" dirty="0">
                  <a:latin typeface="Arial"/>
                  <a:cs typeface="Arial"/>
                </a:rPr>
                <a:t>Inp</a:t>
              </a:r>
              <a:r>
                <a:rPr sz="1600" b="1" spc="-90" dirty="0">
                  <a:latin typeface="Arial"/>
                  <a:cs typeface="Arial"/>
                </a:rPr>
                <a:t>ut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72" name="object 33">
              <a:extLst>
                <a:ext uri="{FF2B5EF4-FFF2-40B4-BE49-F238E27FC236}">
                  <a16:creationId xmlns:a16="http://schemas.microsoft.com/office/drawing/2014/main" id="{13DC5FF5-DC5B-4612-8400-B850D9BAA589}"/>
                </a:ext>
              </a:extLst>
            </p:cNvPr>
            <p:cNvSpPr/>
            <p:nvPr/>
          </p:nvSpPr>
          <p:spPr>
            <a:xfrm>
              <a:off x="3302508" y="5235702"/>
              <a:ext cx="190500" cy="396240"/>
            </a:xfrm>
            <a:custGeom>
              <a:avLst/>
              <a:gdLst/>
              <a:ahLst/>
              <a:cxnLst/>
              <a:rect l="l" t="t" r="r" b="b"/>
              <a:pathLst>
                <a:path w="190500" h="396239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396100"/>
                  </a:lnTo>
                  <a:lnTo>
                    <a:pt x="114300" y="396100"/>
                  </a:lnTo>
                  <a:lnTo>
                    <a:pt x="114300" y="171450"/>
                  </a:lnTo>
                  <a:close/>
                </a:path>
                <a:path w="190500" h="396239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396239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3" name="object 34">
              <a:extLst>
                <a:ext uri="{FF2B5EF4-FFF2-40B4-BE49-F238E27FC236}">
                  <a16:creationId xmlns:a16="http://schemas.microsoft.com/office/drawing/2014/main" id="{76D61951-0420-40E8-A4C5-4309C69B7FD0}"/>
                </a:ext>
              </a:extLst>
            </p:cNvPr>
            <p:cNvSpPr/>
            <p:nvPr/>
          </p:nvSpPr>
          <p:spPr>
            <a:xfrm>
              <a:off x="2782061" y="3477005"/>
              <a:ext cx="1231900" cy="280670"/>
            </a:xfrm>
            <a:custGeom>
              <a:avLst/>
              <a:gdLst/>
              <a:ahLst/>
              <a:cxnLst/>
              <a:rect l="l" t="t" r="r" b="b"/>
              <a:pathLst>
                <a:path w="1231900" h="280670">
                  <a:moveTo>
                    <a:pt x="0" y="280415"/>
                  </a:moveTo>
                  <a:lnTo>
                    <a:pt x="1231391" y="280415"/>
                  </a:lnTo>
                  <a:lnTo>
                    <a:pt x="1231391" y="0"/>
                  </a:lnTo>
                  <a:lnTo>
                    <a:pt x="0" y="0"/>
                  </a:lnTo>
                  <a:lnTo>
                    <a:pt x="0" y="28041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4" name="object 35">
              <a:extLst>
                <a:ext uri="{FF2B5EF4-FFF2-40B4-BE49-F238E27FC236}">
                  <a16:creationId xmlns:a16="http://schemas.microsoft.com/office/drawing/2014/main" id="{3ECEF5E6-AF95-4C01-8090-6722FA58CFE0}"/>
                </a:ext>
              </a:extLst>
            </p:cNvPr>
            <p:cNvSpPr/>
            <p:nvPr/>
          </p:nvSpPr>
          <p:spPr>
            <a:xfrm>
              <a:off x="3302508" y="3772661"/>
              <a:ext cx="190500" cy="393700"/>
            </a:xfrm>
            <a:custGeom>
              <a:avLst/>
              <a:gdLst/>
              <a:ahLst/>
              <a:cxnLst/>
              <a:rect l="l" t="t" r="r" b="b"/>
              <a:pathLst>
                <a:path w="190500" h="3937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393192"/>
                  </a:lnTo>
                  <a:lnTo>
                    <a:pt x="114300" y="393192"/>
                  </a:lnTo>
                  <a:lnTo>
                    <a:pt x="114300" y="171450"/>
                  </a:lnTo>
                  <a:close/>
                </a:path>
                <a:path w="190500" h="3937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3937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5" name="object 36">
              <a:extLst>
                <a:ext uri="{FF2B5EF4-FFF2-40B4-BE49-F238E27FC236}">
                  <a16:creationId xmlns:a16="http://schemas.microsoft.com/office/drawing/2014/main" id="{278E0D9B-E1C0-447B-B1E8-BF7EEF57C5DA}"/>
                </a:ext>
              </a:extLst>
            </p:cNvPr>
            <p:cNvSpPr/>
            <p:nvPr/>
          </p:nvSpPr>
          <p:spPr>
            <a:xfrm>
              <a:off x="3302508" y="4545329"/>
              <a:ext cx="190500" cy="393700"/>
            </a:xfrm>
            <a:custGeom>
              <a:avLst/>
              <a:gdLst/>
              <a:ahLst/>
              <a:cxnLst/>
              <a:rect l="l" t="t" r="r" b="b"/>
              <a:pathLst>
                <a:path w="190500" h="3937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393573"/>
                  </a:lnTo>
                  <a:lnTo>
                    <a:pt x="114300" y="393573"/>
                  </a:lnTo>
                  <a:lnTo>
                    <a:pt x="114300" y="171450"/>
                  </a:lnTo>
                  <a:close/>
                </a:path>
                <a:path w="190500" h="3937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3937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6" name="object 37">
              <a:extLst>
                <a:ext uri="{FF2B5EF4-FFF2-40B4-BE49-F238E27FC236}">
                  <a16:creationId xmlns:a16="http://schemas.microsoft.com/office/drawing/2014/main" id="{46F816D8-442C-4EA3-A4EF-A041AD3BE15C}"/>
                </a:ext>
              </a:extLst>
            </p:cNvPr>
            <p:cNvSpPr/>
            <p:nvPr/>
          </p:nvSpPr>
          <p:spPr>
            <a:xfrm>
              <a:off x="3375659" y="4252721"/>
              <a:ext cx="44450" cy="200660"/>
            </a:xfrm>
            <a:custGeom>
              <a:avLst/>
              <a:gdLst/>
              <a:ahLst/>
              <a:cxnLst/>
              <a:rect l="l" t="t" r="r" b="b"/>
              <a:pathLst>
                <a:path w="44450" h="200660">
                  <a:moveTo>
                    <a:pt x="0" y="200278"/>
                  </a:moveTo>
                  <a:lnTo>
                    <a:pt x="44196" y="200278"/>
                  </a:lnTo>
                  <a:lnTo>
                    <a:pt x="44196" y="0"/>
                  </a:lnTo>
                  <a:lnTo>
                    <a:pt x="0" y="0"/>
                  </a:lnTo>
                  <a:lnTo>
                    <a:pt x="0" y="200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7" name="object 38">
              <a:extLst>
                <a:ext uri="{FF2B5EF4-FFF2-40B4-BE49-F238E27FC236}">
                  <a16:creationId xmlns:a16="http://schemas.microsoft.com/office/drawing/2014/main" id="{48622A8E-60BA-4C6C-9C34-F7E2D9844EA9}"/>
                </a:ext>
              </a:extLst>
            </p:cNvPr>
            <p:cNvSpPr/>
            <p:nvPr/>
          </p:nvSpPr>
          <p:spPr>
            <a:xfrm>
              <a:off x="3305302" y="3092957"/>
              <a:ext cx="190500" cy="374015"/>
            </a:xfrm>
            <a:custGeom>
              <a:avLst/>
              <a:gdLst/>
              <a:ahLst/>
              <a:cxnLst/>
              <a:rect l="l" t="t" r="r" b="b"/>
              <a:pathLst>
                <a:path w="190500" h="374014">
                  <a:moveTo>
                    <a:pt x="114194" y="190221"/>
                  </a:moveTo>
                  <a:lnTo>
                    <a:pt x="76094" y="190780"/>
                  </a:lnTo>
                  <a:lnTo>
                    <a:pt x="78739" y="373633"/>
                  </a:lnTo>
                  <a:lnTo>
                    <a:pt x="116839" y="373125"/>
                  </a:lnTo>
                  <a:lnTo>
                    <a:pt x="114194" y="190221"/>
                  </a:lnTo>
                  <a:close/>
                </a:path>
                <a:path w="190500" h="374014">
                  <a:moveTo>
                    <a:pt x="92456" y="0"/>
                  </a:moveTo>
                  <a:lnTo>
                    <a:pt x="0" y="191896"/>
                  </a:lnTo>
                  <a:lnTo>
                    <a:pt x="76094" y="190780"/>
                  </a:lnTo>
                  <a:lnTo>
                    <a:pt x="75819" y="171703"/>
                  </a:lnTo>
                  <a:lnTo>
                    <a:pt x="113919" y="171195"/>
                  </a:lnTo>
                  <a:lnTo>
                    <a:pt x="181100" y="171195"/>
                  </a:lnTo>
                  <a:lnTo>
                    <a:pt x="92456" y="0"/>
                  </a:lnTo>
                  <a:close/>
                </a:path>
                <a:path w="190500" h="374014">
                  <a:moveTo>
                    <a:pt x="113919" y="171195"/>
                  </a:moveTo>
                  <a:lnTo>
                    <a:pt x="75819" y="171703"/>
                  </a:lnTo>
                  <a:lnTo>
                    <a:pt x="76094" y="190780"/>
                  </a:lnTo>
                  <a:lnTo>
                    <a:pt x="114194" y="190221"/>
                  </a:lnTo>
                  <a:lnTo>
                    <a:pt x="113919" y="171195"/>
                  </a:lnTo>
                  <a:close/>
                </a:path>
                <a:path w="190500" h="374014">
                  <a:moveTo>
                    <a:pt x="181100" y="171195"/>
                  </a:moveTo>
                  <a:lnTo>
                    <a:pt x="113919" y="171195"/>
                  </a:lnTo>
                  <a:lnTo>
                    <a:pt x="114194" y="190221"/>
                  </a:lnTo>
                  <a:lnTo>
                    <a:pt x="190373" y="189102"/>
                  </a:lnTo>
                  <a:lnTo>
                    <a:pt x="181100" y="171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75818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3567</TotalTime>
  <Words>2272</Words>
  <Application>Microsoft Office PowerPoint</Application>
  <PresentationFormat>화면 슬라이드 쇼(4:3)</PresentationFormat>
  <Paragraphs>497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DejaVu Serif</vt:lpstr>
      <vt:lpstr>나눔바른고딕</vt:lpstr>
      <vt:lpstr>나눔바른고딕 Light</vt:lpstr>
      <vt:lpstr>맑은 고딕</vt:lpstr>
      <vt:lpstr>Arial</vt:lpstr>
      <vt:lpstr>Calibri</vt:lpstr>
      <vt:lpstr>Times New Roman</vt:lpstr>
      <vt:lpstr>Trebuchet MS</vt:lpstr>
      <vt:lpstr>Office 테마</vt:lpstr>
      <vt:lpstr>With Great Training Comes Great Vulnerability:  Practical Attacks against Transfer Learning</vt:lpstr>
      <vt:lpstr>What This Paper is About? – Summary</vt:lpstr>
      <vt:lpstr>What This Paper is About? – Summary</vt:lpstr>
      <vt:lpstr>Contribution</vt:lpstr>
      <vt:lpstr>Contribution</vt:lpstr>
      <vt:lpstr>Content</vt:lpstr>
      <vt:lpstr>Deep Learning Models Always Hunger for Data</vt:lpstr>
      <vt:lpstr>A Prevailing Solution: Transfer Learning</vt:lpstr>
      <vt:lpstr>Transfer Learning: Details</vt:lpstr>
      <vt:lpstr>Transfer Learning: Example</vt:lpstr>
      <vt:lpstr>Three Types of Transfer Learning</vt:lpstr>
      <vt:lpstr>Dataset &amp; Transfer Learning Results</vt:lpstr>
      <vt:lpstr>Content</vt:lpstr>
      <vt:lpstr>Is Transfer Learning Safe?</vt:lpstr>
      <vt:lpstr>Adversarial Attack</vt:lpstr>
      <vt:lpstr>Attack Models of Prior Adversarial Attacks</vt:lpstr>
      <vt:lpstr>Attack Model</vt:lpstr>
      <vt:lpstr>Attack Methodology: Neuron Mimicry</vt:lpstr>
      <vt:lpstr>Computing Perturbation for Targeted Attack</vt:lpstr>
      <vt:lpstr>Computing Perturbation for Targeted Attack</vt:lpstr>
      <vt:lpstr>Perturbation Budget</vt:lpstr>
      <vt:lpstr>Computing Perturbation for Non-Targeted Attack</vt:lpstr>
      <vt:lpstr>Computing Perturbation for Non-Targeted Attack</vt:lpstr>
      <vt:lpstr>Dataset Review</vt:lpstr>
      <vt:lpstr>Attack Effectiveness</vt:lpstr>
      <vt:lpstr>Attack Effectiveness</vt:lpstr>
      <vt:lpstr>Impact of The Attack Layer (1)</vt:lpstr>
      <vt:lpstr>Impact of The Attack Layer (1)</vt:lpstr>
      <vt:lpstr>Impact of The Attack Layer (2)</vt:lpstr>
      <vt:lpstr>Content</vt:lpstr>
      <vt:lpstr>Challenges of Attack in the Wild</vt:lpstr>
      <vt:lpstr>Fingerprinting Method</vt:lpstr>
      <vt:lpstr>Fingerprinting Method</vt:lpstr>
      <vt:lpstr>Validation of Fingerprinting Method</vt:lpstr>
      <vt:lpstr>Validation of Fingerprinting Method</vt:lpstr>
      <vt:lpstr>Challenges of Attack in the Wild</vt:lpstr>
      <vt:lpstr>Challenges of Attack in the Wild</vt:lpstr>
      <vt:lpstr>Content</vt:lpstr>
      <vt:lpstr>1st solution: adding dropout layer at the input layer</vt:lpstr>
      <vt:lpstr>1st solution: adding dropout layer at the input layer</vt:lpstr>
      <vt:lpstr>2nd solution: Injecting Neuron distance</vt:lpstr>
      <vt:lpstr>Effectiveness of Defense</vt:lpstr>
      <vt:lpstr>Conclusion</vt:lpstr>
      <vt:lpstr>Discussion #1</vt:lpstr>
      <vt:lpstr>Discussion points #2b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Jung-hwan</dc:creator>
  <cp:lastModifiedBy>WOO</cp:lastModifiedBy>
  <cp:revision>84</cp:revision>
  <dcterms:created xsi:type="dcterms:W3CDTF">2019-03-15T05:45:15Z</dcterms:created>
  <dcterms:modified xsi:type="dcterms:W3CDTF">2019-09-03T06:44:03Z</dcterms:modified>
</cp:coreProperties>
</file>