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28" r:id="rId23"/>
    <p:sldId id="330" r:id="rId24"/>
    <p:sldId id="332" r:id="rId25"/>
    <p:sldId id="331" r:id="rId26"/>
    <p:sldId id="333" r:id="rId27"/>
    <p:sldId id="334" r:id="rId28"/>
    <p:sldId id="335" r:id="rId29"/>
    <p:sldId id="337" r:id="rId30"/>
    <p:sldId id="336" r:id="rId31"/>
    <p:sldId id="338" r:id="rId32"/>
    <p:sldId id="340" r:id="rId33"/>
    <p:sldId id="339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3" r:id="rId46"/>
    <p:sldId id="352" r:id="rId47"/>
    <p:sldId id="355" r:id="rId48"/>
    <p:sldId id="354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6C0"/>
    <a:srgbClr val="FF00FF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AB2EBC-B682-44A4-A8EF-4A013DC2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AF86E-9B22-4B46-A3D8-9D0308194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3230-4F64-4927-BD75-4B8C248F944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CDF4-CB4D-46AC-A36C-2476DB4185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3ADB-DCFA-4CD3-B094-050E1D7479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C4B64-DBCE-4147-A82B-4DA5B9B4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52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9715-206F-4735-88CE-5603A39B2CA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BC31-AEC2-46DD-80F3-D2BEABB96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0EFDF1-3F72-4391-B12C-02D4D53BE77D}"/>
              </a:ext>
            </a:extLst>
          </p:cNvPr>
          <p:cNvSpPr/>
          <p:nvPr userDrawn="1"/>
        </p:nvSpPr>
        <p:spPr>
          <a:xfrm>
            <a:off x="144000" y="3052061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B97E2-459A-42C0-BDAE-FE96590B2294}"/>
              </a:ext>
            </a:extLst>
          </p:cNvPr>
          <p:cNvSpPr/>
          <p:nvPr userDrawn="1"/>
        </p:nvSpPr>
        <p:spPr>
          <a:xfrm>
            <a:off x="144000" y="2977940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9DEF2-E5CA-4B7E-823C-E84DE6D3955B}"/>
              </a:ext>
            </a:extLst>
          </p:cNvPr>
          <p:cNvSpPr/>
          <p:nvPr userDrawn="1"/>
        </p:nvSpPr>
        <p:spPr>
          <a:xfrm rot="2808188">
            <a:off x="266388" y="2529519"/>
            <a:ext cx="347221" cy="76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440027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3000" y="3376902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0668A6F-2987-4AA5-9B4A-07327F802E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C36F5C-D65F-4F70-A1EE-53D57823169F}"/>
              </a:ext>
            </a:extLst>
          </p:cNvPr>
          <p:cNvSpPr/>
          <p:nvPr userDrawn="1"/>
        </p:nvSpPr>
        <p:spPr>
          <a:xfrm>
            <a:off x="144000" y="1385324"/>
            <a:ext cx="9000000" cy="108000"/>
          </a:xfrm>
          <a:prstGeom prst="rect">
            <a:avLst/>
          </a:prstGeom>
          <a:solidFill>
            <a:srgbClr val="187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2C542-54B4-4C3E-BE60-EDA1E7AB4F3B}"/>
              </a:ext>
            </a:extLst>
          </p:cNvPr>
          <p:cNvSpPr/>
          <p:nvPr userDrawn="1"/>
        </p:nvSpPr>
        <p:spPr>
          <a:xfrm>
            <a:off x="144000" y="1311203"/>
            <a:ext cx="9000000" cy="720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628650" y="1639047"/>
            <a:ext cx="7886700" cy="43513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lnSpc>
                <a:spcPct val="100000"/>
              </a:lnSpc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lnSpc>
                <a:spcPct val="100000"/>
              </a:lnSpc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0E38485-21F1-473C-A041-033DAD9A39DF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9642F4-C703-41A3-8ADF-9B460EA31648}"/>
              </a:ext>
            </a:extLst>
          </p:cNvPr>
          <p:cNvSpPr/>
          <p:nvPr userDrawn="1"/>
        </p:nvSpPr>
        <p:spPr>
          <a:xfrm rot="2808188">
            <a:off x="292495" y="685805"/>
            <a:ext cx="508366" cy="1022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86595" y="431841"/>
            <a:ext cx="7886700" cy="890547"/>
          </a:xfrm>
        </p:spPr>
        <p:txBody>
          <a:bodyPr anchor="b">
            <a:normAutofit/>
          </a:bodyPr>
          <a:lstStyle>
            <a:lvl1pPr algn="l">
              <a:defRPr sz="4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15F85-69FD-4A41-AB62-E2D3AAEF6501}"/>
              </a:ext>
            </a:extLst>
          </p:cNvPr>
          <p:cNvGrpSpPr/>
          <p:nvPr userDrawn="1"/>
        </p:nvGrpSpPr>
        <p:grpSpPr>
          <a:xfrm>
            <a:off x="28763" y="4221190"/>
            <a:ext cx="9115237" cy="476274"/>
            <a:chOff x="28763" y="4221190"/>
            <a:chExt cx="9115237" cy="476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7819B3-7E5A-4CBA-BCA8-9329557B2542}"/>
                </a:ext>
              </a:extLst>
            </p:cNvPr>
            <p:cNvSpPr/>
            <p:nvPr userDrawn="1"/>
          </p:nvSpPr>
          <p:spPr>
            <a:xfrm>
              <a:off x="144000" y="4589464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216B24-4207-413D-BDEB-23BED64B5628}"/>
                </a:ext>
              </a:extLst>
            </p:cNvPr>
            <p:cNvSpPr/>
            <p:nvPr userDrawn="1"/>
          </p:nvSpPr>
          <p:spPr>
            <a:xfrm>
              <a:off x="144000" y="4515343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94E00B-9EDF-45D4-8602-2D7AD501F57A}"/>
                </a:ext>
              </a:extLst>
            </p:cNvPr>
            <p:cNvSpPr/>
            <p:nvPr userDrawn="1"/>
          </p:nvSpPr>
          <p:spPr>
            <a:xfrm rot="4500000">
              <a:off x="956326" y="3293627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r">
              <a:defRPr sz="6000" b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15F4-D42D-4294-B3F2-ACA2230A7C25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213FB3-DF8E-46A7-9ED7-5B863F6BB3E1}"/>
              </a:ext>
            </a:extLst>
          </p:cNvPr>
          <p:cNvGrpSpPr/>
          <p:nvPr userDrawn="1"/>
        </p:nvGrpSpPr>
        <p:grpSpPr>
          <a:xfrm>
            <a:off x="28763" y="1385351"/>
            <a:ext cx="9115237" cy="476274"/>
            <a:chOff x="28763" y="1385351"/>
            <a:chExt cx="9115237" cy="4762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CAC69-6473-4FB0-89BC-690487DAC71B}"/>
                </a:ext>
              </a:extLst>
            </p:cNvPr>
            <p:cNvSpPr/>
            <p:nvPr userDrawn="1"/>
          </p:nvSpPr>
          <p:spPr>
            <a:xfrm>
              <a:off x="144000" y="1753625"/>
              <a:ext cx="9000000" cy="108000"/>
            </a:xfrm>
            <a:prstGeom prst="rect">
              <a:avLst/>
            </a:prstGeom>
            <a:solidFill>
              <a:srgbClr val="187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3C71CE-9292-43A5-AFDE-E1C69EB1A625}"/>
                </a:ext>
              </a:extLst>
            </p:cNvPr>
            <p:cNvSpPr/>
            <p:nvPr userDrawn="1"/>
          </p:nvSpPr>
          <p:spPr>
            <a:xfrm>
              <a:off x="144000" y="1679504"/>
              <a:ext cx="9000000" cy="72000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A40729-51A9-4EBB-92AB-7CBF9CAD30FD}"/>
                </a:ext>
              </a:extLst>
            </p:cNvPr>
            <p:cNvSpPr/>
            <p:nvPr userDrawn="1"/>
          </p:nvSpPr>
          <p:spPr>
            <a:xfrm rot="4500000">
              <a:off x="956326" y="457788"/>
              <a:ext cx="223366" cy="20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EB46-B2A3-4617-BAD0-B3F65B645F2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E5F-CD42-4E6E-A34C-61E7DD73B21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4FF731-EB89-4F17-8716-121218DD94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7" y="6407035"/>
            <a:ext cx="1131987" cy="314441"/>
          </a:xfrm>
          <a:prstGeom prst="rect">
            <a:avLst/>
          </a:prstGeom>
        </p:spPr>
      </p:pic>
      <p:pic>
        <p:nvPicPr>
          <p:cNvPr id="1026" name="Picture 2" descr="https://cs.kaist.ac.kr/upload_files/research_lab/14b823e624b54d6d93270dd3df4f8c9a.jpg">
            <a:extLst>
              <a:ext uri="{FF2B5EF4-FFF2-40B4-BE49-F238E27FC236}">
                <a16:creationId xmlns:a16="http://schemas.microsoft.com/office/drawing/2014/main" id="{C1F3C35B-A8C4-4A10-AB5F-3AB332D504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503" r="-3402"/>
          <a:stretch/>
        </p:blipFill>
        <p:spPr bwMode="auto">
          <a:xfrm>
            <a:off x="116952" y="6277151"/>
            <a:ext cx="1108422" cy="5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B284-FA56-4649-92F1-A7F74493397D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5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85BE2C3-4C00-4662-A8F6-AE817E3951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5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나눔바른고딕" panose="020B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나눔바른고딕" panose="020B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3F5D-55C5-4F80-827B-DE01A0025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Effective Detection of  Multimedia Protocol Tunneling  using Machine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89F38-2935-4013-BF5C-EABFCCE18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ko-KR" dirty="0"/>
              <a:t>USENIX SECURITY ‘ 18</a:t>
            </a:r>
          </a:p>
          <a:p>
            <a:r>
              <a:rPr lang="pt-BR" altLang="ko-KR" dirty="0"/>
              <a:t>DIOGO BARRADAS, NUNO SANTOS, </a:t>
            </a:r>
            <a:r>
              <a:rPr lang="pt-BR" altLang="ko-KR"/>
              <a:t>LUIS RODRIGUES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70153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F60620-DBA9-4385-8160-7488F958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Facet + </a:t>
            </a:r>
            <a:r>
              <a:rPr lang="en-US" altLang="ko-KR" dirty="0" err="1">
                <a:solidFill>
                  <a:srgbClr val="C00000"/>
                </a:solidFill>
              </a:rPr>
              <a:t>CovertCast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Using bi-directional Skype videocall</a:t>
            </a:r>
          </a:p>
          <a:p>
            <a:r>
              <a:rPr lang="en-US" altLang="ko-KR" dirty="0"/>
              <a:t>Encode data into images and transmit it</a:t>
            </a:r>
          </a:p>
          <a:p>
            <a:r>
              <a:rPr lang="en-US" altLang="ko-KR" dirty="0"/>
              <a:t>Encoded data (colored matrix) is </a:t>
            </a:r>
            <a:r>
              <a:rPr lang="en-US" altLang="ko-KR" dirty="0" err="1"/>
              <a:t>overlayed</a:t>
            </a:r>
            <a:endParaRPr lang="en-US" altLang="ko-KR" dirty="0"/>
          </a:p>
          <a:p>
            <a:pPr lvl="1"/>
            <a:r>
              <a:rPr lang="en-US" altLang="ko-KR" dirty="0"/>
              <a:t>in a fraction of the call screen</a:t>
            </a:r>
          </a:p>
          <a:p>
            <a:pPr lvl="1"/>
            <a:r>
              <a:rPr lang="en-US" altLang="ko-KR" dirty="0"/>
              <a:t>on top of a typical chat video</a:t>
            </a:r>
          </a:p>
          <a:p>
            <a:r>
              <a:rPr lang="en-US" altLang="ko-KR" b="1" dirty="0"/>
              <a:t>Parameter</a:t>
            </a:r>
            <a:r>
              <a:rPr lang="en-US" altLang="ko-KR" dirty="0"/>
              <a:t>: &lt;Payload frame area, cell size, number of bits, framerate&gt;</a:t>
            </a:r>
          </a:p>
          <a:p>
            <a:pPr lvl="1"/>
            <a:r>
              <a:rPr lang="en-US" altLang="ko-KR" dirty="0"/>
              <a:t>Used &lt;320 X 240, 8 X 8, 6, 1&gt;, &lt;160 X 120, 4 X 4, 6, 1&gt;</a:t>
            </a:r>
          </a:p>
          <a:p>
            <a:pPr lvl="1"/>
            <a:r>
              <a:rPr lang="en-US" altLang="ko-KR" dirty="0"/>
              <a:t>Resolution: 640 X 480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BF3A5-2272-44A8-AFB6-08908F7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5F0F56-7934-4D7A-A917-C61F391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System: </a:t>
            </a:r>
            <a:r>
              <a:rPr lang="en-US" altLang="ko-KR" dirty="0" err="1"/>
              <a:t>DeltaShaper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F60620-DBA9-4385-8160-7488F958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State-level adversary</a:t>
            </a:r>
          </a:p>
          <a:p>
            <a:pPr lvl="1"/>
            <a:r>
              <a:rPr lang="en-US" altLang="ko-KR" dirty="0"/>
              <a:t>will attempt to detect the covert traffic</a:t>
            </a:r>
          </a:p>
          <a:p>
            <a:r>
              <a:rPr lang="en-US" altLang="ko-KR" dirty="0"/>
              <a:t>Providers of encrypted multimedia apps are not  assumed to collude with the adversary</a:t>
            </a:r>
          </a:p>
          <a:p>
            <a:pPr lvl="1"/>
            <a:r>
              <a:rPr lang="en-US" altLang="ko-KR" dirty="0"/>
              <a:t>ex: YouTube service provider will not give the raw  multimedia content of arbitrary video</a:t>
            </a:r>
          </a:p>
          <a:p>
            <a:r>
              <a:rPr lang="en-US" altLang="ko-KR" dirty="0"/>
              <a:t>Adversary cannot control end-user’s computer</a:t>
            </a:r>
          </a:p>
          <a:p>
            <a:pPr lvl="1"/>
            <a:r>
              <a:rPr lang="en-US" altLang="ko-KR" dirty="0"/>
              <a:t>But domestic ISPs will cooperate with adversary</a:t>
            </a:r>
          </a:p>
          <a:p>
            <a:pPr lvl="1"/>
            <a:r>
              <a:rPr lang="en-US" altLang="ko-KR" dirty="0"/>
              <a:t>So that the adversary can monitor the traffic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BF3A5-2272-44A8-AFB6-08908F7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5F0F56-7934-4D7A-A917-C61F391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Adversary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12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D5D358-F0DD-468F-BBC1-FE9CCC2E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two variables differ significantly?</a:t>
            </a:r>
          </a:p>
          <a:p>
            <a:pPr lvl="1"/>
            <a:r>
              <a:rPr lang="en-US" altLang="ko-KR" dirty="0"/>
              <a:t>By comparing the observed &amp; expected frequencies</a:t>
            </a:r>
          </a:p>
          <a:p>
            <a:r>
              <a:rPr lang="en-US" altLang="ko-KR" dirty="0"/>
              <a:t>Metric used in evaluating </a:t>
            </a:r>
            <a:r>
              <a:rPr lang="en-US" altLang="ko-KR" dirty="0">
                <a:solidFill>
                  <a:srgbClr val="1876C0"/>
                </a:solidFill>
              </a:rPr>
              <a:t>Facet</a:t>
            </a:r>
          </a:p>
          <a:p>
            <a:r>
              <a:rPr lang="en-US" altLang="ko-KR" dirty="0"/>
              <a:t>Used bi-gram distribution of packet lengths</a:t>
            </a:r>
          </a:p>
          <a:p>
            <a:pPr lvl="1"/>
            <a:r>
              <a:rPr lang="en-US" altLang="ko-KR" dirty="0"/>
              <a:t>some extreme bi-grams are discarded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7250CF-C7A2-4B7A-BBAE-86BBAE46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7259ACA-4483-4CE6-A23B-DF7F9020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Pearson’s Chi-squared Test (</a:t>
            </a:r>
            <a:r>
              <a:rPr lang="el-GR" altLang="ko-KR" dirty="0"/>
              <a:t>χ2)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0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246C35-E390-4599-A57E-26508A45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Measuring relative entropy between two targets</a:t>
            </a:r>
          </a:p>
          <a:p>
            <a:pPr lvl="1"/>
            <a:r>
              <a:rPr lang="en-US" altLang="ko-KR" dirty="0"/>
              <a:t>By computing the information lost</a:t>
            </a:r>
          </a:p>
          <a:p>
            <a:pPr lvl="1"/>
            <a:r>
              <a:rPr lang="en-US" altLang="ko-KR" dirty="0"/>
              <a:t>When trying to approximate one dist. with the other</a:t>
            </a:r>
          </a:p>
          <a:p>
            <a:r>
              <a:rPr lang="en-US" altLang="ko-KR" dirty="0"/>
              <a:t>Metric used for building a classifier for </a:t>
            </a:r>
            <a:r>
              <a:rPr lang="en-US" altLang="ko-KR" dirty="0" err="1">
                <a:solidFill>
                  <a:srgbClr val="1876C0"/>
                </a:solidFill>
              </a:rPr>
              <a:t>CovertCast</a:t>
            </a:r>
            <a:endParaRPr lang="en-US" altLang="ko-KR" dirty="0">
              <a:solidFill>
                <a:srgbClr val="1876C0"/>
              </a:solidFill>
            </a:endParaRPr>
          </a:p>
          <a:p>
            <a:r>
              <a:rPr lang="en-US" altLang="ko-KR" dirty="0"/>
              <a:t>Two target distributions</a:t>
            </a:r>
          </a:p>
          <a:p>
            <a:pPr lvl="1"/>
            <a:r>
              <a:rPr lang="en-US" altLang="ko-KR" dirty="0"/>
              <a:t>YouTube videos carrying modulated data</a:t>
            </a:r>
          </a:p>
          <a:p>
            <a:pPr lvl="1"/>
            <a:r>
              <a:rPr lang="en-US" altLang="ko-KR" dirty="0"/>
              <a:t>YouTube videos which are legitimate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6814FB-51C2-409E-83D0-2139DE7A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1EB9A1-29C6-425C-8D1B-4834CE85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KL(</a:t>
            </a:r>
            <a:r>
              <a:rPr lang="en-US" altLang="ko-KR" dirty="0" err="1"/>
              <a:t>Kullback-Leibler</a:t>
            </a:r>
            <a:r>
              <a:rPr lang="en-US" altLang="ko-KR" dirty="0"/>
              <a:t>) Divergence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3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A47924-19AF-4053-8735-418C2239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Measures the dissimilarity between two dist.</a:t>
            </a:r>
          </a:p>
          <a:p>
            <a:pPr lvl="1"/>
            <a:r>
              <a:rPr lang="en-US" altLang="ko-KR" dirty="0"/>
              <a:t>Distance between single features defined in a matrix</a:t>
            </a:r>
          </a:p>
          <a:p>
            <a:r>
              <a:rPr lang="en-US" altLang="ko-KR" dirty="0"/>
              <a:t>Metric used for building classifier for </a:t>
            </a:r>
            <a:r>
              <a:rPr lang="en-US" altLang="ko-KR" dirty="0" err="1">
                <a:solidFill>
                  <a:srgbClr val="1876C0"/>
                </a:solidFill>
              </a:rPr>
              <a:t>DeltaShaper</a:t>
            </a:r>
            <a:endParaRPr lang="en-US" altLang="ko-KR" dirty="0">
              <a:solidFill>
                <a:srgbClr val="1876C0"/>
              </a:solidFill>
            </a:endParaRPr>
          </a:p>
          <a:p>
            <a:r>
              <a:rPr lang="en-US" altLang="ko-KR" dirty="0"/>
              <a:t>Comparing quantized frequency dist. of </a:t>
            </a:r>
            <a:r>
              <a:rPr lang="en-US" altLang="ko-KR" dirty="0" err="1"/>
              <a:t>packetlen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75A36-0562-4808-A9F6-1EF69797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FBB348-7387-42FE-9C3E-1729DD0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Earth Movers’ Distance (EMD)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6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32DFB1-852F-4D7D-9EF1-F2F0FA7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335F02-BBCB-4256-9BA0-02ACF03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D2155B-32E0-429E-86BF-D5283BDC4C83}"/>
              </a:ext>
            </a:extLst>
          </p:cNvPr>
          <p:cNvSpPr/>
          <p:nvPr/>
        </p:nvSpPr>
        <p:spPr>
          <a:xfrm>
            <a:off x="131606" y="2147730"/>
            <a:ext cx="8880789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B7A4735-5678-4FE2-8CC5-E30DC846B53D}"/>
              </a:ext>
            </a:extLst>
          </p:cNvPr>
          <p:cNvSpPr/>
          <p:nvPr/>
        </p:nvSpPr>
        <p:spPr>
          <a:xfrm>
            <a:off x="3393185" y="2707385"/>
            <a:ext cx="5619115" cy="1624965"/>
          </a:xfrm>
          <a:custGeom>
            <a:avLst/>
            <a:gdLst/>
            <a:ahLst/>
            <a:cxnLst/>
            <a:rect l="l" t="t" r="r" b="b"/>
            <a:pathLst>
              <a:path w="5619115" h="1624964">
                <a:moveTo>
                  <a:pt x="0" y="0"/>
                </a:moveTo>
                <a:lnTo>
                  <a:pt x="5618988" y="0"/>
                </a:lnTo>
                <a:lnTo>
                  <a:pt x="5618988" y="1624584"/>
                </a:lnTo>
                <a:lnTo>
                  <a:pt x="0" y="16245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F8BD32-1411-42AC-B6D9-BBA21C7F1A98}"/>
              </a:ext>
            </a:extLst>
          </p:cNvPr>
          <p:cNvSpPr txBox="1"/>
          <p:nvPr/>
        </p:nvSpPr>
        <p:spPr>
          <a:xfrm>
            <a:off x="2488069" y="5589705"/>
            <a:ext cx="4179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Unobservability</a:t>
            </a:r>
            <a:r>
              <a:rPr sz="3200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35" dirty="0">
                <a:solidFill>
                  <a:srgbClr val="FF0000"/>
                </a:solidFill>
                <a:latin typeface="Arial"/>
                <a:cs typeface="Arial"/>
              </a:rPr>
              <a:t>Guranteed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32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32DFB1-852F-4D7D-9EF1-F2F0FA7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335F02-BBCB-4256-9BA0-02ACF03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D2155B-32E0-429E-86BF-D5283BDC4C83}"/>
              </a:ext>
            </a:extLst>
          </p:cNvPr>
          <p:cNvSpPr/>
          <p:nvPr/>
        </p:nvSpPr>
        <p:spPr>
          <a:xfrm>
            <a:off x="131606" y="2147730"/>
            <a:ext cx="8880789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5BAAA46-8D1B-4FA9-BD04-22E54795099F}"/>
              </a:ext>
            </a:extLst>
          </p:cNvPr>
          <p:cNvSpPr/>
          <p:nvPr/>
        </p:nvSpPr>
        <p:spPr>
          <a:xfrm>
            <a:off x="3393185" y="2707385"/>
            <a:ext cx="1793875" cy="1902460"/>
          </a:xfrm>
          <a:custGeom>
            <a:avLst/>
            <a:gdLst/>
            <a:ahLst/>
            <a:cxnLst/>
            <a:rect l="l" t="t" r="r" b="b"/>
            <a:pathLst>
              <a:path w="1793875" h="1902460">
                <a:moveTo>
                  <a:pt x="0" y="0"/>
                </a:moveTo>
                <a:lnTo>
                  <a:pt x="1793748" y="0"/>
                </a:lnTo>
                <a:lnTo>
                  <a:pt x="1793748" y="1901952"/>
                </a:lnTo>
                <a:lnTo>
                  <a:pt x="0" y="19019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6B97184-C9A2-433B-8E33-41C057D02A24}"/>
              </a:ext>
            </a:extLst>
          </p:cNvPr>
          <p:cNvSpPr txBox="1"/>
          <p:nvPr/>
        </p:nvSpPr>
        <p:spPr>
          <a:xfrm>
            <a:off x="2087257" y="5589705"/>
            <a:ext cx="4989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>
                <a:solidFill>
                  <a:srgbClr val="0070C0"/>
                </a:solidFill>
                <a:latin typeface="Arial"/>
                <a:cs typeface="Arial"/>
              </a:rPr>
              <a:t>χ</a:t>
            </a:r>
            <a:r>
              <a:rPr sz="3150" spc="-382" baseline="25132" dirty="0">
                <a:solidFill>
                  <a:srgbClr val="0070C0"/>
                </a:solidFill>
                <a:latin typeface="Arial"/>
                <a:cs typeface="Arial"/>
              </a:rPr>
              <a:t>2 </a:t>
            </a:r>
            <a:r>
              <a:rPr sz="3200" spc="-180" dirty="0">
                <a:solidFill>
                  <a:srgbClr val="FF0000"/>
                </a:solidFill>
                <a:latin typeface="Arial"/>
                <a:cs typeface="Arial"/>
              </a:rPr>
              <a:t>Outperforms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3200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54" dirty="0">
                <a:solidFill>
                  <a:srgbClr val="FF0000"/>
                </a:solidFill>
                <a:latin typeface="Arial"/>
                <a:cs typeface="Arial"/>
              </a:rPr>
              <a:t>Classifiers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7DABC15-1041-4AD5-8522-27F68F4CC2F8}"/>
              </a:ext>
            </a:extLst>
          </p:cNvPr>
          <p:cNvSpPr/>
          <p:nvPr/>
        </p:nvSpPr>
        <p:spPr>
          <a:xfrm>
            <a:off x="5251742" y="2707385"/>
            <a:ext cx="1793875" cy="1902460"/>
          </a:xfrm>
          <a:custGeom>
            <a:avLst/>
            <a:gdLst/>
            <a:ahLst/>
            <a:cxnLst/>
            <a:rect l="l" t="t" r="r" b="b"/>
            <a:pathLst>
              <a:path w="1793875" h="1902460">
                <a:moveTo>
                  <a:pt x="0" y="0"/>
                </a:moveTo>
                <a:lnTo>
                  <a:pt x="1793748" y="0"/>
                </a:lnTo>
                <a:lnTo>
                  <a:pt x="1793748" y="1901952"/>
                </a:lnTo>
                <a:lnTo>
                  <a:pt x="0" y="19019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132459B-E2A8-4776-BADA-808A1CA14C42}"/>
              </a:ext>
            </a:extLst>
          </p:cNvPr>
          <p:cNvSpPr/>
          <p:nvPr/>
        </p:nvSpPr>
        <p:spPr>
          <a:xfrm>
            <a:off x="7155218" y="2707385"/>
            <a:ext cx="1793875" cy="1902460"/>
          </a:xfrm>
          <a:custGeom>
            <a:avLst/>
            <a:gdLst/>
            <a:ahLst/>
            <a:cxnLst/>
            <a:rect l="l" t="t" r="r" b="b"/>
            <a:pathLst>
              <a:path w="1793875" h="1902460">
                <a:moveTo>
                  <a:pt x="0" y="0"/>
                </a:moveTo>
                <a:lnTo>
                  <a:pt x="1793748" y="0"/>
                </a:lnTo>
                <a:lnTo>
                  <a:pt x="1793748" y="1901952"/>
                </a:lnTo>
                <a:lnTo>
                  <a:pt x="0" y="19019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2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32DFB1-852F-4D7D-9EF1-F2F0FA7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335F02-BBCB-4256-9BA0-02ACF03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</a:t>
            </a:r>
            <a:endParaRPr lang="ko-KR" alt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D2155B-32E0-429E-86BF-D5283BDC4C83}"/>
              </a:ext>
            </a:extLst>
          </p:cNvPr>
          <p:cNvSpPr/>
          <p:nvPr/>
        </p:nvSpPr>
        <p:spPr>
          <a:xfrm>
            <a:off x="131606" y="2147730"/>
            <a:ext cx="8880789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305B7D9-C005-45C1-A403-CBC7CA629942}"/>
              </a:ext>
            </a:extLst>
          </p:cNvPr>
          <p:cNvSpPr txBox="1"/>
          <p:nvPr/>
        </p:nvSpPr>
        <p:spPr>
          <a:xfrm>
            <a:off x="917840" y="5589705"/>
            <a:ext cx="73285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5" dirty="0">
                <a:solidFill>
                  <a:srgbClr val="FF0000"/>
                </a:solidFill>
                <a:latin typeface="Arial"/>
                <a:cs typeface="Arial"/>
              </a:rPr>
              <a:t>CovertCast </a:t>
            </a:r>
            <a:r>
              <a:rPr sz="3200" spc="-250" dirty="0">
                <a:solidFill>
                  <a:srgbClr val="FF0000"/>
                </a:solidFill>
                <a:latin typeface="Arial"/>
                <a:cs typeface="Arial"/>
              </a:rPr>
              <a:t>Failed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200" spc="-5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FF0000"/>
                </a:solidFill>
                <a:latin typeface="Arial"/>
                <a:cs typeface="Arial"/>
              </a:rPr>
              <a:t>Guarantee 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Unobservability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B112601-10E6-40BA-9779-B9EEAD5B453E}"/>
              </a:ext>
            </a:extLst>
          </p:cNvPr>
          <p:cNvSpPr/>
          <p:nvPr/>
        </p:nvSpPr>
        <p:spPr>
          <a:xfrm>
            <a:off x="3393185" y="4331970"/>
            <a:ext cx="5619115" cy="277495"/>
          </a:xfrm>
          <a:custGeom>
            <a:avLst/>
            <a:gdLst/>
            <a:ahLst/>
            <a:cxnLst/>
            <a:rect l="l" t="t" r="r" b="b"/>
            <a:pathLst>
              <a:path w="5619115" h="277495">
                <a:moveTo>
                  <a:pt x="0" y="277367"/>
                </a:moveTo>
                <a:lnTo>
                  <a:pt x="5618988" y="277367"/>
                </a:lnTo>
                <a:lnTo>
                  <a:pt x="5618988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93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E3D42B-0C87-4F28-9619-E408B434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AAE5DE5-ED95-4B4B-A0AC-176961CF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543BB4-5B81-42B4-AC89-133488A299DA}"/>
              </a:ext>
            </a:extLst>
          </p:cNvPr>
          <p:cNvSpPr/>
          <p:nvPr/>
        </p:nvSpPr>
        <p:spPr>
          <a:xfrm>
            <a:off x="330499" y="1798320"/>
            <a:ext cx="8527197" cy="411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8756DD7-71AB-4AD7-A200-EE48667F5D39}"/>
              </a:ext>
            </a:extLst>
          </p:cNvPr>
          <p:cNvSpPr txBox="1"/>
          <p:nvPr/>
        </p:nvSpPr>
        <p:spPr>
          <a:xfrm>
            <a:off x="486802" y="5801629"/>
            <a:ext cx="8190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>
                <a:solidFill>
                  <a:srgbClr val="FF0000"/>
                </a:solidFill>
                <a:latin typeface="Arial"/>
                <a:cs typeface="Arial"/>
              </a:rPr>
              <a:t>χ</a:t>
            </a:r>
            <a:r>
              <a:rPr sz="3150" spc="-382" baseline="25132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200" spc="-280" dirty="0">
                <a:solidFill>
                  <a:srgbClr val="FF0000"/>
                </a:solidFill>
                <a:latin typeface="Arial"/>
                <a:cs typeface="Arial"/>
              </a:rPr>
              <a:t>Produces </a:t>
            </a:r>
            <a:r>
              <a:rPr sz="3200" spc="-300" dirty="0">
                <a:solidFill>
                  <a:srgbClr val="FF0000"/>
                </a:solidFill>
                <a:latin typeface="Arial"/>
                <a:cs typeface="Arial"/>
              </a:rPr>
              <a:t>Large 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Positive 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Rates </a:t>
            </a:r>
            <a:r>
              <a:rPr sz="2400" spc="-200" dirty="0">
                <a:solidFill>
                  <a:srgbClr val="FF0000"/>
                </a:solidFill>
                <a:latin typeface="Arial"/>
                <a:cs typeface="Arial"/>
              </a:rPr>
              <a:t>(Facet,</a:t>
            </a:r>
            <a:r>
              <a:rPr sz="2400" spc="-4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FF0000"/>
                </a:solidFill>
                <a:latin typeface="Arial"/>
                <a:cs typeface="Arial"/>
              </a:rPr>
              <a:t>DeltaShpaer)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884D3DB-37B3-49C1-8A3A-BAE3A43F6F2D}"/>
              </a:ext>
            </a:extLst>
          </p:cNvPr>
          <p:cNvSpPr/>
          <p:nvPr/>
        </p:nvSpPr>
        <p:spPr>
          <a:xfrm>
            <a:off x="858774" y="2195322"/>
            <a:ext cx="1605280" cy="0"/>
          </a:xfrm>
          <a:custGeom>
            <a:avLst/>
            <a:gdLst/>
            <a:ahLst/>
            <a:cxnLst/>
            <a:rect l="l" t="t" r="r" b="b"/>
            <a:pathLst>
              <a:path w="1605280">
                <a:moveTo>
                  <a:pt x="0" y="0"/>
                </a:moveTo>
                <a:lnTo>
                  <a:pt x="160496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9551FC0-483C-4618-BC26-585C6DB7593A}"/>
              </a:ext>
            </a:extLst>
          </p:cNvPr>
          <p:cNvSpPr/>
          <p:nvPr/>
        </p:nvSpPr>
        <p:spPr>
          <a:xfrm>
            <a:off x="2463545" y="2195322"/>
            <a:ext cx="0" cy="2544445"/>
          </a:xfrm>
          <a:custGeom>
            <a:avLst/>
            <a:gdLst/>
            <a:ahLst/>
            <a:cxnLst/>
            <a:rect l="l" t="t" r="r" b="b"/>
            <a:pathLst>
              <a:path h="2544445">
                <a:moveTo>
                  <a:pt x="0" y="2544127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705BF34-0563-4851-B602-2D119AEA082E}"/>
              </a:ext>
            </a:extLst>
          </p:cNvPr>
          <p:cNvSpPr txBox="1"/>
          <p:nvPr/>
        </p:nvSpPr>
        <p:spPr>
          <a:xfrm>
            <a:off x="540702" y="2046109"/>
            <a:ext cx="285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A5C9501-89E7-47BC-A084-F9DBECB16396}"/>
              </a:ext>
            </a:extLst>
          </p:cNvPr>
          <p:cNvSpPr txBox="1"/>
          <p:nvPr/>
        </p:nvSpPr>
        <p:spPr>
          <a:xfrm>
            <a:off x="2266624" y="4687997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45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A9B18EC-DA20-4630-978B-544507006F97}"/>
              </a:ext>
            </a:extLst>
          </p:cNvPr>
          <p:cNvSpPr/>
          <p:nvPr/>
        </p:nvSpPr>
        <p:spPr>
          <a:xfrm>
            <a:off x="5135117" y="2195322"/>
            <a:ext cx="1948180" cy="0"/>
          </a:xfrm>
          <a:custGeom>
            <a:avLst/>
            <a:gdLst/>
            <a:ahLst/>
            <a:cxnLst/>
            <a:rect l="l" t="t" r="r" b="b"/>
            <a:pathLst>
              <a:path w="1948179">
                <a:moveTo>
                  <a:pt x="0" y="0"/>
                </a:moveTo>
                <a:lnTo>
                  <a:pt x="194786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FD8C33E-D545-457D-8FB2-E898420402C7}"/>
              </a:ext>
            </a:extLst>
          </p:cNvPr>
          <p:cNvSpPr txBox="1"/>
          <p:nvPr/>
        </p:nvSpPr>
        <p:spPr>
          <a:xfrm>
            <a:off x="4817427" y="2046109"/>
            <a:ext cx="285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943D20C-9BC8-4D05-8389-9252F1A06B71}"/>
              </a:ext>
            </a:extLst>
          </p:cNvPr>
          <p:cNvSpPr/>
          <p:nvPr/>
        </p:nvSpPr>
        <p:spPr>
          <a:xfrm>
            <a:off x="7082790" y="2195322"/>
            <a:ext cx="0" cy="2544445"/>
          </a:xfrm>
          <a:custGeom>
            <a:avLst/>
            <a:gdLst/>
            <a:ahLst/>
            <a:cxnLst/>
            <a:rect l="l" t="t" r="r" b="b"/>
            <a:pathLst>
              <a:path h="2544445">
                <a:moveTo>
                  <a:pt x="0" y="2544127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4A38116-2994-4B2D-B3CC-35551E2B68A3}"/>
              </a:ext>
            </a:extLst>
          </p:cNvPr>
          <p:cNvSpPr txBox="1"/>
          <p:nvPr/>
        </p:nvSpPr>
        <p:spPr>
          <a:xfrm>
            <a:off x="6886308" y="4688078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51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686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9F53F7-E635-43B2-9C4B-CED278E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Trees (DT)</a:t>
            </a:r>
          </a:p>
          <a:p>
            <a:pPr lvl="1"/>
            <a:r>
              <a:rPr lang="en-US" altLang="ko-KR" dirty="0"/>
              <a:t>Each tree node is either a decision or leaf node</a:t>
            </a:r>
          </a:p>
          <a:p>
            <a:pPr lvl="1"/>
            <a:r>
              <a:rPr lang="en-US" altLang="ko-KR" dirty="0"/>
              <a:t>Decision node split the current branch by an attribute</a:t>
            </a:r>
          </a:p>
          <a:p>
            <a:r>
              <a:rPr lang="en-US" altLang="ko-KR" dirty="0"/>
              <a:t>Random Forests (RF)</a:t>
            </a:r>
          </a:p>
          <a:p>
            <a:pPr lvl="1"/>
            <a:r>
              <a:rPr lang="en-US" altLang="ko-KR" dirty="0"/>
              <a:t>An ensemble learning method</a:t>
            </a:r>
          </a:p>
          <a:p>
            <a:pPr lvl="1"/>
            <a:r>
              <a:rPr lang="en-US" altLang="ko-KR" dirty="0"/>
              <a:t>select result from a majority vote of multiple DTs</a:t>
            </a:r>
          </a:p>
          <a:p>
            <a:r>
              <a:rPr lang="en-US" altLang="ko-KR" dirty="0" err="1"/>
              <a:t>eXtreme</a:t>
            </a:r>
            <a:r>
              <a:rPr lang="en-US" altLang="ko-KR" dirty="0"/>
              <a:t> Gradient Boosting (</a:t>
            </a:r>
            <a:r>
              <a:rPr lang="en-US" altLang="ko-KR" dirty="0" err="1"/>
              <a:t>XGBoost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Creates a new tree which optimizes the predictions</a:t>
            </a:r>
          </a:p>
          <a:p>
            <a:pPr lvl="1"/>
            <a:r>
              <a:rPr lang="en-US" altLang="ko-KR" dirty="0"/>
              <a:t>Has a benefit to control overfitting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B6CABF-1364-4F21-AC42-09A1B1D3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7FFE659-40DB-4A1B-9FA5-FED3CEC4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Decision-Tree Based 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dirty="0"/>
              <a:t>Key Idea of This Paper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Existing Metrics</a:t>
            </a:r>
          </a:p>
          <a:p>
            <a:pPr lvl="1"/>
            <a:r>
              <a:rPr lang="en-US" altLang="ko-KR" dirty="0"/>
              <a:t>Similarity-based Classification</a:t>
            </a:r>
          </a:p>
          <a:p>
            <a:r>
              <a:rPr lang="en-US" altLang="ko-KR" dirty="0"/>
              <a:t>New Approach</a:t>
            </a:r>
          </a:p>
          <a:p>
            <a:pPr lvl="1"/>
            <a:r>
              <a:rPr lang="en-US" altLang="ko-KR" dirty="0"/>
              <a:t>Decision Tree-based Classification</a:t>
            </a:r>
          </a:p>
          <a:p>
            <a:r>
              <a:rPr lang="en-US" altLang="ko-KR" dirty="0"/>
              <a:t>Beyond Supervised Anomaly Detection</a:t>
            </a:r>
          </a:p>
          <a:p>
            <a:r>
              <a:rPr lang="en-US" altLang="ko-KR" dirty="0"/>
              <a:t>Discussion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1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9F53F7-E635-43B2-9C4B-CED278E8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Statistics (ST)</a:t>
            </a:r>
          </a:p>
          <a:p>
            <a:pPr lvl="1"/>
            <a:r>
              <a:rPr lang="en-US" altLang="ko-KR" dirty="0"/>
              <a:t>A timeseries of packet lengths</a:t>
            </a:r>
          </a:p>
          <a:p>
            <a:pPr lvl="1"/>
            <a:r>
              <a:rPr lang="en-US" altLang="ko-KR" dirty="0"/>
              <a:t>A timeseries of packet inter-arrival times</a:t>
            </a:r>
          </a:p>
          <a:p>
            <a:pPr lvl="1"/>
            <a:r>
              <a:rPr lang="en-US" altLang="ko-KR" dirty="0"/>
              <a:t>Burst behavior</a:t>
            </a:r>
          </a:p>
          <a:p>
            <a:r>
              <a:rPr lang="en-US" altLang="ko-KR" dirty="0"/>
              <a:t>Quantized Packet Lengths (PL)</a:t>
            </a:r>
          </a:p>
          <a:p>
            <a:pPr lvl="1"/>
            <a:r>
              <a:rPr lang="en-US" altLang="ko-KR" dirty="0"/>
              <a:t>Quantized frequency distribution of packet lengths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B6CABF-1364-4F21-AC42-09A1B1D3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7FFE659-40DB-4A1B-9FA5-FED3CEC4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Sets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89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F3A7A9-3B21-4A03-8F01-0C234E87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1: Summary Statistics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5DE8F-85DE-4ED6-877B-2B239CA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802554-C514-449F-A6B7-AC95AF34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Facet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D0DD08-DF09-4D4C-8C54-332FC21C5BAD}"/>
              </a:ext>
            </a:extLst>
          </p:cNvPr>
          <p:cNvSpPr/>
          <p:nvPr/>
        </p:nvSpPr>
        <p:spPr>
          <a:xfrm>
            <a:off x="102227" y="2421635"/>
            <a:ext cx="8939546" cy="263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87E9A08-D40B-4800-AFA9-48A19CC675DA}"/>
              </a:ext>
            </a:extLst>
          </p:cNvPr>
          <p:cNvSpPr txBox="1"/>
          <p:nvPr/>
        </p:nvSpPr>
        <p:spPr>
          <a:xfrm>
            <a:off x="867769" y="5408507"/>
            <a:ext cx="742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90" dirty="0">
                <a:solidFill>
                  <a:srgbClr val="FF0000"/>
                </a:solidFill>
                <a:latin typeface="Arial"/>
                <a:cs typeface="Arial"/>
              </a:rPr>
              <a:t>Random </a:t>
            </a:r>
            <a:r>
              <a:rPr sz="3200" spc="-270" dirty="0">
                <a:solidFill>
                  <a:srgbClr val="FF0000"/>
                </a:solidFill>
                <a:latin typeface="Arial"/>
                <a:cs typeface="Arial"/>
              </a:rPr>
              <a:t>Forest/XGBoost </a:t>
            </a:r>
            <a:r>
              <a:rPr sz="3200" spc="-310" dirty="0">
                <a:solidFill>
                  <a:srgbClr val="FF0000"/>
                </a:solidFill>
                <a:latin typeface="Arial"/>
                <a:cs typeface="Arial"/>
              </a:rPr>
              <a:t>Breaks</a:t>
            </a:r>
            <a:r>
              <a:rPr sz="3200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Unobservability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B8172AA-E204-4D65-AC39-69F22CDB1F28}"/>
              </a:ext>
            </a:extLst>
          </p:cNvPr>
          <p:cNvSpPr txBox="1"/>
          <p:nvPr/>
        </p:nvSpPr>
        <p:spPr>
          <a:xfrm>
            <a:off x="3633038" y="2927261"/>
            <a:ext cx="1379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FF0000"/>
                </a:solidFill>
                <a:latin typeface="Trebuchet MS"/>
                <a:cs typeface="Trebuchet MS"/>
              </a:rPr>
              <a:t>Min.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600" b="1" spc="-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0.95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78DC6F0-FA83-4B72-A210-A09C312619C1}"/>
              </a:ext>
            </a:extLst>
          </p:cNvPr>
          <p:cNvSpPr txBox="1"/>
          <p:nvPr/>
        </p:nvSpPr>
        <p:spPr>
          <a:xfrm>
            <a:off x="6592341" y="2831995"/>
            <a:ext cx="1964689" cy="7029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b="1" spc="-40" dirty="0">
                <a:solidFill>
                  <a:srgbClr val="FF0000"/>
                </a:solidFill>
                <a:latin typeface="Trebuchet MS"/>
                <a:cs typeface="Trebuchet MS"/>
              </a:rPr>
              <a:t>Min.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600" b="1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0.97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b="1" spc="-60" dirty="0">
                <a:solidFill>
                  <a:srgbClr val="FF0000"/>
                </a:solidFill>
                <a:latin typeface="Trebuchet MS"/>
                <a:cs typeface="Trebuchet MS"/>
              </a:rPr>
              <a:t>(Max.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600" b="1" spc="-140" dirty="0">
                <a:solidFill>
                  <a:srgbClr val="FF0000"/>
                </a:solidFill>
                <a:latin typeface="Arial"/>
                <a:cs typeface="Arial"/>
              </a:rPr>
              <a:t>χ</a:t>
            </a:r>
            <a:r>
              <a:rPr sz="1575" b="1" spc="-209" baseline="26455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600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0.85)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125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F3A7A9-3B21-4A03-8F01-0C234E87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1: Summary Statistics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5DE8F-85DE-4ED6-877B-2B239CA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802554-C514-449F-A6B7-AC95AF34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Facet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D0DD08-DF09-4D4C-8C54-332FC21C5BAD}"/>
              </a:ext>
            </a:extLst>
          </p:cNvPr>
          <p:cNvSpPr/>
          <p:nvPr/>
        </p:nvSpPr>
        <p:spPr>
          <a:xfrm>
            <a:off x="102227" y="2421635"/>
            <a:ext cx="8939546" cy="263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BFEC27E-B161-4E9F-82D4-D9C62D089452}"/>
              </a:ext>
            </a:extLst>
          </p:cNvPr>
          <p:cNvSpPr txBox="1"/>
          <p:nvPr/>
        </p:nvSpPr>
        <p:spPr>
          <a:xfrm>
            <a:off x="2722473" y="5408507"/>
            <a:ext cx="3721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3200" spc="-4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Rates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80A8A0B-14D5-4150-939D-41C10B78E393}"/>
              </a:ext>
            </a:extLst>
          </p:cNvPr>
          <p:cNvSpPr/>
          <p:nvPr/>
        </p:nvSpPr>
        <p:spPr>
          <a:xfrm>
            <a:off x="3368802" y="2727198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063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06F0F1B-AB83-4304-8D04-D7B5EC0AC043}"/>
              </a:ext>
            </a:extLst>
          </p:cNvPr>
          <p:cNvSpPr/>
          <p:nvPr/>
        </p:nvSpPr>
        <p:spPr>
          <a:xfrm>
            <a:off x="3726941" y="2727198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1791449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A43CC7E-FA1A-4240-BEF7-E5ABFE7610F5}"/>
              </a:ext>
            </a:extLst>
          </p:cNvPr>
          <p:cNvSpPr txBox="1"/>
          <p:nvPr/>
        </p:nvSpPr>
        <p:spPr>
          <a:xfrm>
            <a:off x="3476307" y="447390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141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70DA208-8FDC-43D3-9129-01A0355B7249}"/>
              </a:ext>
            </a:extLst>
          </p:cNvPr>
          <p:cNvSpPr/>
          <p:nvPr/>
        </p:nvSpPr>
        <p:spPr>
          <a:xfrm>
            <a:off x="6432041" y="2727198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896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E19D017-2827-4B02-933D-20C98D2C7BFB}"/>
              </a:ext>
            </a:extLst>
          </p:cNvPr>
          <p:cNvSpPr/>
          <p:nvPr/>
        </p:nvSpPr>
        <p:spPr>
          <a:xfrm>
            <a:off x="6596633" y="2727198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1791449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40632B6E-2C3C-4020-A31C-16470663F890}"/>
              </a:ext>
            </a:extLst>
          </p:cNvPr>
          <p:cNvSpPr txBox="1"/>
          <p:nvPr/>
        </p:nvSpPr>
        <p:spPr>
          <a:xfrm>
            <a:off x="6346418" y="4473930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071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3FF6D81-47A5-4CEA-8FC0-24D78CA77B9D}"/>
              </a:ext>
            </a:extLst>
          </p:cNvPr>
          <p:cNvSpPr txBox="1"/>
          <p:nvPr/>
        </p:nvSpPr>
        <p:spPr>
          <a:xfrm>
            <a:off x="3086481" y="2592578"/>
            <a:ext cx="285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3C160E11-3E1B-4487-840A-3BB9892874F4}"/>
              </a:ext>
            </a:extLst>
          </p:cNvPr>
          <p:cNvSpPr txBox="1"/>
          <p:nvPr/>
        </p:nvSpPr>
        <p:spPr>
          <a:xfrm>
            <a:off x="6121846" y="2592578"/>
            <a:ext cx="285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3568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F3A7A9-3B21-4A03-8F01-0C234E87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1: Summary Statistics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802554-C514-449F-A6B7-AC95AF34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Facet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D0DD08-DF09-4D4C-8C54-332FC21C5BAD}"/>
              </a:ext>
            </a:extLst>
          </p:cNvPr>
          <p:cNvSpPr/>
          <p:nvPr/>
        </p:nvSpPr>
        <p:spPr>
          <a:xfrm>
            <a:off x="102227" y="2421635"/>
            <a:ext cx="8939546" cy="263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FA31243-634B-414D-AE39-63F7155AB898}"/>
              </a:ext>
            </a:extLst>
          </p:cNvPr>
          <p:cNvSpPr txBox="1"/>
          <p:nvPr/>
        </p:nvSpPr>
        <p:spPr>
          <a:xfrm>
            <a:off x="2722473" y="5408507"/>
            <a:ext cx="3721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3200" spc="-4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Rates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BD9CB87-ED57-4090-BE3A-4A19177C742F}"/>
              </a:ext>
            </a:extLst>
          </p:cNvPr>
          <p:cNvSpPr/>
          <p:nvPr/>
        </p:nvSpPr>
        <p:spPr>
          <a:xfrm>
            <a:off x="6459473" y="3120389"/>
            <a:ext cx="0" cy="1398270"/>
          </a:xfrm>
          <a:custGeom>
            <a:avLst/>
            <a:gdLst/>
            <a:ahLst/>
            <a:cxnLst/>
            <a:rect l="l" t="t" r="r" b="b"/>
            <a:pathLst>
              <a:path h="1398270">
                <a:moveTo>
                  <a:pt x="0" y="13978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60D41C46-DEA3-4AC3-B5C4-8BBAE444A06B}"/>
              </a:ext>
            </a:extLst>
          </p:cNvPr>
          <p:cNvSpPr txBox="1"/>
          <p:nvPr/>
        </p:nvSpPr>
        <p:spPr>
          <a:xfrm>
            <a:off x="6261950" y="4473930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05D352A6-27E9-4493-B0B2-C64C5E0EF04D}"/>
              </a:ext>
            </a:extLst>
          </p:cNvPr>
          <p:cNvSpPr/>
          <p:nvPr/>
        </p:nvSpPr>
        <p:spPr>
          <a:xfrm>
            <a:off x="6444234" y="312038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494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6D60FC25-4035-4C79-A99B-550385DBD5E5}"/>
              </a:ext>
            </a:extLst>
          </p:cNvPr>
          <p:cNvSpPr txBox="1"/>
          <p:nvPr/>
        </p:nvSpPr>
        <p:spPr>
          <a:xfrm>
            <a:off x="6138468" y="2971698"/>
            <a:ext cx="285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424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8FE678-2517-4788-B64F-C6A37D8F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1: Summary Statistics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66905-4566-4554-85BA-9F8BAA74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B051F0D-C1C5-45EA-AF45-100DCEB2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</a:t>
            </a:r>
            <a:r>
              <a:rPr lang="en-US" altLang="ko-KR" dirty="0" err="1"/>
              <a:t>DeltaShaper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F1D5950-A2C4-4B81-9A57-C54766CBAE4F}"/>
              </a:ext>
            </a:extLst>
          </p:cNvPr>
          <p:cNvSpPr/>
          <p:nvPr/>
        </p:nvSpPr>
        <p:spPr>
          <a:xfrm>
            <a:off x="77551" y="2442972"/>
            <a:ext cx="8939546" cy="267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65E47F6-90B5-48C9-BBD8-C3BFA831F494}"/>
              </a:ext>
            </a:extLst>
          </p:cNvPr>
          <p:cNvSpPr txBox="1"/>
          <p:nvPr/>
        </p:nvSpPr>
        <p:spPr>
          <a:xfrm>
            <a:off x="867769" y="5408507"/>
            <a:ext cx="742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90" dirty="0">
                <a:solidFill>
                  <a:srgbClr val="FF0000"/>
                </a:solidFill>
                <a:latin typeface="Arial"/>
                <a:cs typeface="Arial"/>
              </a:rPr>
              <a:t>Random </a:t>
            </a:r>
            <a:r>
              <a:rPr sz="3200" spc="-270" dirty="0">
                <a:solidFill>
                  <a:srgbClr val="FF0000"/>
                </a:solidFill>
                <a:latin typeface="Arial"/>
                <a:cs typeface="Arial"/>
              </a:rPr>
              <a:t>Forest/XGBoost </a:t>
            </a:r>
            <a:r>
              <a:rPr sz="3200" spc="-310" dirty="0">
                <a:solidFill>
                  <a:srgbClr val="FF0000"/>
                </a:solidFill>
                <a:latin typeface="Arial"/>
                <a:cs typeface="Arial"/>
              </a:rPr>
              <a:t>Breaks</a:t>
            </a:r>
            <a:r>
              <a:rPr sz="3200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Unobservability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C4110A2-074F-448D-BDB5-A9CE5391828B}"/>
              </a:ext>
            </a:extLst>
          </p:cNvPr>
          <p:cNvSpPr txBox="1"/>
          <p:nvPr/>
        </p:nvSpPr>
        <p:spPr>
          <a:xfrm>
            <a:off x="6374434" y="2677883"/>
            <a:ext cx="2778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7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0.22 </a:t>
            </a:r>
            <a:r>
              <a:rPr sz="1600" b="1" spc="-100" dirty="0">
                <a:solidFill>
                  <a:srgbClr val="FF0000"/>
                </a:solidFill>
                <a:latin typeface="Trebuchet MS"/>
                <a:cs typeface="Trebuchet MS"/>
              </a:rPr>
              <a:t>larger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than AUC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600" b="1" spc="-2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Arial"/>
                <a:cs typeface="Arial"/>
              </a:rPr>
              <a:t>χ</a:t>
            </a:r>
            <a:r>
              <a:rPr sz="1575" b="1" spc="-209" baseline="26455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575" baseline="2645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95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1600" b="1" spc="-75" dirty="0">
                <a:solidFill>
                  <a:srgbClr val="FF0000"/>
                </a:solidFill>
                <a:latin typeface="Trebuchet MS"/>
                <a:cs typeface="Trebuchet MS"/>
              </a:rPr>
              <a:t>both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configurations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8272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8FE678-2517-4788-B64F-C6A37D8F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1: Summary Statistics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66905-4566-4554-85BA-9F8BAA74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B051F0D-C1C5-45EA-AF45-100DCEB2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</a:t>
            </a:r>
            <a:r>
              <a:rPr lang="en-US" altLang="ko-KR" dirty="0" err="1"/>
              <a:t>DeltaShaper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F1D5950-A2C4-4B81-9A57-C54766CBAE4F}"/>
              </a:ext>
            </a:extLst>
          </p:cNvPr>
          <p:cNvSpPr/>
          <p:nvPr/>
        </p:nvSpPr>
        <p:spPr>
          <a:xfrm>
            <a:off x="77551" y="2442972"/>
            <a:ext cx="8939546" cy="267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6D6C006-5DF5-4D6F-AD43-2F2B32FC50AE}"/>
              </a:ext>
            </a:extLst>
          </p:cNvPr>
          <p:cNvSpPr txBox="1"/>
          <p:nvPr/>
        </p:nvSpPr>
        <p:spPr>
          <a:xfrm>
            <a:off x="2722473" y="5408507"/>
            <a:ext cx="3721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3200" spc="-4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Rates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18ED736-B86D-4B07-9B27-1996E9F4DC33}"/>
              </a:ext>
            </a:extLst>
          </p:cNvPr>
          <p:cNvSpPr/>
          <p:nvPr/>
        </p:nvSpPr>
        <p:spPr>
          <a:xfrm>
            <a:off x="3368802" y="2727198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>
                <a:moveTo>
                  <a:pt x="0" y="0"/>
                </a:moveTo>
                <a:lnTo>
                  <a:pt x="753745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37C757E-CAB9-4412-8952-DECFF1BF7E22}"/>
              </a:ext>
            </a:extLst>
          </p:cNvPr>
          <p:cNvSpPr/>
          <p:nvPr/>
        </p:nvSpPr>
        <p:spPr>
          <a:xfrm>
            <a:off x="4121658" y="2727198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1791449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F872774-92C5-47FD-B67D-A1CC24E74C7E}"/>
              </a:ext>
            </a:extLst>
          </p:cNvPr>
          <p:cNvSpPr txBox="1"/>
          <p:nvPr/>
        </p:nvSpPr>
        <p:spPr>
          <a:xfrm>
            <a:off x="3871962" y="4473903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303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CDF19F62-E6DD-49C5-AF64-BC2226860AAC}"/>
              </a:ext>
            </a:extLst>
          </p:cNvPr>
          <p:cNvSpPr/>
          <p:nvPr/>
        </p:nvSpPr>
        <p:spPr>
          <a:xfrm>
            <a:off x="6432041" y="272719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4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D6F9BC19-9ECD-40AB-AF11-635F5B1AB3DA}"/>
              </a:ext>
            </a:extLst>
          </p:cNvPr>
          <p:cNvSpPr/>
          <p:nvPr/>
        </p:nvSpPr>
        <p:spPr>
          <a:xfrm>
            <a:off x="6732269" y="2727198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1791449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6C40B3B0-2DE2-42C1-94FB-86B00746E945}"/>
              </a:ext>
            </a:extLst>
          </p:cNvPr>
          <p:cNvSpPr txBox="1"/>
          <p:nvPr/>
        </p:nvSpPr>
        <p:spPr>
          <a:xfrm>
            <a:off x="6481762" y="4473930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121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60F656DC-8AC8-47AD-BED4-50A888EBCCC7}"/>
              </a:ext>
            </a:extLst>
          </p:cNvPr>
          <p:cNvSpPr txBox="1"/>
          <p:nvPr/>
        </p:nvSpPr>
        <p:spPr>
          <a:xfrm>
            <a:off x="3036266" y="2592578"/>
            <a:ext cx="4889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0.9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AE8C3E77-D4CC-45C5-B7E2-8A9A8FE8A5D0}"/>
              </a:ext>
            </a:extLst>
          </p:cNvPr>
          <p:cNvSpPr txBox="1"/>
          <p:nvPr/>
        </p:nvSpPr>
        <p:spPr>
          <a:xfrm>
            <a:off x="6093205" y="2592578"/>
            <a:ext cx="4889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0.9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795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8FE678-2517-4788-B64F-C6A37D8F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1: Summary Statistics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B051F0D-C1C5-45EA-AF45-100DCEB2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</a:t>
            </a:r>
            <a:r>
              <a:rPr lang="en-US" altLang="ko-KR" dirty="0" err="1"/>
              <a:t>DeltaShaper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F1D5950-A2C4-4B81-9A57-C54766CBAE4F}"/>
              </a:ext>
            </a:extLst>
          </p:cNvPr>
          <p:cNvSpPr/>
          <p:nvPr/>
        </p:nvSpPr>
        <p:spPr>
          <a:xfrm>
            <a:off x="77551" y="2442972"/>
            <a:ext cx="8939546" cy="267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6D6C006-5DF5-4D6F-AD43-2F2B32FC50AE}"/>
              </a:ext>
            </a:extLst>
          </p:cNvPr>
          <p:cNvSpPr txBox="1"/>
          <p:nvPr/>
        </p:nvSpPr>
        <p:spPr>
          <a:xfrm>
            <a:off x="2722473" y="5408507"/>
            <a:ext cx="3721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3200" spc="-4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Rates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DA74795-A0F3-493A-9529-5672D7C61C97}"/>
              </a:ext>
            </a:extLst>
          </p:cNvPr>
          <p:cNvSpPr/>
          <p:nvPr/>
        </p:nvSpPr>
        <p:spPr>
          <a:xfrm>
            <a:off x="6535673" y="3118866"/>
            <a:ext cx="0" cy="1398270"/>
          </a:xfrm>
          <a:custGeom>
            <a:avLst/>
            <a:gdLst/>
            <a:ahLst/>
            <a:cxnLst/>
            <a:rect l="l" t="t" r="r" b="b"/>
            <a:pathLst>
              <a:path h="1398270">
                <a:moveTo>
                  <a:pt x="0" y="1397876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9573E2A7-EB1F-4850-971D-55FB2D3F2103}"/>
              </a:ext>
            </a:extLst>
          </p:cNvPr>
          <p:cNvSpPr txBox="1"/>
          <p:nvPr/>
        </p:nvSpPr>
        <p:spPr>
          <a:xfrm>
            <a:off x="6337007" y="4471555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04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53964A0-C9CF-49F2-90BC-0163F155F0C8}"/>
              </a:ext>
            </a:extLst>
          </p:cNvPr>
          <p:cNvSpPr/>
          <p:nvPr/>
        </p:nvSpPr>
        <p:spPr>
          <a:xfrm>
            <a:off x="6444234" y="312038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637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1DAFDB9-6FAB-4146-B434-FFC242B0ABBB}"/>
              </a:ext>
            </a:extLst>
          </p:cNvPr>
          <p:cNvSpPr txBox="1"/>
          <p:nvPr/>
        </p:nvSpPr>
        <p:spPr>
          <a:xfrm>
            <a:off x="6138468" y="2971698"/>
            <a:ext cx="285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5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7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879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E45309B0-7617-454A-9213-8C8842F99CE5}"/>
              </a:ext>
            </a:extLst>
          </p:cNvPr>
          <p:cNvSpPr/>
          <p:nvPr/>
        </p:nvSpPr>
        <p:spPr>
          <a:xfrm>
            <a:off x="673608" y="2947738"/>
            <a:ext cx="7507605" cy="1780673"/>
          </a:xfrm>
          <a:custGeom>
            <a:avLst/>
            <a:gdLst/>
            <a:ahLst/>
            <a:cxnLst/>
            <a:rect l="l" t="t" r="r" b="b"/>
            <a:pathLst>
              <a:path w="7507605" h="1877695">
                <a:moveTo>
                  <a:pt x="0" y="312927"/>
                </a:moveTo>
                <a:lnTo>
                  <a:pt x="3393" y="266683"/>
                </a:lnTo>
                <a:lnTo>
                  <a:pt x="13249" y="222546"/>
                </a:lnTo>
                <a:lnTo>
                  <a:pt x="29084" y="181001"/>
                </a:lnTo>
                <a:lnTo>
                  <a:pt x="50415" y="142531"/>
                </a:lnTo>
                <a:lnTo>
                  <a:pt x="76757" y="107620"/>
                </a:lnTo>
                <a:lnTo>
                  <a:pt x="107625" y="76752"/>
                </a:lnTo>
                <a:lnTo>
                  <a:pt x="142537" y="50412"/>
                </a:lnTo>
                <a:lnTo>
                  <a:pt x="181007" y="29082"/>
                </a:lnTo>
                <a:lnTo>
                  <a:pt x="222551" y="13248"/>
                </a:lnTo>
                <a:lnTo>
                  <a:pt x="266686" y="3392"/>
                </a:lnTo>
                <a:lnTo>
                  <a:pt x="312928" y="0"/>
                </a:lnTo>
                <a:lnTo>
                  <a:pt x="7194296" y="0"/>
                </a:lnTo>
                <a:lnTo>
                  <a:pt x="7240537" y="3392"/>
                </a:lnTo>
                <a:lnTo>
                  <a:pt x="7284672" y="13248"/>
                </a:lnTo>
                <a:lnTo>
                  <a:pt x="7326216" y="29082"/>
                </a:lnTo>
                <a:lnTo>
                  <a:pt x="7364686" y="50412"/>
                </a:lnTo>
                <a:lnTo>
                  <a:pt x="7399598" y="76752"/>
                </a:lnTo>
                <a:lnTo>
                  <a:pt x="7430466" y="107620"/>
                </a:lnTo>
                <a:lnTo>
                  <a:pt x="7456808" y="142531"/>
                </a:lnTo>
                <a:lnTo>
                  <a:pt x="7478139" y="181001"/>
                </a:lnTo>
                <a:lnTo>
                  <a:pt x="7493974" y="222546"/>
                </a:lnTo>
                <a:lnTo>
                  <a:pt x="7503830" y="266683"/>
                </a:lnTo>
                <a:lnTo>
                  <a:pt x="7507224" y="312927"/>
                </a:lnTo>
                <a:lnTo>
                  <a:pt x="7507224" y="1564627"/>
                </a:lnTo>
                <a:lnTo>
                  <a:pt x="7503830" y="1610871"/>
                </a:lnTo>
                <a:lnTo>
                  <a:pt x="7493974" y="1655009"/>
                </a:lnTo>
                <a:lnTo>
                  <a:pt x="7478139" y="1696556"/>
                </a:lnTo>
                <a:lnTo>
                  <a:pt x="7456808" y="1735027"/>
                </a:lnTo>
                <a:lnTo>
                  <a:pt x="7430466" y="1769940"/>
                </a:lnTo>
                <a:lnTo>
                  <a:pt x="7399598" y="1800809"/>
                </a:lnTo>
                <a:lnTo>
                  <a:pt x="7364686" y="1827151"/>
                </a:lnTo>
                <a:lnTo>
                  <a:pt x="7326216" y="1848482"/>
                </a:lnTo>
                <a:lnTo>
                  <a:pt x="7284672" y="1864318"/>
                </a:lnTo>
                <a:lnTo>
                  <a:pt x="7240537" y="1874174"/>
                </a:lnTo>
                <a:lnTo>
                  <a:pt x="7194296" y="1877567"/>
                </a:lnTo>
                <a:lnTo>
                  <a:pt x="312928" y="1877567"/>
                </a:lnTo>
                <a:lnTo>
                  <a:pt x="266686" y="1874174"/>
                </a:lnTo>
                <a:lnTo>
                  <a:pt x="222551" y="1864318"/>
                </a:lnTo>
                <a:lnTo>
                  <a:pt x="181007" y="1848482"/>
                </a:lnTo>
                <a:lnTo>
                  <a:pt x="142537" y="1827151"/>
                </a:lnTo>
                <a:lnTo>
                  <a:pt x="107625" y="1800809"/>
                </a:lnTo>
                <a:lnTo>
                  <a:pt x="76757" y="1769940"/>
                </a:lnTo>
                <a:lnTo>
                  <a:pt x="50415" y="1735027"/>
                </a:lnTo>
                <a:lnTo>
                  <a:pt x="29084" y="1696556"/>
                </a:lnTo>
                <a:lnTo>
                  <a:pt x="13249" y="1655009"/>
                </a:lnTo>
                <a:lnTo>
                  <a:pt x="3393" y="1610871"/>
                </a:lnTo>
                <a:lnTo>
                  <a:pt x="0" y="1564627"/>
                </a:lnTo>
                <a:lnTo>
                  <a:pt x="0" y="3129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191">
            <a:solidFill>
              <a:srgbClr val="E4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CE3B3C-C2EC-4488-B098-2D28ECC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Omitted</a:t>
            </a:r>
          </a:p>
          <a:p>
            <a:r>
              <a:rPr lang="en-US" altLang="ko-KR" dirty="0"/>
              <a:t>All of these techniques identify its covert traffic</a:t>
            </a:r>
          </a:p>
          <a:p>
            <a:pPr lvl="1"/>
            <a:r>
              <a:rPr lang="en-US" altLang="ko-KR" dirty="0"/>
              <a:t>With a negligible false positive rate</a:t>
            </a:r>
          </a:p>
          <a:p>
            <a:r>
              <a:rPr lang="en-US" altLang="ko-KR" dirty="0"/>
              <a:t>There’s no reason to omit this because of above</a:t>
            </a:r>
          </a:p>
          <a:p>
            <a:r>
              <a:rPr lang="en-US" altLang="ko-KR" dirty="0"/>
              <a:t>I think the reason should be:</a:t>
            </a:r>
          </a:p>
          <a:p>
            <a:pPr lvl="1"/>
            <a:r>
              <a:rPr lang="en-US" altLang="ko-KR" dirty="0"/>
              <a:t>“The existing metrics are enough to identify its covert  channel.”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D238E0-44CB-4BC4-984B-BC3B8559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9B7D194-B622-421C-8501-0CD2E4F4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</a:t>
            </a:r>
            <a:r>
              <a:rPr lang="en-US" altLang="ko-KR" dirty="0" err="1"/>
              <a:t>CovertCast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8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6A58A0-7FB5-458A-A9D7-2D8B49C0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2: Quantized PLs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7A21B8-6E9B-4472-ABE7-7B0DA6FA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F8271C-6E0D-4A0E-BAE0-D152BBF9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Facet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CDED71-42B9-45A2-AB78-6CF252C7D253}"/>
              </a:ext>
            </a:extLst>
          </p:cNvPr>
          <p:cNvSpPr/>
          <p:nvPr/>
        </p:nvSpPr>
        <p:spPr>
          <a:xfrm>
            <a:off x="58036" y="2394204"/>
            <a:ext cx="9085963" cy="262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D47EC4-00C3-49B9-A23D-F584155BD64C}"/>
              </a:ext>
            </a:extLst>
          </p:cNvPr>
          <p:cNvSpPr txBox="1"/>
          <p:nvPr/>
        </p:nvSpPr>
        <p:spPr>
          <a:xfrm>
            <a:off x="203305" y="5408507"/>
            <a:ext cx="8749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solidFill>
                  <a:srgbClr val="FF0000"/>
                </a:solidFill>
                <a:latin typeface="Arial"/>
                <a:cs typeface="Arial"/>
              </a:rPr>
              <a:t>Quantized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480" dirty="0">
                <a:solidFill>
                  <a:srgbClr val="FF0000"/>
                </a:solidFill>
                <a:latin typeface="Arial"/>
                <a:cs typeface="Arial"/>
              </a:rPr>
              <a:t>PLs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Outperform</a:t>
            </a:r>
            <a:r>
              <a:rPr sz="3200" spc="-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7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32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200" spc="-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80" dirty="0">
                <a:solidFill>
                  <a:srgbClr val="FF0000"/>
                </a:solidFill>
                <a:latin typeface="Arial"/>
                <a:cs typeface="Arial"/>
              </a:rPr>
              <a:t>Summary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Statistics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9080655-C4BF-48A0-A871-9D488F15732C}"/>
              </a:ext>
            </a:extLst>
          </p:cNvPr>
          <p:cNvSpPr txBox="1"/>
          <p:nvPr/>
        </p:nvSpPr>
        <p:spPr>
          <a:xfrm>
            <a:off x="3612946" y="2804147"/>
            <a:ext cx="1293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600" b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0.99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(+0.04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than</a:t>
            </a:r>
            <a:r>
              <a:rPr sz="1600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ST)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394ACB4-CF37-475B-BF8B-F4D2B286AFCE}"/>
              </a:ext>
            </a:extLst>
          </p:cNvPr>
          <p:cNvSpPr txBox="1"/>
          <p:nvPr/>
        </p:nvSpPr>
        <p:spPr>
          <a:xfrm>
            <a:off x="6636503" y="2804147"/>
            <a:ext cx="1293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600" b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0.99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(+0.02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than</a:t>
            </a:r>
            <a:r>
              <a:rPr sz="1600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ST)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A1FF0C5-94FE-4132-98B2-0A6FE7504310}"/>
              </a:ext>
            </a:extLst>
          </p:cNvPr>
          <p:cNvSpPr txBox="1"/>
          <p:nvPr/>
        </p:nvSpPr>
        <p:spPr>
          <a:xfrm>
            <a:off x="745057" y="2927181"/>
            <a:ext cx="941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600" b="1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0.91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759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D5B55-2854-4A1E-881F-C1FB8713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2: Quantized PLs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B7A486-8851-44FB-B4A4-EBCEBA8C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926E87-6F32-43F9-8858-4A697A9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</a:t>
            </a:r>
            <a:r>
              <a:rPr lang="en-US" altLang="ko-KR" dirty="0" err="1"/>
              <a:t>DeltaShaper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805B2D1-2E95-48CB-9393-5769542A1797}"/>
              </a:ext>
            </a:extLst>
          </p:cNvPr>
          <p:cNvSpPr/>
          <p:nvPr/>
        </p:nvSpPr>
        <p:spPr>
          <a:xfrm>
            <a:off x="58036" y="2392679"/>
            <a:ext cx="9085963" cy="2656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A35EAC-DDEB-4AEB-A9FA-77385C25C437}"/>
              </a:ext>
            </a:extLst>
          </p:cNvPr>
          <p:cNvSpPr txBox="1"/>
          <p:nvPr/>
        </p:nvSpPr>
        <p:spPr>
          <a:xfrm>
            <a:off x="203305" y="5408507"/>
            <a:ext cx="8749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solidFill>
                  <a:srgbClr val="FF0000"/>
                </a:solidFill>
                <a:latin typeface="Arial"/>
                <a:cs typeface="Arial"/>
              </a:rPr>
              <a:t>Quantized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480" dirty="0">
                <a:solidFill>
                  <a:srgbClr val="FF0000"/>
                </a:solidFill>
                <a:latin typeface="Arial"/>
                <a:cs typeface="Arial"/>
              </a:rPr>
              <a:t>PLs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Outperform</a:t>
            </a:r>
            <a:r>
              <a:rPr sz="3200" spc="-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7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32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200" spc="-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80" dirty="0">
                <a:solidFill>
                  <a:srgbClr val="FF0000"/>
                </a:solidFill>
                <a:latin typeface="Arial"/>
                <a:cs typeface="Arial"/>
              </a:rPr>
              <a:t>Summary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25" dirty="0">
                <a:solidFill>
                  <a:srgbClr val="FF0000"/>
                </a:solidFill>
                <a:latin typeface="Arial"/>
                <a:cs typeface="Arial"/>
              </a:rPr>
              <a:t>Statistics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CE8188-2797-44B7-9FCC-49FFADCD0F24}"/>
              </a:ext>
            </a:extLst>
          </p:cNvPr>
          <p:cNvSpPr txBox="1"/>
          <p:nvPr/>
        </p:nvSpPr>
        <p:spPr>
          <a:xfrm>
            <a:off x="6681037" y="2927261"/>
            <a:ext cx="2311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0.85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(+0.08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than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ST)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95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160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120</a:t>
            </a:r>
            <a:r>
              <a:rPr sz="16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configuration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730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Covert channels </a:t>
            </a:r>
            <a:r>
              <a:rPr lang="en-US" altLang="ko-KR" dirty="0"/>
              <a:t>should be </a:t>
            </a:r>
            <a:r>
              <a:rPr lang="en-US" altLang="ko-KR" dirty="0">
                <a:solidFill>
                  <a:srgbClr val="C00000"/>
                </a:solidFill>
              </a:rPr>
              <a:t>unobservable</a:t>
            </a:r>
          </a:p>
          <a:p>
            <a:r>
              <a:rPr lang="en-US" altLang="ko-KR" dirty="0"/>
              <a:t>However, the </a:t>
            </a:r>
            <a:r>
              <a:rPr lang="en-US" altLang="ko-KR" dirty="0">
                <a:solidFill>
                  <a:srgbClr val="C00000"/>
                </a:solidFill>
              </a:rPr>
              <a:t>evaluation</a:t>
            </a:r>
            <a:r>
              <a:rPr lang="en-US" altLang="ko-KR" dirty="0"/>
              <a:t> of existing systems is done by </a:t>
            </a:r>
            <a:r>
              <a:rPr lang="en-US" altLang="ko-KR" dirty="0">
                <a:solidFill>
                  <a:srgbClr val="C00000"/>
                </a:solidFill>
              </a:rPr>
              <a:t>ad hoc </a:t>
            </a:r>
            <a:r>
              <a:rPr lang="en-US" altLang="ko-KR" dirty="0"/>
              <a:t>methods</a:t>
            </a:r>
          </a:p>
          <a:p>
            <a:endParaRPr lang="en-US" altLang="ko-KR" dirty="0"/>
          </a:p>
          <a:p>
            <a:r>
              <a:rPr lang="en-US" altLang="ko-KR" b="1" dirty="0"/>
              <a:t>Are they really the secure systems?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6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0D5B55-2854-4A1E-881F-C1FB8713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ROC curves w/ Feature Set 2: Quantized PLs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B7A486-8851-44FB-B4A4-EBCEBA8C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926E87-6F32-43F9-8858-4A697A9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Findings - </a:t>
            </a:r>
            <a:r>
              <a:rPr lang="en-US" altLang="ko-KR" dirty="0" err="1"/>
              <a:t>DeltaShaper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805B2D1-2E95-48CB-9393-5769542A1797}"/>
              </a:ext>
            </a:extLst>
          </p:cNvPr>
          <p:cNvSpPr/>
          <p:nvPr/>
        </p:nvSpPr>
        <p:spPr>
          <a:xfrm>
            <a:off x="58036" y="2392679"/>
            <a:ext cx="9085963" cy="2656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69DB139-4CD8-4861-9879-5BF45550790C}"/>
              </a:ext>
            </a:extLst>
          </p:cNvPr>
          <p:cNvSpPr txBox="1"/>
          <p:nvPr/>
        </p:nvSpPr>
        <p:spPr>
          <a:xfrm>
            <a:off x="899806" y="5408507"/>
            <a:ext cx="73666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25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80" dirty="0">
                <a:solidFill>
                  <a:srgbClr val="FF0000"/>
                </a:solidFill>
                <a:latin typeface="Arial"/>
                <a:cs typeface="Arial"/>
              </a:rPr>
              <a:t>Except </a:t>
            </a:r>
            <a:r>
              <a:rPr sz="3200" spc="-350" dirty="0">
                <a:solidFill>
                  <a:srgbClr val="FF0000"/>
                </a:solidFill>
                <a:latin typeface="Arial"/>
                <a:cs typeface="Arial"/>
              </a:rPr>
              <a:t>XGBoost 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3200" spc="-204" dirty="0">
                <a:solidFill>
                  <a:srgbClr val="FF0000"/>
                </a:solidFill>
                <a:latin typeface="Arial"/>
                <a:cs typeface="Arial"/>
              </a:rPr>
              <a:t>320 </a:t>
            </a:r>
            <a:r>
              <a:rPr sz="3200" spc="-53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3200" spc="-204" dirty="0">
                <a:solidFill>
                  <a:srgbClr val="FF0000"/>
                </a:solidFill>
                <a:latin typeface="Arial"/>
                <a:cs typeface="Arial"/>
              </a:rPr>
              <a:t>240</a:t>
            </a:r>
            <a:r>
              <a:rPr sz="3200" spc="-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Configuration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1898201-AA4E-4E42-AB31-ECC19776AAEE}"/>
              </a:ext>
            </a:extLst>
          </p:cNvPr>
          <p:cNvSpPr txBox="1"/>
          <p:nvPr/>
        </p:nvSpPr>
        <p:spPr>
          <a:xfrm>
            <a:off x="6681037" y="2927261"/>
            <a:ext cx="2311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AUC </a:t>
            </a:r>
            <a:r>
              <a:rPr sz="1600" b="1" spc="-145" dirty="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0.95 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(-0.01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than</a:t>
            </a:r>
            <a:r>
              <a:rPr sz="16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ST)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95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160 </a:t>
            </a:r>
            <a:r>
              <a:rPr sz="1600" b="1" spc="-85" dirty="0">
                <a:solidFill>
                  <a:srgbClr val="FF0000"/>
                </a:solidFill>
                <a:latin typeface="Trebuchet MS"/>
                <a:cs typeface="Trebuchet MS"/>
              </a:rPr>
              <a:t>X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120</a:t>
            </a:r>
            <a:r>
              <a:rPr sz="16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configuration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5129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93E898-3077-47F8-8058-89499AB8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TOP 20 Features for ST/PL by </a:t>
            </a:r>
            <a:r>
              <a:rPr lang="en-US" altLang="ko-KR" b="1" dirty="0" err="1"/>
              <a:t>XGBoost</a:t>
            </a:r>
            <a:r>
              <a:rPr lang="en-US" altLang="ko-KR" b="1" dirty="0"/>
              <a:t> algorithm, s=50%</a:t>
            </a:r>
          </a:p>
          <a:p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2BCB5E-BFAB-4B1B-9D3B-B5E2E3E2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F1EBFC-CC11-41B3-9B9C-83FB03A7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 - Facet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FDA71E-4844-485E-BF60-0620ECE397E5}"/>
              </a:ext>
            </a:extLst>
          </p:cNvPr>
          <p:cNvSpPr/>
          <p:nvPr/>
        </p:nvSpPr>
        <p:spPr>
          <a:xfrm>
            <a:off x="1503626" y="2479615"/>
            <a:ext cx="6216128" cy="387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294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93E898-3077-47F8-8058-89499AB8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Facet</a:t>
            </a:r>
            <a:r>
              <a:rPr lang="en-US" altLang="ko-KR" b="1" dirty="0"/>
              <a:t> is more vulnerable to analysis based on </a:t>
            </a:r>
            <a:r>
              <a:rPr lang="en-US" altLang="ko-KR" b="1" dirty="0">
                <a:solidFill>
                  <a:srgbClr val="C00000"/>
                </a:solidFill>
              </a:rPr>
              <a:t>PL &amp; Burst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2BCB5E-BFAB-4B1B-9D3B-B5E2E3E2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F1EBFC-CC11-41B3-9B9C-83FB03A7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 - Facet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FDA71E-4844-485E-BF60-0620ECE397E5}"/>
              </a:ext>
            </a:extLst>
          </p:cNvPr>
          <p:cNvSpPr/>
          <p:nvPr/>
        </p:nvSpPr>
        <p:spPr>
          <a:xfrm>
            <a:off x="1503626" y="2479615"/>
            <a:ext cx="6216128" cy="387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9866690-4FE8-4C50-A487-792139D11CA4}"/>
              </a:ext>
            </a:extLst>
          </p:cNvPr>
          <p:cNvSpPr/>
          <p:nvPr/>
        </p:nvSpPr>
        <p:spPr>
          <a:xfrm>
            <a:off x="1696973" y="2479615"/>
            <a:ext cx="1251585" cy="3088005"/>
          </a:xfrm>
          <a:custGeom>
            <a:avLst/>
            <a:gdLst/>
            <a:ahLst/>
            <a:cxnLst/>
            <a:rect l="l" t="t" r="r" b="b"/>
            <a:pathLst>
              <a:path w="1251585" h="3088004">
                <a:moveTo>
                  <a:pt x="0" y="0"/>
                </a:moveTo>
                <a:lnTo>
                  <a:pt x="1251203" y="0"/>
                </a:lnTo>
                <a:lnTo>
                  <a:pt x="1251203" y="3087624"/>
                </a:lnTo>
                <a:lnTo>
                  <a:pt x="0" y="308762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309D578-EC5E-4164-B5E7-3ADE670EC669}"/>
              </a:ext>
            </a:extLst>
          </p:cNvPr>
          <p:cNvSpPr txBox="1"/>
          <p:nvPr/>
        </p:nvSpPr>
        <p:spPr>
          <a:xfrm>
            <a:off x="346110" y="5514165"/>
            <a:ext cx="22885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8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Packet 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Size</a:t>
            </a:r>
            <a:r>
              <a:rPr sz="1600" b="1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14" dirty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11 </a:t>
            </a: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Burst Behavior </a:t>
            </a:r>
            <a:r>
              <a:rPr sz="1600" b="1" spc="-114" dirty="0">
                <a:solidFill>
                  <a:srgbClr val="FF0000"/>
                </a:solidFill>
                <a:latin typeface="Trebuchet MS"/>
                <a:cs typeface="Trebuchet MS"/>
              </a:rPr>
              <a:t>Features 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(Total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19 </a:t>
            </a:r>
            <a:r>
              <a:rPr sz="1600" b="1" spc="-75" dirty="0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TOP</a:t>
            </a:r>
            <a:r>
              <a:rPr sz="1600" b="1" spc="-2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20)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64718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93E898-3077-47F8-8058-89499AB8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Facet</a:t>
            </a:r>
            <a:r>
              <a:rPr lang="en-US" altLang="ko-KR" b="1" dirty="0"/>
              <a:t> covert channels are spotted by PL b/w </a:t>
            </a:r>
            <a:r>
              <a:rPr lang="en-US" altLang="ko-KR" b="1" dirty="0">
                <a:solidFill>
                  <a:srgbClr val="C00000"/>
                </a:solidFill>
              </a:rPr>
              <a:t>115-195 bytes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2BCB5E-BFAB-4B1B-9D3B-B5E2E3E2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F1EBFC-CC11-41B3-9B9C-83FB03A7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 - Facet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EFDA71E-4844-485E-BF60-0620ECE397E5}"/>
              </a:ext>
            </a:extLst>
          </p:cNvPr>
          <p:cNvSpPr/>
          <p:nvPr/>
        </p:nvSpPr>
        <p:spPr>
          <a:xfrm>
            <a:off x="1503626" y="2479615"/>
            <a:ext cx="6216128" cy="387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2E27508-7FE1-48C4-BB77-4C7A1E0082F6}"/>
              </a:ext>
            </a:extLst>
          </p:cNvPr>
          <p:cNvSpPr/>
          <p:nvPr/>
        </p:nvSpPr>
        <p:spPr>
          <a:xfrm>
            <a:off x="4578858" y="2479615"/>
            <a:ext cx="535305" cy="1571625"/>
          </a:xfrm>
          <a:custGeom>
            <a:avLst/>
            <a:gdLst/>
            <a:ahLst/>
            <a:cxnLst/>
            <a:rect l="l" t="t" r="r" b="b"/>
            <a:pathLst>
              <a:path w="535304" h="1571625">
                <a:moveTo>
                  <a:pt x="0" y="0"/>
                </a:moveTo>
                <a:lnTo>
                  <a:pt x="534924" y="0"/>
                </a:lnTo>
                <a:lnTo>
                  <a:pt x="534924" y="1571244"/>
                </a:lnTo>
                <a:lnTo>
                  <a:pt x="0" y="157124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16B6821-B931-4000-8795-A6358D2193AA}"/>
              </a:ext>
            </a:extLst>
          </p:cNvPr>
          <p:cNvSpPr txBox="1"/>
          <p:nvPr/>
        </p:nvSpPr>
        <p:spPr>
          <a:xfrm>
            <a:off x="5688126" y="4426194"/>
            <a:ext cx="1677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TOP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10 </a:t>
            </a:r>
            <a:r>
              <a:rPr sz="1600" b="1" spc="-100" dirty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r>
              <a:rPr sz="1600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are  </a:t>
            </a: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1600" b="1" spc="-100" dirty="0">
                <a:solidFill>
                  <a:srgbClr val="FF0000"/>
                </a:solidFill>
                <a:latin typeface="Trebuchet MS"/>
                <a:cs typeface="Trebuchet MS"/>
              </a:rPr>
              <a:t>range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600" b="1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115-195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407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A436ED-85E3-473F-87D4-BD2D1FC0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9047"/>
            <a:ext cx="8044645" cy="4351338"/>
          </a:xfrm>
        </p:spPr>
        <p:txBody>
          <a:bodyPr/>
          <a:lstStyle/>
          <a:p>
            <a:r>
              <a:rPr lang="en-US" altLang="ko-KR" dirty="0"/>
              <a:t>TOP 20 Features by </a:t>
            </a:r>
            <a:r>
              <a:rPr lang="en-US" altLang="ko-KR" dirty="0" err="1"/>
              <a:t>XGBoost</a:t>
            </a:r>
            <a:r>
              <a:rPr lang="en-US" altLang="ko-KR" dirty="0"/>
              <a:t>, &lt;320 X 240, 8 X 8, 6, 1&gt;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682383-C2D4-4F15-B202-6CEAABC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E7191-E7E7-4A4E-A12D-4CC7A789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Feature Importance - </a:t>
            </a:r>
            <a:r>
              <a:rPr lang="en-US" altLang="ko-KR" dirty="0" err="1"/>
              <a:t>DeltaShpaer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894F1A2-DF3C-4DFB-B69E-A45DB92191EC}"/>
              </a:ext>
            </a:extLst>
          </p:cNvPr>
          <p:cNvSpPr/>
          <p:nvPr/>
        </p:nvSpPr>
        <p:spPr>
          <a:xfrm>
            <a:off x="1475722" y="2267823"/>
            <a:ext cx="6224972" cy="390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14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A436ED-85E3-473F-87D4-BD2D1FC0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9047"/>
            <a:ext cx="8358940" cy="4351338"/>
          </a:xfrm>
        </p:spPr>
        <p:txBody>
          <a:bodyPr/>
          <a:lstStyle/>
          <a:p>
            <a:r>
              <a:rPr lang="en-US" altLang="ko-KR" dirty="0" err="1">
                <a:solidFill>
                  <a:srgbClr val="C00000"/>
                </a:solidFill>
              </a:rPr>
              <a:t>DeltaShpaer</a:t>
            </a:r>
            <a:r>
              <a:rPr lang="en-US" altLang="ko-KR" dirty="0"/>
              <a:t> is more vulnerable to analysis based on </a:t>
            </a:r>
            <a:r>
              <a:rPr lang="en-US" altLang="ko-KR" dirty="0">
                <a:solidFill>
                  <a:srgbClr val="C00000"/>
                </a:solidFill>
              </a:rPr>
              <a:t>PL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682383-C2D4-4F15-B202-6CEAABC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E7191-E7E7-4A4E-A12D-4CC7A789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Feature Importance - </a:t>
            </a:r>
            <a:r>
              <a:rPr lang="en-US" altLang="ko-KR" dirty="0" err="1"/>
              <a:t>DeltaShpaer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894F1A2-DF3C-4DFB-B69E-A45DB92191EC}"/>
              </a:ext>
            </a:extLst>
          </p:cNvPr>
          <p:cNvSpPr/>
          <p:nvPr/>
        </p:nvSpPr>
        <p:spPr>
          <a:xfrm>
            <a:off x="1475722" y="2267823"/>
            <a:ext cx="6224972" cy="390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10C574-B592-477B-B180-B7BDC33A09AF}"/>
              </a:ext>
            </a:extLst>
          </p:cNvPr>
          <p:cNvSpPr/>
          <p:nvPr/>
        </p:nvSpPr>
        <p:spPr>
          <a:xfrm>
            <a:off x="1625346" y="2267823"/>
            <a:ext cx="1251585" cy="1537970"/>
          </a:xfrm>
          <a:custGeom>
            <a:avLst/>
            <a:gdLst/>
            <a:ahLst/>
            <a:cxnLst/>
            <a:rect l="l" t="t" r="r" b="b"/>
            <a:pathLst>
              <a:path w="1251585" h="1537970">
                <a:moveTo>
                  <a:pt x="0" y="0"/>
                </a:moveTo>
                <a:lnTo>
                  <a:pt x="1251204" y="0"/>
                </a:lnTo>
                <a:lnTo>
                  <a:pt x="1251204" y="1537715"/>
                </a:lnTo>
                <a:lnTo>
                  <a:pt x="0" y="153771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CD89FBEB-25A7-451C-930A-3D08CB00496F}"/>
              </a:ext>
            </a:extLst>
          </p:cNvPr>
          <p:cNvSpPr txBox="1"/>
          <p:nvPr/>
        </p:nvSpPr>
        <p:spPr>
          <a:xfrm>
            <a:off x="346110" y="5244461"/>
            <a:ext cx="1864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7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Packet 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Size</a:t>
            </a:r>
            <a:r>
              <a:rPr sz="1600" b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14" dirty="0">
                <a:solidFill>
                  <a:srgbClr val="FF0000"/>
                </a:solidFill>
                <a:latin typeface="Trebuchet MS"/>
                <a:cs typeface="Trebuchet MS"/>
              </a:rPr>
              <a:t>Features  </a:t>
            </a:r>
            <a:r>
              <a:rPr sz="1600" b="1" spc="-80" dirty="0">
                <a:solidFill>
                  <a:srgbClr val="FF0000"/>
                </a:solidFill>
                <a:latin typeface="Trebuchet MS"/>
                <a:cs typeface="Trebuchet MS"/>
              </a:rPr>
              <a:t>(out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TOP</a:t>
            </a:r>
            <a:r>
              <a:rPr sz="1600" b="1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10)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5314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A436ED-85E3-473F-87D4-BD2D1FC0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9047"/>
            <a:ext cx="8358940" cy="4351338"/>
          </a:xfrm>
        </p:spPr>
        <p:txBody>
          <a:bodyPr/>
          <a:lstStyle/>
          <a:p>
            <a:r>
              <a:rPr lang="en-US" altLang="ko-KR" dirty="0" err="1">
                <a:solidFill>
                  <a:srgbClr val="C00000"/>
                </a:solidFill>
              </a:rPr>
              <a:t>DeltaShpaer</a:t>
            </a:r>
            <a:r>
              <a:rPr lang="en-US" altLang="ko-KR" dirty="0">
                <a:solidFill>
                  <a:srgbClr val="C00000"/>
                </a:solidFill>
              </a:rPr>
              <a:t>: 85-100, 1105-1205 bytes </a:t>
            </a:r>
            <a:r>
              <a:rPr lang="en-US" altLang="ko-KR" dirty="0"/>
              <a:t>are important PL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682383-C2D4-4F15-B202-6CEAABC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E7191-E7E7-4A4E-A12D-4CC7A789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Feature Importance - </a:t>
            </a:r>
            <a:r>
              <a:rPr lang="en-US" altLang="ko-KR" dirty="0" err="1"/>
              <a:t>DeltaShpaer</a:t>
            </a:r>
            <a:endParaRPr lang="ko-KR" alt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894F1A2-DF3C-4DFB-B69E-A45DB92191EC}"/>
              </a:ext>
            </a:extLst>
          </p:cNvPr>
          <p:cNvSpPr/>
          <p:nvPr/>
        </p:nvSpPr>
        <p:spPr>
          <a:xfrm>
            <a:off x="1475722" y="2267823"/>
            <a:ext cx="6224972" cy="390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0BAA1B-948F-4DF4-81A9-E6D69C1E7310}"/>
              </a:ext>
            </a:extLst>
          </p:cNvPr>
          <p:cNvSpPr/>
          <p:nvPr/>
        </p:nvSpPr>
        <p:spPr>
          <a:xfrm>
            <a:off x="4825746" y="2267823"/>
            <a:ext cx="612775" cy="3101340"/>
          </a:xfrm>
          <a:custGeom>
            <a:avLst/>
            <a:gdLst/>
            <a:ahLst/>
            <a:cxnLst/>
            <a:rect l="l" t="t" r="r" b="b"/>
            <a:pathLst>
              <a:path w="612775" h="3101340">
                <a:moveTo>
                  <a:pt x="0" y="0"/>
                </a:moveTo>
                <a:lnTo>
                  <a:pt x="612648" y="0"/>
                </a:lnTo>
                <a:lnTo>
                  <a:pt x="612648" y="3101340"/>
                </a:lnTo>
                <a:lnTo>
                  <a:pt x="0" y="31013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13128DA-55B1-4A12-A302-95C8E2ACE2FA}"/>
              </a:ext>
            </a:extLst>
          </p:cNvPr>
          <p:cNvSpPr txBox="1"/>
          <p:nvPr/>
        </p:nvSpPr>
        <p:spPr>
          <a:xfrm>
            <a:off x="346110" y="5312257"/>
            <a:ext cx="1864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7 </a:t>
            </a:r>
            <a:r>
              <a:rPr sz="1600" b="1" spc="-120" dirty="0">
                <a:solidFill>
                  <a:srgbClr val="FF0000"/>
                </a:solidFill>
                <a:latin typeface="Trebuchet MS"/>
                <a:cs typeface="Trebuchet MS"/>
              </a:rPr>
              <a:t>Packet 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Size</a:t>
            </a:r>
            <a:r>
              <a:rPr sz="1600" b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14" dirty="0">
                <a:solidFill>
                  <a:srgbClr val="FF0000"/>
                </a:solidFill>
                <a:latin typeface="Trebuchet MS"/>
                <a:cs typeface="Trebuchet MS"/>
              </a:rPr>
              <a:t>Features  </a:t>
            </a:r>
            <a:r>
              <a:rPr sz="1600" b="1" spc="-80" dirty="0">
                <a:solidFill>
                  <a:srgbClr val="FF0000"/>
                </a:solidFill>
                <a:latin typeface="Trebuchet MS"/>
                <a:cs typeface="Trebuchet MS"/>
              </a:rPr>
              <a:t>(out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TOP</a:t>
            </a:r>
            <a:r>
              <a:rPr sz="1600" b="1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10)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DD4D4C-2924-4D2F-9BEB-8354CDB77FCB}"/>
              </a:ext>
            </a:extLst>
          </p:cNvPr>
          <p:cNvSpPr txBox="1"/>
          <p:nvPr/>
        </p:nvSpPr>
        <p:spPr>
          <a:xfrm>
            <a:off x="6061011" y="3964055"/>
            <a:ext cx="2528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solidFill>
                  <a:srgbClr val="FF0000"/>
                </a:solidFill>
                <a:latin typeface="Trebuchet MS"/>
                <a:cs typeface="Trebuchet MS"/>
              </a:rPr>
              <a:t>TOP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20 </a:t>
            </a:r>
            <a:r>
              <a:rPr sz="1600" b="1" spc="-100" dirty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10" dirty="0">
                <a:solidFill>
                  <a:srgbClr val="FF0000"/>
                </a:solidFill>
                <a:latin typeface="Trebuchet MS"/>
                <a:cs typeface="Trebuchet MS"/>
              </a:rPr>
              <a:t>are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in </a:t>
            </a:r>
            <a:r>
              <a:rPr sz="1600" b="1" spc="-100" dirty="0">
                <a:solidFill>
                  <a:srgbClr val="FF0000"/>
                </a:solidFill>
                <a:latin typeface="Trebuchet MS"/>
                <a:cs typeface="Trebuchet MS"/>
              </a:rPr>
              <a:t>range </a:t>
            </a:r>
            <a:r>
              <a:rPr sz="1600" b="1" spc="-65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600" b="1" spc="-135" dirty="0">
                <a:solidFill>
                  <a:srgbClr val="FF0000"/>
                </a:solidFill>
                <a:latin typeface="Trebuchet MS"/>
                <a:cs typeface="Trebuchet MS"/>
              </a:rPr>
              <a:t>85-100,</a:t>
            </a:r>
            <a:r>
              <a:rPr sz="1600" b="1" spc="-2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0000"/>
                </a:solidFill>
                <a:latin typeface="Trebuchet MS"/>
                <a:cs typeface="Trebuchet MS"/>
              </a:rPr>
              <a:t>1105-1205</a:t>
            </a: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06351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B23705-5F2E-4A90-B6DF-8B2884B0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dataset is not realistic</a:t>
            </a:r>
          </a:p>
          <a:p>
            <a:pPr lvl="1"/>
            <a:r>
              <a:rPr lang="en-US" altLang="ko-KR" b="1" dirty="0"/>
              <a:t>Currently</a:t>
            </a:r>
            <a:r>
              <a:rPr lang="en-US" altLang="ko-KR" dirty="0"/>
              <a:t>: Covert stream is derived by legitimate videos</a:t>
            </a:r>
          </a:p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Correlation among classes occur</a:t>
            </a:r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Positive class : Negative class = 1 : 1 </a:t>
            </a:r>
            <a:r>
              <a:rPr lang="en-US" altLang="ko-KR" dirty="0">
                <a:solidFill>
                  <a:srgbClr val="C00000"/>
                </a:solidFill>
              </a:rPr>
              <a:t>Unrealistic!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EE2DDF-F85F-4D9E-AF6B-689F4AE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B13BE3-B6BE-4792-A7B6-7CC77BB9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Dataset Evaluation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E8A3E07-2E6B-4D00-A488-8786608CCF45}"/>
              </a:ext>
            </a:extLst>
          </p:cNvPr>
          <p:cNvSpPr/>
          <p:nvPr/>
        </p:nvSpPr>
        <p:spPr>
          <a:xfrm>
            <a:off x="1815083" y="5151678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865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D80B629-FEB8-4396-BD3D-55946A454172}"/>
              </a:ext>
            </a:extLst>
          </p:cNvPr>
          <p:cNvSpPr/>
          <p:nvPr/>
        </p:nvSpPr>
        <p:spPr>
          <a:xfrm>
            <a:off x="1815083" y="4965191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B69A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1C48F60-8319-4888-8AE1-C4F01577276C}"/>
              </a:ext>
            </a:extLst>
          </p:cNvPr>
          <p:cNvSpPr/>
          <p:nvPr/>
        </p:nvSpPr>
        <p:spPr>
          <a:xfrm>
            <a:off x="1815083" y="4965191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A98D35F-FF3E-4850-9349-03BA5E6035A0}"/>
              </a:ext>
            </a:extLst>
          </p:cNvPr>
          <p:cNvSpPr/>
          <p:nvPr/>
        </p:nvSpPr>
        <p:spPr>
          <a:xfrm>
            <a:off x="1815083" y="5151678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EF3B241-F8A8-488C-868B-C7D8DBE42ABC}"/>
              </a:ext>
            </a:extLst>
          </p:cNvPr>
          <p:cNvSpPr/>
          <p:nvPr/>
        </p:nvSpPr>
        <p:spPr>
          <a:xfrm>
            <a:off x="4203191" y="4686300"/>
            <a:ext cx="783590" cy="710565"/>
          </a:xfrm>
          <a:custGeom>
            <a:avLst/>
            <a:gdLst/>
            <a:ahLst/>
            <a:cxnLst/>
            <a:rect l="l" t="t" r="r" b="b"/>
            <a:pathLst>
              <a:path w="783589" h="710564">
                <a:moveTo>
                  <a:pt x="428244" y="0"/>
                </a:moveTo>
                <a:lnTo>
                  <a:pt x="0" y="0"/>
                </a:lnTo>
                <a:lnTo>
                  <a:pt x="355092" y="355092"/>
                </a:lnTo>
                <a:lnTo>
                  <a:pt x="0" y="710184"/>
                </a:lnTo>
                <a:lnTo>
                  <a:pt x="428244" y="710184"/>
                </a:lnTo>
                <a:lnTo>
                  <a:pt x="783336" y="355092"/>
                </a:lnTo>
                <a:lnTo>
                  <a:pt x="428244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9ECC355-AB05-4382-8B4C-4C6AA15F699B}"/>
              </a:ext>
            </a:extLst>
          </p:cNvPr>
          <p:cNvSpPr/>
          <p:nvPr/>
        </p:nvSpPr>
        <p:spPr>
          <a:xfrm>
            <a:off x="4203191" y="4686300"/>
            <a:ext cx="783590" cy="710565"/>
          </a:xfrm>
          <a:custGeom>
            <a:avLst/>
            <a:gdLst/>
            <a:ahLst/>
            <a:cxnLst/>
            <a:rect l="l" t="t" r="r" b="b"/>
            <a:pathLst>
              <a:path w="783589" h="710564">
                <a:moveTo>
                  <a:pt x="0" y="0"/>
                </a:moveTo>
                <a:lnTo>
                  <a:pt x="428244" y="0"/>
                </a:lnTo>
                <a:lnTo>
                  <a:pt x="783336" y="355092"/>
                </a:lnTo>
                <a:lnTo>
                  <a:pt x="428244" y="710184"/>
                </a:lnTo>
                <a:lnTo>
                  <a:pt x="0" y="710184"/>
                </a:lnTo>
                <a:lnTo>
                  <a:pt x="355092" y="355092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E64AE68-E67B-44C7-AF4D-BCC56F814413}"/>
              </a:ext>
            </a:extLst>
          </p:cNvPr>
          <p:cNvSpPr txBox="1"/>
          <p:nvPr/>
        </p:nvSpPr>
        <p:spPr>
          <a:xfrm>
            <a:off x="5223493" y="5878588"/>
            <a:ext cx="282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Correlated-Unrealistic </a:t>
            </a:r>
            <a:r>
              <a:rPr sz="1800" spc="-90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E83FC8D-AC38-4588-A266-158FDEBABCA2}"/>
              </a:ext>
            </a:extLst>
          </p:cNvPr>
          <p:cNvSpPr/>
          <p:nvPr/>
        </p:nvSpPr>
        <p:spPr>
          <a:xfrm>
            <a:off x="1815083" y="4313478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09A1144-05E3-404D-B8AA-BEE7AA98BA73}"/>
              </a:ext>
            </a:extLst>
          </p:cNvPr>
          <p:cNvSpPr/>
          <p:nvPr/>
        </p:nvSpPr>
        <p:spPr>
          <a:xfrm>
            <a:off x="1815083" y="4126991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749E320-F551-48FD-9E63-0D1246F2AE2C}"/>
              </a:ext>
            </a:extLst>
          </p:cNvPr>
          <p:cNvSpPr/>
          <p:nvPr/>
        </p:nvSpPr>
        <p:spPr>
          <a:xfrm>
            <a:off x="1815083" y="4126991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22118AF-B2CE-4D6E-A1AB-F8C2F7041F1F}"/>
              </a:ext>
            </a:extLst>
          </p:cNvPr>
          <p:cNvSpPr/>
          <p:nvPr/>
        </p:nvSpPr>
        <p:spPr>
          <a:xfrm>
            <a:off x="1815083" y="4313478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D01411D-C10F-4D26-BDCD-542FA54BFF10}"/>
              </a:ext>
            </a:extLst>
          </p:cNvPr>
          <p:cNvSpPr/>
          <p:nvPr/>
        </p:nvSpPr>
        <p:spPr>
          <a:xfrm>
            <a:off x="1491996" y="4999101"/>
            <a:ext cx="323215" cy="523240"/>
          </a:xfrm>
          <a:custGeom>
            <a:avLst/>
            <a:gdLst/>
            <a:ahLst/>
            <a:cxnLst/>
            <a:rect l="l" t="t" r="r" b="b"/>
            <a:pathLst>
              <a:path w="323214" h="523239">
                <a:moveTo>
                  <a:pt x="0" y="0"/>
                </a:moveTo>
                <a:lnTo>
                  <a:pt x="0" y="80772"/>
                </a:lnTo>
                <a:lnTo>
                  <a:pt x="2933" y="136717"/>
                </a:lnTo>
                <a:lnTo>
                  <a:pt x="11506" y="190661"/>
                </a:lnTo>
                <a:lnTo>
                  <a:pt x="25380" y="242040"/>
                </a:lnTo>
                <a:lnTo>
                  <a:pt x="44213" y="290290"/>
                </a:lnTo>
                <a:lnTo>
                  <a:pt x="67665" y="334848"/>
                </a:lnTo>
                <a:lnTo>
                  <a:pt x="95397" y="375149"/>
                </a:lnTo>
                <a:lnTo>
                  <a:pt x="127068" y="410630"/>
                </a:lnTo>
                <a:lnTo>
                  <a:pt x="162338" y="440726"/>
                </a:lnTo>
                <a:lnTo>
                  <a:pt x="200868" y="464874"/>
                </a:lnTo>
                <a:lnTo>
                  <a:pt x="242315" y="482511"/>
                </a:lnTo>
                <a:lnTo>
                  <a:pt x="242315" y="522897"/>
                </a:lnTo>
                <a:lnTo>
                  <a:pt x="323088" y="455295"/>
                </a:lnTo>
                <a:lnTo>
                  <a:pt x="277040" y="401739"/>
                </a:lnTo>
                <a:lnTo>
                  <a:pt x="242315" y="401739"/>
                </a:lnTo>
                <a:lnTo>
                  <a:pt x="200868" y="384102"/>
                </a:lnTo>
                <a:lnTo>
                  <a:pt x="162338" y="359954"/>
                </a:lnTo>
                <a:lnTo>
                  <a:pt x="127068" y="329858"/>
                </a:lnTo>
                <a:lnTo>
                  <a:pt x="95397" y="294377"/>
                </a:lnTo>
                <a:lnTo>
                  <a:pt x="67665" y="254076"/>
                </a:lnTo>
                <a:lnTo>
                  <a:pt x="44213" y="209518"/>
                </a:lnTo>
                <a:lnTo>
                  <a:pt x="25380" y="161268"/>
                </a:lnTo>
                <a:lnTo>
                  <a:pt x="11506" y="109889"/>
                </a:lnTo>
                <a:lnTo>
                  <a:pt x="2933" y="55945"/>
                </a:lnTo>
                <a:lnTo>
                  <a:pt x="0" y="0"/>
                </a:lnTo>
                <a:close/>
              </a:path>
              <a:path w="323214" h="523239">
                <a:moveTo>
                  <a:pt x="242315" y="361353"/>
                </a:moveTo>
                <a:lnTo>
                  <a:pt x="242315" y="401739"/>
                </a:lnTo>
                <a:lnTo>
                  <a:pt x="277040" y="401739"/>
                </a:lnTo>
                <a:lnTo>
                  <a:pt x="242315" y="361353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A224BF1E-224D-4387-ADEC-488D352FB102}"/>
              </a:ext>
            </a:extLst>
          </p:cNvPr>
          <p:cNvSpPr/>
          <p:nvPr/>
        </p:nvSpPr>
        <p:spPr>
          <a:xfrm>
            <a:off x="1492094" y="4584191"/>
            <a:ext cx="323215" cy="455295"/>
          </a:xfrm>
          <a:custGeom>
            <a:avLst/>
            <a:gdLst/>
            <a:ahLst/>
            <a:cxnLst/>
            <a:rect l="l" t="t" r="r" b="b"/>
            <a:pathLst>
              <a:path w="323214" h="455295">
                <a:moveTo>
                  <a:pt x="322989" y="0"/>
                </a:moveTo>
                <a:lnTo>
                  <a:pt x="251452" y="10251"/>
                </a:lnTo>
                <a:lnTo>
                  <a:pt x="213326" y="24523"/>
                </a:lnTo>
                <a:lnTo>
                  <a:pt x="177438" y="44360"/>
                </a:lnTo>
                <a:lnTo>
                  <a:pt x="144059" y="69336"/>
                </a:lnTo>
                <a:lnTo>
                  <a:pt x="113462" y="99027"/>
                </a:lnTo>
                <a:lnTo>
                  <a:pt x="85918" y="133008"/>
                </a:lnTo>
                <a:lnTo>
                  <a:pt x="61700" y="170853"/>
                </a:lnTo>
                <a:lnTo>
                  <a:pt x="41078" y="212139"/>
                </a:lnTo>
                <a:lnTo>
                  <a:pt x="24325" y="256440"/>
                </a:lnTo>
                <a:lnTo>
                  <a:pt x="11712" y="303330"/>
                </a:lnTo>
                <a:lnTo>
                  <a:pt x="3512" y="352386"/>
                </a:lnTo>
                <a:lnTo>
                  <a:pt x="0" y="403286"/>
                </a:lnTo>
                <a:lnTo>
                  <a:pt x="1437" y="455295"/>
                </a:lnTo>
                <a:lnTo>
                  <a:pt x="8012" y="403183"/>
                </a:lnTo>
                <a:lnTo>
                  <a:pt x="19328" y="353769"/>
                </a:lnTo>
                <a:lnTo>
                  <a:pt x="35126" y="307128"/>
                </a:lnTo>
                <a:lnTo>
                  <a:pt x="55048" y="263753"/>
                </a:lnTo>
                <a:lnTo>
                  <a:pt x="78761" y="224030"/>
                </a:lnTo>
                <a:lnTo>
                  <a:pt x="105934" y="188347"/>
                </a:lnTo>
                <a:lnTo>
                  <a:pt x="136234" y="157091"/>
                </a:lnTo>
                <a:lnTo>
                  <a:pt x="169327" y="130649"/>
                </a:lnTo>
                <a:lnTo>
                  <a:pt x="204882" y="109408"/>
                </a:lnTo>
                <a:lnTo>
                  <a:pt x="242566" y="93757"/>
                </a:lnTo>
                <a:lnTo>
                  <a:pt x="282045" y="84082"/>
                </a:lnTo>
                <a:lnTo>
                  <a:pt x="322989" y="80772"/>
                </a:lnTo>
                <a:lnTo>
                  <a:pt x="322989" y="0"/>
                </a:lnTo>
                <a:close/>
              </a:path>
            </a:pathLst>
          </a:custGeom>
          <a:solidFill>
            <a:srgbClr val="B769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0DDE45C-1513-4E12-8694-FF6DD7B50522}"/>
              </a:ext>
            </a:extLst>
          </p:cNvPr>
          <p:cNvSpPr/>
          <p:nvPr/>
        </p:nvSpPr>
        <p:spPr>
          <a:xfrm>
            <a:off x="1491996" y="4584191"/>
            <a:ext cx="323215" cy="937894"/>
          </a:xfrm>
          <a:custGeom>
            <a:avLst/>
            <a:gdLst/>
            <a:ahLst/>
            <a:cxnLst/>
            <a:rect l="l" t="t" r="r" b="b"/>
            <a:pathLst>
              <a:path w="323214" h="937895">
                <a:moveTo>
                  <a:pt x="0" y="414909"/>
                </a:moveTo>
                <a:lnTo>
                  <a:pt x="2933" y="470854"/>
                </a:lnTo>
                <a:lnTo>
                  <a:pt x="11506" y="524798"/>
                </a:lnTo>
                <a:lnTo>
                  <a:pt x="25380" y="576177"/>
                </a:lnTo>
                <a:lnTo>
                  <a:pt x="44213" y="624427"/>
                </a:lnTo>
                <a:lnTo>
                  <a:pt x="67665" y="668985"/>
                </a:lnTo>
                <a:lnTo>
                  <a:pt x="95397" y="709286"/>
                </a:lnTo>
                <a:lnTo>
                  <a:pt x="127068" y="744767"/>
                </a:lnTo>
                <a:lnTo>
                  <a:pt x="162338" y="774863"/>
                </a:lnTo>
                <a:lnTo>
                  <a:pt x="200868" y="799011"/>
                </a:lnTo>
                <a:lnTo>
                  <a:pt x="242315" y="816648"/>
                </a:lnTo>
                <a:lnTo>
                  <a:pt x="242315" y="776262"/>
                </a:lnTo>
                <a:lnTo>
                  <a:pt x="323088" y="870204"/>
                </a:lnTo>
                <a:lnTo>
                  <a:pt x="242315" y="937806"/>
                </a:lnTo>
                <a:lnTo>
                  <a:pt x="242315" y="897420"/>
                </a:lnTo>
                <a:lnTo>
                  <a:pt x="200868" y="879783"/>
                </a:lnTo>
                <a:lnTo>
                  <a:pt x="162338" y="855635"/>
                </a:lnTo>
                <a:lnTo>
                  <a:pt x="127068" y="825539"/>
                </a:lnTo>
                <a:lnTo>
                  <a:pt x="95397" y="790058"/>
                </a:lnTo>
                <a:lnTo>
                  <a:pt x="67665" y="749757"/>
                </a:lnTo>
                <a:lnTo>
                  <a:pt x="44213" y="705199"/>
                </a:lnTo>
                <a:lnTo>
                  <a:pt x="25380" y="656949"/>
                </a:lnTo>
                <a:lnTo>
                  <a:pt x="11506" y="605570"/>
                </a:lnTo>
                <a:lnTo>
                  <a:pt x="2933" y="551626"/>
                </a:lnTo>
                <a:lnTo>
                  <a:pt x="0" y="495681"/>
                </a:lnTo>
                <a:lnTo>
                  <a:pt x="0" y="414909"/>
                </a:lnTo>
                <a:lnTo>
                  <a:pt x="2517" y="362864"/>
                </a:lnTo>
                <a:lnTo>
                  <a:pt x="9867" y="312748"/>
                </a:lnTo>
                <a:lnTo>
                  <a:pt x="21747" y="264950"/>
                </a:lnTo>
                <a:lnTo>
                  <a:pt x="37855" y="219858"/>
                </a:lnTo>
                <a:lnTo>
                  <a:pt x="57887" y="177863"/>
                </a:lnTo>
                <a:lnTo>
                  <a:pt x="81540" y="139352"/>
                </a:lnTo>
                <a:lnTo>
                  <a:pt x="108513" y="104714"/>
                </a:lnTo>
                <a:lnTo>
                  <a:pt x="138501" y="74338"/>
                </a:lnTo>
                <a:lnTo>
                  <a:pt x="171203" y="48613"/>
                </a:lnTo>
                <a:lnTo>
                  <a:pt x="206315" y="27928"/>
                </a:lnTo>
                <a:lnTo>
                  <a:pt x="243535" y="12671"/>
                </a:lnTo>
                <a:lnTo>
                  <a:pt x="282560" y="3232"/>
                </a:lnTo>
                <a:lnTo>
                  <a:pt x="323088" y="0"/>
                </a:lnTo>
                <a:lnTo>
                  <a:pt x="323088" y="80772"/>
                </a:lnTo>
                <a:lnTo>
                  <a:pt x="282144" y="84082"/>
                </a:lnTo>
                <a:lnTo>
                  <a:pt x="242665" y="93757"/>
                </a:lnTo>
                <a:lnTo>
                  <a:pt x="204981" y="109408"/>
                </a:lnTo>
                <a:lnTo>
                  <a:pt x="169426" y="130649"/>
                </a:lnTo>
                <a:lnTo>
                  <a:pt x="136333" y="157091"/>
                </a:lnTo>
                <a:lnTo>
                  <a:pt x="106033" y="188347"/>
                </a:lnTo>
                <a:lnTo>
                  <a:pt x="78860" y="224030"/>
                </a:lnTo>
                <a:lnTo>
                  <a:pt x="55147" y="263753"/>
                </a:lnTo>
                <a:lnTo>
                  <a:pt x="35225" y="307128"/>
                </a:lnTo>
                <a:lnTo>
                  <a:pt x="19427" y="353769"/>
                </a:lnTo>
                <a:lnTo>
                  <a:pt x="8087" y="403286"/>
                </a:lnTo>
                <a:lnTo>
                  <a:pt x="1536" y="455295"/>
                </a:lnTo>
              </a:path>
            </a:pathLst>
          </a:custGeom>
          <a:ln w="15239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4571F9D-BD82-429C-8114-570CD3CDDF73}"/>
              </a:ext>
            </a:extLst>
          </p:cNvPr>
          <p:cNvSpPr txBox="1"/>
          <p:nvPr/>
        </p:nvSpPr>
        <p:spPr>
          <a:xfrm>
            <a:off x="780881" y="4518368"/>
            <a:ext cx="2440305" cy="1178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087120" algn="ctr">
              <a:lnSpc>
                <a:spcPct val="100000"/>
              </a:lnSpc>
              <a:spcBef>
                <a:spcPts val="420"/>
              </a:spcBef>
            </a:pPr>
            <a:r>
              <a:rPr sz="1800" spc="-65" dirty="0">
                <a:latin typeface="Arial"/>
                <a:cs typeface="Arial"/>
              </a:rPr>
              <a:t>Legitimate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80" dirty="0">
                <a:latin typeface="Arial"/>
                <a:cs typeface="Arial"/>
              </a:rPr>
              <a:t>Derive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085215" algn="ctr">
              <a:lnSpc>
                <a:spcPct val="100000"/>
              </a:lnSpc>
            </a:pPr>
            <a:r>
              <a:rPr sz="1800" spc="-85" dirty="0">
                <a:solidFill>
                  <a:srgbClr val="DADADA"/>
                </a:solidFill>
                <a:latin typeface="Arial"/>
                <a:cs typeface="Arial"/>
              </a:rPr>
              <a:t>Covert</a:t>
            </a:r>
            <a:r>
              <a:rPr sz="1800" spc="-140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DADADA"/>
                </a:solidFill>
                <a:latin typeface="Arial"/>
                <a:cs typeface="Arial"/>
              </a:rPr>
              <a:t>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87F3117E-F75C-4F68-B9A5-5CC737F7BCF6}"/>
              </a:ext>
            </a:extLst>
          </p:cNvPr>
          <p:cNvSpPr/>
          <p:nvPr/>
        </p:nvSpPr>
        <p:spPr>
          <a:xfrm>
            <a:off x="5907023" y="495508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865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2C82B45-5744-4206-AF81-48132BEAB83E}"/>
              </a:ext>
            </a:extLst>
          </p:cNvPr>
          <p:cNvSpPr/>
          <p:nvPr/>
        </p:nvSpPr>
        <p:spPr>
          <a:xfrm>
            <a:off x="5907023" y="4768596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B69A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6BF3128E-C083-4786-AF64-549CE28F9DA4}"/>
              </a:ext>
            </a:extLst>
          </p:cNvPr>
          <p:cNvSpPr/>
          <p:nvPr/>
        </p:nvSpPr>
        <p:spPr>
          <a:xfrm>
            <a:off x="5907023" y="4768596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5792507-65ED-4B1A-87C7-0369AEFBF3B7}"/>
              </a:ext>
            </a:extLst>
          </p:cNvPr>
          <p:cNvSpPr/>
          <p:nvPr/>
        </p:nvSpPr>
        <p:spPr>
          <a:xfrm>
            <a:off x="5907023" y="495508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A2B8C20A-1E9F-4C0D-943B-2061840561A3}"/>
              </a:ext>
            </a:extLst>
          </p:cNvPr>
          <p:cNvSpPr/>
          <p:nvPr/>
        </p:nvSpPr>
        <p:spPr>
          <a:xfrm>
            <a:off x="5907023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7B8030ED-7875-40F4-BD29-38FC987C7B4F}"/>
              </a:ext>
            </a:extLst>
          </p:cNvPr>
          <p:cNvSpPr/>
          <p:nvPr/>
        </p:nvSpPr>
        <p:spPr>
          <a:xfrm>
            <a:off x="5907023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3A9AD61C-8EF9-4AB7-94B1-2245F4D56D24}"/>
              </a:ext>
            </a:extLst>
          </p:cNvPr>
          <p:cNvSpPr/>
          <p:nvPr/>
        </p:nvSpPr>
        <p:spPr>
          <a:xfrm>
            <a:off x="5907023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13637219-EFBA-4635-B47B-963D2C5509D4}"/>
              </a:ext>
            </a:extLst>
          </p:cNvPr>
          <p:cNvSpPr/>
          <p:nvPr/>
        </p:nvSpPr>
        <p:spPr>
          <a:xfrm>
            <a:off x="5907023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91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A026C3-0208-469B-B46E-E339B6C3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 1</a:t>
            </a:r>
          </a:p>
          <a:p>
            <a:pPr lvl="1"/>
            <a:r>
              <a:rPr lang="en-US" altLang="ko-KR" b="1" dirty="0"/>
              <a:t>Solution</a:t>
            </a:r>
            <a:r>
              <a:rPr lang="en-US" altLang="ko-KR" dirty="0"/>
              <a:t>: Covert stream is derived by </a:t>
            </a:r>
            <a:r>
              <a:rPr lang="en-US" altLang="ko-KR" dirty="0">
                <a:solidFill>
                  <a:srgbClr val="C00000"/>
                </a:solidFill>
              </a:rPr>
              <a:t>half</a:t>
            </a:r>
            <a:r>
              <a:rPr lang="en-US" altLang="ko-KR" dirty="0"/>
              <a:t> of legitimates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 </a:t>
            </a:r>
            <a:r>
              <a:rPr lang="en-US" altLang="ko-KR" b="1" dirty="0"/>
              <a:t>1</a:t>
            </a:r>
            <a:r>
              <a:rPr lang="en-US" altLang="ko-KR" dirty="0"/>
              <a:t> </a:t>
            </a:r>
            <a:r>
              <a:rPr lang="en-US" altLang="ko-KR" b="1" dirty="0"/>
              <a:t>Solved</a:t>
            </a:r>
            <a:r>
              <a:rPr lang="en-US" altLang="ko-KR" dirty="0"/>
              <a:t>: Correlation among classes removed</a:t>
            </a:r>
          </a:p>
          <a:p>
            <a:pPr lvl="1"/>
            <a:r>
              <a:rPr lang="en-US" altLang="ko-KR" dirty="0"/>
              <a:t>10-fold cross-validation, 10 times repeated</a:t>
            </a:r>
          </a:p>
          <a:p>
            <a:pPr lvl="2"/>
            <a:r>
              <a:rPr lang="en-US" altLang="ko-KR" dirty="0"/>
              <a:t>To prevent the overfitting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4BE9EB-6B04-4853-AFA4-A7C72B7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AD6F92E-C0C0-4935-B95B-2219BDD3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Dataset Evaluation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9214E00-A7F8-4E5F-B9E1-3A723AED8739}"/>
              </a:ext>
            </a:extLst>
          </p:cNvPr>
          <p:cNvSpPr/>
          <p:nvPr/>
        </p:nvSpPr>
        <p:spPr>
          <a:xfrm>
            <a:off x="3168395" y="4942890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865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7C76051-CA44-4248-B277-C5D4E05D585F}"/>
              </a:ext>
            </a:extLst>
          </p:cNvPr>
          <p:cNvSpPr/>
          <p:nvPr/>
        </p:nvSpPr>
        <p:spPr>
          <a:xfrm>
            <a:off x="3168395" y="4756403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B69A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37CAEE9-1023-48A5-AC13-D0F0A4F8B964}"/>
              </a:ext>
            </a:extLst>
          </p:cNvPr>
          <p:cNvSpPr/>
          <p:nvPr/>
        </p:nvSpPr>
        <p:spPr>
          <a:xfrm>
            <a:off x="3168395" y="4756403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4FA5822-2701-4760-AB3F-5B1D74FF48BA}"/>
              </a:ext>
            </a:extLst>
          </p:cNvPr>
          <p:cNvSpPr/>
          <p:nvPr/>
        </p:nvSpPr>
        <p:spPr>
          <a:xfrm>
            <a:off x="3168395" y="4942890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E9D2F2D-33BB-4381-92D5-485244E1ACAD}"/>
              </a:ext>
            </a:extLst>
          </p:cNvPr>
          <p:cNvSpPr/>
          <p:nvPr/>
        </p:nvSpPr>
        <p:spPr>
          <a:xfrm>
            <a:off x="5210555" y="4686300"/>
            <a:ext cx="782320" cy="710565"/>
          </a:xfrm>
          <a:custGeom>
            <a:avLst/>
            <a:gdLst/>
            <a:ahLst/>
            <a:cxnLst/>
            <a:rect l="l" t="t" r="r" b="b"/>
            <a:pathLst>
              <a:path w="782320" h="710564">
                <a:moveTo>
                  <a:pt x="426720" y="0"/>
                </a:moveTo>
                <a:lnTo>
                  <a:pt x="0" y="0"/>
                </a:lnTo>
                <a:lnTo>
                  <a:pt x="355092" y="355092"/>
                </a:lnTo>
                <a:lnTo>
                  <a:pt x="0" y="710184"/>
                </a:lnTo>
                <a:lnTo>
                  <a:pt x="426720" y="710184"/>
                </a:lnTo>
                <a:lnTo>
                  <a:pt x="781812" y="355092"/>
                </a:lnTo>
                <a:lnTo>
                  <a:pt x="4267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7AA3664-98F4-4C7E-946B-438E844CF4CA}"/>
              </a:ext>
            </a:extLst>
          </p:cNvPr>
          <p:cNvSpPr/>
          <p:nvPr/>
        </p:nvSpPr>
        <p:spPr>
          <a:xfrm>
            <a:off x="5210555" y="4686300"/>
            <a:ext cx="782320" cy="710565"/>
          </a:xfrm>
          <a:custGeom>
            <a:avLst/>
            <a:gdLst/>
            <a:ahLst/>
            <a:cxnLst/>
            <a:rect l="l" t="t" r="r" b="b"/>
            <a:pathLst>
              <a:path w="782320" h="710564">
                <a:moveTo>
                  <a:pt x="0" y="0"/>
                </a:moveTo>
                <a:lnTo>
                  <a:pt x="426720" y="0"/>
                </a:lnTo>
                <a:lnTo>
                  <a:pt x="781812" y="355092"/>
                </a:lnTo>
                <a:lnTo>
                  <a:pt x="426720" y="710184"/>
                </a:lnTo>
                <a:lnTo>
                  <a:pt x="0" y="710184"/>
                </a:lnTo>
                <a:lnTo>
                  <a:pt x="355092" y="355092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81947A6-6F0E-47E3-B232-81F7DFEE92AB}"/>
              </a:ext>
            </a:extLst>
          </p:cNvPr>
          <p:cNvSpPr txBox="1"/>
          <p:nvPr/>
        </p:nvSpPr>
        <p:spPr>
          <a:xfrm>
            <a:off x="6226073" y="5878578"/>
            <a:ext cx="216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Not </a:t>
            </a:r>
            <a:r>
              <a:rPr sz="1800" spc="-75" dirty="0">
                <a:latin typeface="Arial"/>
                <a:cs typeface="Arial"/>
              </a:rPr>
              <a:t>Correlated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0D61499-76FD-43D1-97F3-129E6F20037E}"/>
              </a:ext>
            </a:extLst>
          </p:cNvPr>
          <p:cNvSpPr/>
          <p:nvPr/>
        </p:nvSpPr>
        <p:spPr>
          <a:xfrm>
            <a:off x="1059180" y="4942890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CDA91BCA-D146-417C-8443-CF632C8FC48A}"/>
              </a:ext>
            </a:extLst>
          </p:cNvPr>
          <p:cNvSpPr/>
          <p:nvPr/>
        </p:nvSpPr>
        <p:spPr>
          <a:xfrm>
            <a:off x="1059180" y="4756403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F70EE2CA-EC55-45E6-B90F-F9D8041D9207}"/>
              </a:ext>
            </a:extLst>
          </p:cNvPr>
          <p:cNvSpPr/>
          <p:nvPr/>
        </p:nvSpPr>
        <p:spPr>
          <a:xfrm>
            <a:off x="1059180" y="4756403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A109337-6C9B-4A20-98EE-048490E4875D}"/>
              </a:ext>
            </a:extLst>
          </p:cNvPr>
          <p:cNvSpPr/>
          <p:nvPr/>
        </p:nvSpPr>
        <p:spPr>
          <a:xfrm>
            <a:off x="1059180" y="4942890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B1163B7-3052-4F38-AB5B-91D8A622B0C8}"/>
              </a:ext>
            </a:extLst>
          </p:cNvPr>
          <p:cNvSpPr/>
          <p:nvPr/>
        </p:nvSpPr>
        <p:spPr>
          <a:xfrm>
            <a:off x="6580631" y="495508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865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8B6B056-3D3A-4F16-BE9E-C40B6FBBE296}"/>
              </a:ext>
            </a:extLst>
          </p:cNvPr>
          <p:cNvSpPr/>
          <p:nvPr/>
        </p:nvSpPr>
        <p:spPr>
          <a:xfrm>
            <a:off x="6580631" y="4768596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B69A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55642ECF-4D42-489C-A732-083239BF308F}"/>
              </a:ext>
            </a:extLst>
          </p:cNvPr>
          <p:cNvSpPr/>
          <p:nvPr/>
        </p:nvSpPr>
        <p:spPr>
          <a:xfrm>
            <a:off x="6580631" y="4768596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BA816F1B-FD11-4D72-AE29-257D8DDF330B}"/>
              </a:ext>
            </a:extLst>
          </p:cNvPr>
          <p:cNvSpPr/>
          <p:nvPr/>
        </p:nvSpPr>
        <p:spPr>
          <a:xfrm>
            <a:off x="6580631" y="495508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737EDBE-46D6-469D-97F5-ADA1A39C5802}"/>
              </a:ext>
            </a:extLst>
          </p:cNvPr>
          <p:cNvSpPr/>
          <p:nvPr/>
        </p:nvSpPr>
        <p:spPr>
          <a:xfrm>
            <a:off x="6580631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0F2B61E-6152-4900-87BD-323E555941C4}"/>
              </a:ext>
            </a:extLst>
          </p:cNvPr>
          <p:cNvSpPr/>
          <p:nvPr/>
        </p:nvSpPr>
        <p:spPr>
          <a:xfrm>
            <a:off x="6580631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343D076D-4B62-4A9E-843D-F0C32A303A3B}"/>
              </a:ext>
            </a:extLst>
          </p:cNvPr>
          <p:cNvSpPr/>
          <p:nvPr/>
        </p:nvSpPr>
        <p:spPr>
          <a:xfrm>
            <a:off x="6580631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C543CF75-BEDC-4C48-B665-9CA8B93B1DE7}"/>
              </a:ext>
            </a:extLst>
          </p:cNvPr>
          <p:cNvSpPr/>
          <p:nvPr/>
        </p:nvSpPr>
        <p:spPr>
          <a:xfrm>
            <a:off x="6580631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860805A5-CE63-4F85-9DB4-0F547F320FCA}"/>
              </a:ext>
            </a:extLst>
          </p:cNvPr>
          <p:cNvSpPr/>
          <p:nvPr/>
        </p:nvSpPr>
        <p:spPr>
          <a:xfrm>
            <a:off x="1059180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C1512DFC-1EC6-481C-BB33-E468015FD1A9}"/>
              </a:ext>
            </a:extLst>
          </p:cNvPr>
          <p:cNvSpPr/>
          <p:nvPr/>
        </p:nvSpPr>
        <p:spPr>
          <a:xfrm>
            <a:off x="1059180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1E37B351-4900-44BE-9A69-31808A3E2BEF}"/>
              </a:ext>
            </a:extLst>
          </p:cNvPr>
          <p:cNvSpPr/>
          <p:nvPr/>
        </p:nvSpPr>
        <p:spPr>
          <a:xfrm>
            <a:off x="1059180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86DC806B-0B8B-4F57-B5DE-13BA967266B4}"/>
              </a:ext>
            </a:extLst>
          </p:cNvPr>
          <p:cNvSpPr/>
          <p:nvPr/>
        </p:nvSpPr>
        <p:spPr>
          <a:xfrm>
            <a:off x="1059180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828325B-8E77-4D96-8534-8A816A47FBBE}"/>
              </a:ext>
            </a:extLst>
          </p:cNvPr>
          <p:cNvSpPr/>
          <p:nvPr/>
        </p:nvSpPr>
        <p:spPr>
          <a:xfrm>
            <a:off x="3168395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FED5C83-C170-4CC9-A7B0-25AFD836A68A}"/>
              </a:ext>
            </a:extLst>
          </p:cNvPr>
          <p:cNvSpPr/>
          <p:nvPr/>
        </p:nvSpPr>
        <p:spPr>
          <a:xfrm>
            <a:off x="3168395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9A75368-A388-4C48-BC8A-56CE68B31154}"/>
              </a:ext>
            </a:extLst>
          </p:cNvPr>
          <p:cNvSpPr/>
          <p:nvPr/>
        </p:nvSpPr>
        <p:spPr>
          <a:xfrm>
            <a:off x="3168395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AAF5A06-192E-4FF7-8842-7E5604B11C0C}"/>
              </a:ext>
            </a:extLst>
          </p:cNvPr>
          <p:cNvSpPr/>
          <p:nvPr/>
        </p:nvSpPr>
        <p:spPr>
          <a:xfrm>
            <a:off x="3168395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E3E9C77E-213A-413C-9E97-456D1691C133}"/>
              </a:ext>
            </a:extLst>
          </p:cNvPr>
          <p:cNvSpPr/>
          <p:nvPr/>
        </p:nvSpPr>
        <p:spPr>
          <a:xfrm>
            <a:off x="2634995" y="4654296"/>
            <a:ext cx="408940" cy="184785"/>
          </a:xfrm>
          <a:custGeom>
            <a:avLst/>
            <a:gdLst/>
            <a:ahLst/>
            <a:cxnLst/>
            <a:rect l="l" t="t" r="r" b="b"/>
            <a:pathLst>
              <a:path w="408939" h="184785">
                <a:moveTo>
                  <a:pt x="316230" y="0"/>
                </a:moveTo>
                <a:lnTo>
                  <a:pt x="316230" y="46100"/>
                </a:lnTo>
                <a:lnTo>
                  <a:pt x="0" y="46100"/>
                </a:lnTo>
                <a:lnTo>
                  <a:pt x="0" y="138302"/>
                </a:lnTo>
                <a:lnTo>
                  <a:pt x="316230" y="138302"/>
                </a:lnTo>
                <a:lnTo>
                  <a:pt x="316230" y="184403"/>
                </a:lnTo>
                <a:lnTo>
                  <a:pt x="408431" y="92201"/>
                </a:lnTo>
                <a:lnTo>
                  <a:pt x="31623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06107FC-9E79-4A61-AA5C-8D1A225858EC}"/>
              </a:ext>
            </a:extLst>
          </p:cNvPr>
          <p:cNvSpPr/>
          <p:nvPr/>
        </p:nvSpPr>
        <p:spPr>
          <a:xfrm>
            <a:off x="2634995" y="4654296"/>
            <a:ext cx="408940" cy="184785"/>
          </a:xfrm>
          <a:custGeom>
            <a:avLst/>
            <a:gdLst/>
            <a:ahLst/>
            <a:cxnLst/>
            <a:rect l="l" t="t" r="r" b="b"/>
            <a:pathLst>
              <a:path w="408939" h="184785">
                <a:moveTo>
                  <a:pt x="0" y="46100"/>
                </a:moveTo>
                <a:lnTo>
                  <a:pt x="316230" y="46100"/>
                </a:lnTo>
                <a:lnTo>
                  <a:pt x="316230" y="0"/>
                </a:lnTo>
                <a:lnTo>
                  <a:pt x="408431" y="92201"/>
                </a:lnTo>
                <a:lnTo>
                  <a:pt x="316230" y="184403"/>
                </a:lnTo>
                <a:lnTo>
                  <a:pt x="316230" y="138302"/>
                </a:lnTo>
                <a:lnTo>
                  <a:pt x="0" y="138302"/>
                </a:lnTo>
                <a:lnTo>
                  <a:pt x="0" y="46100"/>
                </a:lnTo>
                <a:close/>
              </a:path>
            </a:pathLst>
          </a:custGeom>
          <a:ln w="15239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2590BAB4-74CA-475B-A75A-0B80F83BBC02}"/>
              </a:ext>
            </a:extLst>
          </p:cNvPr>
          <p:cNvSpPr/>
          <p:nvPr/>
        </p:nvSpPr>
        <p:spPr>
          <a:xfrm>
            <a:off x="2634995" y="5120640"/>
            <a:ext cx="408940" cy="186055"/>
          </a:xfrm>
          <a:custGeom>
            <a:avLst/>
            <a:gdLst/>
            <a:ahLst/>
            <a:cxnLst/>
            <a:rect l="l" t="t" r="r" b="b"/>
            <a:pathLst>
              <a:path w="408939" h="186054">
                <a:moveTo>
                  <a:pt x="315468" y="0"/>
                </a:moveTo>
                <a:lnTo>
                  <a:pt x="315468" y="46481"/>
                </a:lnTo>
                <a:lnTo>
                  <a:pt x="0" y="46481"/>
                </a:lnTo>
                <a:lnTo>
                  <a:pt x="0" y="139445"/>
                </a:lnTo>
                <a:lnTo>
                  <a:pt x="315468" y="139445"/>
                </a:lnTo>
                <a:lnTo>
                  <a:pt x="315468" y="185927"/>
                </a:lnTo>
                <a:lnTo>
                  <a:pt x="408431" y="92963"/>
                </a:lnTo>
                <a:lnTo>
                  <a:pt x="315468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A459553-42BE-4F8B-B2FF-42722021729E}"/>
              </a:ext>
            </a:extLst>
          </p:cNvPr>
          <p:cNvSpPr/>
          <p:nvPr/>
        </p:nvSpPr>
        <p:spPr>
          <a:xfrm>
            <a:off x="2634995" y="5120640"/>
            <a:ext cx="408940" cy="186055"/>
          </a:xfrm>
          <a:custGeom>
            <a:avLst/>
            <a:gdLst/>
            <a:ahLst/>
            <a:cxnLst/>
            <a:rect l="l" t="t" r="r" b="b"/>
            <a:pathLst>
              <a:path w="408939" h="186054">
                <a:moveTo>
                  <a:pt x="0" y="46481"/>
                </a:moveTo>
                <a:lnTo>
                  <a:pt x="315468" y="46481"/>
                </a:lnTo>
                <a:lnTo>
                  <a:pt x="315468" y="0"/>
                </a:lnTo>
                <a:lnTo>
                  <a:pt x="408431" y="92963"/>
                </a:lnTo>
                <a:lnTo>
                  <a:pt x="315468" y="185927"/>
                </a:lnTo>
                <a:lnTo>
                  <a:pt x="315468" y="139445"/>
                </a:lnTo>
                <a:lnTo>
                  <a:pt x="0" y="139445"/>
                </a:lnTo>
                <a:lnTo>
                  <a:pt x="0" y="46481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D189118-A336-4EB9-B9AD-9E0BE7E5A2A9}"/>
              </a:ext>
            </a:extLst>
          </p:cNvPr>
          <p:cNvSpPr txBox="1"/>
          <p:nvPr/>
        </p:nvSpPr>
        <p:spPr>
          <a:xfrm>
            <a:off x="1287538" y="4672520"/>
            <a:ext cx="3286125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2805">
              <a:lnSpc>
                <a:spcPts val="212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Legitimate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5"/>
              </a:lnSpc>
            </a:pPr>
            <a:r>
              <a:rPr sz="1800" spc="-65" dirty="0">
                <a:latin typeface="Arial"/>
                <a:cs typeface="Arial"/>
              </a:rPr>
              <a:t>Legitimate</a:t>
            </a:r>
            <a:endParaRPr sz="1800">
              <a:latin typeface="Arial"/>
              <a:cs typeface="Arial"/>
            </a:endParaRPr>
          </a:p>
          <a:p>
            <a:pPr marL="1245870">
              <a:lnSpc>
                <a:spcPts val="2075"/>
              </a:lnSpc>
            </a:pPr>
            <a:r>
              <a:rPr sz="2700" spc="-120" baseline="-9259" dirty="0">
                <a:latin typeface="Arial"/>
                <a:cs typeface="Arial"/>
              </a:rPr>
              <a:t>Derive </a:t>
            </a:r>
            <a:r>
              <a:rPr sz="1800" spc="-85" dirty="0">
                <a:solidFill>
                  <a:srgbClr val="DADADA"/>
                </a:solidFill>
                <a:latin typeface="Arial"/>
                <a:cs typeface="Arial"/>
              </a:rPr>
              <a:t>Covert</a:t>
            </a:r>
            <a:r>
              <a:rPr sz="1800" spc="-229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DADADA"/>
                </a:solidFill>
                <a:latin typeface="Arial"/>
                <a:cs typeface="Arial"/>
              </a:rPr>
              <a:t>Stream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91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213579-E3C3-40AB-AF82-50169150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 2</a:t>
            </a:r>
          </a:p>
          <a:p>
            <a:pPr lvl="1"/>
            <a:r>
              <a:rPr lang="en-US" altLang="ko-KR" b="1" dirty="0"/>
              <a:t>Solution</a:t>
            </a:r>
            <a:r>
              <a:rPr lang="en-US" altLang="ko-KR" dirty="0"/>
              <a:t>: Low pos-to-neg ratio than 1:1 during testing</a:t>
            </a:r>
          </a:p>
          <a:p>
            <a:pPr lvl="1"/>
            <a:r>
              <a:rPr lang="en-US" altLang="ko-KR" b="1" dirty="0"/>
              <a:t>Problem 2 Solved</a:t>
            </a:r>
            <a:r>
              <a:rPr lang="en-US" altLang="ko-KR" dirty="0"/>
              <a:t>: Realistic testing environment is built</a:t>
            </a:r>
          </a:p>
          <a:p>
            <a:pPr lvl="1"/>
            <a:r>
              <a:rPr lang="en-US" altLang="ko-KR" dirty="0"/>
              <a:t>Training set : Test set = 7 : 3</a:t>
            </a:r>
          </a:p>
          <a:p>
            <a:pPr lvl="1"/>
            <a:r>
              <a:rPr lang="en-US" altLang="ko-KR" dirty="0"/>
              <a:t>Pos-to-neg ratio: 1 : 1 (Training set), 1 : 100 (Testing)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BAD553-A768-40E9-A8DF-883E58C0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1BA31F3-5646-4E08-B651-6CBBEFB4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Dataset Evaluation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F044DBF-AD1A-461C-95FE-C6775DC02D1A}"/>
              </a:ext>
            </a:extLst>
          </p:cNvPr>
          <p:cNvSpPr/>
          <p:nvPr/>
        </p:nvSpPr>
        <p:spPr>
          <a:xfrm>
            <a:off x="4203191" y="4686300"/>
            <a:ext cx="783590" cy="710565"/>
          </a:xfrm>
          <a:custGeom>
            <a:avLst/>
            <a:gdLst/>
            <a:ahLst/>
            <a:cxnLst/>
            <a:rect l="l" t="t" r="r" b="b"/>
            <a:pathLst>
              <a:path w="783589" h="710564">
                <a:moveTo>
                  <a:pt x="428244" y="0"/>
                </a:moveTo>
                <a:lnTo>
                  <a:pt x="0" y="0"/>
                </a:lnTo>
                <a:lnTo>
                  <a:pt x="355092" y="355092"/>
                </a:lnTo>
                <a:lnTo>
                  <a:pt x="0" y="710184"/>
                </a:lnTo>
                <a:lnTo>
                  <a:pt x="428244" y="710184"/>
                </a:lnTo>
                <a:lnTo>
                  <a:pt x="783336" y="355092"/>
                </a:lnTo>
                <a:lnTo>
                  <a:pt x="428244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6BE9E75-CF29-46CE-AD7F-4B25A884A2B9}"/>
              </a:ext>
            </a:extLst>
          </p:cNvPr>
          <p:cNvSpPr/>
          <p:nvPr/>
        </p:nvSpPr>
        <p:spPr>
          <a:xfrm>
            <a:off x="4203191" y="4686300"/>
            <a:ext cx="783590" cy="710565"/>
          </a:xfrm>
          <a:custGeom>
            <a:avLst/>
            <a:gdLst/>
            <a:ahLst/>
            <a:cxnLst/>
            <a:rect l="l" t="t" r="r" b="b"/>
            <a:pathLst>
              <a:path w="783589" h="710564">
                <a:moveTo>
                  <a:pt x="0" y="0"/>
                </a:moveTo>
                <a:lnTo>
                  <a:pt x="428244" y="0"/>
                </a:lnTo>
                <a:lnTo>
                  <a:pt x="783336" y="355092"/>
                </a:lnTo>
                <a:lnTo>
                  <a:pt x="428244" y="710184"/>
                </a:lnTo>
                <a:lnTo>
                  <a:pt x="0" y="710184"/>
                </a:lnTo>
                <a:lnTo>
                  <a:pt x="355092" y="355092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981AC75-F830-4081-915F-B28DA9334A76}"/>
              </a:ext>
            </a:extLst>
          </p:cNvPr>
          <p:cNvSpPr txBox="1"/>
          <p:nvPr/>
        </p:nvSpPr>
        <p:spPr>
          <a:xfrm>
            <a:off x="1188852" y="5878578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1:1 </a:t>
            </a:r>
            <a:r>
              <a:rPr sz="1800" spc="-90" dirty="0">
                <a:latin typeface="Arial"/>
                <a:cs typeface="Arial"/>
              </a:rPr>
              <a:t>Ratio </a:t>
            </a:r>
            <a:r>
              <a:rPr sz="1800" spc="-65" dirty="0">
                <a:latin typeface="Arial"/>
                <a:cs typeface="Arial"/>
              </a:rPr>
              <a:t>Unrealistic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8BDD89A-6CA1-4355-A708-BBF5E7564CF5}"/>
              </a:ext>
            </a:extLst>
          </p:cNvPr>
          <p:cNvSpPr/>
          <p:nvPr/>
        </p:nvSpPr>
        <p:spPr>
          <a:xfrm>
            <a:off x="1784604" y="495508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865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8BC4109-EDF1-4881-B2CD-876B238860D0}"/>
              </a:ext>
            </a:extLst>
          </p:cNvPr>
          <p:cNvSpPr/>
          <p:nvPr/>
        </p:nvSpPr>
        <p:spPr>
          <a:xfrm>
            <a:off x="1784604" y="4768596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B69A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7CD5516-7B64-4713-92AF-1D785A0AD70B}"/>
              </a:ext>
            </a:extLst>
          </p:cNvPr>
          <p:cNvSpPr/>
          <p:nvPr/>
        </p:nvSpPr>
        <p:spPr>
          <a:xfrm>
            <a:off x="1784604" y="4768596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5B873A8-C9FB-4B93-9A00-D9B185F9E105}"/>
              </a:ext>
            </a:extLst>
          </p:cNvPr>
          <p:cNvSpPr/>
          <p:nvPr/>
        </p:nvSpPr>
        <p:spPr>
          <a:xfrm>
            <a:off x="1784604" y="495508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4747DA4-E8F0-4A76-99AE-4C9693BB5728}"/>
              </a:ext>
            </a:extLst>
          </p:cNvPr>
          <p:cNvSpPr/>
          <p:nvPr/>
        </p:nvSpPr>
        <p:spPr>
          <a:xfrm>
            <a:off x="1784604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EB1C17C-237E-47BC-BE80-13110208204A}"/>
              </a:ext>
            </a:extLst>
          </p:cNvPr>
          <p:cNvSpPr/>
          <p:nvPr/>
        </p:nvSpPr>
        <p:spPr>
          <a:xfrm>
            <a:off x="1784604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F994A657-D13D-4E35-9F45-5561AC921C04}"/>
              </a:ext>
            </a:extLst>
          </p:cNvPr>
          <p:cNvSpPr/>
          <p:nvPr/>
        </p:nvSpPr>
        <p:spPr>
          <a:xfrm>
            <a:off x="1784604" y="422910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F42152A-8446-46F4-BAB5-0FA03DF921DC}"/>
              </a:ext>
            </a:extLst>
          </p:cNvPr>
          <p:cNvSpPr/>
          <p:nvPr/>
        </p:nvSpPr>
        <p:spPr>
          <a:xfrm>
            <a:off x="1784604" y="441558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544F67E-5325-4AA0-A917-E7AD4BDE7F4D}"/>
              </a:ext>
            </a:extLst>
          </p:cNvPr>
          <p:cNvSpPr txBox="1"/>
          <p:nvPr/>
        </p:nvSpPr>
        <p:spPr>
          <a:xfrm>
            <a:off x="1845843" y="4672609"/>
            <a:ext cx="1354455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Legitimate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85" dirty="0">
                <a:solidFill>
                  <a:srgbClr val="DADADA"/>
                </a:solidFill>
                <a:latin typeface="Arial"/>
                <a:cs typeface="Arial"/>
              </a:rPr>
              <a:t>Covert</a:t>
            </a:r>
            <a:r>
              <a:rPr sz="1800" spc="-140" dirty="0">
                <a:solidFill>
                  <a:srgbClr val="DADADA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DADADA"/>
                </a:solidFill>
                <a:latin typeface="Arial"/>
                <a:cs typeface="Arial"/>
              </a:rPr>
              <a:t>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BE255AE-6101-4B36-9939-F3EF245683D1}"/>
              </a:ext>
            </a:extLst>
          </p:cNvPr>
          <p:cNvSpPr txBox="1"/>
          <p:nvPr/>
        </p:nvSpPr>
        <p:spPr>
          <a:xfrm>
            <a:off x="5306161" y="5878703"/>
            <a:ext cx="265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1:100 </a:t>
            </a:r>
            <a:r>
              <a:rPr sz="1800" spc="-90" dirty="0">
                <a:latin typeface="Arial"/>
                <a:cs typeface="Arial"/>
              </a:rPr>
              <a:t>Ratio </a:t>
            </a:r>
            <a:r>
              <a:rPr sz="1800" spc="-95" dirty="0">
                <a:latin typeface="Arial"/>
                <a:cs typeface="Arial"/>
              </a:rPr>
              <a:t>Realistic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ACF3E64-2ACC-4F58-87D2-9DE7AB8CBFEA}"/>
              </a:ext>
            </a:extLst>
          </p:cNvPr>
          <p:cNvSpPr/>
          <p:nvPr/>
        </p:nvSpPr>
        <p:spPr>
          <a:xfrm>
            <a:off x="5907023" y="476610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865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9E2DF15A-1923-433C-B87D-4BBA3CB51581}"/>
              </a:ext>
            </a:extLst>
          </p:cNvPr>
          <p:cNvSpPr/>
          <p:nvPr/>
        </p:nvSpPr>
        <p:spPr>
          <a:xfrm>
            <a:off x="5907023" y="457962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B69A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47CEF31-C57A-445B-868C-2A3800EA58D8}"/>
              </a:ext>
            </a:extLst>
          </p:cNvPr>
          <p:cNvSpPr/>
          <p:nvPr/>
        </p:nvSpPr>
        <p:spPr>
          <a:xfrm>
            <a:off x="5907023" y="4579620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7063CCD-203E-4230-B951-2542E30B98EA}"/>
              </a:ext>
            </a:extLst>
          </p:cNvPr>
          <p:cNvSpPr/>
          <p:nvPr/>
        </p:nvSpPr>
        <p:spPr>
          <a:xfrm>
            <a:off x="5907023" y="4766106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613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62998928-CB57-464B-BB1A-32E93FF6C7F6}"/>
              </a:ext>
            </a:extLst>
          </p:cNvPr>
          <p:cNvSpPr/>
          <p:nvPr/>
        </p:nvSpPr>
        <p:spPr>
          <a:xfrm>
            <a:off x="5907023" y="465790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0" y="0"/>
                </a:moveTo>
                <a:lnTo>
                  <a:pt x="0" y="541426"/>
                </a:lnTo>
                <a:lnTo>
                  <a:pt x="3331" y="559386"/>
                </a:lnTo>
                <a:lnTo>
                  <a:pt x="29066" y="593780"/>
                </a:lnTo>
                <a:lnTo>
                  <a:pt x="78198" y="625615"/>
                </a:lnTo>
                <a:lnTo>
                  <a:pt x="148288" y="654268"/>
                </a:lnTo>
                <a:lnTo>
                  <a:pt x="190429" y="667206"/>
                </a:lnTo>
                <a:lnTo>
                  <a:pt x="236895" y="679113"/>
                </a:lnTo>
                <a:lnTo>
                  <a:pt x="287380" y="689913"/>
                </a:lnTo>
                <a:lnTo>
                  <a:pt x="341580" y="699525"/>
                </a:lnTo>
                <a:lnTo>
                  <a:pt x="399190" y="707874"/>
                </a:lnTo>
                <a:lnTo>
                  <a:pt x="459904" y="714879"/>
                </a:lnTo>
                <a:lnTo>
                  <a:pt x="523419" y="720464"/>
                </a:lnTo>
                <a:lnTo>
                  <a:pt x="589427" y="724550"/>
                </a:lnTo>
                <a:lnTo>
                  <a:pt x="657626" y="727059"/>
                </a:lnTo>
                <a:lnTo>
                  <a:pt x="727710" y="727913"/>
                </a:lnTo>
                <a:lnTo>
                  <a:pt x="797793" y="727059"/>
                </a:lnTo>
                <a:lnTo>
                  <a:pt x="865992" y="724550"/>
                </a:lnTo>
                <a:lnTo>
                  <a:pt x="932000" y="720464"/>
                </a:lnTo>
                <a:lnTo>
                  <a:pt x="995515" y="714879"/>
                </a:lnTo>
                <a:lnTo>
                  <a:pt x="1056229" y="707874"/>
                </a:lnTo>
                <a:lnTo>
                  <a:pt x="1113839" y="699525"/>
                </a:lnTo>
                <a:lnTo>
                  <a:pt x="1168039" y="689913"/>
                </a:lnTo>
                <a:lnTo>
                  <a:pt x="1218524" y="679113"/>
                </a:lnTo>
                <a:lnTo>
                  <a:pt x="1264990" y="667206"/>
                </a:lnTo>
                <a:lnTo>
                  <a:pt x="1307131" y="654268"/>
                </a:lnTo>
                <a:lnTo>
                  <a:pt x="1344643" y="640379"/>
                </a:lnTo>
                <a:lnTo>
                  <a:pt x="1404559" y="610056"/>
                </a:lnTo>
                <a:lnTo>
                  <a:pt x="1442298" y="576864"/>
                </a:lnTo>
                <a:lnTo>
                  <a:pt x="1455420" y="541426"/>
                </a:lnTo>
                <a:lnTo>
                  <a:pt x="1455420" y="186486"/>
                </a:lnTo>
                <a:lnTo>
                  <a:pt x="727710" y="186486"/>
                </a:lnTo>
                <a:lnTo>
                  <a:pt x="657626" y="185633"/>
                </a:lnTo>
                <a:lnTo>
                  <a:pt x="589427" y="183124"/>
                </a:lnTo>
                <a:lnTo>
                  <a:pt x="523419" y="179038"/>
                </a:lnTo>
                <a:lnTo>
                  <a:pt x="459904" y="173453"/>
                </a:lnTo>
                <a:lnTo>
                  <a:pt x="399190" y="166447"/>
                </a:lnTo>
                <a:lnTo>
                  <a:pt x="341580" y="158099"/>
                </a:lnTo>
                <a:lnTo>
                  <a:pt x="287380" y="148486"/>
                </a:lnTo>
                <a:lnTo>
                  <a:pt x="236895" y="137687"/>
                </a:lnTo>
                <a:lnTo>
                  <a:pt x="190429" y="125779"/>
                </a:lnTo>
                <a:lnTo>
                  <a:pt x="148288" y="112842"/>
                </a:lnTo>
                <a:lnTo>
                  <a:pt x="110776" y="98952"/>
                </a:lnTo>
                <a:lnTo>
                  <a:pt x="50860" y="68630"/>
                </a:lnTo>
                <a:lnTo>
                  <a:pt x="13121" y="35437"/>
                </a:lnTo>
                <a:lnTo>
                  <a:pt x="3331" y="17960"/>
                </a:lnTo>
                <a:lnTo>
                  <a:pt x="0" y="0"/>
                </a:lnTo>
                <a:close/>
              </a:path>
              <a:path w="1455420" h="728345">
                <a:moveTo>
                  <a:pt x="1455420" y="0"/>
                </a:moveTo>
                <a:lnTo>
                  <a:pt x="1426353" y="52353"/>
                </a:lnTo>
                <a:lnTo>
                  <a:pt x="1377221" y="84189"/>
                </a:lnTo>
                <a:lnTo>
                  <a:pt x="1307131" y="112842"/>
                </a:lnTo>
                <a:lnTo>
                  <a:pt x="1264990" y="125779"/>
                </a:lnTo>
                <a:lnTo>
                  <a:pt x="1218524" y="137687"/>
                </a:lnTo>
                <a:lnTo>
                  <a:pt x="1168039" y="148486"/>
                </a:lnTo>
                <a:lnTo>
                  <a:pt x="1113839" y="158099"/>
                </a:lnTo>
                <a:lnTo>
                  <a:pt x="1056229" y="166447"/>
                </a:lnTo>
                <a:lnTo>
                  <a:pt x="995515" y="173453"/>
                </a:lnTo>
                <a:lnTo>
                  <a:pt x="932000" y="179038"/>
                </a:lnTo>
                <a:lnTo>
                  <a:pt x="865992" y="183124"/>
                </a:lnTo>
                <a:lnTo>
                  <a:pt x="797793" y="185633"/>
                </a:lnTo>
                <a:lnTo>
                  <a:pt x="727710" y="186486"/>
                </a:lnTo>
                <a:lnTo>
                  <a:pt x="1455420" y="186486"/>
                </a:lnTo>
                <a:lnTo>
                  <a:pt x="145542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F18345C-528A-439A-A287-45BAF9A1C472}"/>
              </a:ext>
            </a:extLst>
          </p:cNvPr>
          <p:cNvSpPr/>
          <p:nvPr/>
        </p:nvSpPr>
        <p:spPr>
          <a:xfrm>
            <a:off x="5907023" y="4471415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727710" y="0"/>
                </a:moveTo>
                <a:lnTo>
                  <a:pt x="657626" y="853"/>
                </a:lnTo>
                <a:lnTo>
                  <a:pt x="589427" y="3362"/>
                </a:lnTo>
                <a:lnTo>
                  <a:pt x="523419" y="7448"/>
                </a:lnTo>
                <a:lnTo>
                  <a:pt x="459904" y="13033"/>
                </a:lnTo>
                <a:lnTo>
                  <a:pt x="399190" y="20039"/>
                </a:lnTo>
                <a:lnTo>
                  <a:pt x="341580" y="28387"/>
                </a:lnTo>
                <a:lnTo>
                  <a:pt x="287380" y="38000"/>
                </a:lnTo>
                <a:lnTo>
                  <a:pt x="236895" y="48799"/>
                </a:lnTo>
                <a:lnTo>
                  <a:pt x="190429" y="60706"/>
                </a:lnTo>
                <a:lnTo>
                  <a:pt x="148288" y="73644"/>
                </a:lnTo>
                <a:lnTo>
                  <a:pt x="110776" y="87534"/>
                </a:lnTo>
                <a:lnTo>
                  <a:pt x="50860" y="117856"/>
                </a:lnTo>
                <a:lnTo>
                  <a:pt x="13121" y="151049"/>
                </a:lnTo>
                <a:lnTo>
                  <a:pt x="0" y="186486"/>
                </a:lnTo>
                <a:lnTo>
                  <a:pt x="3331" y="204447"/>
                </a:lnTo>
                <a:lnTo>
                  <a:pt x="29066" y="238840"/>
                </a:lnTo>
                <a:lnTo>
                  <a:pt x="78198" y="270676"/>
                </a:lnTo>
                <a:lnTo>
                  <a:pt x="148288" y="299329"/>
                </a:lnTo>
                <a:lnTo>
                  <a:pt x="190429" y="312266"/>
                </a:lnTo>
                <a:lnTo>
                  <a:pt x="236895" y="324174"/>
                </a:lnTo>
                <a:lnTo>
                  <a:pt x="287380" y="334973"/>
                </a:lnTo>
                <a:lnTo>
                  <a:pt x="341580" y="344586"/>
                </a:lnTo>
                <a:lnTo>
                  <a:pt x="399190" y="352934"/>
                </a:lnTo>
                <a:lnTo>
                  <a:pt x="459904" y="359940"/>
                </a:lnTo>
                <a:lnTo>
                  <a:pt x="523419" y="365525"/>
                </a:lnTo>
                <a:lnTo>
                  <a:pt x="589427" y="369611"/>
                </a:lnTo>
                <a:lnTo>
                  <a:pt x="657626" y="372119"/>
                </a:lnTo>
                <a:lnTo>
                  <a:pt x="727710" y="372973"/>
                </a:lnTo>
                <a:lnTo>
                  <a:pt x="797793" y="372119"/>
                </a:lnTo>
                <a:lnTo>
                  <a:pt x="865992" y="369611"/>
                </a:lnTo>
                <a:lnTo>
                  <a:pt x="932000" y="365525"/>
                </a:lnTo>
                <a:lnTo>
                  <a:pt x="995515" y="359940"/>
                </a:lnTo>
                <a:lnTo>
                  <a:pt x="1056229" y="352934"/>
                </a:lnTo>
                <a:lnTo>
                  <a:pt x="1113839" y="344586"/>
                </a:lnTo>
                <a:lnTo>
                  <a:pt x="1168039" y="334973"/>
                </a:lnTo>
                <a:lnTo>
                  <a:pt x="1218524" y="324174"/>
                </a:lnTo>
                <a:lnTo>
                  <a:pt x="1264990" y="312266"/>
                </a:lnTo>
                <a:lnTo>
                  <a:pt x="1307131" y="299329"/>
                </a:lnTo>
                <a:lnTo>
                  <a:pt x="1344643" y="285439"/>
                </a:lnTo>
                <a:lnTo>
                  <a:pt x="1404559" y="255117"/>
                </a:lnTo>
                <a:lnTo>
                  <a:pt x="1442298" y="221924"/>
                </a:lnTo>
                <a:lnTo>
                  <a:pt x="1455420" y="186486"/>
                </a:lnTo>
                <a:lnTo>
                  <a:pt x="1452088" y="168526"/>
                </a:lnTo>
                <a:lnTo>
                  <a:pt x="1426353" y="134133"/>
                </a:lnTo>
                <a:lnTo>
                  <a:pt x="1377221" y="102297"/>
                </a:lnTo>
                <a:lnTo>
                  <a:pt x="1307131" y="73644"/>
                </a:lnTo>
                <a:lnTo>
                  <a:pt x="1264990" y="60706"/>
                </a:lnTo>
                <a:lnTo>
                  <a:pt x="1218524" y="48799"/>
                </a:lnTo>
                <a:lnTo>
                  <a:pt x="1168039" y="38000"/>
                </a:lnTo>
                <a:lnTo>
                  <a:pt x="1113839" y="28387"/>
                </a:lnTo>
                <a:lnTo>
                  <a:pt x="1056229" y="20039"/>
                </a:lnTo>
                <a:lnTo>
                  <a:pt x="995515" y="13033"/>
                </a:lnTo>
                <a:lnTo>
                  <a:pt x="932000" y="7448"/>
                </a:lnTo>
                <a:lnTo>
                  <a:pt x="865992" y="3362"/>
                </a:lnTo>
                <a:lnTo>
                  <a:pt x="797793" y="853"/>
                </a:lnTo>
                <a:lnTo>
                  <a:pt x="727710" y="0"/>
                </a:lnTo>
                <a:close/>
              </a:path>
            </a:pathLst>
          </a:custGeom>
          <a:solidFill>
            <a:srgbClr val="EFB5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6E15BD6-3679-467B-9A67-B59C51D0DF7E}"/>
              </a:ext>
            </a:extLst>
          </p:cNvPr>
          <p:cNvSpPr/>
          <p:nvPr/>
        </p:nvSpPr>
        <p:spPr>
          <a:xfrm>
            <a:off x="5907023" y="4471415"/>
            <a:ext cx="1455420" cy="373380"/>
          </a:xfrm>
          <a:custGeom>
            <a:avLst/>
            <a:gdLst/>
            <a:ahLst/>
            <a:cxnLst/>
            <a:rect l="l" t="t" r="r" b="b"/>
            <a:pathLst>
              <a:path w="1455420" h="373379">
                <a:moveTo>
                  <a:pt x="1455420" y="186486"/>
                </a:moveTo>
                <a:lnTo>
                  <a:pt x="1426353" y="238840"/>
                </a:lnTo>
                <a:lnTo>
                  <a:pt x="1377221" y="270676"/>
                </a:lnTo>
                <a:lnTo>
                  <a:pt x="1307131" y="299329"/>
                </a:lnTo>
                <a:lnTo>
                  <a:pt x="1264990" y="312266"/>
                </a:lnTo>
                <a:lnTo>
                  <a:pt x="1218524" y="324174"/>
                </a:lnTo>
                <a:lnTo>
                  <a:pt x="1168039" y="334973"/>
                </a:lnTo>
                <a:lnTo>
                  <a:pt x="1113839" y="344586"/>
                </a:lnTo>
                <a:lnTo>
                  <a:pt x="1056229" y="352934"/>
                </a:lnTo>
                <a:lnTo>
                  <a:pt x="995515" y="359940"/>
                </a:lnTo>
                <a:lnTo>
                  <a:pt x="932000" y="365525"/>
                </a:lnTo>
                <a:lnTo>
                  <a:pt x="865992" y="369611"/>
                </a:lnTo>
                <a:lnTo>
                  <a:pt x="797793" y="372119"/>
                </a:lnTo>
                <a:lnTo>
                  <a:pt x="727710" y="372973"/>
                </a:lnTo>
                <a:lnTo>
                  <a:pt x="657626" y="372119"/>
                </a:lnTo>
                <a:lnTo>
                  <a:pt x="589427" y="369611"/>
                </a:lnTo>
                <a:lnTo>
                  <a:pt x="523419" y="365525"/>
                </a:lnTo>
                <a:lnTo>
                  <a:pt x="459904" y="359940"/>
                </a:lnTo>
                <a:lnTo>
                  <a:pt x="399190" y="352934"/>
                </a:lnTo>
                <a:lnTo>
                  <a:pt x="341580" y="344586"/>
                </a:lnTo>
                <a:lnTo>
                  <a:pt x="287380" y="334973"/>
                </a:lnTo>
                <a:lnTo>
                  <a:pt x="236895" y="324174"/>
                </a:lnTo>
                <a:lnTo>
                  <a:pt x="190429" y="312266"/>
                </a:lnTo>
                <a:lnTo>
                  <a:pt x="148288" y="299329"/>
                </a:lnTo>
                <a:lnTo>
                  <a:pt x="110776" y="285439"/>
                </a:lnTo>
                <a:lnTo>
                  <a:pt x="50860" y="255117"/>
                </a:lnTo>
                <a:lnTo>
                  <a:pt x="13121" y="221924"/>
                </a:lnTo>
                <a:lnTo>
                  <a:pt x="0" y="186486"/>
                </a:lnTo>
                <a:lnTo>
                  <a:pt x="3331" y="168526"/>
                </a:lnTo>
                <a:lnTo>
                  <a:pt x="29066" y="134133"/>
                </a:lnTo>
                <a:lnTo>
                  <a:pt x="78198" y="102297"/>
                </a:lnTo>
                <a:lnTo>
                  <a:pt x="148288" y="73644"/>
                </a:lnTo>
                <a:lnTo>
                  <a:pt x="190429" y="60706"/>
                </a:lnTo>
                <a:lnTo>
                  <a:pt x="236895" y="48799"/>
                </a:lnTo>
                <a:lnTo>
                  <a:pt x="287380" y="38000"/>
                </a:lnTo>
                <a:lnTo>
                  <a:pt x="341580" y="28387"/>
                </a:lnTo>
                <a:lnTo>
                  <a:pt x="399190" y="20039"/>
                </a:lnTo>
                <a:lnTo>
                  <a:pt x="459904" y="13033"/>
                </a:lnTo>
                <a:lnTo>
                  <a:pt x="523419" y="7448"/>
                </a:lnTo>
                <a:lnTo>
                  <a:pt x="589427" y="3362"/>
                </a:lnTo>
                <a:lnTo>
                  <a:pt x="657626" y="853"/>
                </a:lnTo>
                <a:lnTo>
                  <a:pt x="727710" y="0"/>
                </a:lnTo>
                <a:lnTo>
                  <a:pt x="797793" y="853"/>
                </a:lnTo>
                <a:lnTo>
                  <a:pt x="865992" y="3362"/>
                </a:lnTo>
                <a:lnTo>
                  <a:pt x="932000" y="7448"/>
                </a:lnTo>
                <a:lnTo>
                  <a:pt x="995515" y="13033"/>
                </a:lnTo>
                <a:lnTo>
                  <a:pt x="1056229" y="20039"/>
                </a:lnTo>
                <a:lnTo>
                  <a:pt x="1113839" y="28387"/>
                </a:lnTo>
                <a:lnTo>
                  <a:pt x="1168039" y="38000"/>
                </a:lnTo>
                <a:lnTo>
                  <a:pt x="1218524" y="48799"/>
                </a:lnTo>
                <a:lnTo>
                  <a:pt x="1264990" y="60706"/>
                </a:lnTo>
                <a:lnTo>
                  <a:pt x="1307131" y="73644"/>
                </a:lnTo>
                <a:lnTo>
                  <a:pt x="1344643" y="87534"/>
                </a:lnTo>
                <a:lnTo>
                  <a:pt x="1404559" y="117856"/>
                </a:lnTo>
                <a:lnTo>
                  <a:pt x="1442298" y="151049"/>
                </a:lnTo>
                <a:lnTo>
                  <a:pt x="1455420" y="186486"/>
                </a:lnTo>
                <a:close/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30C358F4-3E41-42F7-BF74-C1B22E431AEC}"/>
              </a:ext>
            </a:extLst>
          </p:cNvPr>
          <p:cNvSpPr/>
          <p:nvPr/>
        </p:nvSpPr>
        <p:spPr>
          <a:xfrm>
            <a:off x="5907023" y="4657902"/>
            <a:ext cx="1455420" cy="728345"/>
          </a:xfrm>
          <a:custGeom>
            <a:avLst/>
            <a:gdLst/>
            <a:ahLst/>
            <a:cxnLst/>
            <a:rect l="l" t="t" r="r" b="b"/>
            <a:pathLst>
              <a:path w="1455420" h="728345">
                <a:moveTo>
                  <a:pt x="1455420" y="0"/>
                </a:moveTo>
                <a:lnTo>
                  <a:pt x="1455420" y="541426"/>
                </a:lnTo>
                <a:lnTo>
                  <a:pt x="1452088" y="559386"/>
                </a:lnTo>
                <a:lnTo>
                  <a:pt x="1426353" y="593780"/>
                </a:lnTo>
                <a:lnTo>
                  <a:pt x="1377221" y="625615"/>
                </a:lnTo>
                <a:lnTo>
                  <a:pt x="1307131" y="654268"/>
                </a:lnTo>
                <a:lnTo>
                  <a:pt x="1264990" y="667206"/>
                </a:lnTo>
                <a:lnTo>
                  <a:pt x="1218524" y="679113"/>
                </a:lnTo>
                <a:lnTo>
                  <a:pt x="1168039" y="689913"/>
                </a:lnTo>
                <a:lnTo>
                  <a:pt x="1113839" y="699525"/>
                </a:lnTo>
                <a:lnTo>
                  <a:pt x="1056229" y="707874"/>
                </a:lnTo>
                <a:lnTo>
                  <a:pt x="995515" y="714879"/>
                </a:lnTo>
                <a:lnTo>
                  <a:pt x="932000" y="720464"/>
                </a:lnTo>
                <a:lnTo>
                  <a:pt x="865992" y="724550"/>
                </a:lnTo>
                <a:lnTo>
                  <a:pt x="797793" y="727059"/>
                </a:lnTo>
                <a:lnTo>
                  <a:pt x="727710" y="727913"/>
                </a:lnTo>
                <a:lnTo>
                  <a:pt x="657626" y="727059"/>
                </a:lnTo>
                <a:lnTo>
                  <a:pt x="589427" y="724550"/>
                </a:lnTo>
                <a:lnTo>
                  <a:pt x="523419" y="720464"/>
                </a:lnTo>
                <a:lnTo>
                  <a:pt x="459904" y="714879"/>
                </a:lnTo>
                <a:lnTo>
                  <a:pt x="399190" y="707874"/>
                </a:lnTo>
                <a:lnTo>
                  <a:pt x="341580" y="699525"/>
                </a:lnTo>
                <a:lnTo>
                  <a:pt x="287380" y="689913"/>
                </a:lnTo>
                <a:lnTo>
                  <a:pt x="236895" y="679113"/>
                </a:lnTo>
                <a:lnTo>
                  <a:pt x="190429" y="667206"/>
                </a:lnTo>
                <a:lnTo>
                  <a:pt x="148288" y="654268"/>
                </a:lnTo>
                <a:lnTo>
                  <a:pt x="110776" y="640379"/>
                </a:lnTo>
                <a:lnTo>
                  <a:pt x="50860" y="610056"/>
                </a:lnTo>
                <a:lnTo>
                  <a:pt x="13121" y="576864"/>
                </a:lnTo>
                <a:lnTo>
                  <a:pt x="0" y="541426"/>
                </a:lnTo>
                <a:lnTo>
                  <a:pt x="0" y="0"/>
                </a:lnTo>
              </a:path>
            </a:pathLst>
          </a:custGeom>
          <a:ln w="15240">
            <a:solidFill>
              <a:srgbClr val="A75F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87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dirty="0"/>
              <a:t>Existing </a:t>
            </a:r>
            <a:r>
              <a:rPr lang="en-US" altLang="ko-KR" dirty="0">
                <a:solidFill>
                  <a:srgbClr val="0070C0"/>
                </a:solidFill>
              </a:rPr>
              <a:t>Decision-Tree</a:t>
            </a:r>
            <a:r>
              <a:rPr lang="en-US" altLang="ko-KR" dirty="0"/>
              <a:t> based machine learning  technique can </a:t>
            </a:r>
            <a:r>
              <a:rPr lang="en-US" altLang="ko-KR" dirty="0">
                <a:solidFill>
                  <a:srgbClr val="C00000"/>
                </a:solidFill>
              </a:rPr>
              <a:t>break the unobservability </a:t>
            </a:r>
            <a:r>
              <a:rPr lang="en-US" altLang="ko-KR" dirty="0"/>
              <a:t>of them</a:t>
            </a:r>
          </a:p>
          <a:p>
            <a:pPr lvl="1"/>
            <a:r>
              <a:rPr lang="en-US" altLang="ko-KR" dirty="0"/>
              <a:t>With low false positive rates</a:t>
            </a:r>
          </a:p>
          <a:p>
            <a:r>
              <a:rPr lang="en-US" altLang="ko-KR" dirty="0"/>
              <a:t>How about there is </a:t>
            </a:r>
            <a:r>
              <a:rPr lang="en-US" altLang="ko-KR" dirty="0">
                <a:solidFill>
                  <a:srgbClr val="C00000"/>
                </a:solidFill>
              </a:rPr>
              <a:t>no label </a:t>
            </a:r>
            <a:r>
              <a:rPr lang="en-US" altLang="ko-KR" dirty="0"/>
              <a:t>in the dataset?</a:t>
            </a:r>
          </a:p>
          <a:p>
            <a:pPr lvl="1"/>
            <a:r>
              <a:rPr lang="en-US" altLang="ko-KR" dirty="0"/>
              <a:t>Semi-supervised ML techniques</a:t>
            </a:r>
          </a:p>
          <a:p>
            <a:pPr lvl="1"/>
            <a:r>
              <a:rPr lang="en-US" altLang="ko-KR" dirty="0"/>
              <a:t>Unsupervised ML techniques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58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838A6E-46A8-4FC4-9500-5A1F038B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 1</a:t>
            </a:r>
          </a:p>
          <a:p>
            <a:pPr lvl="1"/>
            <a:r>
              <a:rPr lang="en-US" altLang="ko-KR" dirty="0"/>
              <a:t>Used </a:t>
            </a:r>
            <a:r>
              <a:rPr lang="en-US" altLang="ko-KR" dirty="0" err="1"/>
              <a:t>XGBoost</a:t>
            </a:r>
            <a:endParaRPr lang="en-US" altLang="ko-KR" dirty="0"/>
          </a:p>
          <a:p>
            <a:pPr lvl="1"/>
            <a:r>
              <a:rPr lang="en-US" altLang="ko-KR" dirty="0"/>
              <a:t>AUC=0.95 for </a:t>
            </a:r>
            <a:r>
              <a:rPr lang="en-US" altLang="ko-KR" dirty="0" err="1"/>
              <a:t>DeltaShpaer</a:t>
            </a:r>
            <a:r>
              <a:rPr lang="en-US" altLang="ko-KR" dirty="0"/>
              <a:t> &lt;320 X 240, 8 X 8, 6, 1&gt;</a:t>
            </a:r>
          </a:p>
          <a:p>
            <a:pPr lvl="2"/>
            <a:r>
              <a:rPr lang="en-US" altLang="ko-KR" dirty="0"/>
              <a:t>0.01 less than the original result</a:t>
            </a:r>
          </a:p>
          <a:p>
            <a:pPr lvl="1"/>
            <a:r>
              <a:rPr lang="en-US" altLang="ko-KR" dirty="0"/>
              <a:t>AUC=0.99 for Facet s=50%</a:t>
            </a:r>
          </a:p>
          <a:p>
            <a:r>
              <a:rPr lang="en-US" altLang="ko-KR" dirty="0"/>
              <a:t>Experiment 2</a:t>
            </a:r>
          </a:p>
          <a:p>
            <a:pPr lvl="1"/>
            <a:r>
              <a:rPr lang="en-US" altLang="ko-KR" dirty="0"/>
              <a:t>Identify 90% of Facet s=50% traffic with FPR of 2%</a:t>
            </a:r>
          </a:p>
          <a:p>
            <a:pPr lvl="1"/>
            <a:r>
              <a:rPr lang="en-US" altLang="ko-KR" dirty="0"/>
              <a:t>Identify 90% of </a:t>
            </a:r>
            <a:r>
              <a:rPr lang="en-US" altLang="ko-KR" dirty="0" err="1"/>
              <a:t>DeltaShpaer</a:t>
            </a:r>
            <a:r>
              <a:rPr lang="en-US" altLang="ko-KR" dirty="0"/>
              <a:t> &lt;320&gt; traffic with FPR of 18%</a:t>
            </a:r>
          </a:p>
          <a:p>
            <a:pPr lvl="2"/>
            <a:r>
              <a:rPr lang="en-US" altLang="ko-KR" dirty="0"/>
              <a:t>Only 4% larger than original result</a:t>
            </a:r>
          </a:p>
          <a:p>
            <a:r>
              <a:rPr lang="en-US" altLang="ko-KR" b="1" dirty="0"/>
              <a:t>Possible Correlation among classes &amp; sampling ratio do not limit the accuracy of this work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FEEED2-C0E5-4AF3-9A61-6B5E2271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7B2ADF-863B-4516-B063-73BFAF87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 Dataset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404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0E91B-D096-4109-A281-DA09FA8E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Define a boundary between normal/anomaly</a:t>
            </a:r>
          </a:p>
          <a:p>
            <a:r>
              <a:rPr lang="en-US" altLang="ko-KR" dirty="0"/>
              <a:t>Find maximal margin hyperplane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F42CE-FE29-4F4F-A1FF-BC92CD16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32DF7D-FCF4-4D2C-AB9A-6A368F4B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One-class SVMs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0BBADF-72C3-40D4-94AE-562F55AF6E87}"/>
              </a:ext>
            </a:extLst>
          </p:cNvPr>
          <p:cNvSpPr/>
          <p:nvPr/>
        </p:nvSpPr>
        <p:spPr>
          <a:xfrm>
            <a:off x="2883592" y="3012030"/>
            <a:ext cx="3376816" cy="319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219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0E91B-D096-4109-A281-DA09FA8E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Approximates the identity function of original</a:t>
            </a:r>
          </a:p>
          <a:p>
            <a:pPr lvl="1"/>
            <a:r>
              <a:rPr lang="en-US" altLang="ko-KR" dirty="0"/>
              <a:t>Through a compressed representation of input</a:t>
            </a:r>
          </a:p>
          <a:p>
            <a:r>
              <a:rPr lang="en-US" altLang="ko-KR" dirty="0"/>
              <a:t>Anomaly detection using reconstruction error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F42CE-FE29-4F4F-A1FF-BC92CD16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32DF7D-FCF4-4D2C-AB9A-6A368F4B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Autoencoders</a:t>
            </a:r>
            <a:endParaRPr lang="ko-KR" alt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C74D312-6435-48AA-8324-5CE2FAED550F}"/>
              </a:ext>
            </a:extLst>
          </p:cNvPr>
          <p:cNvSpPr/>
          <p:nvPr/>
        </p:nvSpPr>
        <p:spPr>
          <a:xfrm>
            <a:off x="306811" y="3391403"/>
            <a:ext cx="8625940" cy="274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009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2B6906-A20D-4F56-9151-C7E59F7B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Detects outliers</a:t>
            </a:r>
          </a:p>
          <a:p>
            <a:pPr lvl="1"/>
            <a:r>
              <a:rPr lang="en-US" altLang="ko-KR" dirty="0"/>
              <a:t>by isolating anomalous samples</a:t>
            </a:r>
          </a:p>
          <a:p>
            <a:r>
              <a:rPr lang="en-US" altLang="ko-KR" dirty="0"/>
              <a:t>Selects a split between its min and max values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583DF0-0DC2-4F93-98C4-0938BD6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E5A5BF-25E6-48C8-AF6C-B01C2945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Isolation Forest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82E68D7-8E0A-404C-85D5-99089D1591AE}"/>
              </a:ext>
            </a:extLst>
          </p:cNvPr>
          <p:cNvSpPr/>
          <p:nvPr/>
        </p:nvSpPr>
        <p:spPr>
          <a:xfrm>
            <a:off x="602026" y="3285793"/>
            <a:ext cx="7948090" cy="294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190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7AA5F2-66C2-41DF-BE37-DD27E09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9551B8-BB7B-4DA1-8DF4-D750A012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Findings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CF7AD41-20BC-4B12-9CB0-2D6EF4692F9B}"/>
              </a:ext>
            </a:extLst>
          </p:cNvPr>
          <p:cNvSpPr/>
          <p:nvPr/>
        </p:nvSpPr>
        <p:spPr>
          <a:xfrm>
            <a:off x="127057" y="2426142"/>
            <a:ext cx="8946691" cy="28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FC9A03-B62F-4F84-AB35-3EB12A95CC1C}"/>
              </a:ext>
            </a:extLst>
          </p:cNvPr>
          <p:cNvSpPr txBox="1"/>
          <p:nvPr/>
        </p:nvSpPr>
        <p:spPr>
          <a:xfrm>
            <a:off x="985911" y="5589705"/>
            <a:ext cx="7193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65" dirty="0">
                <a:solidFill>
                  <a:srgbClr val="FF0000"/>
                </a:solidFill>
                <a:latin typeface="Arial"/>
                <a:cs typeface="Arial"/>
              </a:rPr>
              <a:t>OCSVM</a:t>
            </a:r>
            <a:r>
              <a:rPr sz="3200" spc="-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FF0000"/>
                </a:solidFill>
                <a:latin typeface="Arial"/>
                <a:cs typeface="Arial"/>
              </a:rPr>
              <a:t>cannot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identify</a:t>
            </a:r>
            <a:r>
              <a:rPr sz="32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covert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FF0000"/>
                </a:solidFill>
                <a:latin typeface="Arial"/>
                <a:cs typeface="Arial"/>
              </a:rPr>
              <a:t>traffics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55" dirty="0">
                <a:solidFill>
                  <a:srgbClr val="FF0000"/>
                </a:solidFill>
                <a:latin typeface="Arial"/>
                <a:cs typeface="Arial"/>
              </a:rPr>
              <a:t>properly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CE8253-D183-46C5-9CA5-5AC26664490D}"/>
              </a:ext>
            </a:extLst>
          </p:cNvPr>
          <p:cNvSpPr/>
          <p:nvPr/>
        </p:nvSpPr>
        <p:spPr>
          <a:xfrm>
            <a:off x="3411473" y="2382773"/>
            <a:ext cx="1792605" cy="2165985"/>
          </a:xfrm>
          <a:custGeom>
            <a:avLst/>
            <a:gdLst/>
            <a:ahLst/>
            <a:cxnLst/>
            <a:rect l="l" t="t" r="r" b="b"/>
            <a:pathLst>
              <a:path w="1792604" h="2165985">
                <a:moveTo>
                  <a:pt x="0" y="0"/>
                </a:moveTo>
                <a:lnTo>
                  <a:pt x="1792224" y="0"/>
                </a:lnTo>
                <a:lnTo>
                  <a:pt x="1792224" y="2165604"/>
                </a:lnTo>
                <a:lnTo>
                  <a:pt x="0" y="21656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555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7AA5F2-66C2-41DF-BE37-DD27E09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9551B8-BB7B-4DA1-8DF4-D750A012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Findings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CF7AD41-20BC-4B12-9CB0-2D6EF4692F9B}"/>
              </a:ext>
            </a:extLst>
          </p:cNvPr>
          <p:cNvSpPr/>
          <p:nvPr/>
        </p:nvSpPr>
        <p:spPr>
          <a:xfrm>
            <a:off x="127057" y="2426142"/>
            <a:ext cx="8946691" cy="28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68CCCF3-D79B-40A0-95E3-0CFD85E326A1}"/>
              </a:ext>
            </a:extLst>
          </p:cNvPr>
          <p:cNvSpPr txBox="1"/>
          <p:nvPr/>
        </p:nvSpPr>
        <p:spPr>
          <a:xfrm>
            <a:off x="748167" y="5226993"/>
            <a:ext cx="7658734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ts val="3600"/>
              </a:lnSpc>
              <a:spcBef>
                <a:spcPts val="100"/>
              </a:spcBef>
            </a:pPr>
            <a:r>
              <a:rPr sz="3200" spc="-220" dirty="0">
                <a:solidFill>
                  <a:srgbClr val="FF0000"/>
                </a:solidFill>
                <a:latin typeface="Arial"/>
                <a:cs typeface="Arial"/>
              </a:rPr>
              <a:t>Autoencoders</a:t>
            </a:r>
            <a:r>
              <a:rPr sz="3200" spc="-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70" dirty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sz="32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0000"/>
                </a:solidFill>
                <a:latin typeface="Arial"/>
                <a:cs typeface="Arial"/>
              </a:rPr>
              <a:t>potential</a:t>
            </a:r>
            <a:r>
              <a:rPr sz="32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2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80" dirty="0">
                <a:solidFill>
                  <a:srgbClr val="FF0000"/>
                </a:solidFill>
                <a:latin typeface="Arial"/>
                <a:cs typeface="Arial"/>
              </a:rPr>
              <a:t>improve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120"/>
              </a:lnSpc>
            </a:pP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ex)</a:t>
            </a:r>
            <a:r>
              <a:rPr sz="2800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2800" spc="-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FF0000"/>
                </a:solidFill>
                <a:latin typeface="Arial"/>
                <a:cs typeface="Arial"/>
              </a:rPr>
              <a:t>autoencoders</a:t>
            </a:r>
            <a:r>
              <a:rPr sz="2800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2800" spc="-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sz="2800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sophisticated</a:t>
            </a:r>
            <a:r>
              <a:rPr sz="2800" spc="-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structures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4811998-DC0F-42D8-BC5F-26D8C3A6343A}"/>
              </a:ext>
            </a:extLst>
          </p:cNvPr>
          <p:cNvSpPr/>
          <p:nvPr/>
        </p:nvSpPr>
        <p:spPr>
          <a:xfrm>
            <a:off x="5287517" y="2382773"/>
            <a:ext cx="1793875" cy="2165985"/>
          </a:xfrm>
          <a:custGeom>
            <a:avLst/>
            <a:gdLst/>
            <a:ahLst/>
            <a:cxnLst/>
            <a:rect l="l" t="t" r="r" b="b"/>
            <a:pathLst>
              <a:path w="1793875" h="2165985">
                <a:moveTo>
                  <a:pt x="0" y="0"/>
                </a:moveTo>
                <a:lnTo>
                  <a:pt x="1793747" y="0"/>
                </a:lnTo>
                <a:lnTo>
                  <a:pt x="1793747" y="2165604"/>
                </a:lnTo>
                <a:lnTo>
                  <a:pt x="0" y="21656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438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7AA5F2-66C2-41DF-BE37-DD27E09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9551B8-BB7B-4DA1-8DF4-D750A012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Findings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CF7AD41-20BC-4B12-9CB0-2D6EF4692F9B}"/>
              </a:ext>
            </a:extLst>
          </p:cNvPr>
          <p:cNvSpPr/>
          <p:nvPr/>
        </p:nvSpPr>
        <p:spPr>
          <a:xfrm>
            <a:off x="127057" y="2426142"/>
            <a:ext cx="8946691" cy="28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4E426D5-6471-40DB-81A0-E1ABAFF8A584}"/>
              </a:ext>
            </a:extLst>
          </p:cNvPr>
          <p:cNvSpPr txBox="1"/>
          <p:nvPr/>
        </p:nvSpPr>
        <p:spPr>
          <a:xfrm>
            <a:off x="437272" y="5589705"/>
            <a:ext cx="8288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0" dirty="0">
                <a:solidFill>
                  <a:srgbClr val="FF0000"/>
                </a:solidFill>
                <a:latin typeface="Arial"/>
                <a:cs typeface="Arial"/>
              </a:rPr>
              <a:t>Isolation</a:t>
            </a:r>
            <a:r>
              <a:rPr sz="3200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40" dirty="0">
                <a:solidFill>
                  <a:srgbClr val="FF0000"/>
                </a:solidFill>
                <a:latin typeface="Arial"/>
                <a:cs typeface="Arial"/>
              </a:rPr>
              <a:t>Forest</a:t>
            </a:r>
            <a:r>
              <a:rPr sz="3200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300" dirty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3200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3200" spc="-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60" dirty="0">
                <a:solidFill>
                  <a:srgbClr val="FF0000"/>
                </a:solidFill>
                <a:latin typeface="Arial"/>
                <a:cs typeface="Arial"/>
              </a:rPr>
              <a:t>advantage</a:t>
            </a:r>
            <a:r>
              <a:rPr sz="32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32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FF0000"/>
                </a:solidFill>
                <a:latin typeface="Arial"/>
                <a:cs typeface="Arial"/>
              </a:rPr>
              <a:t>detecting</a:t>
            </a:r>
            <a:r>
              <a:rPr sz="3200" spc="-3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FF0000"/>
                </a:solidFill>
                <a:latin typeface="Arial"/>
                <a:cs typeface="Arial"/>
              </a:rPr>
              <a:t>covert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5F5BD12-561A-48BC-8FDB-8BF879E30731}"/>
              </a:ext>
            </a:extLst>
          </p:cNvPr>
          <p:cNvSpPr/>
          <p:nvPr/>
        </p:nvSpPr>
        <p:spPr>
          <a:xfrm>
            <a:off x="7177278" y="2382773"/>
            <a:ext cx="1792605" cy="2165985"/>
          </a:xfrm>
          <a:custGeom>
            <a:avLst/>
            <a:gdLst/>
            <a:ahLst/>
            <a:cxnLst/>
            <a:rect l="l" t="t" r="r" b="b"/>
            <a:pathLst>
              <a:path w="1792604" h="2165985">
                <a:moveTo>
                  <a:pt x="0" y="0"/>
                </a:moveTo>
                <a:lnTo>
                  <a:pt x="1792224" y="0"/>
                </a:lnTo>
                <a:lnTo>
                  <a:pt x="1792224" y="2165604"/>
                </a:lnTo>
                <a:lnTo>
                  <a:pt x="0" y="21656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73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0BD1D-BCFA-4DCD-91A5-404B67AC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Unobservability</a:t>
            </a:r>
            <a:r>
              <a:rPr lang="en-US" altLang="ko-KR" dirty="0"/>
              <a:t> claims of existing multimedia  protocol tunneling systems were </a:t>
            </a:r>
            <a:r>
              <a:rPr lang="en-US" altLang="ko-KR" dirty="0">
                <a:solidFill>
                  <a:srgbClr val="C00000"/>
                </a:solidFill>
              </a:rPr>
              <a:t>flawed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Supervised ML algorithm </a:t>
            </a:r>
            <a:r>
              <a:rPr lang="en-US" altLang="ko-KR" dirty="0"/>
              <a:t>can detect covert traffics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Not means </a:t>
            </a:r>
            <a:r>
              <a:rPr lang="en-US" altLang="ko-KR" dirty="0"/>
              <a:t>multimedia protocol tunneling is inviable</a:t>
            </a:r>
          </a:p>
          <a:p>
            <a:pPr lvl="1"/>
            <a:r>
              <a:rPr lang="en-US" altLang="ko-KR" dirty="0"/>
              <a:t>with some configuration, it is hard for  adversaries to detect covert channels  with low false positive rate</a:t>
            </a:r>
            <a:br>
              <a:rPr lang="en-US" altLang="ko-KR" dirty="0"/>
            </a:br>
            <a:r>
              <a:rPr lang="en-US" altLang="ko-KR" dirty="0"/>
              <a:t>(ex: </a:t>
            </a:r>
            <a:r>
              <a:rPr lang="en-US" altLang="ko-KR" dirty="0" err="1"/>
              <a:t>DeltaShpaer</a:t>
            </a:r>
            <a:r>
              <a:rPr lang="en-US" altLang="ko-KR" dirty="0"/>
              <a:t> &lt;160 X 120&gt;)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DB79AD-3428-429A-9A6E-07CC5ABE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E8991E-5279-4285-B93F-3B6B293E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Multimedia Protocol Tunneling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888630-40F4-45FA-A8DF-196E3EF85521}"/>
              </a:ext>
            </a:extLst>
          </p:cNvPr>
          <p:cNvGrpSpPr/>
          <p:nvPr/>
        </p:nvGrpSpPr>
        <p:grpSpPr>
          <a:xfrm>
            <a:off x="5093381" y="4134422"/>
            <a:ext cx="2732243" cy="2415295"/>
            <a:chOff x="6039611" y="3857246"/>
            <a:chExt cx="3005467" cy="2656824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57CEB6-126B-4B0B-BF0F-0B181577D592}"/>
                </a:ext>
              </a:extLst>
            </p:cNvPr>
            <p:cNvSpPr/>
            <p:nvPr/>
          </p:nvSpPr>
          <p:spPr>
            <a:xfrm>
              <a:off x="6039611" y="3857246"/>
              <a:ext cx="3005467" cy="2656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8F95897-A988-486F-93CC-3DFBE71CC9CA}"/>
                </a:ext>
              </a:extLst>
            </p:cNvPr>
            <p:cNvSpPr txBox="1"/>
            <p:nvPr/>
          </p:nvSpPr>
          <p:spPr>
            <a:xfrm>
              <a:off x="7301344" y="4152252"/>
              <a:ext cx="94170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85" dirty="0">
                  <a:solidFill>
                    <a:srgbClr val="FF0000"/>
                  </a:solidFill>
                  <a:latin typeface="Trebuchet MS"/>
                  <a:cs typeface="Trebuchet MS"/>
                </a:rPr>
                <a:t>AUC </a:t>
              </a:r>
              <a:r>
                <a:rPr sz="1600" b="1" spc="-145" dirty="0">
                  <a:solidFill>
                    <a:srgbClr val="FF0000"/>
                  </a:solidFill>
                  <a:latin typeface="Trebuchet MS"/>
                  <a:cs typeface="Trebuchet MS"/>
                </a:rPr>
                <a:t>=</a:t>
              </a:r>
              <a:r>
                <a:rPr sz="1600" b="1" spc="-220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600" b="1" spc="-140" dirty="0">
                  <a:solidFill>
                    <a:srgbClr val="FF0000"/>
                  </a:solidFill>
                  <a:latin typeface="Trebuchet MS"/>
                  <a:cs typeface="Trebuchet MS"/>
                </a:rPr>
                <a:t>0.85</a:t>
              </a:r>
              <a:endParaRPr sz="1600" dirty="0">
                <a:latin typeface="Trebuchet MS"/>
                <a:cs typeface="Trebuchet MS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5C890B8-28A8-4A00-ACAC-DEF89EE43FDC}"/>
                </a:ext>
              </a:extLst>
            </p:cNvPr>
            <p:cNvSpPr/>
            <p:nvPr/>
          </p:nvSpPr>
          <p:spPr>
            <a:xfrm>
              <a:off x="6375653" y="4132326"/>
              <a:ext cx="807720" cy="0"/>
            </a:xfrm>
            <a:custGeom>
              <a:avLst/>
              <a:gdLst/>
              <a:ahLst/>
              <a:cxnLst/>
              <a:rect l="l" t="t" r="r" b="b"/>
              <a:pathLst>
                <a:path w="807720">
                  <a:moveTo>
                    <a:pt x="0" y="0"/>
                  </a:moveTo>
                  <a:lnTo>
                    <a:pt x="807681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6031C20-6480-4478-B068-78E68A8A4ABA}"/>
                </a:ext>
              </a:extLst>
            </p:cNvPr>
            <p:cNvSpPr/>
            <p:nvPr/>
          </p:nvSpPr>
          <p:spPr>
            <a:xfrm>
              <a:off x="7177278" y="4132327"/>
              <a:ext cx="0" cy="1791970"/>
            </a:xfrm>
            <a:custGeom>
              <a:avLst/>
              <a:gdLst/>
              <a:ahLst/>
              <a:cxnLst/>
              <a:rect l="l" t="t" r="r" b="b"/>
              <a:pathLst>
                <a:path h="1791970">
                  <a:moveTo>
                    <a:pt x="0" y="1791449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A5C73CE-E636-400F-A93D-FF407737FA92}"/>
                </a:ext>
              </a:extLst>
            </p:cNvPr>
            <p:cNvSpPr txBox="1"/>
            <p:nvPr/>
          </p:nvSpPr>
          <p:spPr>
            <a:xfrm>
              <a:off x="6043688" y="3982973"/>
              <a:ext cx="31432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85" dirty="0">
                  <a:solidFill>
                    <a:srgbClr val="FF0000"/>
                  </a:solidFill>
                  <a:latin typeface="Trebuchet MS"/>
                  <a:cs typeface="Trebuchet MS"/>
                </a:rPr>
                <a:t>0</a:t>
              </a:r>
              <a:r>
                <a:rPr sz="1600" b="1" spc="-110" dirty="0">
                  <a:solidFill>
                    <a:srgbClr val="FF0000"/>
                  </a:solidFill>
                  <a:latin typeface="Trebuchet MS"/>
                  <a:cs typeface="Trebuchet MS"/>
                </a:rPr>
                <a:t>.</a:t>
              </a:r>
              <a:r>
                <a:rPr sz="1600" b="1" spc="-130" dirty="0">
                  <a:solidFill>
                    <a:srgbClr val="FF0000"/>
                  </a:solidFill>
                  <a:latin typeface="Trebuchet MS"/>
                  <a:cs typeface="Trebuchet MS"/>
                </a:rPr>
                <a:t>9</a:t>
              </a:r>
              <a:endParaRPr sz="1600">
                <a:latin typeface="Trebuchet MS"/>
                <a:cs typeface="Trebuchet MS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28AF03D-8F25-48C0-A2EC-63F387D9544D}"/>
                </a:ext>
              </a:extLst>
            </p:cNvPr>
            <p:cNvSpPr txBox="1"/>
            <p:nvPr/>
          </p:nvSpPr>
          <p:spPr>
            <a:xfrm>
              <a:off x="6883670" y="5842673"/>
              <a:ext cx="416307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85" dirty="0">
                  <a:solidFill>
                    <a:srgbClr val="FF0000"/>
                  </a:solidFill>
                  <a:latin typeface="Trebuchet MS"/>
                  <a:cs typeface="Trebuchet MS"/>
                </a:rPr>
                <a:t>0</a:t>
              </a:r>
              <a:r>
                <a:rPr sz="1600" b="1" spc="-110" dirty="0">
                  <a:solidFill>
                    <a:srgbClr val="FF0000"/>
                  </a:solidFill>
                  <a:latin typeface="Trebuchet MS"/>
                  <a:cs typeface="Trebuchet MS"/>
                </a:rPr>
                <a:t>.</a:t>
              </a:r>
              <a:r>
                <a:rPr sz="1600" b="1" spc="-135" dirty="0">
                  <a:solidFill>
                    <a:srgbClr val="FF0000"/>
                  </a:solidFill>
                  <a:latin typeface="Trebuchet MS"/>
                  <a:cs typeface="Trebuchet MS"/>
                </a:rPr>
                <a:t>3</a:t>
              </a:r>
              <a:r>
                <a:rPr sz="1600" b="1" spc="30" dirty="0">
                  <a:solidFill>
                    <a:srgbClr val="FF0000"/>
                  </a:solidFill>
                  <a:latin typeface="Trebuchet MS"/>
                  <a:cs typeface="Trebuchet MS"/>
                </a:rPr>
                <a:t>?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95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0BD1D-BCFA-4DCD-91A5-404B67AC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Adversary </a:t>
            </a:r>
            <a:r>
              <a:rPr lang="en-US" altLang="ko-KR" dirty="0">
                <a:solidFill>
                  <a:srgbClr val="C00000"/>
                </a:solidFill>
              </a:rPr>
              <a:t>cannot collect real world</a:t>
            </a:r>
            <a:r>
              <a:rPr lang="en-US" altLang="ko-KR" dirty="0"/>
              <a:t> legitimate  traffic dataset properly</a:t>
            </a:r>
          </a:p>
          <a:p>
            <a:pPr lvl="1"/>
            <a:r>
              <a:rPr lang="en-US" altLang="ko-KR" dirty="0"/>
              <a:t>Because of the multimedia protocol tunneling tools</a:t>
            </a:r>
          </a:p>
          <a:p>
            <a:pPr lvl="1"/>
            <a:r>
              <a:rPr lang="en-US" altLang="ko-KR" dirty="0"/>
              <a:t>How can we know which stream is legitimate in advance?</a:t>
            </a:r>
          </a:p>
          <a:p>
            <a:r>
              <a:rPr lang="en-US" altLang="ko-KR" dirty="0"/>
              <a:t>Adversary can construct dataset with their own  traffic (like in this paper)</a:t>
            </a:r>
          </a:p>
          <a:p>
            <a:pPr lvl="1"/>
            <a:r>
              <a:rPr lang="en-US" altLang="ko-KR" dirty="0"/>
              <a:t>May fail to capture the underlying distribution in wild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DB79AD-3428-429A-9A6E-07CC5ABE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FE8991E-5279-4285-B93F-3B6B293E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Legitimate Traffic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707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339F-435B-45DE-BDD1-FAF9D635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9CE6C-3C1E-419B-BFB1-FC8B6A06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BF37-89F4-4335-8705-02B9AF6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8B72-B8D0-4059-8DFB-3BB293D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FCF28-FA81-41E6-A714-BECF9BD7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639047"/>
            <a:ext cx="8675370" cy="4631124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rgbClr val="1876C0"/>
                </a:solidFill>
              </a:rPr>
              <a:t>Decision-Tree</a:t>
            </a:r>
            <a:r>
              <a:rPr lang="en-US" altLang="ko-KR" dirty="0"/>
              <a:t> based ML technique  successfully detects </a:t>
            </a:r>
            <a:r>
              <a:rPr lang="en-US" altLang="ko-KR" dirty="0">
                <a:solidFill>
                  <a:srgbClr val="1876C0"/>
                </a:solidFill>
              </a:rPr>
              <a:t>covert traffics</a:t>
            </a:r>
          </a:p>
          <a:p>
            <a:r>
              <a:rPr lang="en-US" altLang="ko-KR" dirty="0"/>
              <a:t>AUC = 0.99 for Facet</a:t>
            </a:r>
          </a:p>
          <a:p>
            <a:r>
              <a:rPr lang="en-US" altLang="ko-KR" dirty="0"/>
              <a:t>AUC = 0.85~0.95 for </a:t>
            </a:r>
            <a:r>
              <a:rPr lang="en-US" altLang="ko-KR" dirty="0" err="1"/>
              <a:t>DeltaShaper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75EBF-E7C4-4A6F-A3B1-4BB604B1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1429958-C262-4FAB-830A-5B050CE51CC6}"/>
              </a:ext>
            </a:extLst>
          </p:cNvPr>
          <p:cNvSpPr/>
          <p:nvPr/>
        </p:nvSpPr>
        <p:spPr>
          <a:xfrm>
            <a:off x="5941052" y="2162881"/>
            <a:ext cx="2732243" cy="3982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16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C28418-84DA-4F62-ABA5-0C1C5424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shows that some s</a:t>
            </a:r>
            <a:r>
              <a:rPr lang="en-US" altLang="ko-KR" dirty="0">
                <a:solidFill>
                  <a:srgbClr val="C00000"/>
                </a:solidFill>
              </a:rPr>
              <a:t>tate-of-the-art</a:t>
            </a:r>
            <a:r>
              <a:rPr lang="en-US" altLang="ko-KR" dirty="0"/>
              <a:t> multimedia  protocol tunneling tools are </a:t>
            </a:r>
            <a:r>
              <a:rPr lang="en-US" altLang="ko-KR" dirty="0">
                <a:solidFill>
                  <a:srgbClr val="C00000"/>
                </a:solidFill>
              </a:rPr>
              <a:t>flawed</a:t>
            </a:r>
          </a:p>
          <a:p>
            <a:r>
              <a:rPr lang="en-US" altLang="ko-KR" dirty="0"/>
              <a:t>It figured out </a:t>
            </a:r>
            <a:r>
              <a:rPr lang="en-US" altLang="ko-KR" dirty="0">
                <a:solidFill>
                  <a:srgbClr val="C00000"/>
                </a:solidFill>
              </a:rPr>
              <a:t>which network features </a:t>
            </a:r>
            <a:r>
              <a:rPr lang="en-US" altLang="ko-KR" dirty="0"/>
              <a:t>are  important to detect covert channels.</a:t>
            </a:r>
          </a:p>
          <a:p>
            <a:r>
              <a:rPr lang="en-US" altLang="ko-KR" dirty="0"/>
              <a:t>It shows that the </a:t>
            </a:r>
            <a:r>
              <a:rPr lang="en-US" altLang="ko-KR" dirty="0">
                <a:solidFill>
                  <a:srgbClr val="C00000"/>
                </a:solidFill>
              </a:rPr>
              <a:t>labeled dataset is a required </a:t>
            </a:r>
            <a:r>
              <a:rPr lang="en-US" altLang="ko-KR" dirty="0"/>
              <a:t>for  the successful detection of covert channels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C73CD6-CABE-4B75-A6F9-985A10B1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DBE96D-A855-4D15-A4BA-6F5D890F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Meaning of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F60620-DBA9-4385-8160-7488F958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state-of-the-art systems</a:t>
            </a:r>
          </a:p>
          <a:p>
            <a:pPr lvl="1"/>
            <a:r>
              <a:rPr lang="en-US" altLang="ko-KR" dirty="0"/>
              <a:t>Facet, </a:t>
            </a:r>
            <a:r>
              <a:rPr lang="en-US" altLang="ko-KR" dirty="0" err="1"/>
              <a:t>CovertCast</a:t>
            </a:r>
            <a:r>
              <a:rPr lang="en-US" altLang="ko-KR" dirty="0"/>
              <a:t>, </a:t>
            </a:r>
            <a:r>
              <a:rPr lang="en-US" altLang="ko-KR" dirty="0" err="1"/>
              <a:t>DeltaShaper</a:t>
            </a:r>
            <a:endParaRPr lang="en-US" altLang="ko-KR" dirty="0"/>
          </a:p>
          <a:p>
            <a:r>
              <a:rPr lang="en-US" altLang="ko-KR" dirty="0"/>
              <a:t>Encodes data into video streams</a:t>
            </a:r>
          </a:p>
          <a:p>
            <a:r>
              <a:rPr lang="en-US" altLang="ko-KR" dirty="0"/>
              <a:t>Their code is publicly available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BF3A5-2272-44A8-AFB6-08908F7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5F0F56-7934-4D7A-A917-C61F391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5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F60620-DBA9-4385-8160-7488F958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Allows clients to watch desired video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>
                <a:solidFill>
                  <a:srgbClr val="C00000"/>
                </a:solidFill>
              </a:rPr>
              <a:t>replacing audio/video of Skype </a:t>
            </a:r>
            <a:r>
              <a:rPr lang="en-US" altLang="ko-KR" dirty="0"/>
              <a:t>videocalls</a:t>
            </a:r>
          </a:p>
          <a:p>
            <a:r>
              <a:rPr lang="en-US" altLang="ko-KR" dirty="0"/>
              <a:t>Desired video fraction on typical videocall stream</a:t>
            </a:r>
          </a:p>
          <a:p>
            <a:pPr lvl="1"/>
            <a:r>
              <a:rPr lang="en-US" altLang="ko-KR" dirty="0"/>
              <a:t>decreasing </a:t>
            </a:r>
            <a:r>
              <a:rPr lang="en-US" altLang="ko-KR" dirty="0">
                <a:solidFill>
                  <a:srgbClr val="C00000"/>
                </a:solidFill>
              </a:rPr>
              <a:t>fraction ratio (s) </a:t>
            </a:r>
            <a:r>
              <a:rPr lang="en-US" altLang="ko-KR" dirty="0"/>
              <a:t>means that increasing resistance  against traffic analysis</a:t>
            </a:r>
          </a:p>
          <a:p>
            <a:r>
              <a:rPr lang="en-US" altLang="ko-KR" dirty="0"/>
              <a:t>Collected 1000 YouTube Top Liked playlist (for covert)</a:t>
            </a:r>
          </a:p>
          <a:p>
            <a:r>
              <a:rPr lang="en-US" altLang="ko-KR" dirty="0"/>
              <a:t>Collected 1000 legitimate recorded live chat videos  (Skype, for legitimate)</a:t>
            </a:r>
          </a:p>
          <a:p>
            <a:r>
              <a:rPr lang="en-US" altLang="ko-KR" b="1" dirty="0"/>
              <a:t>Used parameters</a:t>
            </a:r>
            <a:r>
              <a:rPr lang="en-US" altLang="ko-KR" dirty="0"/>
              <a:t>: s=50%, 25%, 12.5%</a:t>
            </a:r>
          </a:p>
          <a:p>
            <a:r>
              <a:rPr lang="en-US" altLang="ko-KR" dirty="0"/>
              <a:t>Camera resolution: 320 X 240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BF3A5-2272-44A8-AFB6-08908F7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5F0F56-7934-4D7A-A917-C61F391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System: Facet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65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F60620-DBA9-4385-8160-7488F958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Modulates web content by encoding it into </a:t>
            </a:r>
            <a:r>
              <a:rPr lang="en-US" altLang="ko-KR" dirty="0">
                <a:solidFill>
                  <a:srgbClr val="C00000"/>
                </a:solidFill>
              </a:rPr>
              <a:t>colored matrix images </a:t>
            </a:r>
            <a:r>
              <a:rPr lang="en-US" altLang="ko-KR" dirty="0"/>
              <a:t>and stream it via stream  services like YouTube</a:t>
            </a:r>
          </a:p>
          <a:p>
            <a:r>
              <a:rPr lang="en-US" altLang="ko-KR" dirty="0"/>
              <a:t>Clients demodulate the images given through  stream and get the web contents</a:t>
            </a:r>
          </a:p>
          <a:p>
            <a:r>
              <a:rPr lang="en-US" altLang="ko-KR" dirty="0"/>
              <a:t>Crawled 200 live-streams from YouTube</a:t>
            </a:r>
          </a:p>
          <a:p>
            <a:r>
              <a:rPr lang="en-US" altLang="ko-KR" dirty="0"/>
              <a:t>Generated 200 </a:t>
            </a:r>
            <a:r>
              <a:rPr lang="en-US" altLang="ko-KR" dirty="0" err="1"/>
              <a:t>CovertCast</a:t>
            </a:r>
            <a:r>
              <a:rPr lang="en-US" altLang="ko-KR" dirty="0"/>
              <a:t> live-streams</a:t>
            </a:r>
          </a:p>
          <a:p>
            <a:r>
              <a:rPr lang="en-US" altLang="ko-KR" dirty="0"/>
              <a:t>Resolution: 1280 X 720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BF3A5-2272-44A8-AFB6-08908F7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E2C3-4C00-4662-A8F6-AE817E3951B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5F0F56-7934-4D7A-A917-C61F391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System: </a:t>
            </a:r>
            <a:r>
              <a:rPr lang="en-US" altLang="ko-KR" dirty="0" err="1"/>
              <a:t>CovertCast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22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1654</Words>
  <Application>Microsoft Office PowerPoint</Application>
  <PresentationFormat>화면 슬라이드 쇼(4:3)</PresentationFormat>
  <Paragraphs>318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나눔바른고딕</vt:lpstr>
      <vt:lpstr>나눔바른고딕 Light</vt:lpstr>
      <vt:lpstr>맑은 고딕</vt:lpstr>
      <vt:lpstr>Arial</vt:lpstr>
      <vt:lpstr>Calibri</vt:lpstr>
      <vt:lpstr>Times New Roman</vt:lpstr>
      <vt:lpstr>Trebuchet MS</vt:lpstr>
      <vt:lpstr>Office 테마</vt:lpstr>
      <vt:lpstr>Effective Detection of  Multimedia Protocol Tunneling  using Machine Learning</vt:lpstr>
      <vt:lpstr>Content</vt:lpstr>
      <vt:lpstr>Problem</vt:lpstr>
      <vt:lpstr>Contribution</vt:lpstr>
      <vt:lpstr>Result</vt:lpstr>
      <vt:lpstr>Meaning of the Paper</vt:lpstr>
      <vt:lpstr>Target Systems</vt:lpstr>
      <vt:lpstr>Target System: Facet</vt:lpstr>
      <vt:lpstr>Target System: CovertCast</vt:lpstr>
      <vt:lpstr>Target System: DeltaShaper</vt:lpstr>
      <vt:lpstr>Adversary Model</vt:lpstr>
      <vt:lpstr>Pearson’s Chi-squared Test (χ2)</vt:lpstr>
      <vt:lpstr>KL(Kullback-Leibler) Divergence</vt:lpstr>
      <vt:lpstr>Earth Movers’ Distance (EMD)</vt:lpstr>
      <vt:lpstr>Results &amp; Findings</vt:lpstr>
      <vt:lpstr>Results &amp; Findings</vt:lpstr>
      <vt:lpstr>Results &amp; Findings</vt:lpstr>
      <vt:lpstr>Results &amp; Findings</vt:lpstr>
      <vt:lpstr>Decision-Tree Based Classification</vt:lpstr>
      <vt:lpstr>Feature Sets</vt:lpstr>
      <vt:lpstr>Results &amp; Findings - Facet</vt:lpstr>
      <vt:lpstr>Results &amp; Findings - Facet</vt:lpstr>
      <vt:lpstr>Results &amp; Findings - Facet</vt:lpstr>
      <vt:lpstr>Results &amp; Findings - DeltaShaper</vt:lpstr>
      <vt:lpstr>Results &amp; Findings - DeltaShaper</vt:lpstr>
      <vt:lpstr>Results &amp; Findings - DeltaShaper</vt:lpstr>
      <vt:lpstr>Results &amp; Findings - CovertCast</vt:lpstr>
      <vt:lpstr>Results &amp; Findings - Facet</vt:lpstr>
      <vt:lpstr>Results &amp; Findings - DeltaShaper</vt:lpstr>
      <vt:lpstr>Results &amp; Findings - DeltaShaper</vt:lpstr>
      <vt:lpstr>Feature Importance - Facet</vt:lpstr>
      <vt:lpstr>Feature Importance - Facet</vt:lpstr>
      <vt:lpstr>Feature Importance - Facet</vt:lpstr>
      <vt:lpstr>Feature Importance - DeltaShpaer</vt:lpstr>
      <vt:lpstr>Feature Importance - DeltaShpaer</vt:lpstr>
      <vt:lpstr>Feature Importance - DeltaShpaer</vt:lpstr>
      <vt:lpstr>Alternative Dataset Evaluation</vt:lpstr>
      <vt:lpstr>Alternative Dataset Evaluation</vt:lpstr>
      <vt:lpstr>Alternative Dataset Evaluation</vt:lpstr>
      <vt:lpstr>Alternative Dataset Evaluation</vt:lpstr>
      <vt:lpstr>One-class SVMs</vt:lpstr>
      <vt:lpstr>Autoencoders</vt:lpstr>
      <vt:lpstr>Isolation Forest</vt:lpstr>
      <vt:lpstr>Findings</vt:lpstr>
      <vt:lpstr>Findings</vt:lpstr>
      <vt:lpstr>Findings</vt:lpstr>
      <vt:lpstr>Multimedia Protocol Tunneling</vt:lpstr>
      <vt:lpstr>Legitimate Traffic Dataset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Jung-hwan</dc:creator>
  <cp:lastModifiedBy>WOO</cp:lastModifiedBy>
  <cp:revision>82</cp:revision>
  <dcterms:created xsi:type="dcterms:W3CDTF">2019-03-15T05:45:15Z</dcterms:created>
  <dcterms:modified xsi:type="dcterms:W3CDTF">2019-09-03T06:43:41Z</dcterms:modified>
</cp:coreProperties>
</file>