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6C0"/>
    <a:srgbClr val="C0504D"/>
    <a:srgbClr val="E6E6E6"/>
    <a:srgbClr val="FF00FF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Machine Learning Models  that Remember Too Much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76901"/>
            <a:ext cx="6858000" cy="3041071"/>
          </a:xfrm>
        </p:spPr>
        <p:txBody>
          <a:bodyPr>
            <a:normAutofit/>
          </a:bodyPr>
          <a:lstStyle/>
          <a:p>
            <a:r>
              <a:rPr lang="en-US" altLang="ko-KR" dirty="0"/>
              <a:t>Proceedings of the  2017  ACM SIGSAC  Conference  on Computer and</a:t>
            </a:r>
          </a:p>
          <a:p>
            <a:r>
              <a:rPr lang="en-US" altLang="ko-KR" dirty="0"/>
              <a:t>Communications Security.  ACM, 2017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F33137-F300-4375-B39C-18370F11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CQSTR (</a:t>
            </a:r>
            <a:r>
              <a:rPr lang="en-US" altLang="ko-KR" dirty="0" err="1"/>
              <a:t>Zhai</a:t>
            </a:r>
            <a:r>
              <a:rPr lang="en-US" altLang="ko-KR" dirty="0"/>
              <a:t> et al. In </a:t>
            </a:r>
            <a:r>
              <a:rPr lang="en-US" altLang="ko-KR" dirty="0" err="1"/>
              <a:t>SoCC</a:t>
            </a:r>
            <a:r>
              <a:rPr lang="en-US" altLang="ko-KR" dirty="0"/>
              <a:t>, 2016)</a:t>
            </a:r>
          </a:p>
          <a:p>
            <a:pPr lvl="1"/>
            <a:r>
              <a:rPr lang="en-US" altLang="ko-KR" dirty="0"/>
              <a:t>Cloud service with isolated execution environments, connecting between data providers and model providers</a:t>
            </a:r>
          </a:p>
          <a:p>
            <a:r>
              <a:rPr lang="en-US" altLang="ko-KR" dirty="0"/>
              <a:t>VC3 (Schuster et al. In S&amp;P, 2015)</a:t>
            </a:r>
          </a:p>
          <a:p>
            <a:pPr lvl="1"/>
            <a:r>
              <a:rPr lang="en-US" altLang="ko-KR" dirty="0"/>
              <a:t>Cloud environment with trusted </a:t>
            </a:r>
            <a:r>
              <a:rPr lang="en-US" altLang="ko-KR" dirty="0" err="1"/>
              <a:t>hardwares</a:t>
            </a:r>
            <a:r>
              <a:rPr lang="en-US" altLang="ko-KR" dirty="0"/>
              <a:t> like SGX</a:t>
            </a:r>
          </a:p>
          <a:p>
            <a:r>
              <a:rPr lang="en-US" altLang="ko-KR" dirty="0"/>
              <a:t>Cryptographic Multi-party Computation</a:t>
            </a:r>
          </a:p>
          <a:p>
            <a:r>
              <a:rPr lang="en-US" altLang="ko-KR" dirty="0"/>
              <a:t>ML Classification over Encrypted Data (Bost et al. In NDSS, 2015)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B4C68D-7B9F-4F72-8522-F2EF24C2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3E6F2EB-C444-49B1-A649-DB6BF4F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Efforts for Trustworthy ML 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3A9120-0CE7-4B01-9685-C2135949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73" y="1756711"/>
            <a:ext cx="8286655" cy="411451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3EE763-23D2-46BB-83C2-C2163913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7EB845-E06F-48A6-ADAC-8F849606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 Motivation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9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CB0FF2-CDAF-4043-A10C-E246B93F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515350" cy="4351338"/>
          </a:xfrm>
        </p:spPr>
        <p:txBody>
          <a:bodyPr/>
          <a:lstStyle/>
          <a:p>
            <a:r>
              <a:rPr lang="en-US" altLang="ko-KR" dirty="0"/>
              <a:t>Data Holder</a:t>
            </a:r>
          </a:p>
          <a:p>
            <a:pPr lvl="1"/>
            <a:r>
              <a:rPr lang="en-US" altLang="ko-KR" dirty="0"/>
              <a:t>Wants to keep the dataset </a:t>
            </a:r>
            <a:r>
              <a:rPr lang="en-US" altLang="ko-KR" dirty="0">
                <a:solidFill>
                  <a:srgbClr val="1876C0"/>
                </a:solidFill>
              </a:rPr>
              <a:t>private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Utilizes ML algorithms to analyze the dataset.</a:t>
            </a:r>
          </a:p>
          <a:p>
            <a:r>
              <a:rPr lang="en-US" altLang="ko-KR" dirty="0"/>
              <a:t>Adversary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Controls ML algorithms  </a:t>
            </a:r>
            <a:r>
              <a:rPr lang="en-US" altLang="ko-KR" dirty="0"/>
              <a:t>as  a  ML provider. (	    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Accesses</a:t>
            </a:r>
            <a:r>
              <a:rPr lang="en-US" altLang="ko-KR" dirty="0"/>
              <a:t> the training results, either </a:t>
            </a:r>
            <a:r>
              <a:rPr lang="ko-KR" altLang="en-US" dirty="0"/>
              <a:t>𝜃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White</a:t>
            </a:r>
            <a:r>
              <a:rPr lang="en-US" altLang="ko-KR" dirty="0"/>
              <a:t> Box) or </a:t>
            </a:r>
            <a:r>
              <a:rPr lang="ko-KR" altLang="en-US" spc="-180" dirty="0">
                <a:latin typeface="DejaVu Sans"/>
                <a:cs typeface="DejaVu Sans"/>
              </a:rPr>
              <a:t>𝑓</a:t>
            </a:r>
            <a:r>
              <a:rPr lang="ko-KR" altLang="en-US" sz="2400" spc="-270" baseline="-15873" dirty="0">
                <a:latin typeface="DejaVu Sans"/>
                <a:cs typeface="DejaVu Sans"/>
              </a:rPr>
              <a:t>𝜃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Black</a:t>
            </a:r>
            <a:r>
              <a:rPr lang="en-US" altLang="ko-KR" dirty="0"/>
              <a:t> Box).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Reconstructs</a:t>
            </a:r>
            <a:r>
              <a:rPr lang="en-US" altLang="ko-KR" dirty="0"/>
              <a:t> information for </a:t>
            </a:r>
            <a:r>
              <a:rPr lang="ko-KR" altLang="en-US" sz="2400" spc="-110" dirty="0">
                <a:solidFill>
                  <a:prstClr val="black"/>
                </a:solidFill>
                <a:latin typeface="DejaVu Sans"/>
                <a:ea typeface="+mn-ea"/>
                <a:cs typeface="DejaVu Sans"/>
              </a:rPr>
              <a:t>𝐷</a:t>
            </a:r>
            <a:r>
              <a:rPr lang="ko-KR" altLang="en-US" sz="2625" spc="-165" baseline="-15873" dirty="0">
                <a:solidFill>
                  <a:prstClr val="black"/>
                </a:solidFill>
                <a:latin typeface="DejaVu Sans"/>
                <a:ea typeface="+mn-ea"/>
                <a:cs typeface="DejaVu Sans"/>
              </a:rPr>
              <a:t>𝑡𝑟𝑎𝑖𝑛 </a:t>
            </a:r>
            <a:r>
              <a:rPr lang="en-US" altLang="ko-KR" dirty="0"/>
              <a:t>(while negligibly dropping the  performance).</a:t>
            </a:r>
          </a:p>
          <a:p>
            <a:r>
              <a:rPr lang="en-US" altLang="ko-KR" dirty="0"/>
              <a:t>Note: Classifiers like SVM actually stores some training data,  but the adversary wants more!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A19668-099A-407D-BA62-3A3E7E9D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55446F-4BED-4CE4-B0FF-BB37ACB2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 Model</a:t>
            </a:r>
            <a:endParaRPr lang="ko-KR" altLang="en-US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53F68DE5-519D-4165-883E-B592ADFF3AE6}"/>
              </a:ext>
            </a:extLst>
          </p:cNvPr>
          <p:cNvSpPr/>
          <p:nvPr/>
        </p:nvSpPr>
        <p:spPr>
          <a:xfrm>
            <a:off x="6662133" y="3444081"/>
            <a:ext cx="174486" cy="136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533181FA-0759-44A1-B13E-48F951E9A2C8}"/>
              </a:ext>
            </a:extLst>
          </p:cNvPr>
          <p:cNvSpPr/>
          <p:nvPr/>
        </p:nvSpPr>
        <p:spPr>
          <a:xfrm>
            <a:off x="6895033" y="3444081"/>
            <a:ext cx="232268" cy="201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8C8D69A1-FFC5-400C-8C7C-68B03BEF524C}"/>
              </a:ext>
            </a:extLst>
          </p:cNvPr>
          <p:cNvSpPr/>
          <p:nvPr/>
        </p:nvSpPr>
        <p:spPr>
          <a:xfrm>
            <a:off x="7308879" y="3452116"/>
            <a:ext cx="128465" cy="130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5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EA7F41-507F-46EC-B4BD-2D16A7D3B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7" y="1794422"/>
            <a:ext cx="8985425" cy="403909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AB68F2-B8E6-420E-A950-4DF88C1A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5A81E69-51CD-4128-9977-F32806F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Attack Model: </a:t>
            </a:r>
            <a:br>
              <a:rPr lang="en-US" altLang="ko-KR" dirty="0"/>
            </a:br>
            <a:r>
              <a:rPr lang="en-US" altLang="ko-KR" dirty="0"/>
              <a:t>White Box vs. Black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07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5283F8-6516-46B0-B764-C07271D9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Mount the training data directly in the least significant  bits(LSB) of the parameters, </a:t>
            </a:r>
            <a:r>
              <a:rPr lang="en-US" altLang="ko-KR" dirty="0">
                <a:solidFill>
                  <a:srgbClr val="FF0000"/>
                </a:solidFill>
              </a:rPr>
              <a:t>after</a:t>
            </a:r>
            <a:r>
              <a:rPr lang="en-US" altLang="ko-KR" dirty="0"/>
              <a:t> the training is complete.</a:t>
            </a:r>
          </a:p>
          <a:p>
            <a:r>
              <a:rPr lang="en-US" altLang="ko-KR" dirty="0"/>
              <a:t>Total information encodable: </a:t>
            </a:r>
            <a:r>
              <a:rPr lang="ko-KR" altLang="en-US" dirty="0"/>
              <a:t>𝑙𝑏 </a:t>
            </a:r>
            <a:r>
              <a:rPr lang="en-US" altLang="ko-KR" dirty="0"/>
              <a:t>bits (No decoding failure)</a:t>
            </a:r>
          </a:p>
          <a:p>
            <a:r>
              <a:rPr lang="en-US" altLang="ko-KR" dirty="0"/>
              <a:t>Uses AES-CBC mode encryption in the experiment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674580-3E2A-48D7-B068-4B22034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7D7598-9476-47BE-9E2A-6C0E7F3D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LSB Encoding Attack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DFC74-A80C-4C1D-AE0E-9527A7AD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78219"/>
            <a:ext cx="7734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DFCFBC-9D2B-4F92-A857-77597D8DD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0" y="1980407"/>
            <a:ext cx="8643938" cy="3667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F1573B-5517-4C74-AEBB-D9D60C0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10ADDD7-DEE5-4673-9776-AF53B0DD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LSB Encoding Attack: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9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F18B89-3AF4-48DC-B0D9-630EEF2BF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042961"/>
            <a:ext cx="8675370" cy="354201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85E038-D39A-42CF-831B-42D0A47F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45EEEE-2EAB-437D-8256-73FE9613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Correlated Value Encoding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4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09C93-2D9B-4C74-A8FA-FB522D48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example of a model with 4 variables (</a:t>
            </a:r>
            <a:r>
              <a:rPr lang="en-US" altLang="ko-KR" dirty="0" err="1"/>
              <a:t>a,b,c,d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Let the attack correlates (</a:t>
            </a:r>
            <a:r>
              <a:rPr lang="en-US" altLang="ko-KR" dirty="0" err="1"/>
              <a:t>a,b,c,d</a:t>
            </a:r>
            <a:r>
              <a:rPr lang="en-US" altLang="ko-KR" dirty="0"/>
              <a:t>) to secret (1,2,3,4).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0599A4-BF32-472C-9951-01642320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457BA4-6045-49C1-B805-1E311E1E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Correlated Value Encoding: 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913FD6-146F-42E4-A282-C3C3DD7B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52294"/>
            <a:ext cx="8591550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6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C4D3A9-D74D-48AF-A3A0-D51C1F14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Hide the secret in the parameter signs </a:t>
            </a:r>
            <a:r>
              <a:rPr lang="en-US" altLang="ko-KR" dirty="0">
                <a:solidFill>
                  <a:srgbClr val="FF0000"/>
                </a:solidFill>
              </a:rPr>
              <a:t>during</a:t>
            </a:r>
            <a:r>
              <a:rPr lang="en-US" altLang="ko-KR" dirty="0"/>
              <a:t> the training.</a:t>
            </a:r>
          </a:p>
          <a:p>
            <a:r>
              <a:rPr lang="en-US" altLang="ko-KR" dirty="0"/>
              <a:t>Total information encodable: </a:t>
            </a:r>
            <a:r>
              <a:rPr lang="ko-KR" altLang="en-US" dirty="0"/>
              <a:t>𝑙 </a:t>
            </a:r>
            <a:r>
              <a:rPr lang="en-US" altLang="ko-KR" dirty="0"/>
              <a:t>bits (Number of parameters)</a:t>
            </a:r>
          </a:p>
          <a:p>
            <a:r>
              <a:rPr lang="en-US" altLang="ko-KR" dirty="0"/>
              <a:t>Add the </a:t>
            </a:r>
            <a:r>
              <a:rPr lang="en-US" altLang="ko-KR" dirty="0">
                <a:solidFill>
                  <a:srgbClr val="FF0000"/>
                </a:solidFill>
              </a:rPr>
              <a:t>penalty term </a:t>
            </a:r>
            <a:r>
              <a:rPr lang="en-US" altLang="ko-KR" dirty="0"/>
              <a:t>in the </a:t>
            </a:r>
            <a:r>
              <a:rPr lang="en-US" altLang="ko-KR" dirty="0" err="1"/>
              <a:t>regularizer</a:t>
            </a:r>
            <a:r>
              <a:rPr lang="en-US" altLang="ko-KR" dirty="0"/>
              <a:t>     similarly.</a:t>
            </a:r>
          </a:p>
          <a:p>
            <a:r>
              <a:rPr lang="en-US" altLang="ko-KR" dirty="0"/>
              <a:t>Penalty Term: Proportional to the sum of the parameters having the  wrong sign against the secret bits to hide.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6DECDF-5EB4-41F6-B387-FECA3611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A7EB4D-0DED-4945-96FD-8B687704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Encoding Attack</a:t>
            </a:r>
            <a:endParaRPr lang="ko-KR" alt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6032D16-B1DD-423F-9774-2279BBBF1093}"/>
              </a:ext>
            </a:extLst>
          </p:cNvPr>
          <p:cNvSpPr/>
          <p:nvPr/>
        </p:nvSpPr>
        <p:spPr>
          <a:xfrm>
            <a:off x="6536943" y="3476714"/>
            <a:ext cx="227583" cy="25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EB1716D-0B45-4548-9899-1B9CB7EC599E}"/>
              </a:ext>
            </a:extLst>
          </p:cNvPr>
          <p:cNvSpPr/>
          <p:nvPr/>
        </p:nvSpPr>
        <p:spPr>
          <a:xfrm>
            <a:off x="2575191" y="5067194"/>
            <a:ext cx="3993619" cy="960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11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967C0C-54A7-4FBC-B7D9-AFB737FF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models can fit more data aside of the training data.</a:t>
            </a:r>
          </a:p>
          <a:p>
            <a:r>
              <a:rPr lang="en-US" altLang="ko-KR" dirty="0"/>
              <a:t>Let the model classify some adversary-given auxiliary data into classes indicating some secrets.</a:t>
            </a:r>
          </a:p>
          <a:p>
            <a:r>
              <a:rPr lang="en-US" altLang="ko-KR" dirty="0"/>
              <a:t>The adversary may query the data to the result model.</a:t>
            </a:r>
          </a:p>
          <a:p>
            <a:r>
              <a:rPr lang="en-US" altLang="ko-KR" dirty="0"/>
              <a:t>Attack on the augmentation algorithm</a:t>
            </a:r>
          </a:p>
          <a:p>
            <a:r>
              <a:rPr lang="en-US" altLang="ko-KR" dirty="0"/>
              <a:t>Training pipeline is exactly the same.</a:t>
            </a:r>
          </a:p>
          <a:p>
            <a:r>
              <a:rPr lang="en-US" altLang="ko-KR" dirty="0"/>
              <a:t>Total information extractable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5BCC3E-C6F5-45D2-93CB-30C24AC5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AAA7B9-31C4-429E-A9AA-4E4EC4B0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Abuse Attack</a:t>
            </a:r>
            <a:endParaRPr lang="ko-KR" altLang="en-US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8014833A-4242-4FD4-A14B-15DBA9A6CEA3}"/>
              </a:ext>
            </a:extLst>
          </p:cNvPr>
          <p:cNvSpPr/>
          <p:nvPr/>
        </p:nvSpPr>
        <p:spPr>
          <a:xfrm>
            <a:off x="6435470" y="4327910"/>
            <a:ext cx="321468" cy="257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A30546-2C15-4B5F-AF7B-CA9E56BF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14" y="5304228"/>
            <a:ext cx="4121292" cy="9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515350" cy="4351338"/>
          </a:xfrm>
        </p:spPr>
        <p:txBody>
          <a:bodyPr/>
          <a:lstStyle/>
          <a:p>
            <a:r>
              <a:rPr lang="en-US" altLang="ko-KR" dirty="0"/>
              <a:t>Problem: How can an adversarial ML provider can extract  sensitive training data, even in a secure platform?</a:t>
            </a:r>
          </a:p>
          <a:p>
            <a:r>
              <a:rPr lang="en-US" altLang="ko-KR" dirty="0"/>
              <a:t>Solutions: 4 new attacks</a:t>
            </a:r>
          </a:p>
          <a:p>
            <a:pPr lvl="1"/>
            <a:r>
              <a:rPr lang="en-US" altLang="ko-KR" dirty="0"/>
              <a:t>(LSB/Correlated Value/Sign Encoding, Capacity Abuse Attack)</a:t>
            </a:r>
          </a:p>
          <a:p>
            <a:r>
              <a:rPr lang="en-US" altLang="ko-KR" dirty="0"/>
              <a:t>Test Results: Successfully leaked a subset of training data</a:t>
            </a:r>
          </a:p>
          <a:p>
            <a:pPr lvl="1"/>
            <a:r>
              <a:rPr lang="en-US" altLang="ko-KR" dirty="0"/>
              <a:t>ex) Images used in image classification problems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Problems &amp; Solutions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498192-4E18-46FA-A23F-697C8473278A}"/>
              </a:ext>
            </a:extLst>
          </p:cNvPr>
          <p:cNvGrpSpPr/>
          <p:nvPr/>
        </p:nvGrpSpPr>
        <p:grpSpPr>
          <a:xfrm>
            <a:off x="191770" y="4750308"/>
            <a:ext cx="8760461" cy="1502663"/>
            <a:chOff x="2500883" y="4750308"/>
            <a:chExt cx="8760461" cy="1502663"/>
          </a:xfrm>
        </p:grpSpPr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4CE9B88F-7A1A-42FC-9154-115A4A3C6242}"/>
                </a:ext>
              </a:extLst>
            </p:cNvPr>
            <p:cNvSpPr/>
            <p:nvPr/>
          </p:nvSpPr>
          <p:spPr>
            <a:xfrm>
              <a:off x="2500883" y="4750308"/>
              <a:ext cx="5215128" cy="1502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591B14F4-180C-40A0-ACAF-27EF08428728}"/>
                </a:ext>
              </a:extLst>
            </p:cNvPr>
            <p:cNvSpPr txBox="1"/>
            <p:nvPr/>
          </p:nvSpPr>
          <p:spPr>
            <a:xfrm>
              <a:off x="8217789" y="5207889"/>
              <a:ext cx="3043555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-114" dirty="0">
                  <a:latin typeface="DejaVu Sans"/>
                  <a:cs typeface="DejaVu Sans"/>
                </a:rPr>
                <a:t>(Quantitative </a:t>
              </a:r>
              <a:r>
                <a:rPr sz="1800" spc="-125" dirty="0">
                  <a:latin typeface="DejaVu Sans"/>
                  <a:cs typeface="DejaVu Sans"/>
                </a:rPr>
                <a:t>results </a:t>
              </a:r>
              <a:r>
                <a:rPr sz="1800" spc="-85" dirty="0">
                  <a:latin typeface="DejaVu Sans"/>
                  <a:cs typeface="DejaVu Sans"/>
                </a:rPr>
                <a:t>will </a:t>
              </a:r>
              <a:r>
                <a:rPr sz="1800" spc="-105" dirty="0">
                  <a:latin typeface="DejaVu Sans"/>
                  <a:cs typeface="DejaVu Sans"/>
                </a:rPr>
                <a:t>be  </a:t>
              </a:r>
              <a:r>
                <a:rPr sz="1800" spc="-110" dirty="0">
                  <a:latin typeface="DejaVu Sans"/>
                  <a:cs typeface="DejaVu Sans"/>
                </a:rPr>
                <a:t>described </a:t>
              </a:r>
              <a:r>
                <a:rPr sz="1800" spc="-85" dirty="0">
                  <a:latin typeface="DejaVu Sans"/>
                  <a:cs typeface="DejaVu Sans"/>
                </a:rPr>
                <a:t>in </a:t>
              </a:r>
              <a:r>
                <a:rPr sz="1800" spc="-110" dirty="0">
                  <a:latin typeface="DejaVu Sans"/>
                  <a:cs typeface="DejaVu Sans"/>
                </a:rPr>
                <a:t>the </a:t>
              </a:r>
              <a:r>
                <a:rPr sz="1800" spc="-114" dirty="0">
                  <a:latin typeface="DejaVu Sans"/>
                  <a:cs typeface="DejaVu Sans"/>
                </a:rPr>
                <a:t>latter</a:t>
              </a:r>
              <a:r>
                <a:rPr sz="1800" spc="40" dirty="0">
                  <a:latin typeface="DejaVu Sans"/>
                  <a:cs typeface="DejaVu Sans"/>
                </a:rPr>
                <a:t> </a:t>
              </a:r>
              <a:r>
                <a:rPr sz="1800" spc="-120" dirty="0">
                  <a:latin typeface="DejaVu Sans"/>
                  <a:cs typeface="DejaVu Sans"/>
                </a:rPr>
                <a:t>slides)</a:t>
              </a:r>
              <a:endParaRPr sz="1800">
                <a:latin typeface="DejaVu Sans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356538-C65B-441A-BBAC-DB3300EA3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1755975"/>
            <a:ext cx="8675370" cy="41159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505C24-7C2F-4D0C-8927-878210F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51264D6-6800-4DC9-AF8A-2FDFAB6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Abuse Attack: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4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98F5BD-C464-4D25-A044-3C1A3648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1: High test accuracy (to make the model acceptable)</a:t>
            </a:r>
          </a:p>
          <a:p>
            <a:r>
              <a:rPr lang="en-US" altLang="ko-KR" dirty="0"/>
              <a:t>Goal 2: High training accuracy on synthetic data (to make the  attack successful)</a:t>
            </a:r>
          </a:p>
          <a:p>
            <a:r>
              <a:rPr lang="en-US" altLang="ko-KR" dirty="0"/>
              <a:t>Why does it work? Are the 2 goals in conflict?</a:t>
            </a:r>
          </a:p>
          <a:p>
            <a:r>
              <a:rPr lang="en-US" altLang="ko-KR" dirty="0"/>
              <a:t>The authors say: No.</a:t>
            </a:r>
          </a:p>
          <a:p>
            <a:pPr lvl="1"/>
            <a:r>
              <a:rPr lang="en-US" altLang="ko-KR" dirty="0"/>
              <a:t>Vast Memorization Capacity</a:t>
            </a:r>
          </a:p>
          <a:p>
            <a:pPr lvl="1"/>
            <a:r>
              <a:rPr lang="en-US" altLang="ko-KR" dirty="0"/>
              <a:t>For linear models on high-dimensional sparse data: </a:t>
            </a:r>
            <a:br>
              <a:rPr lang="en-US" altLang="ko-KR" dirty="0"/>
            </a:br>
            <a:r>
              <a:rPr lang="en-US" altLang="ko-KR" dirty="0"/>
              <a:t>Still can find hyperplanes.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E410F-2681-47BF-B97F-669EBAE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09D064-FB45-4367-832C-DCED8267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Abuse Attack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0B88-5CC0-45C4-9F22-78277C43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35" y="3373331"/>
            <a:ext cx="1394944" cy="4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04C463-99BF-4BE7-824F-0305D2A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Train benign models as the baseline.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Train and evaluate malicious models, for each attack methods.</a:t>
            </a:r>
          </a:p>
          <a:p>
            <a:r>
              <a:rPr lang="en-US" altLang="ko-KR" dirty="0"/>
              <a:t>Evaluation Metrics (Under different attacks and hyperparameters)</a:t>
            </a:r>
          </a:p>
          <a:p>
            <a:pPr lvl="1"/>
            <a:r>
              <a:rPr lang="en-US" altLang="ko-KR" dirty="0"/>
              <a:t>Accuracy Drop</a:t>
            </a:r>
          </a:p>
          <a:p>
            <a:pPr lvl="1"/>
            <a:r>
              <a:rPr lang="en-US" altLang="ko-KR" dirty="0"/>
              <a:t>Decoded  Secret Quality</a:t>
            </a:r>
          </a:p>
          <a:p>
            <a:pPr lvl="2"/>
            <a:r>
              <a:rPr lang="en-US" altLang="ko-KR" dirty="0"/>
              <a:t>Images:  MAPE index</a:t>
            </a:r>
          </a:p>
          <a:p>
            <a:pPr lvl="2"/>
            <a:r>
              <a:rPr lang="en-US" altLang="ko-KR" dirty="0"/>
              <a:t>Texts: Precision, Recall, Cosine Similarity in Feature Vectors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556011-55A8-42B7-AEB0-73210B0D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9E5CB2D-0834-43BD-A436-95B3ED7A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Descriptions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4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76013D-8628-4904-BF0C-0DD7FE8C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CPU: 2 CPUs</a:t>
            </a:r>
          </a:p>
          <a:p>
            <a:pPr lvl="1"/>
            <a:r>
              <a:rPr lang="en-US" altLang="ko-KR" dirty="0"/>
              <a:t>Intel i7-5960X CPUs, 8-core</a:t>
            </a:r>
          </a:p>
          <a:p>
            <a:endParaRPr lang="en-US" altLang="ko-KR" dirty="0"/>
          </a:p>
          <a:p>
            <a:r>
              <a:rPr lang="en-US" altLang="ko-KR" dirty="0"/>
              <a:t>RAM: 64 GB</a:t>
            </a:r>
          </a:p>
          <a:p>
            <a:endParaRPr lang="en-US" altLang="ko-KR" dirty="0"/>
          </a:p>
          <a:p>
            <a:r>
              <a:rPr lang="en-US" altLang="ko-KR" dirty="0"/>
              <a:t>GPU: 3 GPUs</a:t>
            </a:r>
          </a:p>
          <a:p>
            <a:pPr lvl="1"/>
            <a:r>
              <a:rPr lang="en-US" altLang="ko-KR" dirty="0"/>
              <a:t>Nvidia TITAN X (Pascal) GPUs</a:t>
            </a:r>
          </a:p>
          <a:p>
            <a:pPr lvl="1"/>
            <a:r>
              <a:rPr lang="en-US" altLang="ko-KR" dirty="0"/>
              <a:t>12 GB VRAM each</a:t>
            </a:r>
          </a:p>
          <a:p>
            <a:endParaRPr lang="en-US" altLang="ko-KR" dirty="0"/>
          </a:p>
          <a:p>
            <a:r>
              <a:rPr lang="en-US" altLang="ko-KR" dirty="0"/>
              <a:t>Python 2.7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35DC22-981A-4DE3-A4CB-78350C44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425749D-6C98-4F8A-979E-195FFD0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Specs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1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F47540-FB66-4BD3-B754-5F1E567C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5845302" cy="4351338"/>
          </a:xfrm>
        </p:spPr>
        <p:txBody>
          <a:bodyPr/>
          <a:lstStyle/>
          <a:p>
            <a:r>
              <a:rPr lang="en-US" altLang="ko-KR" dirty="0"/>
              <a:t>CIFAR10: Object Classification</a:t>
            </a:r>
          </a:p>
          <a:p>
            <a:pPr lvl="1"/>
            <a:r>
              <a:rPr lang="en-US" altLang="ko-KR" dirty="0"/>
              <a:t>10 categories, 60,000 images(balanced)</a:t>
            </a:r>
          </a:p>
          <a:p>
            <a:pPr lvl="1"/>
            <a:r>
              <a:rPr lang="en-US" altLang="ko-KR" dirty="0"/>
              <a:t>32*32 images, 5:1 train-test split</a:t>
            </a:r>
          </a:p>
          <a:p>
            <a:r>
              <a:rPr lang="en-US" altLang="ko-KR" dirty="0"/>
              <a:t>Labeled Faces in the Wild(LFW): Gender Classification</a:t>
            </a:r>
          </a:p>
          <a:p>
            <a:pPr lvl="1"/>
            <a:r>
              <a:rPr lang="en-US" altLang="ko-KR" dirty="0"/>
              <a:t>2 categories, 13,233 images</a:t>
            </a:r>
          </a:p>
          <a:p>
            <a:pPr lvl="1"/>
            <a:r>
              <a:rPr lang="en-US" altLang="ko-KR" dirty="0"/>
              <a:t>67*42 rescaled images, 3:1 train-test split</a:t>
            </a:r>
          </a:p>
          <a:p>
            <a:r>
              <a:rPr lang="en-US" altLang="ko-KR" dirty="0" err="1"/>
              <a:t>FaceScrub</a:t>
            </a:r>
            <a:r>
              <a:rPr lang="en-US" altLang="ko-KR" dirty="0"/>
              <a:t>: Face Recognition / Gender Classification</a:t>
            </a:r>
          </a:p>
          <a:p>
            <a:pPr lvl="1"/>
            <a:r>
              <a:rPr lang="en-US" altLang="ko-KR" dirty="0"/>
              <a:t>530 / 2 categories, 76,541 images</a:t>
            </a:r>
          </a:p>
          <a:p>
            <a:pPr lvl="1"/>
            <a:r>
              <a:rPr lang="en-US" altLang="ko-KR" dirty="0"/>
              <a:t>50*50 rescaled images, 3:1 train-test split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7C385-20CE-4F98-903B-9685E91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C4D854-7BB8-4DAB-B7E4-690882D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Tasks: Image Classification</a:t>
            </a:r>
            <a:endParaRPr lang="ko-KR" altLang="en-US" dirty="0"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A4BAD7B-40C2-4F9D-AEE3-8D1AAD2363F1}"/>
              </a:ext>
            </a:extLst>
          </p:cNvPr>
          <p:cNvSpPr/>
          <p:nvPr/>
        </p:nvSpPr>
        <p:spPr>
          <a:xfrm>
            <a:off x="6603491" y="261026"/>
            <a:ext cx="2266315" cy="341630"/>
          </a:xfrm>
          <a:custGeom>
            <a:avLst/>
            <a:gdLst/>
            <a:ahLst/>
            <a:cxnLst/>
            <a:rect l="l" t="t" r="r" b="b"/>
            <a:pathLst>
              <a:path w="2266315" h="341630">
                <a:moveTo>
                  <a:pt x="2209292" y="0"/>
                </a:moveTo>
                <a:lnTo>
                  <a:pt x="56896" y="0"/>
                </a:lnTo>
                <a:lnTo>
                  <a:pt x="34772" y="4478"/>
                </a:lnTo>
                <a:lnTo>
                  <a:pt x="16684" y="16684"/>
                </a:lnTo>
                <a:lnTo>
                  <a:pt x="4478" y="34772"/>
                </a:lnTo>
                <a:lnTo>
                  <a:pt x="0" y="56896"/>
                </a:lnTo>
                <a:lnTo>
                  <a:pt x="0" y="284479"/>
                </a:lnTo>
                <a:lnTo>
                  <a:pt x="4478" y="306603"/>
                </a:lnTo>
                <a:lnTo>
                  <a:pt x="16684" y="324691"/>
                </a:lnTo>
                <a:lnTo>
                  <a:pt x="34772" y="336897"/>
                </a:lnTo>
                <a:lnTo>
                  <a:pt x="56896" y="341375"/>
                </a:lnTo>
                <a:lnTo>
                  <a:pt x="2209292" y="341375"/>
                </a:lnTo>
                <a:lnTo>
                  <a:pt x="2231415" y="336897"/>
                </a:lnTo>
                <a:lnTo>
                  <a:pt x="2249503" y="324691"/>
                </a:lnTo>
                <a:lnTo>
                  <a:pt x="2261709" y="306603"/>
                </a:lnTo>
                <a:lnTo>
                  <a:pt x="2266188" y="284479"/>
                </a:lnTo>
                <a:lnTo>
                  <a:pt x="2266188" y="56896"/>
                </a:lnTo>
                <a:lnTo>
                  <a:pt x="2261709" y="34772"/>
                </a:lnTo>
                <a:lnTo>
                  <a:pt x="2249503" y="16684"/>
                </a:lnTo>
                <a:lnTo>
                  <a:pt x="2231415" y="4478"/>
                </a:lnTo>
                <a:lnTo>
                  <a:pt x="220929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A37ADB67-FAC6-44B5-9223-3A80576B0932}"/>
              </a:ext>
            </a:extLst>
          </p:cNvPr>
          <p:cNvSpPr txBox="1"/>
          <p:nvPr/>
        </p:nvSpPr>
        <p:spPr>
          <a:xfrm>
            <a:off x="6607476" y="294299"/>
            <a:ext cx="2258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95910" algn="l"/>
                <a:tab pos="2245360" algn="l"/>
              </a:tabLst>
            </a:pPr>
            <a:r>
              <a:rPr lang="en-US" altLang="ko-KR" sz="1600" u="sng" spc="17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DejaVu Sans"/>
                <a:cs typeface="DejaVu Sans"/>
              </a:rPr>
              <a:t> </a:t>
            </a:r>
            <a:r>
              <a:rPr lang="en-US" altLang="ko-KR" sz="1600" u="sng" spc="-8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DejaVu Sans"/>
                <a:cs typeface="DejaVu Sans"/>
              </a:rPr>
              <a:t>For </a:t>
            </a:r>
            <a:r>
              <a:rPr lang="en-US" altLang="ko-KR" sz="1600" u="sng" spc="-90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DejaVu Sans"/>
                <a:cs typeface="DejaVu Sans"/>
              </a:rPr>
              <a:t>Neural</a:t>
            </a:r>
            <a:r>
              <a:rPr lang="en-US" altLang="ko-KR" sz="1600" u="sng" spc="170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DejaVu Sans"/>
                <a:cs typeface="DejaVu Sans"/>
              </a:rPr>
              <a:t> </a:t>
            </a:r>
            <a:r>
              <a:rPr lang="en-US" altLang="ko-KR" sz="1600" u="sng" spc="-90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DejaVu Sans"/>
                <a:cs typeface="DejaVu Sans"/>
              </a:rPr>
              <a:t>Networks	</a:t>
            </a:r>
            <a:endParaRPr sz="1600" dirty="0">
              <a:latin typeface="DejaVu Sans"/>
              <a:cs typeface="DejaVu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F8F389-EB8B-449D-9F28-BA37B86A2834}"/>
              </a:ext>
            </a:extLst>
          </p:cNvPr>
          <p:cNvSpPr/>
          <p:nvPr/>
        </p:nvSpPr>
        <p:spPr>
          <a:xfrm>
            <a:off x="5808667" y="6050758"/>
            <a:ext cx="3057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All images were converted to grayscale.</a:t>
            </a:r>
          </a:p>
        </p:txBody>
      </p:sp>
      <p:sp>
        <p:nvSpPr>
          <p:cNvPr id="10" name="object 28">
            <a:extLst>
              <a:ext uri="{FF2B5EF4-FFF2-40B4-BE49-F238E27FC236}">
                <a16:creationId xmlns:a16="http://schemas.microsoft.com/office/drawing/2014/main" id="{45B576E0-B1FF-4CAD-8C59-218BF6E56842}"/>
              </a:ext>
            </a:extLst>
          </p:cNvPr>
          <p:cNvSpPr/>
          <p:nvPr/>
        </p:nvSpPr>
        <p:spPr>
          <a:xfrm>
            <a:off x="7093458" y="1526002"/>
            <a:ext cx="1362455" cy="142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766A6BCD-5A65-48D7-B847-A0B03182F5CD}"/>
              </a:ext>
            </a:extLst>
          </p:cNvPr>
          <p:cNvSpPr/>
          <p:nvPr/>
        </p:nvSpPr>
        <p:spPr>
          <a:xfrm>
            <a:off x="7093458" y="3046953"/>
            <a:ext cx="1362455" cy="1380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0">
            <a:extLst>
              <a:ext uri="{FF2B5EF4-FFF2-40B4-BE49-F238E27FC236}">
                <a16:creationId xmlns:a16="http://schemas.microsoft.com/office/drawing/2014/main" id="{7D562B5B-C151-490D-84EF-C77CA17A24F8}"/>
              </a:ext>
            </a:extLst>
          </p:cNvPr>
          <p:cNvSpPr/>
          <p:nvPr/>
        </p:nvSpPr>
        <p:spPr>
          <a:xfrm>
            <a:off x="7093458" y="4613626"/>
            <a:ext cx="1421892" cy="143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3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0578CC-5746-42D0-A2C7-93A0CF0D7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9" y="1784514"/>
            <a:ext cx="8722343" cy="40589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211DDA-C561-476E-A79D-E10EAC79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6178AD-AEE5-4FD7-9299-60A2BDCF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5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82D50D-97F6-4041-807B-68DEAEC8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12" y="1563708"/>
            <a:ext cx="6972777" cy="455132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CC992B-56CB-46D4-9CE5-4DEFA5BE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14EB8C-23EC-471C-90FB-F23F7DC0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Results: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3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0A7ED5-7279-4983-8704-469A4F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 drops are insignificant, except some multi-class tasks.</a:t>
            </a:r>
          </a:p>
          <a:p>
            <a:r>
              <a:rPr lang="en-US" altLang="ko-KR" dirty="0"/>
              <a:t>Errors are smaller for binary tasks than for multi-class tasks.</a:t>
            </a:r>
          </a:p>
          <a:p>
            <a:pPr lvl="1"/>
            <a:r>
              <a:rPr lang="en-US" altLang="ko-KR" dirty="0"/>
              <a:t>Except Capacity Abuse Attack</a:t>
            </a:r>
          </a:p>
          <a:p>
            <a:r>
              <a:rPr lang="en-US" altLang="ko-KR" dirty="0"/>
              <a:t>Capacity abuse is insufficient for breaching large data. </a:t>
            </a:r>
            <a:br>
              <a:rPr lang="en-US" altLang="ko-KR" dirty="0"/>
            </a:br>
            <a:r>
              <a:rPr lang="en-US" altLang="ko-KR" dirty="0"/>
              <a:t>(Still, recovering single data can be serious enough.)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FAB31F-CBA4-4D79-B7DB-1A3CCC0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775818E-81A5-47B1-8D3E-350FF668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Results: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03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317335-A4AF-4698-AE71-5EDF3F2B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[Fig. 3] Actual attacks from </a:t>
            </a:r>
            <a:r>
              <a:rPr lang="en-US" altLang="ko-KR" dirty="0" err="1"/>
              <a:t>FaceScrub</a:t>
            </a:r>
            <a:r>
              <a:rPr lang="en-US" altLang="ko-KR" dirty="0"/>
              <a:t> gender classification tasks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16B40-127C-4750-A04A-23F52069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E82758-62BA-43C0-9A13-24C9B0C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Results: Image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E463E-C095-4E33-B331-E1587F7D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" y="2543650"/>
            <a:ext cx="8581073" cy="31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1E18FA-9784-4A43-AD41-9A9A2FCB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[Fig. 5] t-SNE mapping of final layer training outputs  in CIFAR10 Capacity Abuse Attack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Classes are almost linearly </a:t>
            </a:r>
            <a:br>
              <a:rPr lang="en-US" altLang="ko-KR" dirty="0"/>
            </a:br>
            <a:r>
              <a:rPr lang="en-US" altLang="ko-KR" dirty="0"/>
              <a:t>separable.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This shows the model has </a:t>
            </a:r>
            <a:br>
              <a:rPr lang="en-US" altLang="ko-KR" dirty="0"/>
            </a:br>
            <a:r>
              <a:rPr lang="en-US" altLang="ko-KR" dirty="0"/>
              <a:t>learned both its primary </a:t>
            </a:r>
            <a:br>
              <a:rPr lang="en-US" altLang="ko-KR" dirty="0"/>
            </a:br>
            <a:r>
              <a:rPr lang="en-US" altLang="ko-KR" dirty="0"/>
              <a:t>task and the malicious </a:t>
            </a:r>
            <a:br>
              <a:rPr lang="en-US" altLang="ko-KR" dirty="0"/>
            </a:br>
            <a:r>
              <a:rPr lang="en-US" altLang="ko-KR" dirty="0"/>
              <a:t>task well.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875103-FED5-404B-96D3-86981CF5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47AD3A5-FD9B-4093-97CF-B17980C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Results: Visualizing Features Learned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4765A-D031-4AF3-B026-99790F2A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76" y="2724722"/>
            <a:ext cx="3970973" cy="3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C343DF-FF96-4EA0-9E9E-84444C3D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Predicts minor </a:t>
            </a:r>
            <a:r>
              <a:rPr lang="en-US" altLang="ko-KR" dirty="0">
                <a:solidFill>
                  <a:srgbClr val="FF0000"/>
                </a:solidFill>
              </a:rPr>
              <a:t>modification</a:t>
            </a:r>
            <a:r>
              <a:rPr lang="en-US" altLang="ko-KR" dirty="0"/>
              <a:t> on training algorithms can:</a:t>
            </a:r>
          </a:p>
          <a:p>
            <a:pPr lvl="1"/>
            <a:r>
              <a:rPr lang="en-US" altLang="ko-KR" dirty="0"/>
              <a:t>Maintain the model quality by the standard ML metrics. (cf. accuracy)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Leak</a:t>
            </a:r>
            <a:r>
              <a:rPr lang="en-US" altLang="ko-KR" dirty="0"/>
              <a:t> detailed information about their </a:t>
            </a:r>
            <a:r>
              <a:rPr lang="en-US" altLang="ko-KR" dirty="0">
                <a:solidFill>
                  <a:srgbClr val="FF0000"/>
                </a:solidFill>
              </a:rPr>
              <a:t>training datasets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(which the data holders may not want to)</a:t>
            </a:r>
          </a:p>
          <a:p>
            <a:r>
              <a:rPr lang="en-US" altLang="ko-KR" dirty="0"/>
              <a:t>Gives </a:t>
            </a:r>
            <a:r>
              <a:rPr lang="en-US" altLang="ko-KR" dirty="0">
                <a:solidFill>
                  <a:srgbClr val="FF0000"/>
                </a:solidFill>
              </a:rPr>
              <a:t>malicious models </a:t>
            </a:r>
            <a:r>
              <a:rPr lang="en-US" altLang="ko-KR" dirty="0"/>
              <a:t>hiding training data in their parameters.</a:t>
            </a:r>
          </a:p>
          <a:p>
            <a:pPr lvl="1"/>
            <a:r>
              <a:rPr lang="en-US" altLang="ko-KR" dirty="0"/>
              <a:t>Recoverable either from </a:t>
            </a:r>
            <a:r>
              <a:rPr lang="en-US" altLang="ko-KR" dirty="0">
                <a:solidFill>
                  <a:srgbClr val="FF0000"/>
                </a:solidFill>
              </a:rPr>
              <a:t>parameter</a:t>
            </a:r>
            <a:r>
              <a:rPr lang="en-US" altLang="ko-KR" dirty="0"/>
              <a:t> inspection or by </a:t>
            </a:r>
            <a:r>
              <a:rPr lang="en-US" altLang="ko-KR" dirty="0">
                <a:solidFill>
                  <a:srgbClr val="FF0000"/>
                </a:solidFill>
              </a:rPr>
              <a:t>queries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Claims </a:t>
            </a:r>
            <a:r>
              <a:rPr lang="en-US" altLang="ko-KR" dirty="0">
                <a:solidFill>
                  <a:srgbClr val="FF0000"/>
                </a:solidFill>
              </a:rPr>
              <a:t>3rd-party code</a:t>
            </a:r>
            <a:r>
              <a:rPr lang="en-US" altLang="ko-KR" dirty="0"/>
              <a:t> to train models on sensitive data is </a:t>
            </a:r>
            <a:r>
              <a:rPr lang="en-US" altLang="ko-KR" dirty="0">
                <a:solidFill>
                  <a:srgbClr val="FF0000"/>
                </a:solidFill>
              </a:rPr>
              <a:t>risky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Even in the secure platforms!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086C52-7546-4627-9B95-1E6A4E3F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1A4CD4-E953-4C71-B9C9-B451092C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27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8DCFDC-BA03-40DC-9685-3FBA922E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 Newsgroups: News Document Classification</a:t>
            </a:r>
          </a:p>
          <a:p>
            <a:pPr lvl="1"/>
            <a:r>
              <a:rPr lang="en-US" altLang="ko-KR" dirty="0"/>
              <a:t>20 categories, 20,000 documents</a:t>
            </a:r>
          </a:p>
          <a:p>
            <a:pPr lvl="1"/>
            <a:r>
              <a:rPr lang="en-US" altLang="ko-KR" dirty="0"/>
              <a:t>3:1 train-test split</a:t>
            </a:r>
          </a:p>
          <a:p>
            <a:r>
              <a:rPr lang="en-US" altLang="ko-KR" dirty="0"/>
              <a:t>IMDB Movie Reviews: Review Sentiment Classification</a:t>
            </a:r>
          </a:p>
          <a:p>
            <a:pPr lvl="1"/>
            <a:r>
              <a:rPr lang="en-US" altLang="ko-KR" dirty="0"/>
              <a:t>2 categories(Positive/Negative), 50,000 reviews</a:t>
            </a:r>
          </a:p>
          <a:p>
            <a:pPr lvl="1"/>
            <a:r>
              <a:rPr lang="en-US" altLang="ko-KR" dirty="0"/>
              <a:t>1:1 train-test split</a:t>
            </a:r>
          </a:p>
          <a:p>
            <a:r>
              <a:rPr lang="en-US" altLang="ko-KR" dirty="0"/>
              <a:t>Capacity Abuse attack: auxiliary vocabulary set is also tested.</a:t>
            </a:r>
          </a:p>
          <a:p>
            <a:pPr lvl="1"/>
            <a:r>
              <a:rPr lang="en-US" altLang="ko-KR" dirty="0"/>
              <a:t>Assuming the attacker does not know the input vocabulary 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54C46D-79DA-4CA1-B7D4-D3C9AF85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08FF08-9EB8-4027-A415-B258E48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Tasks: NLP</a:t>
            </a:r>
            <a:endParaRPr lang="ko-KR" altLang="en-US" dirty="0"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770EC219-4403-4A2E-B7D2-8722C946F3A6}"/>
              </a:ext>
            </a:extLst>
          </p:cNvPr>
          <p:cNvSpPr/>
          <p:nvPr/>
        </p:nvSpPr>
        <p:spPr>
          <a:xfrm>
            <a:off x="6603491" y="261026"/>
            <a:ext cx="2266315" cy="341630"/>
          </a:xfrm>
          <a:custGeom>
            <a:avLst/>
            <a:gdLst/>
            <a:ahLst/>
            <a:cxnLst/>
            <a:rect l="l" t="t" r="r" b="b"/>
            <a:pathLst>
              <a:path w="2266315" h="341630">
                <a:moveTo>
                  <a:pt x="2209292" y="0"/>
                </a:moveTo>
                <a:lnTo>
                  <a:pt x="56896" y="0"/>
                </a:lnTo>
                <a:lnTo>
                  <a:pt x="34772" y="4478"/>
                </a:lnTo>
                <a:lnTo>
                  <a:pt x="16684" y="16684"/>
                </a:lnTo>
                <a:lnTo>
                  <a:pt x="4478" y="34772"/>
                </a:lnTo>
                <a:lnTo>
                  <a:pt x="0" y="56896"/>
                </a:lnTo>
                <a:lnTo>
                  <a:pt x="0" y="284479"/>
                </a:lnTo>
                <a:lnTo>
                  <a:pt x="4478" y="306603"/>
                </a:lnTo>
                <a:lnTo>
                  <a:pt x="16684" y="324691"/>
                </a:lnTo>
                <a:lnTo>
                  <a:pt x="34772" y="336897"/>
                </a:lnTo>
                <a:lnTo>
                  <a:pt x="56896" y="341375"/>
                </a:lnTo>
                <a:lnTo>
                  <a:pt x="2209292" y="341375"/>
                </a:lnTo>
                <a:lnTo>
                  <a:pt x="2231415" y="336897"/>
                </a:lnTo>
                <a:lnTo>
                  <a:pt x="2249503" y="324691"/>
                </a:lnTo>
                <a:lnTo>
                  <a:pt x="2261709" y="306603"/>
                </a:lnTo>
                <a:lnTo>
                  <a:pt x="2266188" y="284479"/>
                </a:lnTo>
                <a:lnTo>
                  <a:pt x="2266188" y="56896"/>
                </a:lnTo>
                <a:lnTo>
                  <a:pt x="2261709" y="34772"/>
                </a:lnTo>
                <a:lnTo>
                  <a:pt x="2249503" y="16684"/>
                </a:lnTo>
                <a:lnTo>
                  <a:pt x="2231415" y="4478"/>
                </a:lnTo>
                <a:lnTo>
                  <a:pt x="22092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52526760-997E-4BD8-BCB9-FB2077E6F65F}"/>
              </a:ext>
            </a:extLst>
          </p:cNvPr>
          <p:cNvSpPr txBox="1"/>
          <p:nvPr/>
        </p:nvSpPr>
        <p:spPr>
          <a:xfrm>
            <a:off x="6607476" y="294299"/>
            <a:ext cx="2258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" algn="l"/>
                <a:tab pos="2245360" algn="l"/>
              </a:tabLst>
            </a:pPr>
            <a:r>
              <a:rPr sz="1600" u="sng" spc="50" dirty="0">
                <a:solidFill>
                  <a:srgbClr val="FFFFFF"/>
                </a:solidFill>
                <a:uFill>
                  <a:solidFill>
                    <a:srgbClr val="AD5A20"/>
                  </a:solidFill>
                </a:uFill>
                <a:latin typeface="DejaVu Sans"/>
                <a:cs typeface="DejaVu Sans"/>
              </a:rPr>
              <a:t> 	</a:t>
            </a:r>
            <a:r>
              <a:rPr sz="1600" u="sng" spc="-85" dirty="0">
                <a:solidFill>
                  <a:srgbClr val="FFFFFF"/>
                </a:solidFill>
                <a:uFill>
                  <a:solidFill>
                    <a:srgbClr val="AD5A20"/>
                  </a:solidFill>
                </a:uFill>
                <a:latin typeface="DejaVu Sans"/>
                <a:cs typeface="DejaVu Sans"/>
              </a:rPr>
              <a:t>For </a:t>
            </a:r>
            <a:r>
              <a:rPr sz="1600" u="sng" spc="-110" dirty="0">
                <a:solidFill>
                  <a:srgbClr val="FFFFFF"/>
                </a:solidFill>
                <a:uFill>
                  <a:solidFill>
                    <a:srgbClr val="AD5A20"/>
                  </a:solidFill>
                </a:uFill>
                <a:latin typeface="DejaVu Sans"/>
                <a:cs typeface="DejaVu Sans"/>
              </a:rPr>
              <a:t>Linear</a:t>
            </a:r>
            <a:r>
              <a:rPr sz="1600" u="sng" spc="135" dirty="0">
                <a:solidFill>
                  <a:srgbClr val="FFFFFF"/>
                </a:solidFill>
                <a:uFill>
                  <a:solidFill>
                    <a:srgbClr val="AD5A20"/>
                  </a:solidFill>
                </a:uFill>
                <a:latin typeface="DejaVu Sans"/>
                <a:cs typeface="DejaVu Sans"/>
              </a:rPr>
              <a:t> </a:t>
            </a:r>
            <a:r>
              <a:rPr sz="1600" u="sng" spc="-55" dirty="0">
                <a:solidFill>
                  <a:srgbClr val="FFFFFF"/>
                </a:solidFill>
                <a:uFill>
                  <a:solidFill>
                    <a:srgbClr val="AD5A20"/>
                  </a:solidFill>
                </a:uFill>
                <a:latin typeface="DejaVu Sans"/>
                <a:cs typeface="DejaVu Sans"/>
              </a:rPr>
              <a:t>Models	</a:t>
            </a:r>
            <a:endParaRPr sz="16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58692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CBF8F9-6E2B-4020-89EE-EC0FEF0C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283702" cy="4351338"/>
          </a:xfrm>
        </p:spPr>
        <p:txBody>
          <a:bodyPr/>
          <a:lstStyle/>
          <a:p>
            <a:r>
              <a:rPr lang="en-US" altLang="ko-KR" dirty="0"/>
              <a:t>Bag-of-Word (</a:t>
            </a:r>
            <a:r>
              <a:rPr lang="en-US" altLang="ko-KR" dirty="0" err="1"/>
              <a:t>BoW</a:t>
            </a:r>
            <a:r>
              <a:rPr lang="en-US" altLang="ko-KR" dirty="0"/>
              <a:t>) feature extraction</a:t>
            </a:r>
          </a:p>
          <a:p>
            <a:pPr lvl="1"/>
            <a:r>
              <a:rPr lang="en-US" altLang="ko-KR" dirty="0"/>
              <a:t>Counts numbers of the each words in the corpus.</a:t>
            </a:r>
          </a:p>
          <a:p>
            <a:pPr lvl="1"/>
            <a:r>
              <a:rPr lang="en-US" altLang="ko-KR" dirty="0"/>
              <a:t>Converts the word counts into vectors.</a:t>
            </a:r>
          </a:p>
          <a:p>
            <a:pPr lvl="1"/>
            <a:r>
              <a:rPr lang="en-US" altLang="ko-KR" dirty="0"/>
              <a:t>Assumes that similar texts have similar vocabulary distributions.</a:t>
            </a:r>
          </a:p>
          <a:p>
            <a:r>
              <a:rPr lang="en-US" altLang="ko-KR" dirty="0"/>
              <a:t>Vectors are fed to SVM and LF models.</a:t>
            </a:r>
          </a:p>
          <a:p>
            <a:r>
              <a:rPr lang="en-US" altLang="ko-KR" dirty="0"/>
              <a:t>20 Newsgroups: trained 20 binary classifiers for each classes</a:t>
            </a:r>
          </a:p>
          <a:p>
            <a:endParaRPr lang="en-US" altLang="ko-KR" dirty="0"/>
          </a:p>
          <a:p>
            <a:r>
              <a:rPr lang="en-US" altLang="ko-KR" dirty="0"/>
              <a:t>(Optimization: </a:t>
            </a:r>
            <a:r>
              <a:rPr lang="en-US" altLang="ko-KR" dirty="0" err="1"/>
              <a:t>AdaGrad</a:t>
            </a:r>
            <a:r>
              <a:rPr lang="en-US" altLang="ko-KR" dirty="0"/>
              <a:t>, SGD with adaptive learning rate)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54C7BB-642A-4AA3-B795-094A635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179946-95F8-455B-8B4E-38C07402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Model Configurations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7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5F0F79-3758-4EFB-84A9-9E896CCB6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868" y="1677763"/>
            <a:ext cx="7150265" cy="42724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B8735F-300D-4A55-AAE8-DE22B28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A39E80-27B5-48F6-9836-8BBB6854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Results: Text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66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4F2DE-95D3-40E1-88CC-23F257C4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Correlated Value Encoding, </a:t>
            </a:r>
            <a:r>
              <a:rPr lang="ko-KR" altLang="en-US" dirty="0"/>
              <a:t>𝜏 </a:t>
            </a:r>
            <a:r>
              <a:rPr lang="en-US" altLang="ko-KR" dirty="0"/>
              <a:t>indicates the threshold for token accepts.</a:t>
            </a:r>
          </a:p>
          <a:p>
            <a:endParaRPr lang="en-US" altLang="ko-KR" dirty="0"/>
          </a:p>
          <a:p>
            <a:r>
              <a:rPr lang="en-US" altLang="ko-KR" dirty="0"/>
              <a:t>One bit decoding error produces a completely different token.</a:t>
            </a:r>
          </a:p>
          <a:p>
            <a:pPr lvl="1"/>
            <a:r>
              <a:rPr lang="en-US" altLang="ko-KR" dirty="0"/>
              <a:t>Better error-correcting decoding methods are required.</a:t>
            </a:r>
          </a:p>
          <a:p>
            <a:r>
              <a:rPr lang="en-US" altLang="ko-KR" dirty="0"/>
              <a:t>Authors claim that “decoding produces high-quality texts for both SVM and  LR models” using public auxiliary vocabularies in the News task.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D72AA2-B8E7-4DF8-B150-31C85EDD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2F1810-B7BB-4B61-AA53-3A68E3A4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Results: Text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74CCD-3E62-4CC8-8417-34736F7C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2473927"/>
            <a:ext cx="6202680" cy="4714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BCBA05-0D83-4DCE-8086-F285C1DD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0" y="5513286"/>
            <a:ext cx="2598420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9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E59457-4EC5-439E-B460-AA5FDFCF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holders can take the same assumption:</a:t>
            </a:r>
          </a:p>
          <a:p>
            <a:pPr lvl="1"/>
            <a:r>
              <a:rPr lang="en-US" altLang="ko-KR" dirty="0"/>
              <a:t>LSB bits exert little effect on the model performance.</a:t>
            </a:r>
          </a:p>
          <a:p>
            <a:endParaRPr lang="en-US" altLang="ko-KR" dirty="0"/>
          </a:p>
          <a:p>
            <a:r>
              <a:rPr lang="en-US" altLang="ko-KR" dirty="0"/>
              <a:t>Data holders can randomize LSB bits of the parameters.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FADA23-C967-4D83-B67B-E36D4804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93342F-2EAA-4C9A-9DA6-68064AEA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Mitigating LSB Attacks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99B38-AAFB-4662-BF3B-730E0FDE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78" y="4347802"/>
            <a:ext cx="7487645" cy="6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75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CD1337-4878-4D62-80EF-D0983329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[Left] Parameters in Correl. Value Encoding are widely distributed.  [Center] Parameters in Sign Encoding are centered at zero.  [Right] Capacity Abuse do not expose distribution differences.</a:t>
            </a:r>
          </a:p>
          <a:p>
            <a:pPr lvl="1"/>
            <a:r>
              <a:rPr lang="en-US" altLang="ko-KR" dirty="0"/>
              <a:t>One may need background knowledge on benign distributions to detect  the attacks.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29684E-9008-45ED-BF91-FFB205EB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AC4247-C9D4-46C7-A57A-F35064CB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4B193-9E93-414B-AF66-9B7AC07C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1711414"/>
            <a:ext cx="848027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9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148259-4CDD-46B0-9491-A9A2216B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Logical assumption and attack derivation, in general</a:t>
            </a:r>
          </a:p>
          <a:p>
            <a:r>
              <a:rPr lang="en-US" altLang="ko-KR" dirty="0"/>
              <a:t>Tested attacks in controlled experiments and systematically  analyzed them</a:t>
            </a:r>
          </a:p>
          <a:p>
            <a:r>
              <a:rPr lang="en-US" altLang="ko-KR" dirty="0"/>
              <a:t>Proposed a strong black-box attack relying on overfittings  occurring in the training procedure</a:t>
            </a:r>
          </a:p>
          <a:p>
            <a:pPr lvl="1"/>
            <a:r>
              <a:rPr lang="en-US" altLang="ko-KR" dirty="0"/>
              <a:t>Requires no model parameter inspections</a:t>
            </a:r>
          </a:p>
          <a:p>
            <a:pPr lvl="1"/>
            <a:r>
              <a:rPr lang="en-US" altLang="ko-KR" dirty="0"/>
              <a:t>Not detectable through parameter distribution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4BC828-5E1B-442A-9812-A4DF974B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B175AE-AAAA-4F77-81CD-ECD7E3A1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976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1CD02-148F-4838-AA1B-EA650BAC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044645" cy="4351338"/>
          </a:xfrm>
        </p:spPr>
        <p:txBody>
          <a:bodyPr/>
          <a:lstStyle/>
          <a:p>
            <a:r>
              <a:rPr lang="en-US" altLang="ko-KR" dirty="0"/>
              <a:t>More classes of ML models and problem classes should  have been tested whether this kind of attack is possible.</a:t>
            </a:r>
          </a:p>
          <a:p>
            <a:pPr lvl="1"/>
            <a:r>
              <a:rPr lang="en-US" altLang="ko-KR" dirty="0"/>
              <a:t>Models: Decision Trees, Ensemble Models(Random Forest), …</a:t>
            </a:r>
          </a:p>
          <a:p>
            <a:pPr lvl="1"/>
            <a:r>
              <a:rPr lang="en-US" altLang="ko-KR" dirty="0"/>
              <a:t>Problem Classes: Speech Recognition, Malware Detection,  Prediction problems in the real enterprise area, …</a:t>
            </a:r>
          </a:p>
          <a:p>
            <a:r>
              <a:rPr lang="en-US" altLang="ko-KR" dirty="0"/>
              <a:t>An unmentioned countermeasure on Capacity Abuse Attack:</a:t>
            </a:r>
          </a:p>
          <a:p>
            <a:pPr lvl="1"/>
            <a:r>
              <a:rPr lang="en-US" altLang="ko-KR" dirty="0"/>
              <a:t>Data holders can make model oracles producing ensembled results  from 3+ algorithms written by independent ML providers.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130C13-6156-41E0-89E0-4A9E6C4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D144B6-B15F-4E08-929A-9B2AA351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44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5808BE-EA53-4708-92FC-FA6B1159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of the attack to unmentioned/ensembled Models</a:t>
            </a:r>
          </a:p>
          <a:p>
            <a:r>
              <a:rPr lang="en-US" altLang="ko-KR" dirty="0"/>
              <a:t>Accuracy drop measurement on cross-validation</a:t>
            </a:r>
          </a:p>
          <a:p>
            <a:r>
              <a:rPr lang="en-US" altLang="ko-KR" dirty="0"/>
              <a:t>Malicious ML Algorithm detection, by analysis of the codes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A7A563-1BDB-43E0-A61F-D881193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958738-EF8A-4152-B5E7-AE8DFFDE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 Suggestions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184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363929-725F-4E1A-BD98-77FB2DC8C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5" y="1896587"/>
            <a:ext cx="8434388" cy="383476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06FEBD-BF0E-46DE-8FBD-B346E4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45C338-799F-4EAA-BAD6-211DC6D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81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9D80C6-DE34-40FC-AE4B-A985431B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paper identified the new series of </a:t>
            </a:r>
            <a:r>
              <a:rPr lang="en-US" altLang="ko-KR" dirty="0">
                <a:solidFill>
                  <a:srgbClr val="FF0000"/>
                </a:solidFill>
              </a:rPr>
              <a:t>attack scenarios</a:t>
            </a:r>
            <a:r>
              <a:rPr lang="en-US" altLang="ko-KR" dirty="0"/>
              <a:t> to steal  sensitive training data, even in strong defensive assumptions.</a:t>
            </a:r>
          </a:p>
          <a:p>
            <a:pPr lvl="1"/>
            <a:r>
              <a:rPr lang="en-US" altLang="ko-KR" dirty="0"/>
              <a:t>No access of ML provider to training procedure of data holders</a:t>
            </a:r>
          </a:p>
          <a:p>
            <a:pPr lvl="1"/>
            <a:r>
              <a:rPr lang="en-US" altLang="ko-KR" dirty="0"/>
              <a:t>From the general structures and the properties of the ML algorithms</a:t>
            </a:r>
          </a:p>
          <a:p>
            <a:r>
              <a:rPr lang="en-US" altLang="ko-KR" dirty="0"/>
              <a:t>The paper identified </a:t>
            </a:r>
            <a:r>
              <a:rPr lang="en-US" altLang="ko-KR" dirty="0">
                <a:solidFill>
                  <a:srgbClr val="FF0000"/>
                </a:solidFill>
              </a:rPr>
              <a:t>new attacks </a:t>
            </a:r>
            <a:r>
              <a:rPr lang="en-US" altLang="ko-KR" dirty="0"/>
              <a:t>applicable for the scenarios.</a:t>
            </a:r>
          </a:p>
          <a:p>
            <a:r>
              <a:rPr lang="en-US" altLang="ko-KR" dirty="0"/>
              <a:t>The paper verified the attacks are </a:t>
            </a:r>
            <a:r>
              <a:rPr lang="en-US" altLang="ko-KR" dirty="0">
                <a:solidFill>
                  <a:srgbClr val="FF0000"/>
                </a:solidFill>
              </a:rPr>
              <a:t>successful</a:t>
            </a:r>
            <a:r>
              <a:rPr lang="en-US" altLang="ko-KR" dirty="0"/>
              <a:t> in the known  classification problems.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63A272-33B5-4A0C-8884-8973D70E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136369-D7F4-4AC2-835C-92538133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Meanings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12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9F3A1E-28D9-4D15-A9DA-BC882331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Non-experts just use models ‘</a:t>
            </a:r>
            <a:r>
              <a:rPr lang="en-US" altLang="ko-KR" dirty="0">
                <a:solidFill>
                  <a:srgbClr val="FF0000"/>
                </a:solidFill>
              </a:rPr>
              <a:t>as-is</a:t>
            </a:r>
            <a:r>
              <a:rPr lang="en-US" altLang="ko-KR" dirty="0"/>
              <a:t>’ from providers.</a:t>
            </a:r>
          </a:p>
          <a:p>
            <a:pPr lvl="1"/>
            <a:r>
              <a:rPr lang="en-US" altLang="ko-KR" dirty="0"/>
              <a:t>They usually do not (or cannot) check whether the models are malicious!</a:t>
            </a:r>
          </a:p>
          <a:p>
            <a:pPr lvl="1"/>
            <a:r>
              <a:rPr lang="en-US" altLang="ko-KR" dirty="0"/>
              <a:t>What if models do </a:t>
            </a:r>
            <a:r>
              <a:rPr lang="en-US" altLang="ko-KR" dirty="0">
                <a:solidFill>
                  <a:srgbClr val="FF0000"/>
                </a:solidFill>
              </a:rPr>
              <a:t>secondary malicious jobs</a:t>
            </a:r>
            <a:r>
              <a:rPr lang="en-US" altLang="ko-KR" dirty="0"/>
              <a:t>, silently…?</a:t>
            </a:r>
          </a:p>
          <a:p>
            <a:r>
              <a:rPr lang="en-US" altLang="ko-KR" dirty="0"/>
              <a:t>ML models have huge </a:t>
            </a:r>
            <a:r>
              <a:rPr lang="en-US" altLang="ko-KR" dirty="0">
                <a:solidFill>
                  <a:srgbClr val="FF0000"/>
                </a:solidFill>
              </a:rPr>
              <a:t>memorization</a:t>
            </a:r>
            <a:r>
              <a:rPr lang="en-US" altLang="ko-KR" dirty="0"/>
              <a:t> capability.</a:t>
            </a:r>
          </a:p>
          <a:p>
            <a:pPr lvl="1"/>
            <a:r>
              <a:rPr lang="en-US" altLang="ko-KR" dirty="0"/>
              <a:t>Especially ANNs</a:t>
            </a:r>
          </a:p>
          <a:p>
            <a:pPr lvl="1"/>
            <a:r>
              <a:rPr lang="en-US" altLang="ko-KR" dirty="0"/>
              <a:t>Models can encode more data, while maintaining high accuracy on its  primary task.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What if models remember too much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 that </a:t>
            </a:r>
            <a:r>
              <a:rPr lang="en-US" altLang="ko-KR" dirty="0">
                <a:solidFill>
                  <a:srgbClr val="FF0000"/>
                </a:solidFill>
              </a:rPr>
              <a:t>should not be leaked</a:t>
            </a:r>
            <a:r>
              <a:rPr lang="en-US" altLang="ko-KR" dirty="0"/>
              <a:t>…?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6016BC-C020-4381-BB8B-46A2F411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66EC3B-5F18-4771-9839-E0C5D311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Situations of Machine Learning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794304-4C28-443B-B5DE-401DCFE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827256-98DD-47A1-BF3F-9C90D8DB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ML Pipeline (for supervised learning)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D2E85-BCBB-4339-9BF9-7D020F6E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964"/>
            <a:ext cx="9144000" cy="40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2050F7-C78C-4FDD-AC0B-796E5417C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124409"/>
            <a:ext cx="8675370" cy="337911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51109-6401-4CF1-88A1-4F35794B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5B02D2-957C-46AB-8FC8-58135E96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51109-6401-4CF1-88A1-4F35794B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5B02D2-957C-46AB-8FC8-58135E96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Models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31D15D1-8127-4904-93FD-1E113E99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037391"/>
            <a:ext cx="8675370" cy="3553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EC74EF-E8E0-4CC4-8577-E22CC57D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666" y="1541218"/>
            <a:ext cx="952268" cy="5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8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4ABD17-1DCB-4AA7-B2A6-068B3916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Entities that provide ML training code to data holders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742DF1-E9F4-4560-B9AF-E2B08D3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3908C7F-2915-4DD7-810B-EC43DF8C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 (Algorithm) Providers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707B4-E6E4-4328-80A3-DB333FA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9" y="2472646"/>
            <a:ext cx="8846782" cy="3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4794</TotalTime>
  <Words>1417</Words>
  <Application>Microsoft Office PowerPoint</Application>
  <PresentationFormat>화면 슬라이드 쇼(4:3)</PresentationFormat>
  <Paragraphs>230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DejaVu Sans</vt:lpstr>
      <vt:lpstr>나눔바른고딕</vt:lpstr>
      <vt:lpstr>나눔바른고딕 Light</vt:lpstr>
      <vt:lpstr>맑은 고딕</vt:lpstr>
      <vt:lpstr>Arial</vt:lpstr>
      <vt:lpstr>Calibri</vt:lpstr>
      <vt:lpstr>Office 테마</vt:lpstr>
      <vt:lpstr>Machine Learning Models  that Remember Too Much</vt:lpstr>
      <vt:lpstr>Problems &amp; Solutions</vt:lpstr>
      <vt:lpstr>Contributions of the Paper</vt:lpstr>
      <vt:lpstr>Paper Meanings</vt:lpstr>
      <vt:lpstr>Situations of Machine Learning Use</vt:lpstr>
      <vt:lpstr>ML Pipeline (for supervised learning)</vt:lpstr>
      <vt:lpstr>ML Models</vt:lpstr>
      <vt:lpstr>ML Models</vt:lpstr>
      <vt:lpstr>ML (Algorithm) Providers</vt:lpstr>
      <vt:lpstr>Efforts for Trustworthy ML platform</vt:lpstr>
      <vt:lpstr>Attack Motivation</vt:lpstr>
      <vt:lpstr>Attack Model</vt:lpstr>
      <vt:lpstr>Attack Model:  White Box vs. Black Box</vt:lpstr>
      <vt:lpstr>LSB Encoding Attack</vt:lpstr>
      <vt:lpstr>LSB Encoding Attack: Example</vt:lpstr>
      <vt:lpstr>Correlated Value Encoding Attack</vt:lpstr>
      <vt:lpstr>Correlated Value Encoding: Example</vt:lpstr>
      <vt:lpstr>Sign Encoding Attack</vt:lpstr>
      <vt:lpstr>Capacity Abuse Attack</vt:lpstr>
      <vt:lpstr>Capacity Abuse Attack: Example</vt:lpstr>
      <vt:lpstr>Capacity Abuse Attack</vt:lpstr>
      <vt:lpstr>Experiment Descriptions</vt:lpstr>
      <vt:lpstr>Computational Specs</vt:lpstr>
      <vt:lpstr>Tasks: Image Classification</vt:lpstr>
      <vt:lpstr>Neural Network Structures</vt:lpstr>
      <vt:lpstr>Results: Image Classification</vt:lpstr>
      <vt:lpstr>Results: Image Classification</vt:lpstr>
      <vt:lpstr>Results: Image Classification</vt:lpstr>
      <vt:lpstr>Results: Visualizing Features Learned</vt:lpstr>
      <vt:lpstr>Tasks: NLP</vt:lpstr>
      <vt:lpstr>Linear Model Configurations</vt:lpstr>
      <vt:lpstr>Results: Text Classification</vt:lpstr>
      <vt:lpstr>Results: Text Classification</vt:lpstr>
      <vt:lpstr>Mitigating LSB Attacks</vt:lpstr>
      <vt:lpstr>Parameter Distribution</vt:lpstr>
      <vt:lpstr>Pros</vt:lpstr>
      <vt:lpstr>Cons</vt:lpstr>
      <vt:lpstr>Future Work Suggestions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190</cp:revision>
  <dcterms:created xsi:type="dcterms:W3CDTF">2019-03-15T05:45:15Z</dcterms:created>
  <dcterms:modified xsi:type="dcterms:W3CDTF">2019-09-16T05:25:33Z</dcterms:modified>
</cp:coreProperties>
</file>