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318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7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456487-DC86-474A-B4EE-F658698A396D}" type="datetimeFigureOut">
              <a:rPr kumimoji="1" lang="ja-JP" altLang="en-US" smtClean="0"/>
              <a:t>2024/5/20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AF006A-98BA-4709-B08D-1062E8ED0A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4751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DF7DCA-1AD3-4824-4A93-AFF5E5334EC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000">
                <a:latin typeface="Times Newer Roman" panose="00000500000000000000" pitchFamily="50" charset="0"/>
                <a:ea typeface="游ゴシック" panose="020B0400000000000000" pitchFamily="50" charset="-128"/>
              </a:defRPr>
            </a:lvl1pPr>
          </a:lstStyle>
          <a:p>
            <a:r>
              <a:rPr kumimoji="1" lang="ja-JP" altLang="en-US" dirty="0"/>
              <a:t>タイトル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FEDBC54-A3B3-D4B0-83AD-58510BBCF3B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305557"/>
            <a:ext cx="9144000" cy="2067534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ja-JP" dirty="0"/>
              <a:t>2024</a:t>
            </a:r>
            <a:r>
              <a:rPr kumimoji="1" lang="ja-JP" altLang="en-US" dirty="0"/>
              <a:t>年 月 日</a:t>
            </a:r>
            <a:endParaRPr kumimoji="1" lang="en-US" altLang="ja-JP" dirty="0"/>
          </a:p>
          <a:p>
            <a:r>
              <a:rPr kumimoji="1" lang="en-US" altLang="ja-JP" dirty="0"/>
              <a:t>M1</a:t>
            </a:r>
            <a:r>
              <a:rPr kumimoji="1" lang="ja-JP" altLang="en-US" dirty="0"/>
              <a:t>　小島 光</a:t>
            </a:r>
            <a:endParaRPr kumimoji="1" lang="en-US" altLang="ja-JP" dirty="0"/>
          </a:p>
          <a:p>
            <a:r>
              <a:rPr kumimoji="1" lang="ja-JP" altLang="en-US" dirty="0"/>
              <a:t>明治大学　波動信号処理回路研究室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E-mail : ce241002@meiji.ac.jp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DBAC465-78BE-A173-E166-31A941963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2024/5/24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729A2B7-573F-9158-06D9-FB9621BF3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フッター プレースホルダー 4">
            <a:extLst>
              <a:ext uri="{FF2B5EF4-FFF2-40B4-BE49-F238E27FC236}">
                <a16:creationId xmlns:a16="http://schemas.microsoft.com/office/drawing/2014/main" id="{90A47C47-BFF6-CBFE-218F-30D91BF184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5FF5934-74CC-BB33-D7AE-1F7BE2EBC5C7}"/>
              </a:ext>
            </a:extLst>
          </p:cNvPr>
          <p:cNvSpPr/>
          <p:nvPr userDrawn="1"/>
        </p:nvSpPr>
        <p:spPr>
          <a:xfrm>
            <a:off x="2053741" y="3778370"/>
            <a:ext cx="8084517" cy="51758"/>
          </a:xfrm>
          <a:prstGeom prst="rect">
            <a:avLst/>
          </a:prstGeom>
          <a:gradFill flip="none" rotWithShape="1">
            <a:gsLst>
              <a:gs pos="0">
                <a:srgbClr val="36318F"/>
              </a:gs>
              <a:gs pos="75000">
                <a:srgbClr val="36318F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8358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D8A5A4-73FC-EBE1-20A5-BA213B70E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9B3FCA6-3548-5275-D188-19B99E9164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100A169-9959-CD36-CCC5-FE92CF8FD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2024/5/24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7C85886-4092-C89E-D9FE-D1A56DC52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フッター プレースホルダー 4">
            <a:extLst>
              <a:ext uri="{FF2B5EF4-FFF2-40B4-BE49-F238E27FC236}">
                <a16:creationId xmlns:a16="http://schemas.microsoft.com/office/drawing/2014/main" id="{FF7D6E32-8098-E002-0601-809A47B953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1871626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F553AA9-8EB3-4530-A6C5-EEC71369F8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AEAD601-C711-3F0C-0F78-E06446869E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6FE5AF-6C8B-9BFB-C7CE-DC7E60A75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2024/5/24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54155A6-0718-4190-BFB2-2A377FBC9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フッター プレースホルダー 4">
            <a:extLst>
              <a:ext uri="{FF2B5EF4-FFF2-40B4-BE49-F238E27FC236}">
                <a16:creationId xmlns:a16="http://schemas.microsoft.com/office/drawing/2014/main" id="{C5CEC103-84E3-F527-C0A4-12B091342B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1347427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4013C9-944D-ABEC-45C2-BD86324DE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037" y="144969"/>
            <a:ext cx="10515600" cy="835890"/>
          </a:xfrm>
        </p:spPr>
        <p:txBody>
          <a:bodyPr/>
          <a:lstStyle>
            <a:lvl1pPr>
              <a:defRPr>
                <a:latin typeface="Times Newer Roman" panose="00000500000000000000" pitchFamily="50" charset="0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7CBD656-8D94-510B-DD6D-548312D88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er Roman" panose="00000500000000000000" pitchFamily="50" charset="0"/>
              </a:defRPr>
            </a:lvl1pPr>
            <a:lvl2pPr>
              <a:defRPr>
                <a:latin typeface="Times Newer Roman" panose="00000500000000000000" pitchFamily="50" charset="0"/>
              </a:defRPr>
            </a:lvl2pPr>
            <a:lvl3pPr>
              <a:defRPr>
                <a:latin typeface="Times Newer Roman" panose="00000500000000000000" pitchFamily="50" charset="0"/>
              </a:defRPr>
            </a:lvl3pPr>
            <a:lvl4pPr>
              <a:defRPr>
                <a:latin typeface="Times Newer Roman" panose="00000500000000000000" pitchFamily="50" charset="0"/>
              </a:defRPr>
            </a:lvl4pPr>
            <a:lvl5pPr>
              <a:defRPr>
                <a:latin typeface="Times Newer Roman" panose="00000500000000000000" pitchFamily="50" charset="0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2C44E10-5AA9-465F-DE20-F68C5FEF6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2024/5/24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FAE0EF0-C233-65DA-A9FA-F24AF37C0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フッター プレースホルダー 4">
            <a:extLst>
              <a:ext uri="{FF2B5EF4-FFF2-40B4-BE49-F238E27FC236}">
                <a16:creationId xmlns:a16="http://schemas.microsoft.com/office/drawing/2014/main" id="{8C2142D4-2A35-BAAD-6F50-6AF6BE0A06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A6F6550-3325-30B1-C42A-E200C935AA8E}"/>
              </a:ext>
            </a:extLst>
          </p:cNvPr>
          <p:cNvSpPr/>
          <p:nvPr userDrawn="1"/>
        </p:nvSpPr>
        <p:spPr>
          <a:xfrm>
            <a:off x="370853" y="945718"/>
            <a:ext cx="11450293" cy="69707"/>
          </a:xfrm>
          <a:prstGeom prst="rect">
            <a:avLst/>
          </a:prstGeom>
          <a:gradFill flip="none" rotWithShape="1">
            <a:gsLst>
              <a:gs pos="0">
                <a:srgbClr val="36318F"/>
              </a:gs>
              <a:gs pos="75000">
                <a:srgbClr val="36318F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85499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998A17-6C87-459C-3803-CB06BB793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3658900-6445-2FBD-A740-B624DA812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DE4565F-CE5C-CE07-D796-EEC7CE857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2024/5/24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259FD41-468A-4DE6-83E8-4701E4648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フッター プレースホルダー 4">
            <a:extLst>
              <a:ext uri="{FF2B5EF4-FFF2-40B4-BE49-F238E27FC236}">
                <a16:creationId xmlns:a16="http://schemas.microsoft.com/office/drawing/2014/main" id="{137E571A-BE6D-A40A-B3A1-E193D3E831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1797004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5EAB2A-E624-C4CD-50E7-A60BA236C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B2ECCAD-6299-9E14-30BA-56EFCC2D8C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4DF5906-3D01-96F6-5D3B-CDF38A4150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2283477-7050-13D7-7AAA-E763A08B2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2024/5/24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DF00D51-E4E3-63F7-168D-0B703360A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フッター プレースホルダー 4">
            <a:extLst>
              <a:ext uri="{FF2B5EF4-FFF2-40B4-BE49-F238E27FC236}">
                <a16:creationId xmlns:a16="http://schemas.microsoft.com/office/drawing/2014/main" id="{D2195FD4-4EFF-1802-ECA8-504977E2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4204476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E2B7C6-6C36-D54E-C63E-1562180C4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73F46A4-54B9-C474-5A55-E167E7D7B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497C89B-67B4-566D-7C22-7BA407CC21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352735D-36A2-3828-5633-8FC5E9A7EF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182C66C-32A7-2B5F-530C-02AB35454F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E18B47F-0A52-B3DA-4B99-8B0A629C8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2024/5/24</a:t>
            </a:r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7397F93-7104-0B78-BDD9-13D30E68A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フッター プレースホルダー 4">
            <a:extLst>
              <a:ext uri="{FF2B5EF4-FFF2-40B4-BE49-F238E27FC236}">
                <a16:creationId xmlns:a16="http://schemas.microsoft.com/office/drawing/2014/main" id="{13519D46-DE9A-5081-4FA0-744A6D72F93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1989120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B8A10B-05E0-74D6-A153-CD996CCFE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853" y="209480"/>
            <a:ext cx="10515600" cy="785955"/>
          </a:xfrm>
        </p:spPr>
        <p:txBody>
          <a:bodyPr/>
          <a:lstStyle>
            <a:lvl1pPr>
              <a:defRPr>
                <a:latin typeface="Times Newer Roman" panose="00000500000000000000" pitchFamily="50" charset="0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D4B826B-0548-E701-1785-A3A308978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2024/5/24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0F5030B-B5A3-6B5B-1070-CB6271A26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フッター プレースホルダー 4">
            <a:extLst>
              <a:ext uri="{FF2B5EF4-FFF2-40B4-BE49-F238E27FC236}">
                <a16:creationId xmlns:a16="http://schemas.microsoft.com/office/drawing/2014/main" id="{E03AC579-A86E-35AB-CCAD-5C233A10F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F714CFC-BC59-F772-B35E-02FC128F60C3}"/>
              </a:ext>
            </a:extLst>
          </p:cNvPr>
          <p:cNvSpPr/>
          <p:nvPr userDrawn="1"/>
        </p:nvSpPr>
        <p:spPr>
          <a:xfrm>
            <a:off x="370853" y="996525"/>
            <a:ext cx="11450293" cy="69707"/>
          </a:xfrm>
          <a:prstGeom prst="rect">
            <a:avLst/>
          </a:prstGeom>
          <a:gradFill flip="none" rotWithShape="1">
            <a:gsLst>
              <a:gs pos="0">
                <a:srgbClr val="36318F"/>
              </a:gs>
              <a:gs pos="75000">
                <a:srgbClr val="36318F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66460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53F81F7-DC83-6A6E-F56A-8F7193837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2024/5/24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CF00389-77E0-70A8-55AD-D80B539EF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A25CC5-173F-AD18-A5FF-2089A2CB76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9BD6C6A-AEDC-18A3-554B-588D177E3A32}"/>
              </a:ext>
            </a:extLst>
          </p:cNvPr>
          <p:cNvSpPr/>
          <p:nvPr userDrawn="1"/>
        </p:nvSpPr>
        <p:spPr>
          <a:xfrm>
            <a:off x="370853" y="996525"/>
            <a:ext cx="11450293" cy="69707"/>
          </a:xfrm>
          <a:prstGeom prst="rect">
            <a:avLst/>
          </a:prstGeom>
          <a:gradFill flip="none" rotWithShape="1">
            <a:gsLst>
              <a:gs pos="0">
                <a:srgbClr val="36318F"/>
              </a:gs>
              <a:gs pos="75000">
                <a:srgbClr val="36318F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64201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FBF37D-2F49-BAF0-B49D-455322CF0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B6C94F0-AD33-2078-3F0F-9D6187262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A03890C-A07B-57A0-0929-D457EF43D6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E4338AA-2A3C-FEBA-E479-069B76770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2024/5/24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50948E4-129A-5475-43D7-CD2DC601E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フッター プレースホルダー 4">
            <a:extLst>
              <a:ext uri="{FF2B5EF4-FFF2-40B4-BE49-F238E27FC236}">
                <a16:creationId xmlns:a16="http://schemas.microsoft.com/office/drawing/2014/main" id="{315981A4-A5CD-CB6B-D68C-327AB44C89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3027742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440FD1-D088-E7F5-C13C-68FCFFE35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89D6AA7-37A9-34E5-6B9E-E368D5BB90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9B8D8A8-C4E2-E7C1-A364-0A4C0FDFC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CB43079-E21C-1230-9F8E-A66B88B69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2024/5/24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4AFE4F1-5B82-56EA-D026-EDF19AF5C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フッター プレースホルダー 4">
            <a:extLst>
              <a:ext uri="{FF2B5EF4-FFF2-40B4-BE49-F238E27FC236}">
                <a16:creationId xmlns:a16="http://schemas.microsoft.com/office/drawing/2014/main" id="{43D0C7D4-B952-5F72-7C4E-3179605F0B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1871162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9D3B73CD-A014-C213-1ECB-28B31EAD3155}"/>
              </a:ext>
            </a:extLst>
          </p:cNvPr>
          <p:cNvSpPr/>
          <p:nvPr userDrawn="1"/>
        </p:nvSpPr>
        <p:spPr>
          <a:xfrm>
            <a:off x="0" y="6608169"/>
            <a:ext cx="12192000" cy="249827"/>
          </a:xfrm>
          <a:prstGeom prst="rect">
            <a:avLst/>
          </a:prstGeom>
          <a:solidFill>
            <a:srgbClr val="36318F"/>
          </a:solidFill>
          <a:ln>
            <a:solidFill>
              <a:srgbClr val="36318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CDA5671-C399-D66C-7DAF-5C78B86F2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29564D1-155D-8489-E000-234FE0B450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EF1FDCF-7C9D-45A5-F571-EA553DC67F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55051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/>
              <a:t>2024/5/24</a:t>
            </a:r>
            <a:endParaRPr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88C0BEF-F179-8F24-C28E-851BA8ACE7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051B6EE-8EFB-0655-1355-0DDFF67EC1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55484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6294761A-CFE9-4878-87A7-90ECABD59CE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89A75EE9-8D15-D789-C805-4C4A9AE0E51F}"/>
              </a:ext>
            </a:extLst>
          </p:cNvPr>
          <p:cNvGrpSpPr/>
          <p:nvPr userDrawn="1"/>
        </p:nvGrpSpPr>
        <p:grpSpPr>
          <a:xfrm>
            <a:off x="10212600" y="102206"/>
            <a:ext cx="1605208" cy="847972"/>
            <a:chOff x="10212600" y="102206"/>
            <a:chExt cx="1605208" cy="847972"/>
          </a:xfrm>
        </p:grpSpPr>
        <p:pic>
          <p:nvPicPr>
            <p:cNvPr id="8" name="図 7">
              <a:extLst>
                <a:ext uri="{FF2B5EF4-FFF2-40B4-BE49-F238E27FC236}">
                  <a16:creationId xmlns:a16="http://schemas.microsoft.com/office/drawing/2014/main" id="{C288F07D-FECD-D0DA-CD05-02C394E380A5}"/>
                </a:ext>
              </a:extLst>
            </p:cNvPr>
            <p:cNvPicPr/>
            <p:nvPr/>
          </p:nvPicPr>
          <p:blipFill rotWithShape="1">
            <a:blip r:embed="rId13"/>
            <a:srcRect l="11008" t="11027"/>
            <a:stretch/>
          </p:blipFill>
          <p:spPr>
            <a:xfrm>
              <a:off x="10212600" y="102206"/>
              <a:ext cx="939616" cy="818984"/>
            </a:xfrm>
            <a:prstGeom prst="rect">
              <a:avLst/>
            </a:prstGeom>
          </p:spPr>
        </p:pic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2459AC51-C160-7785-B9E7-F9813B96A1C1}"/>
                </a:ext>
              </a:extLst>
            </p:cNvPr>
            <p:cNvPicPr/>
            <p:nvPr/>
          </p:nvPicPr>
          <p:blipFill rotWithShape="1">
            <a:blip r:embed="rId14"/>
            <a:srcRect l="47743" t="38335" r="7279" b="6883"/>
            <a:stretch/>
          </p:blipFill>
          <p:spPr>
            <a:xfrm>
              <a:off x="10982848" y="401933"/>
              <a:ext cx="834960" cy="5482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48498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0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019CC1-AEB6-38C8-2A44-E40808FE85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2</a:t>
            </a:r>
            <a:r>
              <a:rPr kumimoji="1" lang="ja-JP" altLang="en-US" dirty="0"/>
              <a:t>段構成</a:t>
            </a:r>
            <a:r>
              <a:rPr kumimoji="1" lang="en-US" altLang="ja-JP" dirty="0"/>
              <a:t>TIA</a:t>
            </a:r>
            <a:r>
              <a:rPr kumimoji="1" lang="ja-JP" altLang="en-US" dirty="0"/>
              <a:t>の検討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C7A2E69-7B9F-1D43-EC58-966DE0E26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2024</a:t>
            </a:r>
            <a:r>
              <a:rPr kumimoji="1" lang="ja-JP" altLang="en-US" dirty="0"/>
              <a:t>年</a:t>
            </a:r>
            <a:r>
              <a:rPr kumimoji="1" lang="en-US" altLang="ja-JP" dirty="0"/>
              <a:t>5</a:t>
            </a:r>
            <a:r>
              <a:rPr kumimoji="1" lang="ja-JP" altLang="en-US" dirty="0"/>
              <a:t>月</a:t>
            </a:r>
            <a:r>
              <a:rPr kumimoji="1" lang="en-US" altLang="ja-JP" dirty="0"/>
              <a:t>24</a:t>
            </a:r>
            <a:r>
              <a:rPr kumimoji="1" lang="ja-JP" altLang="en-US" dirty="0"/>
              <a:t>日　和田研</a:t>
            </a:r>
            <a:r>
              <a:rPr kumimoji="1" lang="en-US" altLang="ja-JP" dirty="0"/>
              <a:t>M1</a:t>
            </a:r>
            <a:r>
              <a:rPr kumimoji="1" lang="ja-JP" altLang="en-US" dirty="0"/>
              <a:t>　小島 光</a:t>
            </a: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8FAAAC6-D0F4-6D26-DDA7-ACA9758F10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BDC8656-E24A-0530-1D11-6977E360C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2024/5/24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7C0EC0D-6438-D0EF-229E-E991B321A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7137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821446-8212-7138-B2ED-FA4EEF974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回路構成</a:t>
            </a:r>
            <a:endParaRPr kumimoji="1" lang="ja-JP" altLang="en-US" dirty="0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95065B3-D090-3D1C-9FE9-913462C9F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2024/5/24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204014D-AA08-EFC1-39E1-57E01701C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59FA67D-BCFA-6170-2173-9B866A323A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pic>
        <p:nvPicPr>
          <p:cNvPr id="9" name="図 8" descr="グラフィカル ユーザー インターフェイス, アプリケーション, Teams&#10;&#10;自動的に生成された説明">
            <a:extLst>
              <a:ext uri="{FF2B5EF4-FFF2-40B4-BE49-F238E27FC236}">
                <a16:creationId xmlns:a16="http://schemas.microsoft.com/office/drawing/2014/main" id="{F3A4BA98-D0D1-B792-BDC3-0930957B68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853" y="1414445"/>
            <a:ext cx="7155913" cy="4923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884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22714B-97A8-B3B9-9ACD-E2F178133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小信号等価回路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D911C36-9D8A-3C29-1F46-8383130DF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2024/5/24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A641F9F-7F37-69D5-9EBC-1DEFB964C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A8E9292-FD05-6D2C-D31F-CEBC4EB550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pic>
        <p:nvPicPr>
          <p:cNvPr id="7" name="図 6" descr="ダイアグラム&#10;&#10;自動的に生成された説明">
            <a:extLst>
              <a:ext uri="{FF2B5EF4-FFF2-40B4-BE49-F238E27FC236}">
                <a16:creationId xmlns:a16="http://schemas.microsoft.com/office/drawing/2014/main" id="{5B9E26D9-1D34-0F8A-56DE-C61DF03184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853" y="1203289"/>
            <a:ext cx="5341519" cy="2749569"/>
          </a:xfrm>
          <a:prstGeom prst="rect">
            <a:avLst/>
          </a:prstGeom>
        </p:spPr>
      </p:pic>
      <p:pic>
        <p:nvPicPr>
          <p:cNvPr id="9" name="図 8" descr="グラフィカル ユーザー インターフェイス&#10;&#10;自動的に生成された説明">
            <a:extLst>
              <a:ext uri="{FF2B5EF4-FFF2-40B4-BE49-F238E27FC236}">
                <a16:creationId xmlns:a16="http://schemas.microsoft.com/office/drawing/2014/main" id="{5B48C2E6-B0ED-D9A4-9EE6-6F2B7971A9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2446" y="3009795"/>
            <a:ext cx="8545139" cy="3355147"/>
          </a:xfrm>
          <a:prstGeom prst="rect">
            <a:avLst/>
          </a:prstGeom>
        </p:spPr>
      </p:pic>
      <p:sp>
        <p:nvSpPr>
          <p:cNvPr id="10" name="矢印: 下 9">
            <a:extLst>
              <a:ext uri="{FF2B5EF4-FFF2-40B4-BE49-F238E27FC236}">
                <a16:creationId xmlns:a16="http://schemas.microsoft.com/office/drawing/2014/main" id="{31E9E8FE-3468-8332-FF9B-5C03C68D39AC}"/>
              </a:ext>
            </a:extLst>
          </p:cNvPr>
          <p:cNvSpPr/>
          <p:nvPr/>
        </p:nvSpPr>
        <p:spPr>
          <a:xfrm rot="18798753">
            <a:off x="4637372" y="3103642"/>
            <a:ext cx="573741" cy="73171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824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6FB311-479D-7DE2-51E5-574FDC0BA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小信号解析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5544B42-5049-545C-698F-D1778D19C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2024/5/24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8F7C36B-37B8-45D6-8767-4308DDCA0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9D6A86D-3FA9-BB68-C9E6-61453A8367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pic>
        <p:nvPicPr>
          <p:cNvPr id="6" name="図 5" descr="グラフィカル ユーザー インターフェイス&#10;&#10;自動的に生成された説明">
            <a:extLst>
              <a:ext uri="{FF2B5EF4-FFF2-40B4-BE49-F238E27FC236}">
                <a16:creationId xmlns:a16="http://schemas.microsoft.com/office/drawing/2014/main" id="{88235701-E25B-3FF0-9DEE-2A84F6867F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770" y="2923491"/>
            <a:ext cx="7933765" cy="3115098"/>
          </a:xfrm>
          <a:prstGeom prst="rect">
            <a:avLst/>
          </a:prstGeom>
        </p:spPr>
      </p:pic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71DA4DB7-3E32-CE56-EFCB-06C7326C8FFA}"/>
              </a:ext>
            </a:extLst>
          </p:cNvPr>
          <p:cNvGrpSpPr/>
          <p:nvPr/>
        </p:nvGrpSpPr>
        <p:grpSpPr>
          <a:xfrm>
            <a:off x="1066800" y="1494127"/>
            <a:ext cx="10058399" cy="1029769"/>
            <a:chOff x="1586753" y="1374086"/>
            <a:chExt cx="10058399" cy="1029769"/>
          </a:xfrm>
        </p:grpSpPr>
        <p:grpSp>
          <p:nvGrpSpPr>
            <p:cNvPr id="9" name="グループ化 8">
              <a:extLst>
                <a:ext uri="{FF2B5EF4-FFF2-40B4-BE49-F238E27FC236}">
                  <a16:creationId xmlns:a16="http://schemas.microsoft.com/office/drawing/2014/main" id="{320FBCDE-7E64-4AD1-ABE5-DF2A4412262C}"/>
                </a:ext>
              </a:extLst>
            </p:cNvPr>
            <p:cNvGrpSpPr/>
            <p:nvPr/>
          </p:nvGrpSpPr>
          <p:grpSpPr>
            <a:xfrm>
              <a:off x="2626657" y="1374086"/>
              <a:ext cx="9018495" cy="1029769"/>
              <a:chOff x="1586752" y="1311333"/>
              <a:chExt cx="9018495" cy="1029769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" name="テキスト ボックス 6">
                    <a:extLst>
                      <a:ext uri="{FF2B5EF4-FFF2-40B4-BE49-F238E27FC236}">
                        <a16:creationId xmlns:a16="http://schemas.microsoft.com/office/drawing/2014/main" id="{EF382724-3DB5-B571-FFB7-2202C6C0438A}"/>
                      </a:ext>
                    </a:extLst>
                  </p:cNvPr>
                  <p:cNvSpPr txBox="1"/>
                  <p:nvPr/>
                </p:nvSpPr>
                <p:spPr>
                  <a:xfrm>
                    <a:off x="1586752" y="1311333"/>
                    <a:ext cx="9018495" cy="102976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𝑐𝑒</m:t>
                                  </m:r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"/>
                              <m:endChr m:val="}"/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"/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</m:e>
                                    <m:sub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𝑖𝑒</m:t>
                                      </m:r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  <m:d>
                                    <m:dPr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𝑃𝐷</m:t>
                                          </m:r>
                                        </m:sub>
                                      </m:sSub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𝑗𝑐</m:t>
                                          </m:r>
                                          <m:r>
                                            <a:rPr kumimoji="1"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d>
                        </m:oMath>
                      </m:oMathPara>
                    </a14:m>
                    <a:endParaRPr kumimoji="1" lang="en-US" altLang="ja-JP" dirty="0">
                      <a:latin typeface="Times Newer Roman" panose="00000500000000000000" pitchFamily="50" charset="0"/>
                    </a:endParaRPr>
                  </a:p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𝑗𝑐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𝑜𝑢𝑡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𝑐𝑒</m:t>
                                  </m:r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</m:oMath>
                      </m:oMathPara>
                    </a14:m>
                    <a:endParaRPr kumimoji="1" lang="en-US" altLang="ja-JP" dirty="0">
                      <a:latin typeface="Times Newer Roman" panose="00000500000000000000" pitchFamily="50" charset="0"/>
                    </a:endParaRPr>
                  </a:p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𝑐𝑒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"/>
                              <m:endChr m:val="}"/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"/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</m:e>
                                    <m:sub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𝑖𝑒</m:t>
                                      </m:r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  <m:d>
                                    <m:dPr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𝑗𝑐</m:t>
                                          </m:r>
                                          <m:r>
                                            <a:rPr kumimoji="1"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𝑗𝑒</m:t>
                                          </m:r>
                                          <m:r>
                                            <a:rPr kumimoji="1"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d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𝑗𝑐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𝑜𝑢𝑡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oMath>
                      </m:oMathPara>
                    </a14:m>
                    <a:endParaRPr kumimoji="1" lang="ja-JP" altLang="en-US" dirty="0">
                      <a:latin typeface="Times Newer Roman" panose="00000500000000000000" pitchFamily="50" charset="0"/>
                    </a:endParaRPr>
                  </a:p>
                </p:txBody>
              </p:sp>
            </mc:Choice>
            <mc:Fallback>
              <p:sp>
                <p:nvSpPr>
                  <p:cNvPr id="7" name="テキスト ボックス 6">
                    <a:extLst>
                      <a:ext uri="{FF2B5EF4-FFF2-40B4-BE49-F238E27FC236}">
                        <a16:creationId xmlns:a16="http://schemas.microsoft.com/office/drawing/2014/main" id="{EF382724-3DB5-B571-FFB7-2202C6C0438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86752" y="1311333"/>
                    <a:ext cx="9018495" cy="102976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t="-60947" b="-89349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" name="左中かっこ 7">
                <a:extLst>
                  <a:ext uri="{FF2B5EF4-FFF2-40B4-BE49-F238E27FC236}">
                    <a16:creationId xmlns:a16="http://schemas.microsoft.com/office/drawing/2014/main" id="{6ACA0775-57E6-3898-3134-880D42ACD511}"/>
                  </a:ext>
                </a:extLst>
              </p:cNvPr>
              <p:cNvSpPr/>
              <p:nvPr/>
            </p:nvSpPr>
            <p:spPr>
              <a:xfrm>
                <a:off x="1766047" y="1311333"/>
                <a:ext cx="233082" cy="1029769"/>
              </a:xfrm>
              <a:prstGeom prst="lef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3B802DCC-B725-E21D-856C-5097E3F74734}"/>
                </a:ext>
              </a:extLst>
            </p:cNvPr>
            <p:cNvSpPr txBox="1"/>
            <p:nvPr/>
          </p:nvSpPr>
          <p:spPr>
            <a:xfrm>
              <a:off x="1586753" y="1719511"/>
              <a:ext cx="11564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en-US" altLang="ja-JP" dirty="0">
                  <a:latin typeface="Times Newer Roman" panose="00000500000000000000" pitchFamily="50" charset="0"/>
                </a:rPr>
                <a:t>KCL</a:t>
              </a:r>
              <a:r>
                <a:rPr kumimoji="1" lang="ja-JP" altLang="en-US" dirty="0">
                  <a:latin typeface="Times Newer Roman" panose="00000500000000000000" pitchFamily="50" charset="0"/>
                </a:rPr>
                <a:t>より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20893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9CBA94-CE4D-283C-1BB7-C7E44002D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小信号解析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57025A8-D3D7-EBE6-7E92-749A1D874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2024/5/24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99BFBB5-F3C0-2027-98D2-088B646AB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49F4DE5-3A5C-51C9-8013-D0F8909FEA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/>
              <a:t>Wave Signal Processing Circuit Laboratory,  Meiji University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BB103DBA-A18F-D9B8-0CE9-9940C0F452E3}"/>
                  </a:ext>
                </a:extLst>
              </p:cNvPr>
              <p:cNvSpPr txBox="1"/>
              <p:nvPr/>
            </p:nvSpPr>
            <p:spPr>
              <a:xfrm>
                <a:off x="3980330" y="1229575"/>
                <a:ext cx="39355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ja-JP" altLang="en-US" dirty="0"/>
                  <a:t>・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・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ja-JP" dirty="0">
                    <a:latin typeface="Times Newer Roman" panose="00000500000000000000" pitchFamily="50" charset="0"/>
                  </a:rPr>
                  <a:t>  &lt;</a:t>
                </a:r>
                <a:r>
                  <a:rPr kumimoji="1" lang="ja-JP" altLang="en-US" dirty="0">
                    <a:latin typeface="Times Newer Roman" panose="00000500000000000000" pitchFamily="50" charset="0"/>
                  </a:rPr>
                  <a:t>暇</a:t>
                </a:r>
              </a:p>
            </p:txBody>
          </p:sp>
        </mc:Choice>
        <mc:Fallback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BB103DBA-A18F-D9B8-0CE9-9940C0F452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0330" y="1229575"/>
                <a:ext cx="3935505" cy="369332"/>
              </a:xfrm>
              <a:prstGeom prst="rect">
                <a:avLst/>
              </a:prstGeom>
              <a:blipFill>
                <a:blip r:embed="rId2"/>
                <a:stretch>
                  <a:fillRect l="-464" t="-11667" b="-2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FC265373-B539-B93F-6BEA-A66FB65775C2}"/>
              </a:ext>
            </a:extLst>
          </p:cNvPr>
          <p:cNvGrpSpPr/>
          <p:nvPr/>
        </p:nvGrpSpPr>
        <p:grpSpPr>
          <a:xfrm>
            <a:off x="1103718" y="1714440"/>
            <a:ext cx="9049870" cy="1029769"/>
            <a:chOff x="1371600" y="2754346"/>
            <a:chExt cx="9049870" cy="102976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テキスト ボックス 5">
                  <a:extLst>
                    <a:ext uri="{FF2B5EF4-FFF2-40B4-BE49-F238E27FC236}">
                      <a16:creationId xmlns:a16="http://schemas.microsoft.com/office/drawing/2014/main" id="{1400ADA0-278D-F6C0-1C0F-2271543CBEE8}"/>
                    </a:ext>
                  </a:extLst>
                </p:cNvPr>
                <p:cNvSpPr txBox="1"/>
                <p:nvPr/>
              </p:nvSpPr>
              <p:spPr>
                <a:xfrm>
                  <a:off x="1402975" y="2754346"/>
                  <a:ext cx="9018495" cy="10297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𝑐𝑒</m:t>
                                </m:r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sub>
                                </m:sSub>
                              </m:e>
                            </m:d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"/>
                            <m:endChr m:val="}"/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{"/>
                                <m:endChr m:val=""/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𝑖𝑒</m:t>
                                    </m:r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d>
                                  <m:d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  <m:t>𝑃𝐷</m:t>
                                        </m:r>
                                      </m:sub>
                                    </m:s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  <m:t>𝑗𝑐</m:t>
                                        </m:r>
                                        <m: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d>
                      </m:oMath>
                    </m:oMathPara>
                  </a14:m>
                  <a:endParaRPr kumimoji="1" lang="en-US" altLang="ja-JP" dirty="0">
                    <a:latin typeface="Times Newer Roman" panose="00000500000000000000" pitchFamily="50" charset="0"/>
                  </a:endParaRPr>
                </a:p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𝑗𝑐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𝑜𝑢𝑡</m:t>
                                </m:r>
                              </m:sub>
                            </m:sSub>
                          </m:e>
                        </m:d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𝑐𝑒</m:t>
                                </m:r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oMath>
                    </m:oMathPara>
                  </a14:m>
                  <a:endParaRPr kumimoji="1" lang="en-US" altLang="ja-JP" dirty="0">
                    <a:latin typeface="Times Newer Roman" panose="00000500000000000000" pitchFamily="50" charset="0"/>
                  </a:endParaRPr>
                </a:p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𝑐𝑒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</m:e>
                        </m:d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"/>
                            <m:endChr m:val="}"/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{"/>
                                <m:endChr m:val=""/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𝑖𝑒</m:t>
                                    </m:r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d>
                                  <m:d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  <m:t>𝑗𝑐</m:t>
                                        </m:r>
                                        <m: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  <m:t>𝑗𝑒</m:t>
                                        </m:r>
                                        <m: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d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𝑗𝑐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𝑜𝑢𝑡</m:t>
                                </m:r>
                              </m:sub>
                            </m:sSub>
                          </m:e>
                        </m:d>
                        <m: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kumimoji="1" lang="ja-JP" altLang="en-US" dirty="0">
                    <a:latin typeface="Times Newer Roman" panose="00000500000000000000" pitchFamily="50" charset="0"/>
                  </a:endParaRPr>
                </a:p>
              </p:txBody>
            </p:sp>
          </mc:Choice>
          <mc:Fallback>
            <p:sp>
              <p:nvSpPr>
                <p:cNvPr id="6" name="テキスト ボックス 5">
                  <a:extLst>
                    <a:ext uri="{FF2B5EF4-FFF2-40B4-BE49-F238E27FC236}">
                      <a16:creationId xmlns:a16="http://schemas.microsoft.com/office/drawing/2014/main" id="{1400ADA0-278D-F6C0-1C0F-2271543CBE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2975" y="2754346"/>
                  <a:ext cx="9018495" cy="1029769"/>
                </a:xfrm>
                <a:prstGeom prst="rect">
                  <a:avLst/>
                </a:prstGeom>
                <a:blipFill>
                  <a:blip r:embed="rId3"/>
                  <a:stretch>
                    <a:fillRect t="-60947" b="-8934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左中かっこ 9">
              <a:extLst>
                <a:ext uri="{FF2B5EF4-FFF2-40B4-BE49-F238E27FC236}">
                  <a16:creationId xmlns:a16="http://schemas.microsoft.com/office/drawing/2014/main" id="{DD08B3B4-A959-830F-9ADC-5689A37EBBFF}"/>
                </a:ext>
              </a:extLst>
            </p:cNvPr>
            <p:cNvSpPr/>
            <p:nvPr/>
          </p:nvSpPr>
          <p:spPr>
            <a:xfrm>
              <a:off x="1371600" y="2754346"/>
              <a:ext cx="233082" cy="1029769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39A0AB17-C408-A3EF-D1CE-A343587BC65C}"/>
                  </a:ext>
                </a:extLst>
              </p:cNvPr>
              <p:cNvSpPr txBox="1"/>
              <p:nvPr/>
            </p:nvSpPr>
            <p:spPr>
              <a:xfrm>
                <a:off x="1021978" y="2859742"/>
                <a:ext cx="9048688" cy="1634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𝑃𝐷</m:t>
                                  </m:r>
                                </m:sub>
                              </m:s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𝑗𝑒</m:t>
                                  </m:r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𝑃𝐷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𝑗𝑒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kumimoji="1" lang="en-US" altLang="ja-JP" dirty="0">
                  <a:latin typeface="Times Newer Roman" panose="00000500000000000000" pitchFamily="50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𝑐𝑒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𝑗𝑐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𝑗𝑐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kumimoji="1" lang="en-US" altLang="ja-JP" dirty="0">
                  <a:latin typeface="Times Newer Roman" panose="00000500000000000000" pitchFamily="50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𝜔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𝑗𝑐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"/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𝑐𝑒</m:t>
                                  </m:r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𝑖𝑒</m:t>
                                  </m:r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d>
                                <m:d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𝑗𝑐</m:t>
                                      </m:r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𝑗𝑐</m:t>
                                      </m:r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𝑗𝑒</m:t>
                                      </m:r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d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𝑐𝑒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kumimoji="1" lang="ja-JP" altLang="en-US" dirty="0">
                  <a:latin typeface="Times Newer Roman" panose="00000500000000000000" pitchFamily="50" charset="0"/>
                </a:endParaRPr>
              </a:p>
            </p:txBody>
          </p:sp>
        </mc:Choice>
        <mc:Fallback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39A0AB17-C408-A3EF-D1CE-A343587BC6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978" y="2859742"/>
                <a:ext cx="9048688" cy="1634550"/>
              </a:xfrm>
              <a:prstGeom prst="rect">
                <a:avLst/>
              </a:prstGeom>
              <a:blipFill>
                <a:blip r:embed="rId4"/>
                <a:stretch>
                  <a:fillRect b="-563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左中かっこ 12">
            <a:extLst>
              <a:ext uri="{FF2B5EF4-FFF2-40B4-BE49-F238E27FC236}">
                <a16:creationId xmlns:a16="http://schemas.microsoft.com/office/drawing/2014/main" id="{6D9769C1-291F-1E68-A425-FF65DB85284C}"/>
              </a:ext>
            </a:extLst>
          </p:cNvPr>
          <p:cNvSpPr/>
          <p:nvPr/>
        </p:nvSpPr>
        <p:spPr>
          <a:xfrm>
            <a:off x="1135093" y="3016894"/>
            <a:ext cx="233082" cy="1477398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4CE474ED-7E24-4291-8900-763B2BBBE879}"/>
                  </a:ext>
                </a:extLst>
              </p:cNvPr>
              <p:cNvSpPr txBox="1"/>
              <p:nvPr/>
            </p:nvSpPr>
            <p:spPr>
              <a:xfrm>
                <a:off x="-286371" y="4677087"/>
                <a:ext cx="12989360" cy="10291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𝜔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𝑗𝑐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"/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𝑐𝑒</m:t>
                                  </m:r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𝑖𝑒</m:t>
                                  </m:r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d>
                                <m:d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𝑗𝑐</m:t>
                                      </m:r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𝑗𝑐</m:t>
                                      </m:r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𝑗𝑒</m:t>
                                      </m:r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d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𝑐𝑒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𝜔</m:t>
                          </m:r>
                          <m:d>
                            <m:d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𝑃𝐷</m:t>
                                  </m:r>
                                </m:sub>
                              </m:s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𝑗𝑒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altLang="ja-JP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𝑐𝑒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𝑃𝐷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𝑗𝑒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kumimoji="1" lang="ja-JP" altLang="en-US" dirty="0">
                  <a:latin typeface="Times Newer Roman" panose="00000500000000000000" pitchFamily="50" charset="0"/>
                </a:endParaRPr>
              </a:p>
            </p:txBody>
          </p:sp>
        </mc:Choice>
        <mc:Fallback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4CE474ED-7E24-4291-8900-763B2BBBE8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86371" y="4677087"/>
                <a:ext cx="12989360" cy="102912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8698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kumimoji="1" dirty="0">
            <a:latin typeface="Times Newer Roman" panose="00000500000000000000" pitchFamily="50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プレゼンテーション1" id="{B9D22E92-26FD-49C4-8F32-81C7869BB9A3}" vid="{C695C887-2EA8-40B3-A9F2-7F39666193FD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PowerPointTemplate</Template>
  <TotalTime>53</TotalTime>
  <Words>166</Words>
  <Application>Microsoft Office PowerPoint</Application>
  <PresentationFormat>ワイド画面</PresentationFormat>
  <Paragraphs>33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1" baseType="lpstr">
      <vt:lpstr>游ゴシック</vt:lpstr>
      <vt:lpstr>游ゴシック Medium</vt:lpstr>
      <vt:lpstr>Arial</vt:lpstr>
      <vt:lpstr>Cambria Math</vt:lpstr>
      <vt:lpstr>Times Newer Roman</vt:lpstr>
      <vt:lpstr>Office テーマ</vt:lpstr>
      <vt:lpstr>2段構成TIAの検討</vt:lpstr>
      <vt:lpstr>回路構成</vt:lpstr>
      <vt:lpstr>小信号等価回路</vt:lpstr>
      <vt:lpstr>小信号解析</vt:lpstr>
      <vt:lpstr>小信号解析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2段構成TIAの検討</dc:title>
  <dc:creator>KOJIMAHIKARU</dc:creator>
  <cp:lastModifiedBy>KOJIMAHIKARU</cp:lastModifiedBy>
  <cp:revision>3</cp:revision>
  <dcterms:created xsi:type="dcterms:W3CDTF">2024-05-19T15:53:20Z</dcterms:created>
  <dcterms:modified xsi:type="dcterms:W3CDTF">2024-05-20T04:21:41Z</dcterms:modified>
</cp:coreProperties>
</file>