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0FC11-70CB-95A3-3065-18A2331B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E98923-A03E-FE7C-A136-B33D04EE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05460-29AD-165F-B934-8C7E694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0AC57-6445-9314-86BD-7095B138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E03BC-011D-6D27-0488-875F37BA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F1F59-5A88-96B2-6DE7-CA2A8DA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C90698-3C88-9B25-6BDF-6AE4C7C4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68EDA-D3BC-65AD-60FD-7B5EA8C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A7167-1395-8925-DF9E-54EB838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2817C-221B-1845-5352-0224F66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352D1-BB85-1BE8-B048-3C4D9F59D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BF776F-F74A-8159-9965-EBCD16D0C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936C-1EAF-C355-6C4D-3C9B2BF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BD087-41FE-9E00-AD0A-225C3DB1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2BD06-E7D8-7188-293A-A776D723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1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673DD-2CCE-621B-45A4-83016BD4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8CB82-30A1-5F75-02E0-F709B304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1DA7B-875F-771E-A9F0-073ECB1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F10E3-BA78-42BE-77B6-39C1F139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5A7D7-4E99-0629-111B-372F281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71A0-B523-F9CE-BAC8-9179C066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14E1A-2FC1-BB9B-BD4C-CAE70C07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9C41E-A844-678A-F8ED-3EE97136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2DA4A-401A-4F41-1744-85BA9B6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12CB2-7A10-E0A6-2190-94141B0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2979C-9886-127B-48E3-058D7F3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FEEC1-ED98-DEA2-FD33-3C2C20A04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3BC41-1779-A62C-4672-B1061EC6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83F4AB-F940-77C5-8195-3D8BC1F8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B8D18A-0914-FBAC-C3AC-DC993235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AEC0F-8675-9758-EFE5-6077B6C8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03A4-B96A-754E-7EE4-82296417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587BA-83A0-ABCE-98EC-26D06E97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BE059-ED6F-6EF2-8294-2B7357C8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56F04B-CEE4-3347-3461-6B674134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51A133-80A1-0B42-C43F-4B860D60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B220B0-4526-2A2F-237B-E1A5C86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133FBF-3F6F-0287-0E87-E59A6CA7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DA4E35-8F27-3FCB-6B68-6D1051D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6A725-EB36-F710-4D23-0B31DF23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E9F873-E2ED-99EC-91D7-33F6FAED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3E67D8-0AFC-EFD1-4E93-1EBC6D2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C272A-49C2-8D47-A61B-21EFE41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7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0E6BCA-6EC8-2EC8-A789-500336A5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F646F3-C418-92D7-F72B-216D4F56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A17F63-BFCB-4000-40EE-DAFFDDF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6988B-3E76-A010-3F10-693C4CB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13F22-E7EB-6C0F-A433-34318427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49DA9-BD99-231F-0F6B-11E8E5F9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BC37A-2487-1EF2-C536-F3F436D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38D89-38BA-49B5-E3FE-11C676A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89098-D0A3-F0E1-1B8F-F96E570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29D3A-D2D3-B917-9F64-4E8029E1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FD7F3-0D70-38B4-0226-8BFCC166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1144A-BBA2-AE56-EBB5-37545934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89332-5578-32F3-99FE-49B0B2FB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676E5-842B-2EBA-DD31-048C2EBD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26463-C2F8-4989-65CE-B1AC70B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DD2D27-21E5-FB30-EF3B-21145269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E9BC9-2A91-C636-9340-FFBDA04C5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0E414-F344-B9F3-FD18-5FB495676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D060-7565-481C-B794-21FD910B4ADF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8A622-A809-293F-E75A-387CA2BB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8450E-E74B-333B-FFC1-F37FC5ED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8FEB-BC02-43FE-ABEB-27CB6948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364DD-4ABA-CD1B-B217-194B86921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75ADDD-BD0F-8AC5-5A98-ACB16BED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2023/06/26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24325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CBA7E-0AE3-7463-D343-3270698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別の要因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70E0297-9B3A-9B18-7E94-6963245B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/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</a:t>
                </a:r>
                <a:r>
                  <a:rPr lang="ja-JP" altLang="en-US" sz="2800" dirty="0"/>
                  <a:t>以外で考えられる</a:t>
                </a:r>
                <a:r>
                  <a:rPr kumimoji="1" lang="ja-JP" altLang="en-US" sz="2800" dirty="0"/>
                  <a:t>要因を探した。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前回設計した素子値でのシミュレーションにおいて、直流解析を行うとしきい電圧は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484.8 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83276EC-0704-EFBC-8857-86826E36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4" y="2099849"/>
                <a:ext cx="5400675" cy="3539430"/>
              </a:xfrm>
              <a:prstGeom prst="rect">
                <a:avLst/>
              </a:prstGeom>
              <a:blipFill>
                <a:blip r:embed="rId3"/>
                <a:stretch>
                  <a:fillRect l="-2370" t="-15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0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2D8D5-5F3F-0382-71B7-486AB6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しきい電圧</a:t>
            </a:r>
          </a:p>
        </p:txBody>
      </p:sp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0A1FFFBC-D2ED-900E-F550-B094F836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720"/>
            <a:ext cx="5369983" cy="4311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/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𝑠𝑏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=0.167781⋅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+0.424192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以前の研究でしきい電圧は１次式で表せるとした。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シミュレーション時のバルクソース間電圧は出力電圧に</a:t>
                </a:r>
                <a:r>
                  <a:rPr lang="ja-JP" altLang="en-US" sz="2800" dirty="0"/>
                  <a:t>等しいので、この式より</a:t>
                </a:r>
                <a:endParaRPr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04594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=0.4318⋯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kumimoji="1" lang="ja-JP" altLang="en-US" sz="2800" dirty="0"/>
                  <a:t>したがって、約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の差が生じていた。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05B9F7-36F3-4073-8E2C-0095A865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690688"/>
                <a:ext cx="6543675" cy="4401205"/>
              </a:xfrm>
              <a:prstGeom prst="rect">
                <a:avLst/>
              </a:prstGeom>
              <a:blipFill>
                <a:blip r:embed="rId3"/>
                <a:stretch>
                  <a:fillRect l="-1862" r="-7356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47F29-5443-7E96-650D-547290C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前回までの課題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/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の値がチャネル幅・チャネル長によって変化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⇒使用するチャネル幅、チャネル長付近で再評価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800" dirty="0"/>
                  <a:t>特性の最小二乗近似が間違っていそう</a:t>
                </a:r>
                <a:endParaRPr kumimoji="1"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⇒以前とは別の方法で再度近似を行ってみる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の値を見直してバッファを再設計する必要がある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383F9D5-0A2E-572C-46A8-8E6A5E6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268071"/>
                <a:ext cx="9538447" cy="3108543"/>
              </a:xfrm>
              <a:prstGeom prst="rect">
                <a:avLst/>
              </a:prstGeom>
              <a:blipFill>
                <a:blip r:embed="rId2"/>
                <a:stretch>
                  <a:fillRect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09B39-5A59-E6E4-9851-CBB44ED9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650B5A7F-1BCD-557A-A5A7-E4071D4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4076" cy="43577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E920A8-04BB-833C-9F61-01C4EEE2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70CDF6-6F6B-D07B-C47B-2E5E9C9F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E05C37-8182-4F80-315E-D1E230533B6D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5C802B-0B4B-3F47-10C2-D6C4C3453D70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F335C2-36F6-AD64-309D-52F7C8852123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328155-B37E-FB82-FA1A-610A85B24D90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EB68F4-C173-C8F0-41A2-FA00EB19B5E9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/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kumimoji="1" lang="en-US" altLang="ja-JP" sz="2400" i="0" dirty="0" err="1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ED5F8A-1257-85AE-5643-70523D99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1" y="274916"/>
                <a:ext cx="3712584" cy="461665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583EC-CAEF-B447-ED7A-E4A82EB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5B9492A-EF65-512B-C166-8BCE784C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91" y="4458463"/>
            <a:ext cx="4598894" cy="22316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21D452-33DE-9388-DD66-4F4007CB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91" y="1690688"/>
            <a:ext cx="4598894" cy="22316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0AE60D-512A-5933-F091-D03E77E131A3}"/>
              </a:ext>
            </a:extLst>
          </p:cNvPr>
          <p:cNvSpPr txBox="1"/>
          <p:nvPr/>
        </p:nvSpPr>
        <p:spPr>
          <a:xfrm>
            <a:off x="7802301" y="1163064"/>
            <a:ext cx="196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目標値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FEE1EA-90C6-C16A-E287-D400DE92DA76}"/>
              </a:ext>
            </a:extLst>
          </p:cNvPr>
          <p:cNvSpPr txBox="1"/>
          <p:nvPr/>
        </p:nvSpPr>
        <p:spPr>
          <a:xfrm>
            <a:off x="7134429" y="3939990"/>
            <a:ext cx="329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シミュレーション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6CD365-8664-99E4-35F7-38097E17492C}"/>
              </a:ext>
            </a:extLst>
          </p:cNvPr>
          <p:cNvSpPr/>
          <p:nvPr/>
        </p:nvSpPr>
        <p:spPr>
          <a:xfrm>
            <a:off x="10139085" y="5085893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3202F1-48DE-87C4-BF90-566D6B81F2F7}"/>
              </a:ext>
            </a:extLst>
          </p:cNvPr>
          <p:cNvSpPr/>
          <p:nvPr/>
        </p:nvSpPr>
        <p:spPr>
          <a:xfrm>
            <a:off x="9323293" y="4755702"/>
            <a:ext cx="815791" cy="33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250320-F13E-011C-8EFC-9A3E87B01424}"/>
              </a:ext>
            </a:extLst>
          </p:cNvPr>
          <p:cNvSpPr/>
          <p:nvPr/>
        </p:nvSpPr>
        <p:spPr>
          <a:xfrm>
            <a:off x="10139084" y="5741749"/>
            <a:ext cx="944300" cy="302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040A809-F196-95D3-7B3C-6B4710BF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4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31663B-8F54-286B-6DB8-28E39C34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5D51EF-8C01-384B-AFEC-7B937FD3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6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9F825-E2F7-251D-7216-1097A17A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8080421-1F99-2620-7D37-02C06006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DF2D947-FC6B-4ACA-5496-C50F7E2B2E66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A1AFC626-E069-225F-BFBE-DD72B361CB01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213759A-BD3F-F376-2ED3-C501B23F8331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0791D92F-AC9D-3929-AB5E-AA6A27EEC951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CA0CFE-A565-A9EC-2643-05992415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下 21">
            <a:extLst>
              <a:ext uri="{FF2B5EF4-FFF2-40B4-BE49-F238E27FC236}">
                <a16:creationId xmlns:a16="http://schemas.microsoft.com/office/drawing/2014/main" id="{A834B1B0-8AE5-724F-9A81-40290219C0F8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22DDD-4D38-BE13-2BDA-EBA6D2E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前回の設計での直流解析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/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が計算値よりも低い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83506C-3A85-3645-3655-68F2FF0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1424674"/>
                <a:ext cx="4818499" cy="954107"/>
              </a:xfrm>
              <a:prstGeom prst="rect">
                <a:avLst/>
              </a:prstGeom>
              <a:blipFill>
                <a:blip r:embed="rId2"/>
                <a:stretch>
                  <a:fillRect t="-6410" r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/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が引っ張られる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6E7140-EEA6-F8F9-C429-B318458C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2378781"/>
                <a:ext cx="4818499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/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737918-6CF5-9FF8-6708-5B94125A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9" y="3317349"/>
                <a:ext cx="4818499" cy="558230"/>
              </a:xfrm>
              <a:prstGeom prst="rect">
                <a:avLst/>
              </a:prstGeom>
              <a:blipFill>
                <a:blip r:embed="rId4"/>
                <a:stretch>
                  <a:fillRect t="-869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/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の電位が下がる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38B45B8-617B-BEE7-7B87-4E82E2C2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4290927"/>
                <a:ext cx="48185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/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が非飽和になる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33E3AF5-542E-980C-DF37-8BDBEF0D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8" y="5229495"/>
                <a:ext cx="4818500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8FDC1CA3-150F-81C5-1FD7-AB5115B7D373}"/>
              </a:ext>
            </a:extLst>
          </p:cNvPr>
          <p:cNvSpPr/>
          <p:nvPr/>
        </p:nvSpPr>
        <p:spPr>
          <a:xfrm>
            <a:off x="3189962" y="19933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6BD525E-B462-E5D2-108E-2D0B71042E3A}"/>
              </a:ext>
            </a:extLst>
          </p:cNvPr>
          <p:cNvSpPr/>
          <p:nvPr/>
        </p:nvSpPr>
        <p:spPr>
          <a:xfrm>
            <a:off x="3189961" y="300055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A312E0B-3703-CBFF-B1E4-2FDAE6226C08}"/>
              </a:ext>
            </a:extLst>
          </p:cNvPr>
          <p:cNvSpPr/>
          <p:nvPr/>
        </p:nvSpPr>
        <p:spPr>
          <a:xfrm>
            <a:off x="3189961" y="3905502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FA11C297-333D-8A3B-4A83-03FA6709E4A9}"/>
              </a:ext>
            </a:extLst>
          </p:cNvPr>
          <p:cNvSpPr/>
          <p:nvPr/>
        </p:nvSpPr>
        <p:spPr>
          <a:xfrm>
            <a:off x="3189961" y="4901826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/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が大きくなる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40A80D-DD70-ACB6-E266-EEC2C6A9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7" y="6166878"/>
                <a:ext cx="4818500" cy="523220"/>
              </a:xfrm>
              <a:prstGeom prst="rect">
                <a:avLst/>
              </a:prstGeom>
              <a:blipFill>
                <a:blip r:embed="rId7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下 12">
            <a:extLst>
              <a:ext uri="{FF2B5EF4-FFF2-40B4-BE49-F238E27FC236}">
                <a16:creationId xmlns:a16="http://schemas.microsoft.com/office/drawing/2014/main" id="{8A4D8C31-B053-C232-97C1-5BA3F91F3EFD}"/>
              </a:ext>
            </a:extLst>
          </p:cNvPr>
          <p:cNvSpPr/>
          <p:nvPr/>
        </p:nvSpPr>
        <p:spPr>
          <a:xfrm>
            <a:off x="3189961" y="5817691"/>
            <a:ext cx="672353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/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動作点</a:t>
                </a:r>
                <a:r>
                  <a:rPr lang="ja-JP" altLang="en-US" sz="2800" dirty="0"/>
                  <a:t>付近</a:t>
                </a:r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を再度推定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を再設計する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EDB6FD-4B9E-0E20-E0ED-1DF3E66A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54" y="3429000"/>
                <a:ext cx="5567085" cy="989117"/>
              </a:xfrm>
              <a:prstGeom prst="rect">
                <a:avLst/>
              </a:prstGeom>
              <a:blipFill>
                <a:blip r:embed="rId8"/>
                <a:stretch>
                  <a:fillRect l="-1959" t="-4167" r="-218" b="-1131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BE05849A-B66F-3C0F-B874-CEBE2E02B561}"/>
              </a:ext>
            </a:extLst>
          </p:cNvPr>
          <p:cNvSpPr/>
          <p:nvPr/>
        </p:nvSpPr>
        <p:spPr>
          <a:xfrm>
            <a:off x="5834548" y="1559859"/>
            <a:ext cx="422067" cy="50381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D102B6-43B0-A179-3599-3C2CEF99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9186F56D-0C1B-8E11-EBCC-E6486C1D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" y="1690687"/>
            <a:ext cx="5819455" cy="4073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/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左の曲線はチャネル幅が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時のドレインコンダクタンス </a:t>
                </a:r>
                <a:r>
                  <a:rPr kumimoji="1" lang="en-US" altLang="ja-JP" sz="2800" dirty="0"/>
                  <a:t>– </a:t>
                </a:r>
                <a:r>
                  <a:rPr kumimoji="1" lang="ja-JP" altLang="en-US" sz="2800" dirty="0"/>
                  <a:t>チャネル長特性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以前の研究では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800" dirty="0"/>
                  <a:t>超えていた。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⇒チャネル長は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程度でもドレインコンダクタンスは十分無視できる。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仮でチャネル長は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b="0" dirty="0"/>
                  <a:t>とした。</a:t>
                </a:r>
                <a:endParaRPr kumimoji="1" lang="en-US" altLang="ja-JP" sz="28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5DA12D-C563-CFFA-5FC3-B0279A1F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7" y="1363101"/>
                <a:ext cx="5520616" cy="4401205"/>
              </a:xfrm>
              <a:prstGeom prst="rect">
                <a:avLst/>
              </a:prstGeom>
              <a:blipFill>
                <a:blip r:embed="rId4"/>
                <a:stretch>
                  <a:fillRect l="-2320" t="-1385" r="-8840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8E387AD-C790-4AB4-DB04-FCF80AA5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9EB0B540-777A-EE29-728F-54869327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52" y="4414579"/>
            <a:ext cx="7364095" cy="20782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B9C7D-33A6-9F5B-FF4B-4D9D09697361}"/>
              </a:ext>
            </a:extLst>
          </p:cNvPr>
          <p:cNvSpPr txBox="1"/>
          <p:nvPr/>
        </p:nvSpPr>
        <p:spPr>
          <a:xfrm>
            <a:off x="2949387" y="6425915"/>
            <a:ext cx="62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安藤さんの中間報告スライドより引用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/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安藤さんの中間報告からチャネル幅が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を超えるように設計すればモデルの変わり目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信頼性の低い点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を使わないで設計を行える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ゲート長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b="0" dirty="0"/>
                  <a:t>(</a:t>
                </a:r>
                <a:r>
                  <a:rPr kumimoji="1" lang="ja-JP" altLang="en-US" sz="2800" b="0" dirty="0"/>
                  <a:t>固定</a:t>
                </a:r>
                <a:r>
                  <a:rPr kumimoji="1" lang="en-US" altLang="ja-JP" sz="2800" b="0" dirty="0"/>
                  <a:t>)</a:t>
                </a:r>
              </a:p>
              <a:p>
                <a:pPr algn="l"/>
                <a:r>
                  <a:rPr kumimoji="1" lang="ja-JP" altLang="en-US" sz="2800" dirty="0"/>
                  <a:t>ゲート幅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~ 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でゲート幅を変えて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を推定する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1090CF-62BE-6A57-DF70-43F831DD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524000"/>
                <a:ext cx="10757646" cy="3108543"/>
              </a:xfrm>
              <a:prstGeom prst="rect">
                <a:avLst/>
              </a:prstGeom>
              <a:blipFill>
                <a:blip r:embed="rId4"/>
                <a:stretch>
                  <a:fillRect l="-1190" t="-1765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5BBC504-E239-44D9-4E71-2F5D77A37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202AFC56-CF09-DAF6-6182-1D05D8F8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/>
          <a:stretch/>
        </p:blipFill>
        <p:spPr>
          <a:xfrm>
            <a:off x="0" y="1547084"/>
            <a:ext cx="6818298" cy="5301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/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シミュレーション条件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チャネル長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固定</a:t>
                </a:r>
                <a:r>
                  <a:rPr kumimoji="1" lang="en-US" altLang="ja-JP" sz="2800" dirty="0"/>
                  <a:t>)</a:t>
                </a:r>
              </a:p>
              <a:p>
                <a:pPr algn="l"/>
                <a:r>
                  <a:rPr lang="ja-JP" altLang="en-US" sz="2800" dirty="0"/>
                  <a:t>チャネル幅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   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~50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:5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並列数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バルクソース間電圧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r>
                  <a:rPr lang="ja-JP" altLang="en-US" sz="2800" b="0" dirty="0"/>
                  <a:t>ドレインソース間電圧 </a:t>
                </a:r>
                <a:r>
                  <a:rPr lang="en-US" altLang="ja-JP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1.8 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800" b="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en-US" altLang="ja-JP" sz="2800" b="0" dirty="0"/>
                  <a:t>excel</a:t>
                </a:r>
                <a:r>
                  <a:rPr lang="ja-JP" altLang="en-US" sz="2800" b="0" dirty="0"/>
                  <a:t>でデータを処理し、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ja-JP" altLang="en-US" sz="2800" b="0" dirty="0"/>
                  <a:t>特性を次のスライドに掲載する</a:t>
                </a:r>
                <a:endParaRPr lang="en-US" altLang="ja-JP" sz="2800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B4F5FE9-88FE-D4FD-74D6-16BD8053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89" y="1407458"/>
                <a:ext cx="5043285" cy="5297989"/>
              </a:xfrm>
              <a:prstGeom prst="rect">
                <a:avLst/>
              </a:prstGeom>
              <a:blipFill>
                <a:blip r:embed="rId4"/>
                <a:stretch>
                  <a:fillRect l="-2539" t="-1151" b="-2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530</Words>
  <Application>Microsoft Office PowerPoint</Application>
  <PresentationFormat>ワイド画面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前回までの課題</vt:lpstr>
      <vt:lpstr>前回の設計での直流解析</vt:lpstr>
      <vt:lpstr>前回の設計での直流解析</vt:lpstr>
      <vt:lpstr>前回の設計での直流解析</vt:lpstr>
      <vt:lpstr>Kの再推定</vt:lpstr>
      <vt:lpstr>Kの再推定</vt:lpstr>
      <vt:lpstr>Kの再推定</vt:lpstr>
      <vt:lpstr>Kの再推定</vt:lpstr>
      <vt:lpstr>Kの再推定</vt:lpstr>
      <vt:lpstr>別の要因</vt:lpstr>
      <vt:lpstr>しきい電圧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3</cp:revision>
  <dcterms:created xsi:type="dcterms:W3CDTF">2023-06-25T13:36:40Z</dcterms:created>
  <dcterms:modified xsi:type="dcterms:W3CDTF">2023-06-25T22:42:05Z</dcterms:modified>
</cp:coreProperties>
</file>