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2529C-CE50-2ABB-0F74-4D0596B9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0CBFD0-F9B3-07BB-263D-4F6BA33B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65CBD-7841-E0E4-EA1C-6A57F7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E16C8A-4178-D0AA-4F7D-A77E6D05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E2691-4221-B832-E087-408FBA03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6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74255-E7C6-335A-D2D6-36A80E84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AADCC9-FDEE-8B20-F2C6-9A506E515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60F30E-D648-1E2E-1B96-40E2B2D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DF0F97-1478-F3C5-5CA6-EF679FA0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AB10E3-44AC-5B6B-1C6F-2EBEE439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46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107C4F-2892-CCAC-4C6E-57036BF6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C8AFD-829A-B92E-86B5-BBF7824C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57336-A3B8-36CF-2563-97EDD55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C23CE-A2B5-1A51-E96D-4023402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6DB89-883C-D20F-3686-F010D4B0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BC731-38C1-646E-CC78-E4ED54DE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C59E2-C82F-1B6E-DCDF-DBC252FA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8C1EE-B86A-D5C3-2C32-E07E54A0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7E8F8D-63DC-6F01-74A6-2B15BD1C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A2EDD-BB6F-74B8-4B83-5F78195D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D3182-1B60-3D52-36AD-4B44A8D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8C2D1A-EB99-1F68-A31C-6B144976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CD103-9AE7-5EFF-7A3F-B0B426F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29BA2-D204-5447-14EF-3A5CE5A6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F6FA9-04A4-1558-1E7A-BD662DEC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8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526C6-CC10-A140-DA8B-827F86E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33CD3-C245-03E4-2810-28B3D0EDD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1F4A6E-F552-22F2-6E11-52441098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8CC47F-BEF2-AEAA-A5EF-54B3F97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DC7B23-ABC0-CB9C-0A7A-7024D737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F7734-BF15-7EEB-2D85-CE6ECA81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0AAF1-9B5B-9A3F-D083-B2067122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BE570-F425-734A-C8DE-C97F849F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EFC065-511D-DCAC-C3CD-C66B3B17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897396-B562-EABC-CA75-4D79F1F06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DEFBDE-3F40-AA23-0706-AF62980F1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252B2F-9176-64CD-42DC-2BEF3D71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AFC18D-FDDB-3984-E3A4-90A8CBB8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33576E-CDBD-EE9C-4FA1-A28EAA7C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5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98242-759B-87E1-D313-A8389BB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F3DCBE-4E37-5A7B-2DDF-430C0852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A4BB94-39C5-C257-C21C-A6CD407F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5776A1-8A5A-2492-603A-5C4A9CFF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8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779C-21AB-1846-B8BD-6DB5A340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B27864-4B31-AB69-F817-90EFA7FB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503B-84EC-BA6E-6480-6F7280F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0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837B-195F-2E7F-5FD0-F875931D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F887D7-4405-ABB6-3132-4EF3A3A5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5A5FB0-2165-4D65-7AB2-DC941C7C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CA21E-7BCB-3D36-0218-AEAEA1C8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C08DD7-C3DE-09FF-842C-870A9523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17C3F4-C684-3C42-1054-9BD05E5C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2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998D8-A726-5FE0-F2BE-FF15E80A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6250C2-DD4B-4061-4D55-E556C6B41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D10494-E78C-A8D4-9B2D-CE0DCAC6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7FA1A-58FB-77F2-84DA-04CD47B8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E6A9AB-FE46-7D40-9042-6DAF91C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8C64B-2A98-6DA9-CCAC-A79B85DA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48096A-605F-4BB1-E1FA-35D8E719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EF7F5-4831-38EA-B3D1-3EC7624A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F90A8-C256-2455-70E1-0DC05D0AE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1CE4-91F7-4D1B-B58A-449D883EFA6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D2FF6-3EB3-312E-DE5B-7D7D6646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E7C0E-5BD4-1F12-1F8D-5960465F4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B26D-1392-4149-B4BC-D46F5A1B4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32">
            <a:extLst>
              <a:ext uri="{FF2B5EF4-FFF2-40B4-BE49-F238E27FC236}">
                <a16:creationId xmlns:a16="http://schemas.microsoft.com/office/drawing/2014/main" id="{2055699D-8430-9EF2-9F1B-25391EAE2E33}"/>
              </a:ext>
            </a:extLst>
          </p:cNvPr>
          <p:cNvSpPr txBox="1"/>
          <p:nvPr/>
        </p:nvSpPr>
        <p:spPr>
          <a:xfrm>
            <a:off x="4255984" y="5314070"/>
            <a:ext cx="28266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400" b="1" dirty="0">
              <a:solidFill>
                <a:srgbClr val="0070C0"/>
              </a:solidFill>
            </a:endParaRPr>
          </a:p>
          <a:p>
            <a:r>
              <a:rPr kumimoji="1" lang="ja-JP" altLang="en-US" sz="1400" b="1" dirty="0">
                <a:solidFill>
                  <a:srgbClr val="0070C0"/>
                </a:solidFill>
              </a:rPr>
              <a:t>ダミー生成＆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DRC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：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5H</a:t>
            </a:r>
          </a:p>
          <a:p>
            <a:r>
              <a:rPr kumimoji="1" lang="ja-JP" altLang="en-US" sz="1400" b="1" dirty="0">
                <a:solidFill>
                  <a:srgbClr val="0070C0"/>
                </a:solidFill>
              </a:rPr>
              <a:t>ダミー後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DRC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の確認＆修正＝１ｄ</a:t>
            </a:r>
            <a:endParaRPr kumimoji="1" lang="en-US" altLang="ja-JP" sz="1400" b="1" dirty="0">
              <a:solidFill>
                <a:srgbClr val="0070C0"/>
              </a:solidFill>
            </a:endParaRPr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2EA78D59-E9DB-475D-4443-5D3B7C158AD0}"/>
              </a:ext>
            </a:extLst>
          </p:cNvPr>
          <p:cNvSpPr/>
          <p:nvPr/>
        </p:nvSpPr>
        <p:spPr>
          <a:xfrm>
            <a:off x="7220367" y="5567713"/>
            <a:ext cx="196326" cy="5271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AF3400-D2D9-D594-A8A3-36F47CF450C3}"/>
              </a:ext>
            </a:extLst>
          </p:cNvPr>
          <p:cNvSpPr txBox="1"/>
          <p:nvPr/>
        </p:nvSpPr>
        <p:spPr>
          <a:xfrm>
            <a:off x="4234909" y="6075203"/>
            <a:ext cx="407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0070C0"/>
                </a:solidFill>
              </a:rPr>
              <a:t>FTP: 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３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H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ｘ２</a:t>
            </a:r>
            <a:endParaRPr kumimoji="1" lang="en-US" altLang="ja-JP" sz="1400" b="1" dirty="0">
              <a:solidFill>
                <a:srgbClr val="0070C0"/>
              </a:solidFill>
            </a:endParaRPr>
          </a:p>
          <a:p>
            <a:r>
              <a:rPr kumimoji="1" lang="en-US" altLang="ja-JP" sz="1400" b="1" dirty="0">
                <a:solidFill>
                  <a:srgbClr val="0070C0"/>
                </a:solidFill>
              </a:rPr>
              <a:t>MT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フォーム＆ウエーバー・レポート＝</a:t>
            </a:r>
            <a:r>
              <a:rPr kumimoji="1" lang="en-US" altLang="ja-JP" sz="1400" b="1" dirty="0">
                <a:solidFill>
                  <a:srgbClr val="0070C0"/>
                </a:solidFill>
              </a:rPr>
              <a:t>0.5d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FB6F1A-F9DA-1E3D-FE6C-382F51A8C90E}"/>
              </a:ext>
            </a:extLst>
          </p:cNvPr>
          <p:cNvSpPr txBox="1"/>
          <p:nvPr/>
        </p:nvSpPr>
        <p:spPr>
          <a:xfrm>
            <a:off x="7491995" y="569680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70C0"/>
                </a:solidFill>
              </a:rPr>
              <a:t>x2</a:t>
            </a:r>
            <a:r>
              <a:rPr kumimoji="1" lang="ja-JP" altLang="en-US" sz="1400" b="1" dirty="0">
                <a:solidFill>
                  <a:srgbClr val="0070C0"/>
                </a:solidFill>
              </a:rPr>
              <a:t>回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9370606B-C28B-F313-DDEE-4D17927D9774}"/>
              </a:ext>
            </a:extLst>
          </p:cNvPr>
          <p:cNvSpPr/>
          <p:nvPr/>
        </p:nvSpPr>
        <p:spPr>
          <a:xfrm>
            <a:off x="7954400" y="5709220"/>
            <a:ext cx="333816" cy="937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C624C9-670A-273F-33E7-7235AB015F03}"/>
              </a:ext>
            </a:extLst>
          </p:cNvPr>
          <p:cNvSpPr txBox="1"/>
          <p:nvPr/>
        </p:nvSpPr>
        <p:spPr>
          <a:xfrm>
            <a:off x="8257545" y="590313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</a:t>
            </a:r>
            <a:r>
              <a:rPr kumimoji="1" lang="ja-JP" altLang="en-US" sz="1400" dirty="0"/>
              <a:t>日とする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9E394A1-37B4-9CB8-A123-88B28A6864B9}"/>
              </a:ext>
            </a:extLst>
          </p:cNvPr>
          <p:cNvSpPr/>
          <p:nvPr/>
        </p:nvSpPr>
        <p:spPr>
          <a:xfrm>
            <a:off x="10074505" y="1154214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CEB58F45-EA1F-EEBA-06D9-85453902F35F}"/>
              </a:ext>
            </a:extLst>
          </p:cNvPr>
          <p:cNvSpPr/>
          <p:nvPr/>
        </p:nvSpPr>
        <p:spPr>
          <a:xfrm>
            <a:off x="5019377" y="1081807"/>
            <a:ext cx="211015" cy="1819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E784905D-5EBC-7DD1-1B66-521163AA77E6}"/>
              </a:ext>
            </a:extLst>
          </p:cNvPr>
          <p:cNvSpPr/>
          <p:nvPr/>
        </p:nvSpPr>
        <p:spPr>
          <a:xfrm>
            <a:off x="2981606" y="1832067"/>
            <a:ext cx="211015" cy="1819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F97BF2-CCAF-F9CC-D049-447F14ACF8DA}"/>
              </a:ext>
            </a:extLst>
          </p:cNvPr>
          <p:cNvCxnSpPr>
            <a:cxnSpLocks/>
          </p:cNvCxnSpPr>
          <p:nvPr/>
        </p:nvCxnSpPr>
        <p:spPr>
          <a:xfrm>
            <a:off x="1140469" y="1028214"/>
            <a:ext cx="201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E3C24B9-1BED-E0FA-4329-B187997EB63A}"/>
              </a:ext>
            </a:extLst>
          </p:cNvPr>
          <p:cNvCxnSpPr>
            <a:cxnSpLocks/>
          </p:cNvCxnSpPr>
          <p:nvPr/>
        </p:nvCxnSpPr>
        <p:spPr>
          <a:xfrm>
            <a:off x="3157194" y="1030190"/>
            <a:ext cx="201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29B8573-B978-DBA0-6C2F-7F6FEF910FF2}"/>
              </a:ext>
            </a:extLst>
          </p:cNvPr>
          <p:cNvCxnSpPr>
            <a:cxnSpLocks/>
          </p:cNvCxnSpPr>
          <p:nvPr/>
        </p:nvCxnSpPr>
        <p:spPr>
          <a:xfrm>
            <a:off x="5173920" y="1032167"/>
            <a:ext cx="201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7A4727-2E25-5976-DB8A-7DBAD2142B49}"/>
              </a:ext>
            </a:extLst>
          </p:cNvPr>
          <p:cNvCxnSpPr>
            <a:cxnSpLocks/>
          </p:cNvCxnSpPr>
          <p:nvPr/>
        </p:nvCxnSpPr>
        <p:spPr>
          <a:xfrm>
            <a:off x="7190646" y="1034143"/>
            <a:ext cx="201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7EA85A2-1E65-EF42-8234-426D192E30B5}"/>
              </a:ext>
            </a:extLst>
          </p:cNvPr>
          <p:cNvCxnSpPr>
            <a:cxnSpLocks/>
          </p:cNvCxnSpPr>
          <p:nvPr/>
        </p:nvCxnSpPr>
        <p:spPr>
          <a:xfrm>
            <a:off x="9233535" y="1024263"/>
            <a:ext cx="92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12F63C-0833-E780-33A7-6D46FC89A4BF}"/>
              </a:ext>
            </a:extLst>
          </p:cNvPr>
          <p:cNvSpPr txBox="1"/>
          <p:nvPr/>
        </p:nvSpPr>
        <p:spPr>
          <a:xfrm>
            <a:off x="1061980" y="636922"/>
            <a:ext cx="568047" cy="363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7/3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E18469-1153-6486-1E0C-DDDE06CC7FC8}"/>
              </a:ext>
            </a:extLst>
          </p:cNvPr>
          <p:cNvSpPr txBox="1"/>
          <p:nvPr/>
        </p:nvSpPr>
        <p:spPr>
          <a:xfrm>
            <a:off x="9811652" y="124996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8/7</a:t>
            </a:r>
          </a:p>
          <a:p>
            <a:pPr algn="ctr"/>
            <a:r>
              <a:rPr kumimoji="1" lang="ja-JP" altLang="en-US" sz="1400" dirty="0"/>
              <a:t>（代理店締め切</a:t>
            </a:r>
            <a:r>
              <a:rPr lang="ja-JP" altLang="en-US" sz="1400" dirty="0"/>
              <a:t>り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A2A9F3-0539-B0B9-0CA3-8BC22EF081DD}"/>
              </a:ext>
            </a:extLst>
          </p:cNvPr>
          <p:cNvSpPr txBox="1"/>
          <p:nvPr/>
        </p:nvSpPr>
        <p:spPr>
          <a:xfrm>
            <a:off x="3039462" y="61518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478DAC-FC56-1CB4-DCBD-EDACC8D91FA7}"/>
              </a:ext>
            </a:extLst>
          </p:cNvPr>
          <p:cNvSpPr txBox="1"/>
          <p:nvPr/>
        </p:nvSpPr>
        <p:spPr>
          <a:xfrm>
            <a:off x="5043105" y="6290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7/18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A46CBA-5721-C54C-F1AA-8928BC30D29B}"/>
              </a:ext>
            </a:extLst>
          </p:cNvPr>
          <p:cNvSpPr txBox="1"/>
          <p:nvPr/>
        </p:nvSpPr>
        <p:spPr>
          <a:xfrm>
            <a:off x="7046748" y="64285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7/2</a:t>
            </a:r>
            <a:r>
              <a:rPr kumimoji="1" lang="ja-JP" altLang="en-US" sz="1400" dirty="0"/>
              <a:t>６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FBEBF4-0B7D-3706-5429-6FDE0969A71E}"/>
              </a:ext>
            </a:extLst>
          </p:cNvPr>
          <p:cNvSpPr txBox="1"/>
          <p:nvPr/>
        </p:nvSpPr>
        <p:spPr>
          <a:xfrm>
            <a:off x="10125167" y="1094046"/>
            <a:ext cx="503020" cy="363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TO</a:t>
            </a:r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E29246-01DB-E539-D226-0135E1AF5C4C}"/>
              </a:ext>
            </a:extLst>
          </p:cNvPr>
          <p:cNvSpPr txBox="1"/>
          <p:nvPr/>
        </p:nvSpPr>
        <p:spPr>
          <a:xfrm>
            <a:off x="8716206" y="6670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7/31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72592D-AA12-B4B4-7F41-0281F6A99514}"/>
              </a:ext>
            </a:extLst>
          </p:cNvPr>
          <p:cNvCxnSpPr>
            <a:cxnSpLocks/>
          </p:cNvCxnSpPr>
          <p:nvPr/>
        </p:nvCxnSpPr>
        <p:spPr>
          <a:xfrm>
            <a:off x="1394708" y="1801181"/>
            <a:ext cx="1697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9BDFF91-C0F4-EBCA-9F8F-87E6C15AFE50}"/>
              </a:ext>
            </a:extLst>
          </p:cNvPr>
          <p:cNvSpPr txBox="1"/>
          <p:nvPr/>
        </p:nvSpPr>
        <p:spPr>
          <a:xfrm>
            <a:off x="1432042" y="1831082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GND</a:t>
            </a:r>
            <a:r>
              <a:rPr kumimoji="1" lang="ja-JP" altLang="en-US" sz="1400" dirty="0"/>
              <a:t>強化前</a:t>
            </a:r>
            <a:endParaRPr kumimoji="1" lang="en-US" altLang="ja-JP" sz="1400" dirty="0"/>
          </a:p>
          <a:p>
            <a:r>
              <a:rPr lang="ja-JP" altLang="en-US" sz="1400" dirty="0"/>
              <a:t>禁止領域設定</a:t>
            </a:r>
            <a:endParaRPr kumimoji="1" lang="en-US" altLang="ja-JP" sz="1400" dirty="0"/>
          </a:p>
          <a:p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endParaRPr lang="en-US" altLang="ja-JP" sz="1400" dirty="0"/>
          </a:p>
          <a:p>
            <a:r>
              <a:rPr kumimoji="1" lang="ja-JP" altLang="en-US" sz="1400" dirty="0"/>
              <a:t>アンテナ</a:t>
            </a:r>
            <a:endParaRPr kumimoji="1" lang="en-US" altLang="ja-JP" sz="1400" dirty="0"/>
          </a:p>
          <a:p>
            <a:r>
              <a:rPr lang="en-US" altLang="ja-JP" sz="1400" dirty="0"/>
              <a:t>LVS</a:t>
            </a:r>
            <a:endParaRPr kumimoji="1" lang="ja-JP" altLang="en-US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8B0833A-818D-0273-8BA0-8FEC75475A51}"/>
              </a:ext>
            </a:extLst>
          </p:cNvPr>
          <p:cNvSpPr txBox="1"/>
          <p:nvPr/>
        </p:nvSpPr>
        <p:spPr>
          <a:xfrm>
            <a:off x="5071695" y="3764471"/>
            <a:ext cx="2079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統合作業</a:t>
            </a:r>
            <a:endParaRPr lang="en-US" altLang="ja-JP" sz="1600" dirty="0"/>
          </a:p>
          <a:p>
            <a:r>
              <a:rPr lang="en-US" altLang="ja-JP" sz="1600" dirty="0"/>
              <a:t>DRC</a:t>
            </a:r>
            <a:r>
              <a:rPr lang="ja-JP" altLang="en-US" sz="1600" dirty="0"/>
              <a:t>、ダミー生成</a:t>
            </a:r>
            <a:endParaRPr lang="en-US" altLang="ja-JP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6F2733-4066-C5BB-B8CE-455DEAAE31BD}"/>
              </a:ext>
            </a:extLst>
          </p:cNvPr>
          <p:cNvSpPr txBox="1"/>
          <p:nvPr/>
        </p:nvSpPr>
        <p:spPr>
          <a:xfrm>
            <a:off x="448176" y="3626876"/>
            <a:ext cx="923424" cy="37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NICT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89BD82E-5EE7-C156-CDE3-3F2D512843BD}"/>
              </a:ext>
            </a:extLst>
          </p:cNvPr>
          <p:cNvSpPr txBox="1"/>
          <p:nvPr/>
        </p:nvSpPr>
        <p:spPr>
          <a:xfrm>
            <a:off x="481262" y="1649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明大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D200120-FDAF-AF38-AED9-BDB83CCD1A27}"/>
              </a:ext>
            </a:extLst>
          </p:cNvPr>
          <p:cNvCxnSpPr>
            <a:cxnSpLocks/>
          </p:cNvCxnSpPr>
          <p:nvPr/>
        </p:nvCxnSpPr>
        <p:spPr>
          <a:xfrm>
            <a:off x="1366634" y="3754307"/>
            <a:ext cx="153119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FF8EDF-214F-425A-0A4D-9535944EEED5}"/>
              </a:ext>
            </a:extLst>
          </p:cNvPr>
          <p:cNvSpPr txBox="1"/>
          <p:nvPr/>
        </p:nvSpPr>
        <p:spPr>
          <a:xfrm>
            <a:off x="1391937" y="3796240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TEG1</a:t>
            </a:r>
          </a:p>
          <a:p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r>
              <a:rPr kumimoji="1" lang="ja-JP" altLang="en-US" sz="1400" dirty="0"/>
              <a:t>了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2F6ED9E-A256-93B7-44E0-EDECFB6532F5}"/>
              </a:ext>
            </a:extLst>
          </p:cNvPr>
          <p:cNvCxnSpPr>
            <a:cxnSpLocks/>
          </p:cNvCxnSpPr>
          <p:nvPr/>
        </p:nvCxnSpPr>
        <p:spPr>
          <a:xfrm>
            <a:off x="3022981" y="3739499"/>
            <a:ext cx="18772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5B67469-7DEA-1B00-DDE4-B47175DFFF3E}"/>
              </a:ext>
            </a:extLst>
          </p:cNvPr>
          <p:cNvCxnSpPr>
            <a:cxnSpLocks/>
          </p:cNvCxnSpPr>
          <p:nvPr/>
        </p:nvCxnSpPr>
        <p:spPr>
          <a:xfrm>
            <a:off x="3104148" y="2155196"/>
            <a:ext cx="0" cy="14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F9894D9-C21C-52BE-EFA1-0ACAFAF54B41}"/>
              </a:ext>
            </a:extLst>
          </p:cNvPr>
          <p:cNvSpPr txBox="1"/>
          <p:nvPr/>
        </p:nvSpPr>
        <p:spPr>
          <a:xfrm>
            <a:off x="2520770" y="2740732"/>
            <a:ext cx="10021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</a:t>
            </a:r>
            <a:r>
              <a:rPr kumimoji="1" lang="ja-JP" altLang="en-US" sz="1400" dirty="0"/>
              <a:t>次データ</a:t>
            </a:r>
            <a:endParaRPr kumimoji="1" lang="en-US" altLang="ja-JP" sz="1400" dirty="0"/>
          </a:p>
          <a:p>
            <a:r>
              <a:rPr lang="en-US" altLang="ja-JP" sz="1400" dirty="0" err="1"/>
              <a:t>toNICT</a:t>
            </a:r>
            <a:endParaRPr kumimoji="1" lang="ja-JP" altLang="en-US" sz="14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D9B5383-8FF5-234E-58C9-6D3ABC32348F}"/>
              </a:ext>
            </a:extLst>
          </p:cNvPr>
          <p:cNvCxnSpPr>
            <a:cxnSpLocks/>
          </p:cNvCxnSpPr>
          <p:nvPr/>
        </p:nvCxnSpPr>
        <p:spPr>
          <a:xfrm>
            <a:off x="3293846" y="1801181"/>
            <a:ext cx="1697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6364AFE-321F-19BD-7F27-AC320658EB6F}"/>
              </a:ext>
            </a:extLst>
          </p:cNvPr>
          <p:cNvSpPr txBox="1"/>
          <p:nvPr/>
        </p:nvSpPr>
        <p:spPr>
          <a:xfrm>
            <a:off x="3483580" y="1866252"/>
            <a:ext cx="1539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GND</a:t>
            </a:r>
            <a:r>
              <a:rPr kumimoji="1" lang="ja-JP" altLang="en-US" sz="1400" dirty="0"/>
              <a:t>強化</a:t>
            </a:r>
            <a:endParaRPr kumimoji="1" lang="en-US" altLang="ja-JP" sz="1400" dirty="0"/>
          </a:p>
          <a:p>
            <a:r>
              <a:rPr lang="en-US" altLang="ja-JP" sz="1400" dirty="0"/>
              <a:t>1</a:t>
            </a:r>
            <a:r>
              <a:rPr lang="ja-JP" altLang="en-US" sz="1400" dirty="0"/>
              <a:t>次データ</a:t>
            </a:r>
            <a:endParaRPr kumimoji="1" lang="en-US" altLang="ja-JP" sz="1400" dirty="0"/>
          </a:p>
          <a:p>
            <a:r>
              <a:rPr kumimoji="1" lang="en-US" altLang="ja-JP" sz="1400" dirty="0"/>
              <a:t>DRC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LVS</a:t>
            </a:r>
            <a:r>
              <a:rPr kumimoji="1" lang="ja-JP" altLang="en-US" sz="1400" dirty="0"/>
              <a:t>了</a:t>
            </a:r>
            <a:endParaRPr kumimoji="1" lang="en-US" altLang="ja-JP" sz="1400" dirty="0"/>
          </a:p>
          <a:p>
            <a:r>
              <a:rPr kumimoji="1" lang="en-US" altLang="ja-JP" sz="1400" dirty="0"/>
              <a:t>MT</a:t>
            </a:r>
            <a:r>
              <a:rPr kumimoji="1" lang="ja-JP" altLang="en-US" sz="1400" dirty="0"/>
              <a:t>フォーム</a:t>
            </a:r>
            <a:r>
              <a:rPr lang="ja-JP" altLang="en-US" sz="1400" dirty="0"/>
              <a:t>確認</a:t>
            </a:r>
            <a:endParaRPr lang="en-US" altLang="ja-JP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5258C90-EAFB-EFA2-7E5D-7A7F6B1DAA13}"/>
              </a:ext>
            </a:extLst>
          </p:cNvPr>
          <p:cNvCxnSpPr>
            <a:cxnSpLocks/>
          </p:cNvCxnSpPr>
          <p:nvPr/>
        </p:nvCxnSpPr>
        <p:spPr>
          <a:xfrm>
            <a:off x="5109690" y="3762945"/>
            <a:ext cx="18772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131A167-026C-7A3D-9CF0-80D0F7D2155E}"/>
              </a:ext>
            </a:extLst>
          </p:cNvPr>
          <p:cNvCxnSpPr>
            <a:cxnSpLocks/>
          </p:cNvCxnSpPr>
          <p:nvPr/>
        </p:nvCxnSpPr>
        <p:spPr>
          <a:xfrm>
            <a:off x="5920153" y="2661140"/>
            <a:ext cx="0" cy="93784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A5ED6F-3A32-3D13-9292-57C49462D525}"/>
              </a:ext>
            </a:extLst>
          </p:cNvPr>
          <p:cNvCxnSpPr>
            <a:cxnSpLocks/>
          </p:cNvCxnSpPr>
          <p:nvPr/>
        </p:nvCxnSpPr>
        <p:spPr>
          <a:xfrm>
            <a:off x="5263323" y="1824627"/>
            <a:ext cx="1697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3E41740-FC22-98B9-3DC6-977AB81289A8}"/>
              </a:ext>
            </a:extLst>
          </p:cNvPr>
          <p:cNvSpPr txBox="1"/>
          <p:nvPr/>
        </p:nvSpPr>
        <p:spPr>
          <a:xfrm>
            <a:off x="5570288" y="1901421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素子</a:t>
            </a:r>
            <a:r>
              <a:rPr lang="en-US" altLang="ja-JP" sz="1400" dirty="0"/>
              <a:t>TEG</a:t>
            </a:r>
            <a:r>
              <a:rPr lang="ja-JP" altLang="en-US" sz="1400" dirty="0"/>
              <a:t>作成</a:t>
            </a:r>
            <a:endParaRPr lang="en-US" altLang="ja-JP" sz="1400" dirty="0"/>
          </a:p>
          <a:p>
            <a:r>
              <a:rPr kumimoji="1" lang="en-US" altLang="ja-JP" sz="1400" dirty="0"/>
              <a:t>DRC</a:t>
            </a:r>
            <a:r>
              <a:rPr kumimoji="1" lang="ja-JP" altLang="en-US" sz="1400" dirty="0"/>
              <a:t>了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05A573-4C50-EA7D-2223-218D4555295B}"/>
              </a:ext>
            </a:extLst>
          </p:cNvPr>
          <p:cNvSpPr txBox="1"/>
          <p:nvPr/>
        </p:nvSpPr>
        <p:spPr>
          <a:xfrm>
            <a:off x="644769" y="558018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＊明大からの正式オーダー未了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411C496-33DB-9D76-446A-12C010296FF6}"/>
              </a:ext>
            </a:extLst>
          </p:cNvPr>
          <p:cNvCxnSpPr>
            <a:cxnSpLocks/>
          </p:cNvCxnSpPr>
          <p:nvPr/>
        </p:nvCxnSpPr>
        <p:spPr>
          <a:xfrm>
            <a:off x="5061901" y="2108303"/>
            <a:ext cx="0" cy="14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F112043-3C61-4760-859E-D06D91A622FF}"/>
              </a:ext>
            </a:extLst>
          </p:cNvPr>
          <p:cNvSpPr txBox="1"/>
          <p:nvPr/>
        </p:nvSpPr>
        <p:spPr>
          <a:xfrm>
            <a:off x="4513692" y="2834516"/>
            <a:ext cx="108234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１</a:t>
            </a:r>
            <a:r>
              <a:rPr kumimoji="1" lang="ja-JP" altLang="en-US" sz="1400" dirty="0"/>
              <a:t>次データ</a:t>
            </a:r>
            <a:endParaRPr kumimoji="1" lang="en-US" altLang="ja-JP" sz="1400" dirty="0"/>
          </a:p>
          <a:p>
            <a:r>
              <a:rPr lang="en-US" altLang="ja-JP" sz="1400" dirty="0" err="1"/>
              <a:t>toNICT</a:t>
            </a:r>
            <a:endParaRPr kumimoji="1" lang="ja-JP" altLang="en-US" sz="14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C263AE-1530-4DB2-3958-2BBF35DECCBA}"/>
              </a:ext>
            </a:extLst>
          </p:cNvPr>
          <p:cNvSpPr txBox="1"/>
          <p:nvPr/>
        </p:nvSpPr>
        <p:spPr>
          <a:xfrm>
            <a:off x="3020157" y="3787916"/>
            <a:ext cx="20793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統合作業（</a:t>
            </a:r>
            <a:r>
              <a:rPr lang="ja-JP" altLang="en-US" sz="1600" dirty="0"/>
              <a:t>仮）</a:t>
            </a:r>
            <a:endParaRPr lang="en-US" altLang="ja-JP" sz="1600" dirty="0"/>
          </a:p>
          <a:p>
            <a:r>
              <a:rPr lang="en-US" altLang="ja-JP" sz="1600" dirty="0"/>
              <a:t>DRC</a:t>
            </a:r>
            <a:r>
              <a:rPr lang="ja-JP" altLang="en-US" sz="1600" dirty="0"/>
              <a:t>、ダミー生成</a:t>
            </a:r>
            <a:endParaRPr lang="en-US" altLang="ja-JP" sz="1600" dirty="0"/>
          </a:p>
          <a:p>
            <a:r>
              <a:rPr kumimoji="1" lang="en-US" altLang="ja-JP" sz="1600" dirty="0"/>
              <a:t>TEG2</a:t>
            </a:r>
            <a:r>
              <a:rPr kumimoji="1" lang="ja-JP" altLang="en-US" sz="1600" dirty="0"/>
              <a:t>作成</a:t>
            </a:r>
            <a:endParaRPr kumimoji="1" lang="en-US" altLang="ja-JP" sz="1600" dirty="0"/>
          </a:p>
          <a:p>
            <a:r>
              <a:rPr lang="en-US" altLang="ja-JP" sz="1600" dirty="0"/>
              <a:t>MT</a:t>
            </a:r>
            <a:r>
              <a:rPr lang="ja-JP" altLang="en-US" sz="1600" dirty="0"/>
              <a:t>フォーム作成</a:t>
            </a:r>
            <a:endParaRPr kumimoji="1" lang="en-US" altLang="ja-JP" sz="16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915F95A-4B8E-139D-7139-105563033373}"/>
              </a:ext>
            </a:extLst>
          </p:cNvPr>
          <p:cNvSpPr txBox="1"/>
          <p:nvPr/>
        </p:nvSpPr>
        <p:spPr>
          <a:xfrm>
            <a:off x="6013939" y="302455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エラー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対応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0" name="二等辺三角形 79">
            <a:extLst>
              <a:ext uri="{FF2B5EF4-FFF2-40B4-BE49-F238E27FC236}">
                <a16:creationId xmlns:a16="http://schemas.microsoft.com/office/drawing/2014/main" id="{81805FF1-A13A-5B01-C67E-88AE85B25E7B}"/>
              </a:ext>
            </a:extLst>
          </p:cNvPr>
          <p:cNvSpPr/>
          <p:nvPr/>
        </p:nvSpPr>
        <p:spPr>
          <a:xfrm>
            <a:off x="7022093" y="3818761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8E1B65C-6141-556A-1F71-7745336A3B88}"/>
              </a:ext>
            </a:extLst>
          </p:cNvPr>
          <p:cNvCxnSpPr>
            <a:cxnSpLocks/>
          </p:cNvCxnSpPr>
          <p:nvPr/>
        </p:nvCxnSpPr>
        <p:spPr>
          <a:xfrm>
            <a:off x="7137782" y="3786391"/>
            <a:ext cx="1068372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DCB6FD8-0312-6C85-F26E-6C12172AB4A3}"/>
              </a:ext>
            </a:extLst>
          </p:cNvPr>
          <p:cNvSpPr txBox="1"/>
          <p:nvPr/>
        </p:nvSpPr>
        <p:spPr>
          <a:xfrm>
            <a:off x="6799385" y="4079630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Dry-RUN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A393E6F-960D-0BC4-3B7A-456B2F2F6FCC}"/>
              </a:ext>
            </a:extLst>
          </p:cNvPr>
          <p:cNvSpPr txBox="1"/>
          <p:nvPr/>
        </p:nvSpPr>
        <p:spPr>
          <a:xfrm>
            <a:off x="7854462" y="132470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判断（</a:t>
            </a:r>
            <a:r>
              <a:rPr kumimoji="1" lang="en-US" altLang="ja-JP" dirty="0">
                <a:solidFill>
                  <a:srgbClr val="FF0000"/>
                </a:solidFill>
              </a:rPr>
              <a:t>Go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r>
              <a:rPr kumimoji="1" lang="ja-JP" altLang="en-US" dirty="0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14CD300-7431-9D6E-7B62-BE37214B89A7}"/>
              </a:ext>
            </a:extLst>
          </p:cNvPr>
          <p:cNvCxnSpPr>
            <a:cxnSpLocks/>
          </p:cNvCxnSpPr>
          <p:nvPr/>
        </p:nvCxnSpPr>
        <p:spPr>
          <a:xfrm>
            <a:off x="7068677" y="1824627"/>
            <a:ext cx="23918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820696C-C6EB-1EB6-C68F-5E8FA43AD198}"/>
              </a:ext>
            </a:extLst>
          </p:cNvPr>
          <p:cNvCxnSpPr>
            <a:cxnSpLocks/>
          </p:cNvCxnSpPr>
          <p:nvPr/>
        </p:nvCxnSpPr>
        <p:spPr>
          <a:xfrm>
            <a:off x="8555378" y="1897288"/>
            <a:ext cx="0" cy="269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942196B6-780E-DDC1-F501-E2DA98426FE6}"/>
              </a:ext>
            </a:extLst>
          </p:cNvPr>
          <p:cNvCxnSpPr>
            <a:cxnSpLocks/>
          </p:cNvCxnSpPr>
          <p:nvPr/>
        </p:nvCxnSpPr>
        <p:spPr>
          <a:xfrm>
            <a:off x="7337073" y="4841467"/>
            <a:ext cx="29323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A26FB12-9975-B803-C8B2-BF635BC09C2C}"/>
              </a:ext>
            </a:extLst>
          </p:cNvPr>
          <p:cNvCxnSpPr>
            <a:cxnSpLocks/>
          </p:cNvCxnSpPr>
          <p:nvPr/>
        </p:nvCxnSpPr>
        <p:spPr>
          <a:xfrm>
            <a:off x="9472245" y="2203939"/>
            <a:ext cx="0" cy="261424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3DCF0C2-1B43-5D6F-25BE-E421403F11DD}"/>
              </a:ext>
            </a:extLst>
          </p:cNvPr>
          <p:cNvSpPr txBox="1"/>
          <p:nvPr/>
        </p:nvSpPr>
        <p:spPr>
          <a:xfrm>
            <a:off x="9483970" y="2708028"/>
            <a:ext cx="2063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エラー</a:t>
            </a:r>
            <a:r>
              <a:rPr lang="ja-JP" altLang="en-US" sz="1600" dirty="0">
                <a:solidFill>
                  <a:srgbClr val="FF0000"/>
                </a:solidFill>
              </a:rPr>
              <a:t>対応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 dirty="0">
                <a:solidFill>
                  <a:srgbClr val="FF0000"/>
                </a:solidFill>
              </a:rPr>
              <a:t>ウエーバ・レポ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8/5 NICT</a:t>
            </a:r>
            <a:r>
              <a:rPr lang="ja-JP" altLang="en-US" sz="1600" dirty="0">
                <a:solidFill>
                  <a:srgbClr val="FF0000"/>
                </a:solidFill>
              </a:rPr>
              <a:t>締め切り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27D3F98-BCE6-4876-96CC-937FE3F31281}"/>
              </a:ext>
            </a:extLst>
          </p:cNvPr>
          <p:cNvSpPr txBox="1"/>
          <p:nvPr/>
        </p:nvSpPr>
        <p:spPr>
          <a:xfrm>
            <a:off x="8405446" y="4056185"/>
            <a:ext cx="9378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TSMC</a:t>
            </a:r>
            <a:endParaRPr kumimoji="1" lang="ja-JP" altLang="en-US" dirty="0"/>
          </a:p>
        </p:txBody>
      </p:sp>
      <p:sp>
        <p:nvSpPr>
          <p:cNvPr id="98" name="ひし形 97">
            <a:extLst>
              <a:ext uri="{FF2B5EF4-FFF2-40B4-BE49-F238E27FC236}">
                <a16:creationId xmlns:a16="http://schemas.microsoft.com/office/drawing/2014/main" id="{95515D53-4EC3-6A44-405A-D237439517A7}"/>
              </a:ext>
            </a:extLst>
          </p:cNvPr>
          <p:cNvSpPr/>
          <p:nvPr/>
        </p:nvSpPr>
        <p:spPr>
          <a:xfrm>
            <a:off x="8253045" y="3669322"/>
            <a:ext cx="257908" cy="2579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ひし形 99">
            <a:extLst>
              <a:ext uri="{FF2B5EF4-FFF2-40B4-BE49-F238E27FC236}">
                <a16:creationId xmlns:a16="http://schemas.microsoft.com/office/drawing/2014/main" id="{4D379001-DCCE-CF72-E7DF-9F950E0FB09E}"/>
              </a:ext>
            </a:extLst>
          </p:cNvPr>
          <p:cNvSpPr/>
          <p:nvPr/>
        </p:nvSpPr>
        <p:spPr>
          <a:xfrm>
            <a:off x="9061938" y="1055075"/>
            <a:ext cx="257908" cy="2579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D849539B-1F23-5E97-0D1C-AD3BD2164A35}"/>
              </a:ext>
            </a:extLst>
          </p:cNvPr>
          <p:cNvSpPr txBox="1"/>
          <p:nvPr/>
        </p:nvSpPr>
        <p:spPr>
          <a:xfrm>
            <a:off x="7381141" y="4866441"/>
            <a:ext cx="2079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最終版統合作業</a:t>
            </a:r>
            <a:endParaRPr lang="en-US" altLang="ja-JP" sz="1600" dirty="0"/>
          </a:p>
          <a:p>
            <a:r>
              <a:rPr lang="en-US" altLang="ja-JP" sz="1600" dirty="0"/>
              <a:t>DRC</a:t>
            </a:r>
            <a:r>
              <a:rPr lang="ja-JP" altLang="en-US" sz="1600" dirty="0"/>
              <a:t>、ダミー生成</a:t>
            </a:r>
            <a:endParaRPr lang="en-US" altLang="ja-JP" sz="1600" dirty="0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3F16796-CB99-C1ED-D2AC-DB99BA12B632}"/>
              </a:ext>
            </a:extLst>
          </p:cNvPr>
          <p:cNvCxnSpPr>
            <a:cxnSpLocks/>
          </p:cNvCxnSpPr>
          <p:nvPr/>
        </p:nvCxnSpPr>
        <p:spPr>
          <a:xfrm>
            <a:off x="7218947" y="1910862"/>
            <a:ext cx="0" cy="294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878C72E-8A0B-45F3-9A52-9A701A623D4C}"/>
              </a:ext>
            </a:extLst>
          </p:cNvPr>
          <p:cNvSpPr txBox="1"/>
          <p:nvPr/>
        </p:nvSpPr>
        <p:spPr>
          <a:xfrm>
            <a:off x="8253353" y="2541440"/>
            <a:ext cx="1082348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最終データ</a:t>
            </a:r>
            <a:endParaRPr kumimoji="1" lang="en-US" altLang="ja-JP" sz="1400" b="1" dirty="0"/>
          </a:p>
          <a:p>
            <a:r>
              <a:rPr lang="en-US" altLang="ja-JP" sz="1400" b="1" dirty="0" err="1"/>
              <a:t>toNICT</a:t>
            </a:r>
            <a:endParaRPr kumimoji="1" lang="ja-JP" altLang="en-US" sz="14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86ED03A-5FD6-7EBA-F830-69170163BF04}"/>
              </a:ext>
            </a:extLst>
          </p:cNvPr>
          <p:cNvSpPr txBox="1"/>
          <p:nvPr/>
        </p:nvSpPr>
        <p:spPr>
          <a:xfrm>
            <a:off x="6729353" y="2635224"/>
            <a:ext cx="108234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２次データ</a:t>
            </a:r>
            <a:endParaRPr kumimoji="1" lang="en-US" altLang="ja-JP" sz="1400" dirty="0"/>
          </a:p>
          <a:p>
            <a:r>
              <a:rPr lang="en-US" altLang="ja-JP" sz="1400" dirty="0" err="1"/>
              <a:t>toNICT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E0F464A-2873-A584-1CEB-896336BE0CE2}"/>
              </a:ext>
            </a:extLst>
          </p:cNvPr>
          <p:cNvSpPr txBox="1"/>
          <p:nvPr/>
        </p:nvSpPr>
        <p:spPr>
          <a:xfrm>
            <a:off x="8024545" y="198007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7/30:17:00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6E85F39-2ACF-AAFB-53D7-EF67A64B51F3}"/>
              </a:ext>
            </a:extLst>
          </p:cNvPr>
          <p:cNvSpPr txBox="1"/>
          <p:nvPr/>
        </p:nvSpPr>
        <p:spPr>
          <a:xfrm>
            <a:off x="9612448" y="5220568"/>
            <a:ext cx="25795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NICT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FTP</a:t>
            </a:r>
          </a:p>
          <a:p>
            <a:r>
              <a:rPr lang="en-US" altLang="ja-JP" sz="1600" dirty="0"/>
              <a:t>FTP</a:t>
            </a:r>
            <a:r>
              <a:rPr lang="ja-JP" altLang="en-US" sz="1600" dirty="0"/>
              <a:t>アドレス確認済</a:t>
            </a:r>
            <a:endParaRPr kumimoji="1" lang="en-US" altLang="ja-JP" sz="1600" dirty="0"/>
          </a:p>
          <a:p>
            <a:r>
              <a:rPr kumimoji="1" lang="ja-JP" altLang="en-US" sz="1600" dirty="0"/>
              <a:t>８</a:t>
            </a:r>
            <a:r>
              <a:rPr kumimoji="1" lang="en-US" altLang="ja-JP" sz="1600" dirty="0"/>
              <a:t>/7 10:00</a:t>
            </a:r>
            <a:r>
              <a:rPr lang="ja-JP" altLang="en-US" sz="16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8/8  10:00</a:t>
            </a:r>
            <a:r>
              <a:rPr kumimoji="1" lang="ja-JP" altLang="en-US" sz="1600" dirty="0"/>
              <a:t>まで差し替え可</a:t>
            </a:r>
          </a:p>
        </p:txBody>
      </p:sp>
      <p:sp>
        <p:nvSpPr>
          <p:cNvPr id="111" name="二等辺三角形 110">
            <a:extLst>
              <a:ext uri="{FF2B5EF4-FFF2-40B4-BE49-F238E27FC236}">
                <a16:creationId xmlns:a16="http://schemas.microsoft.com/office/drawing/2014/main" id="{072423A8-C9ED-E759-70AD-8773DE927AD6}"/>
              </a:ext>
            </a:extLst>
          </p:cNvPr>
          <p:cNvSpPr/>
          <p:nvPr/>
        </p:nvSpPr>
        <p:spPr>
          <a:xfrm>
            <a:off x="10180012" y="4893876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二等辺三角形 114">
            <a:extLst>
              <a:ext uri="{FF2B5EF4-FFF2-40B4-BE49-F238E27FC236}">
                <a16:creationId xmlns:a16="http://schemas.microsoft.com/office/drawing/2014/main" id="{9EC73B15-A6C8-BAA5-F5C6-296517E7E0F5}"/>
              </a:ext>
            </a:extLst>
          </p:cNvPr>
          <p:cNvSpPr/>
          <p:nvPr/>
        </p:nvSpPr>
        <p:spPr>
          <a:xfrm>
            <a:off x="9347674" y="1810707"/>
            <a:ext cx="211015" cy="18190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327D9DB-A3F7-AC3F-C058-61C331AB2AC7}"/>
              </a:ext>
            </a:extLst>
          </p:cNvPr>
          <p:cNvSpPr txBox="1"/>
          <p:nvPr/>
        </p:nvSpPr>
        <p:spPr>
          <a:xfrm>
            <a:off x="9486900" y="1954796"/>
            <a:ext cx="55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8/5 </a:t>
            </a:r>
            <a:endParaRPr lang="ja-JP" altLang="en-US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5C3D3542-485F-700D-A84A-239ED9B313B7}"/>
              </a:ext>
            </a:extLst>
          </p:cNvPr>
          <p:cNvSpPr txBox="1"/>
          <p:nvPr/>
        </p:nvSpPr>
        <p:spPr>
          <a:xfrm>
            <a:off x="9646399" y="70868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8/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９：明大停電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E4DA592-49AA-D13B-5F7D-C02B2DCA7D63}"/>
              </a:ext>
            </a:extLst>
          </p:cNvPr>
          <p:cNvSpPr txBox="1"/>
          <p:nvPr/>
        </p:nvSpPr>
        <p:spPr>
          <a:xfrm>
            <a:off x="11214538" y="84082"/>
            <a:ext cx="64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0704</a:t>
            </a:r>
          </a:p>
          <a:p>
            <a:r>
              <a:rPr lang="en-US" altLang="ja-JP" sz="1400" dirty="0"/>
              <a:t>NICT</a:t>
            </a:r>
          </a:p>
          <a:p>
            <a:r>
              <a:rPr lang="en-US" altLang="ja-JP" sz="1400" dirty="0"/>
              <a:t>Tanoi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09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168</Words>
  <Application>Microsoft Office PowerPoint</Application>
  <PresentationFormat>ワイド画面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田野井 聡</dc:creator>
  <cp:lastModifiedBy>Ohtsuka Yuta</cp:lastModifiedBy>
  <cp:revision>5</cp:revision>
  <dcterms:created xsi:type="dcterms:W3CDTF">2023-07-04T07:32:00Z</dcterms:created>
  <dcterms:modified xsi:type="dcterms:W3CDTF">2023-07-05T12:12:12Z</dcterms:modified>
</cp:coreProperties>
</file>