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02" r:id="rId3"/>
    <p:sldId id="409" r:id="rId4"/>
    <p:sldId id="398" r:id="rId5"/>
    <p:sldId id="404" r:id="rId6"/>
    <p:sldId id="407" r:id="rId7"/>
    <p:sldId id="415" r:id="rId8"/>
    <p:sldId id="416" r:id="rId9"/>
    <p:sldId id="276" r:id="rId10"/>
    <p:sldId id="280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48F1FD40-1157-46DC-89BB-2C7B270F91D4}">
          <p14:sldIdLst>
            <p14:sldId id="256"/>
          </p14:sldIdLst>
        </p14:section>
        <p14:section name="雑音について" id="{0BF0532E-65A3-4A09-BCE6-714FFA200C89}">
          <p14:sldIdLst>
            <p14:sldId id="402"/>
          </p14:sldIdLst>
        </p14:section>
        <p14:section name="R" id="{B1DA03E7-3C58-43EA-BA55-2D1BD437F114}">
          <p14:sldIdLst>
            <p14:sldId id="409"/>
          </p14:sldIdLst>
        </p14:section>
        <p14:section name="MA" id="{1AF1B79C-DA6D-4FC6-90B3-12567E5FB631}">
          <p14:sldIdLst>
            <p14:sldId id="398"/>
          </p14:sldIdLst>
        </p14:section>
        <p14:section name="MB" id="{A928D914-6B7B-4014-9C07-0AEAE555B594}">
          <p14:sldIdLst>
            <p14:sldId id="404"/>
          </p14:sldIdLst>
        </p14:section>
        <p14:section name="MC" id="{5951031A-3B9F-41FE-B0FE-2739C049FBC0}">
          <p14:sldIdLst>
            <p14:sldId id="407"/>
          </p14:sldIdLst>
        </p14:section>
        <p14:section name="回路の熱雑音" id="{8E5E626B-553F-4A02-B3D0-82DB5D35CB08}">
          <p14:sldIdLst>
            <p14:sldId id="415"/>
            <p14:sldId id="416"/>
          </p14:sldIdLst>
        </p14:section>
        <p14:section name="チップサイズについて" id="{26AD685A-6012-4EA5-991D-E2CD01460D33}">
          <p14:sldIdLst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54"/>
    <a:srgbClr val="4BD0FF"/>
    <a:srgbClr val="FF00FF"/>
    <a:srgbClr val="00B8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42D9C-FF43-4FD7-BD7B-C6918EB563A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BE96-F9E2-40A3-9AAA-518E3A8D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4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55826"/>
            <a:ext cx="10363200" cy="1470025"/>
          </a:xfrm>
        </p:spPr>
        <p:txBody>
          <a:bodyPr/>
          <a:lstStyle/>
          <a:p>
            <a:pPr algn="ctr"/>
            <a:r>
              <a:rPr kumimoji="1" lang="ja-JP" altLang="en-US" sz="4000" dirty="0"/>
              <a:t>回路の熱雑音と</a:t>
            </a:r>
            <a:br>
              <a:rPr kumimoji="1" lang="en-US" altLang="ja-JP" sz="4000" dirty="0"/>
            </a:br>
            <a:r>
              <a:rPr kumimoji="1" lang="en-US" altLang="ja-JP" sz="4000" dirty="0"/>
              <a:t>8</a:t>
            </a:r>
            <a:r>
              <a:rPr kumimoji="1" lang="ja-JP" altLang="en-US" sz="4000" dirty="0"/>
              <a:t>入力積和演算回路のチップサイズの想定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M2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C0B3D-0E40-F931-2D10-718E70FF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チップサイズ（８入力）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0F9BD7-4C99-AAD0-5394-86D09413D1CC}"/>
                  </a:ext>
                </a:extLst>
              </p:cNvPr>
              <p:cNvSpPr txBox="1"/>
              <p:nvPr/>
            </p:nvSpPr>
            <p:spPr>
              <a:xfrm>
                <a:off x="7051873" y="1515249"/>
                <a:ext cx="4881057" cy="223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0" dirty="0">
                    <a:latin typeface="Cambria Math" panose="02040503050406030204" pitchFamily="18" charset="0"/>
                  </a:rPr>
                  <a:t>・必要距離（全方位）</a:t>
                </a:r>
                <a:endParaRPr kumimoji="1" lang="en-US" altLang="ja-JP" sz="16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1600" b="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𝑃𝐴𝐷</m:t>
                            </m:r>
                            <m:r>
                              <a:rPr lang="ja-JP" altLang="en-US" sz="1600" i="1">
                                <a:latin typeface="Cambria Math" panose="02040503050406030204" pitchFamily="18" charset="0"/>
                              </a:rPr>
                              <m:t>数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×100+80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+(100+80+25)×2</m:t>
                    </m:r>
                  </m:oMath>
                </a14:m>
                <a:endParaRPr kumimoji="1" lang="en-US" altLang="ja-JP" sz="1600" dirty="0"/>
              </a:p>
              <a:p>
                <a:endParaRPr kumimoji="1" lang="en-US" altLang="ja-JP" sz="3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1600" dirty="0">
                    <a:latin typeface="Cambria Math" panose="02040503050406030204" pitchFamily="18" charset="0"/>
                  </a:rPr>
                  <a:t>・</a:t>
                </a:r>
                <a:r>
                  <a:rPr kumimoji="1" lang="en-US" altLang="ja-JP" sz="1600" dirty="0">
                    <a:latin typeface="Cambria Math" panose="02040503050406030204" pitchFamily="18" charset="0"/>
                  </a:rPr>
                  <a:t>PAD</a:t>
                </a:r>
                <a:r>
                  <a:rPr kumimoji="1" lang="ja-JP" altLang="en-US" sz="1600" dirty="0">
                    <a:latin typeface="Cambria Math" panose="02040503050406030204" pitchFamily="18" charset="0"/>
                  </a:rPr>
                  <a:t>数（東西、入力信号）</a:t>
                </a:r>
                <a:endParaRPr kumimoji="1" lang="en-US" altLang="ja-JP" sz="16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1600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𝐺𝑆𝐺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×?−(?−1)</m:t>
                    </m:r>
                  </m:oMath>
                </a14:m>
                <a:endParaRPr kumimoji="1" lang="en-US" altLang="ja-JP" sz="1600" dirty="0"/>
              </a:p>
              <a:p>
                <a:endParaRPr kumimoji="1" lang="ja-JP" altLang="en-US" sz="300" dirty="0"/>
              </a:p>
              <a:p>
                <a:r>
                  <a:rPr kumimoji="1" lang="ja-JP" altLang="en-US" sz="1600" b="0" dirty="0">
                    <a:latin typeface="Cambria Math" panose="02040503050406030204" pitchFamily="18" charset="0"/>
                  </a:rPr>
                  <a:t>・</a:t>
                </a:r>
                <a:r>
                  <a:rPr kumimoji="1" lang="en-US" altLang="ja-JP" sz="1600" b="0" dirty="0">
                    <a:latin typeface="Cambria Math" panose="02040503050406030204" pitchFamily="18" charset="0"/>
                  </a:rPr>
                  <a:t>PAD</a:t>
                </a:r>
                <a:r>
                  <a:rPr kumimoji="1" lang="ja-JP" altLang="en-US" sz="1600" b="0" dirty="0">
                    <a:latin typeface="Cambria Math" panose="02040503050406030204" pitchFamily="18" charset="0"/>
                  </a:rPr>
                  <a:t>数（北、直流＋出力信号）</a:t>
                </a:r>
                <a:endParaRPr kumimoji="1" lang="en-US" altLang="ja-JP" sz="16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1600" b="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𝐺𝑆𝐺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×2+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𝑃𝐺𝑃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×?+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×?</m:t>
                    </m:r>
                  </m:oMath>
                </a14:m>
                <a:endParaRPr kumimoji="1" lang="en-US" altLang="ja-JP" sz="1600" b="0" i="1" dirty="0"/>
              </a:p>
              <a:p>
                <a:endParaRPr kumimoji="1" lang="ja-JP" altLang="en-US" sz="300" dirty="0"/>
              </a:p>
              <a:p>
                <a:r>
                  <a:rPr kumimoji="1" lang="ja-JP" altLang="en-US" sz="1600" b="0" dirty="0">
                    <a:latin typeface="Cambria Math" panose="02040503050406030204" pitchFamily="18" charset="0"/>
                  </a:rPr>
                  <a:t>・</a:t>
                </a:r>
                <a:r>
                  <a:rPr kumimoji="1" lang="en-US" altLang="ja-JP" sz="1600" b="0" dirty="0">
                    <a:latin typeface="Cambria Math" panose="02040503050406030204" pitchFamily="18" charset="0"/>
                  </a:rPr>
                  <a:t>PAD</a:t>
                </a:r>
                <a:r>
                  <a:rPr kumimoji="1" lang="ja-JP" altLang="en-US" sz="1600" b="0" dirty="0">
                    <a:latin typeface="Cambria Math" panose="02040503050406030204" pitchFamily="18" charset="0"/>
                  </a:rPr>
                  <a:t>数（南、直流）</a:t>
                </a:r>
                <a:endParaRPr kumimoji="1" lang="en-US" altLang="ja-JP" sz="16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1600" b="0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𝑃𝐺𝑃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×?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0F9BD7-4C99-AAD0-5394-86D09413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873" y="1515249"/>
                <a:ext cx="4881057" cy="2232342"/>
              </a:xfrm>
              <a:prstGeom prst="rect">
                <a:avLst/>
              </a:prstGeom>
              <a:blipFill>
                <a:blip r:embed="rId2"/>
                <a:stretch>
                  <a:fillRect l="-749" t="-1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EE4E56F-C294-2D0D-6546-453B4D67714D}"/>
              </a:ext>
            </a:extLst>
          </p:cNvPr>
          <p:cNvGrpSpPr/>
          <p:nvPr/>
        </p:nvGrpSpPr>
        <p:grpSpPr>
          <a:xfrm>
            <a:off x="693719" y="1539002"/>
            <a:ext cx="6223293" cy="4729241"/>
            <a:chOff x="894021" y="1573837"/>
            <a:chExt cx="6223293" cy="4729241"/>
          </a:xfrm>
        </p:grpSpPr>
        <p:sp>
          <p:nvSpPr>
            <p:cNvPr id="277" name="テキスト ボックス 276">
              <a:extLst>
                <a:ext uri="{FF2B5EF4-FFF2-40B4-BE49-F238E27FC236}">
                  <a16:creationId xmlns:a16="http://schemas.microsoft.com/office/drawing/2014/main" id="{5ADF7E6B-1634-689B-2288-CA0DCE0AB244}"/>
                </a:ext>
              </a:extLst>
            </p:cNvPr>
            <p:cNvSpPr txBox="1"/>
            <p:nvPr/>
          </p:nvSpPr>
          <p:spPr>
            <a:xfrm>
              <a:off x="1888311" y="1573837"/>
              <a:ext cx="551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25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E03F688-6F11-E753-191D-8061E797FBAC}"/>
                </a:ext>
              </a:extLst>
            </p:cNvPr>
            <p:cNvSpPr/>
            <p:nvPr/>
          </p:nvSpPr>
          <p:spPr>
            <a:xfrm>
              <a:off x="2358444" y="1620850"/>
              <a:ext cx="4752127" cy="4086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2817C463-1CD7-1D98-6766-1FEE3CDEB856}"/>
                </a:ext>
              </a:extLst>
            </p:cNvPr>
            <p:cNvGrpSpPr/>
            <p:nvPr/>
          </p:nvGrpSpPr>
          <p:grpSpPr>
            <a:xfrm>
              <a:off x="5345691" y="5307854"/>
              <a:ext cx="981180" cy="249823"/>
              <a:chOff x="5345691" y="5307854"/>
              <a:chExt cx="981180" cy="249823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6C4D91A4-2FE4-606B-93E7-BA3C58BBE5BC}"/>
                  </a:ext>
                </a:extLst>
              </p:cNvPr>
              <p:cNvSpPr/>
              <p:nvPr/>
            </p:nvSpPr>
            <p:spPr>
              <a:xfrm>
                <a:off x="6077050" y="5307857"/>
                <a:ext cx="249821" cy="249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D48F8DF0-D72A-7453-4E32-526FD049A2CC}"/>
                  </a:ext>
                </a:extLst>
              </p:cNvPr>
              <p:cNvSpPr/>
              <p:nvPr/>
            </p:nvSpPr>
            <p:spPr>
              <a:xfrm>
                <a:off x="5713942" y="5307857"/>
                <a:ext cx="249821" cy="249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4AB42A7E-039D-C2FC-45CD-986C6933C4A0}"/>
                  </a:ext>
                </a:extLst>
              </p:cNvPr>
              <p:cNvSpPr/>
              <p:nvPr/>
            </p:nvSpPr>
            <p:spPr>
              <a:xfrm>
                <a:off x="5345691" y="5307854"/>
                <a:ext cx="249821" cy="249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33E9DABC-349F-E089-6158-5421DAF16D72}"/>
                </a:ext>
              </a:extLst>
            </p:cNvPr>
            <p:cNvGrpSpPr/>
            <p:nvPr/>
          </p:nvGrpSpPr>
          <p:grpSpPr>
            <a:xfrm>
              <a:off x="3147200" y="5309622"/>
              <a:ext cx="979822" cy="252467"/>
              <a:chOff x="3147200" y="5309622"/>
              <a:chExt cx="979822" cy="252467"/>
            </a:xfrm>
          </p:grpSpPr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1F5B3571-B00C-477B-702A-EDEEAA5C25BD}"/>
                  </a:ext>
                </a:extLst>
              </p:cNvPr>
              <p:cNvSpPr/>
              <p:nvPr/>
            </p:nvSpPr>
            <p:spPr>
              <a:xfrm>
                <a:off x="3511111" y="5312268"/>
                <a:ext cx="249821" cy="24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CE78D7B9-CB6F-AE8E-0FB5-842752D3C84B}"/>
                  </a:ext>
                </a:extLst>
              </p:cNvPr>
              <p:cNvSpPr/>
              <p:nvPr/>
            </p:nvSpPr>
            <p:spPr>
              <a:xfrm>
                <a:off x="3877201" y="5309622"/>
                <a:ext cx="249821" cy="24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AD963B21-E396-87E9-299A-2C1AB5FCFFD5}"/>
                  </a:ext>
                </a:extLst>
              </p:cNvPr>
              <p:cNvSpPr/>
              <p:nvPr/>
            </p:nvSpPr>
            <p:spPr>
              <a:xfrm>
                <a:off x="3147200" y="5312268"/>
                <a:ext cx="249821" cy="24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3E00BD17-151A-0CEC-49A8-2B5FEB1EAF9F}"/>
                </a:ext>
              </a:extLst>
            </p:cNvPr>
            <p:cNvCxnSpPr/>
            <p:nvPr/>
          </p:nvCxnSpPr>
          <p:spPr bwMode="auto">
            <a:xfrm>
              <a:off x="3135286" y="5199639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CBA6D352-462D-147A-BE37-C92FB23B68FC}"/>
                </a:ext>
              </a:extLst>
            </p:cNvPr>
            <p:cNvCxnSpPr/>
            <p:nvPr/>
          </p:nvCxnSpPr>
          <p:spPr bwMode="auto">
            <a:xfrm flipV="1">
              <a:off x="3135286" y="5071051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820EE8FA-6C79-40F2-D28A-F1B091927B76}"/>
                </a:ext>
              </a:extLst>
            </p:cNvPr>
            <p:cNvCxnSpPr/>
            <p:nvPr/>
          </p:nvCxnSpPr>
          <p:spPr bwMode="auto">
            <a:xfrm flipH="1" flipV="1">
              <a:off x="3406536" y="5071051"/>
              <a:ext cx="0" cy="2245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550C6D82-A649-1FAA-E26F-B06C2FF1E138}"/>
                </a:ext>
              </a:extLst>
            </p:cNvPr>
            <p:cNvCxnSpPr/>
            <p:nvPr/>
          </p:nvCxnSpPr>
          <p:spPr bwMode="auto">
            <a:xfrm flipH="1" flipV="1">
              <a:off x="3775336" y="5071051"/>
              <a:ext cx="0" cy="2245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1853B62E-F85E-DFF9-4DBC-C9AFFB5DC635}"/>
                </a:ext>
              </a:extLst>
            </p:cNvPr>
            <p:cNvCxnSpPr/>
            <p:nvPr/>
          </p:nvCxnSpPr>
          <p:spPr bwMode="auto">
            <a:xfrm>
              <a:off x="3405347" y="5199639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20CFE0BF-D555-39BC-164E-5080705ED940}"/>
                </a:ext>
              </a:extLst>
            </p:cNvPr>
            <p:cNvSpPr txBox="1"/>
            <p:nvPr/>
          </p:nvSpPr>
          <p:spPr>
            <a:xfrm>
              <a:off x="3046537" y="4872864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BA4E604C-3318-BF4F-67A8-C1ED17DD7A15}"/>
                </a:ext>
              </a:extLst>
            </p:cNvPr>
            <p:cNvSpPr txBox="1"/>
            <p:nvPr/>
          </p:nvSpPr>
          <p:spPr>
            <a:xfrm>
              <a:off x="3338498" y="4871106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DE20043B-EE2F-BA15-DA02-217A4D779DF0}"/>
                </a:ext>
              </a:extLst>
            </p:cNvPr>
            <p:cNvCxnSpPr/>
            <p:nvPr/>
          </p:nvCxnSpPr>
          <p:spPr bwMode="auto">
            <a:xfrm flipV="1">
              <a:off x="3135970" y="5574138"/>
              <a:ext cx="0" cy="43290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8833872C-8889-C127-1CD3-8638BFAB8815}"/>
                </a:ext>
              </a:extLst>
            </p:cNvPr>
            <p:cNvCxnSpPr/>
            <p:nvPr/>
          </p:nvCxnSpPr>
          <p:spPr bwMode="auto">
            <a:xfrm flipV="1">
              <a:off x="2766404" y="4927939"/>
              <a:ext cx="0" cy="95035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37CA324D-B678-5D08-C319-9CBFD5EC5B2A}"/>
                </a:ext>
              </a:extLst>
            </p:cNvPr>
            <p:cNvCxnSpPr/>
            <p:nvPr/>
          </p:nvCxnSpPr>
          <p:spPr bwMode="auto">
            <a:xfrm flipV="1">
              <a:off x="2495153" y="4927939"/>
              <a:ext cx="0" cy="95035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4AF55CB1-8355-1084-6D28-EB300AA2EA54}"/>
                </a:ext>
              </a:extLst>
            </p:cNvPr>
            <p:cNvCxnSpPr/>
            <p:nvPr/>
          </p:nvCxnSpPr>
          <p:spPr bwMode="auto">
            <a:xfrm flipV="1">
              <a:off x="2353420" y="5714091"/>
              <a:ext cx="0" cy="51147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A57473E5-03D8-AC63-1D79-072C93C86C1D}"/>
                </a:ext>
              </a:extLst>
            </p:cNvPr>
            <p:cNvCxnSpPr/>
            <p:nvPr/>
          </p:nvCxnSpPr>
          <p:spPr bwMode="auto">
            <a:xfrm>
              <a:off x="2766404" y="5780905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直線矢印コネクタ 234">
              <a:extLst>
                <a:ext uri="{FF2B5EF4-FFF2-40B4-BE49-F238E27FC236}">
                  <a16:creationId xmlns:a16="http://schemas.microsoft.com/office/drawing/2014/main" id="{E2576102-167E-7110-8416-8E69D287DFD4}"/>
                </a:ext>
              </a:extLst>
            </p:cNvPr>
            <p:cNvCxnSpPr/>
            <p:nvPr/>
          </p:nvCxnSpPr>
          <p:spPr bwMode="auto">
            <a:xfrm>
              <a:off x="2496343" y="5780905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6E098588-6A8A-C0E6-44A7-277026479275}"/>
                </a:ext>
              </a:extLst>
            </p:cNvPr>
            <p:cNvCxnSpPr/>
            <p:nvPr/>
          </p:nvCxnSpPr>
          <p:spPr bwMode="auto">
            <a:xfrm>
              <a:off x="2358444" y="5781147"/>
              <a:ext cx="13670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直線矢印コネクタ 242">
              <a:extLst>
                <a:ext uri="{FF2B5EF4-FFF2-40B4-BE49-F238E27FC236}">
                  <a16:creationId xmlns:a16="http://schemas.microsoft.com/office/drawing/2014/main" id="{6C6B37AD-4B23-AE20-9382-C4A62D845982}"/>
                </a:ext>
              </a:extLst>
            </p:cNvPr>
            <p:cNvCxnSpPr/>
            <p:nvPr/>
          </p:nvCxnSpPr>
          <p:spPr bwMode="auto">
            <a:xfrm>
              <a:off x="2358444" y="5938068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21081BEE-F1B5-D4A6-82A4-B787924E4454}"/>
                </a:ext>
              </a:extLst>
            </p:cNvPr>
            <p:cNvSpPr txBox="1"/>
            <p:nvPr/>
          </p:nvSpPr>
          <p:spPr>
            <a:xfrm>
              <a:off x="2698211" y="5743406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6D879B63-DF81-0C88-0B99-53AA4BF61440}"/>
                </a:ext>
              </a:extLst>
            </p:cNvPr>
            <p:cNvSpPr txBox="1"/>
            <p:nvPr/>
          </p:nvSpPr>
          <p:spPr>
            <a:xfrm>
              <a:off x="2407594" y="5743406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247" name="テキスト ボックス 246">
              <a:extLst>
                <a:ext uri="{FF2B5EF4-FFF2-40B4-BE49-F238E27FC236}">
                  <a16:creationId xmlns:a16="http://schemas.microsoft.com/office/drawing/2014/main" id="{F91D76DE-7E11-547B-9C9A-40BD146EFD93}"/>
                </a:ext>
              </a:extLst>
            </p:cNvPr>
            <p:cNvSpPr txBox="1"/>
            <p:nvPr/>
          </p:nvSpPr>
          <p:spPr>
            <a:xfrm>
              <a:off x="2114869" y="5741055"/>
              <a:ext cx="551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25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248" name="テキスト ボックス 247">
              <a:extLst>
                <a:ext uri="{FF2B5EF4-FFF2-40B4-BE49-F238E27FC236}">
                  <a16:creationId xmlns:a16="http://schemas.microsoft.com/office/drawing/2014/main" id="{B43529D7-861A-0F01-225C-EE639AF07D8B}"/>
                </a:ext>
              </a:extLst>
            </p:cNvPr>
            <p:cNvSpPr txBox="1"/>
            <p:nvPr/>
          </p:nvSpPr>
          <p:spPr>
            <a:xfrm>
              <a:off x="2504091" y="5878295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B7B988E1-918E-0BD6-45BE-C0DFB783A42E}"/>
                </a:ext>
              </a:extLst>
            </p:cNvPr>
            <p:cNvCxnSpPr/>
            <p:nvPr/>
          </p:nvCxnSpPr>
          <p:spPr bwMode="auto">
            <a:xfrm flipV="1">
              <a:off x="6333729" y="5574138"/>
              <a:ext cx="0" cy="43290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直線矢印コネクタ 254">
              <a:extLst>
                <a:ext uri="{FF2B5EF4-FFF2-40B4-BE49-F238E27FC236}">
                  <a16:creationId xmlns:a16="http://schemas.microsoft.com/office/drawing/2014/main" id="{9F18E5FC-29AE-FB19-B28F-B4D3A1A220A7}"/>
                </a:ext>
              </a:extLst>
            </p:cNvPr>
            <p:cNvCxnSpPr/>
            <p:nvPr/>
          </p:nvCxnSpPr>
          <p:spPr bwMode="auto">
            <a:xfrm>
              <a:off x="3135533" y="5938068"/>
              <a:ext cx="319819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7D85FA2C-0267-D446-A7D9-4780D0BFEE99}"/>
                </a:ext>
              </a:extLst>
            </p:cNvPr>
            <p:cNvSpPr txBox="1"/>
            <p:nvPr/>
          </p:nvSpPr>
          <p:spPr>
            <a:xfrm>
              <a:off x="4495903" y="5878295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???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629A5009-3FEF-14B5-9AA4-1E3CE9D67D0D}"/>
                </a:ext>
              </a:extLst>
            </p:cNvPr>
            <p:cNvCxnSpPr/>
            <p:nvPr/>
          </p:nvCxnSpPr>
          <p:spPr bwMode="auto">
            <a:xfrm flipV="1">
              <a:off x="7117314" y="5711924"/>
              <a:ext cx="0" cy="51147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直線矢印コネクタ 258">
              <a:extLst>
                <a:ext uri="{FF2B5EF4-FFF2-40B4-BE49-F238E27FC236}">
                  <a16:creationId xmlns:a16="http://schemas.microsoft.com/office/drawing/2014/main" id="{28300C85-AE35-E408-C38D-0524691BB057}"/>
                </a:ext>
              </a:extLst>
            </p:cNvPr>
            <p:cNvCxnSpPr/>
            <p:nvPr/>
          </p:nvCxnSpPr>
          <p:spPr bwMode="auto">
            <a:xfrm rot="5400000">
              <a:off x="1431571" y="5320698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矢印コネクタ 259">
              <a:extLst>
                <a:ext uri="{FF2B5EF4-FFF2-40B4-BE49-F238E27FC236}">
                  <a16:creationId xmlns:a16="http://schemas.microsoft.com/office/drawing/2014/main" id="{6C767E5B-A376-09DA-BD4A-0E9FFD5332CC}"/>
                </a:ext>
              </a:extLst>
            </p:cNvPr>
            <p:cNvCxnSpPr/>
            <p:nvPr/>
          </p:nvCxnSpPr>
          <p:spPr bwMode="auto">
            <a:xfrm>
              <a:off x="6336110" y="5938068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748D344-73EF-A1E7-7840-B10BACD8DCED}"/>
                </a:ext>
              </a:extLst>
            </p:cNvPr>
            <p:cNvSpPr txBox="1"/>
            <p:nvPr/>
          </p:nvSpPr>
          <p:spPr>
            <a:xfrm>
              <a:off x="6487715" y="5878295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62" name="直線矢印コネクタ 261">
              <a:extLst>
                <a:ext uri="{FF2B5EF4-FFF2-40B4-BE49-F238E27FC236}">
                  <a16:creationId xmlns:a16="http://schemas.microsoft.com/office/drawing/2014/main" id="{A78C8341-51C5-55C9-8003-DBFA1304617F}"/>
                </a:ext>
              </a:extLst>
            </p:cNvPr>
            <p:cNvCxnSpPr/>
            <p:nvPr/>
          </p:nvCxnSpPr>
          <p:spPr bwMode="auto">
            <a:xfrm>
              <a:off x="2353420" y="6109127"/>
              <a:ext cx="4763894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4" name="テキスト ボックス 263">
              <a:extLst>
                <a:ext uri="{FF2B5EF4-FFF2-40B4-BE49-F238E27FC236}">
                  <a16:creationId xmlns:a16="http://schemas.microsoft.com/office/drawing/2014/main" id="{BB6F0724-B615-7EE4-E1D6-397A4B55EB62}"/>
                </a:ext>
              </a:extLst>
            </p:cNvPr>
            <p:cNvSpPr txBox="1"/>
            <p:nvPr/>
          </p:nvSpPr>
          <p:spPr>
            <a:xfrm>
              <a:off x="4493175" y="6072246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???um</a:t>
              </a:r>
              <a:endParaRPr kumimoji="1" lang="ja-JP" altLang="en-US" sz="900" dirty="0"/>
            </a:p>
          </p:txBody>
        </p:sp>
        <p:cxnSp>
          <p:nvCxnSpPr>
            <p:cNvPr id="272" name="直線矢印コネクタ 271">
              <a:extLst>
                <a:ext uri="{FF2B5EF4-FFF2-40B4-BE49-F238E27FC236}">
                  <a16:creationId xmlns:a16="http://schemas.microsoft.com/office/drawing/2014/main" id="{30AEEF59-4017-DB4B-B071-361D4808F4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092852" y="2219264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" name="直線矢印コネクタ 272">
              <a:extLst>
                <a:ext uri="{FF2B5EF4-FFF2-40B4-BE49-F238E27FC236}">
                  <a16:creationId xmlns:a16="http://schemas.microsoft.com/office/drawing/2014/main" id="{B1A72AF3-48CF-DAF3-5975-DCDD2104D1C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42262" y="1899793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651B2D97-C9D8-D28D-9792-0509DCAF4889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08936" y="1692002"/>
              <a:ext cx="13670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" name="直線矢印コネクタ 274">
              <a:extLst>
                <a:ext uri="{FF2B5EF4-FFF2-40B4-BE49-F238E27FC236}">
                  <a16:creationId xmlns:a16="http://schemas.microsoft.com/office/drawing/2014/main" id="{7E87807D-4EE6-DC66-C95C-481EC065C87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39897" y="1620850"/>
              <a:ext cx="1608" cy="408393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12B850EE-193D-ABCB-C909-10443B72D549}"/>
                </a:ext>
              </a:extLst>
            </p:cNvPr>
            <p:cNvSpPr txBox="1"/>
            <p:nvPr/>
          </p:nvSpPr>
          <p:spPr>
            <a:xfrm>
              <a:off x="1888801" y="1772404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DA485B93-59E9-EB3A-A548-B18CCBB77BE9}"/>
                </a:ext>
              </a:extLst>
            </p:cNvPr>
            <p:cNvCxnSpPr/>
            <p:nvPr/>
          </p:nvCxnSpPr>
          <p:spPr bwMode="auto">
            <a:xfrm flipV="1">
              <a:off x="2122064" y="2015284"/>
              <a:ext cx="101322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C4F09289-5C3C-0EE0-8FA0-545109C9D70D}"/>
                </a:ext>
              </a:extLst>
            </p:cNvPr>
            <p:cNvCxnSpPr/>
            <p:nvPr/>
          </p:nvCxnSpPr>
          <p:spPr bwMode="auto">
            <a:xfrm>
              <a:off x="1221571" y="5704781"/>
              <a:ext cx="11436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7A4612A-76D3-F660-72AA-8143012D83DD}"/>
                </a:ext>
              </a:extLst>
            </p:cNvPr>
            <p:cNvCxnSpPr/>
            <p:nvPr/>
          </p:nvCxnSpPr>
          <p:spPr bwMode="auto">
            <a:xfrm flipV="1">
              <a:off x="1642307" y="4927939"/>
              <a:ext cx="86178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テキスト ボックス 287">
              <a:extLst>
                <a:ext uri="{FF2B5EF4-FFF2-40B4-BE49-F238E27FC236}">
                  <a16:creationId xmlns:a16="http://schemas.microsoft.com/office/drawing/2014/main" id="{C789425B-48A0-A217-A125-0FDAC4E44215}"/>
                </a:ext>
              </a:extLst>
            </p:cNvPr>
            <p:cNvSpPr txBox="1"/>
            <p:nvPr/>
          </p:nvSpPr>
          <p:spPr>
            <a:xfrm>
              <a:off x="1836585" y="209799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0678E61C-4753-D499-F88B-28865EE1C1F6}"/>
                </a:ext>
              </a:extLst>
            </p:cNvPr>
            <p:cNvSpPr txBox="1"/>
            <p:nvPr/>
          </p:nvSpPr>
          <p:spPr>
            <a:xfrm>
              <a:off x="1386227" y="520682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94" name="直線矢印コネクタ 293">
              <a:extLst>
                <a:ext uri="{FF2B5EF4-FFF2-40B4-BE49-F238E27FC236}">
                  <a16:creationId xmlns:a16="http://schemas.microsoft.com/office/drawing/2014/main" id="{AA1CAF9E-07E1-91D1-CA31-80D792FF01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24317" y="2403705"/>
              <a:ext cx="0" cy="2535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099A0611-2593-2504-A369-56E1D6D3F2E1}"/>
                </a:ext>
              </a:extLst>
            </p:cNvPr>
            <p:cNvCxnSpPr/>
            <p:nvPr/>
          </p:nvCxnSpPr>
          <p:spPr bwMode="auto">
            <a:xfrm flipV="1">
              <a:off x="1651415" y="2404339"/>
              <a:ext cx="86178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6EFC28AC-7C0A-622E-D30B-730B3A95BB7D}"/>
                </a:ext>
              </a:extLst>
            </p:cNvPr>
            <p:cNvSpPr txBox="1"/>
            <p:nvPr/>
          </p:nvSpPr>
          <p:spPr>
            <a:xfrm>
              <a:off x="1339897" y="3446102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???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164F45A3-7E49-7443-F6AE-6774A3B9D28D}"/>
                </a:ext>
              </a:extLst>
            </p:cNvPr>
            <p:cNvCxnSpPr/>
            <p:nvPr/>
          </p:nvCxnSpPr>
          <p:spPr bwMode="auto">
            <a:xfrm rot="5400000" flipV="1">
              <a:off x="2880910" y="2290249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F4365D6F-87EC-1988-24E2-B4C32CE27B36}"/>
                </a:ext>
              </a:extLst>
            </p:cNvPr>
            <p:cNvCxnSpPr/>
            <p:nvPr/>
          </p:nvCxnSpPr>
          <p:spPr bwMode="auto">
            <a:xfrm rot="5400000" flipV="1">
              <a:off x="2883716" y="2928857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EEF31D20-8919-3BF6-B2EF-538846671D84}"/>
                </a:ext>
              </a:extLst>
            </p:cNvPr>
            <p:cNvCxnSpPr/>
            <p:nvPr/>
          </p:nvCxnSpPr>
          <p:spPr bwMode="auto">
            <a:xfrm rot="5400000" flipV="1">
              <a:off x="2883720" y="2555604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直線矢印コネクタ 302">
              <a:extLst>
                <a:ext uri="{FF2B5EF4-FFF2-40B4-BE49-F238E27FC236}">
                  <a16:creationId xmlns:a16="http://schemas.microsoft.com/office/drawing/2014/main" id="{BE571A65-90CC-A0AD-350E-1F9141D74C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8376" y="2670680"/>
              <a:ext cx="0" cy="37051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" name="直線矢印コネクタ 304">
              <a:extLst>
                <a:ext uri="{FF2B5EF4-FFF2-40B4-BE49-F238E27FC236}">
                  <a16:creationId xmlns:a16="http://schemas.microsoft.com/office/drawing/2014/main" id="{DBB566BB-A27B-7DCB-7BFD-126BC866DF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8376" y="2404215"/>
              <a:ext cx="0" cy="262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F23C0DE4-D243-9AED-3B57-C086AACFF281}"/>
                </a:ext>
              </a:extLst>
            </p:cNvPr>
            <p:cNvSpPr txBox="1"/>
            <p:nvPr/>
          </p:nvSpPr>
          <p:spPr>
            <a:xfrm>
              <a:off x="2815774" y="2425444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B47562BB-BB31-7A93-E7E4-6FA29CEBD060}"/>
                </a:ext>
              </a:extLst>
            </p:cNvPr>
            <p:cNvSpPr txBox="1"/>
            <p:nvPr/>
          </p:nvSpPr>
          <p:spPr>
            <a:xfrm>
              <a:off x="2815774" y="274364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8C81DE43-908A-B4B9-2569-A3A55C03440B}"/>
                </a:ext>
              </a:extLst>
            </p:cNvPr>
            <p:cNvCxnSpPr/>
            <p:nvPr/>
          </p:nvCxnSpPr>
          <p:spPr bwMode="auto">
            <a:xfrm>
              <a:off x="2119683" y="1764762"/>
              <a:ext cx="10156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842BDC9-34C4-DCC3-8E98-3BCF689FB9E4}"/>
                </a:ext>
              </a:extLst>
            </p:cNvPr>
            <p:cNvCxnSpPr/>
            <p:nvPr/>
          </p:nvCxnSpPr>
          <p:spPr bwMode="auto">
            <a:xfrm>
              <a:off x="1202283" y="1620850"/>
              <a:ext cx="11436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直線矢印コネクタ 315">
              <a:extLst>
                <a:ext uri="{FF2B5EF4-FFF2-40B4-BE49-F238E27FC236}">
                  <a16:creationId xmlns:a16="http://schemas.microsoft.com/office/drawing/2014/main" id="{4185941A-9BF7-BFE5-0529-C238D2C2929D}"/>
                </a:ext>
              </a:extLst>
            </p:cNvPr>
            <p:cNvCxnSpPr/>
            <p:nvPr/>
          </p:nvCxnSpPr>
          <p:spPr bwMode="auto">
            <a:xfrm rot="5400000">
              <a:off x="1430296" y="2015284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5CDE5AE9-73CA-8E76-B85B-D789C8422441}"/>
                </a:ext>
              </a:extLst>
            </p:cNvPr>
            <p:cNvSpPr txBox="1"/>
            <p:nvPr/>
          </p:nvSpPr>
          <p:spPr>
            <a:xfrm>
              <a:off x="1386416" y="188782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BEC5B1CC-4540-AA34-CDB6-25B506CF007F}"/>
                </a:ext>
              </a:extLst>
            </p:cNvPr>
            <p:cNvSpPr txBox="1"/>
            <p:nvPr/>
          </p:nvSpPr>
          <p:spPr>
            <a:xfrm>
              <a:off x="894021" y="3437709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???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1AA17AA-AD3E-D706-43F2-C94B4B886EF4}"/>
                </a:ext>
              </a:extLst>
            </p:cNvPr>
            <p:cNvGrpSpPr/>
            <p:nvPr/>
          </p:nvGrpSpPr>
          <p:grpSpPr>
            <a:xfrm>
              <a:off x="3145865" y="1766963"/>
              <a:ext cx="3179671" cy="254235"/>
              <a:chOff x="5759399" y="5836312"/>
              <a:chExt cx="3723173" cy="297692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FE4BAED-D8CF-256C-F1CB-F0E8282189FF}"/>
                  </a:ext>
                </a:extLst>
              </p:cNvPr>
              <p:cNvSpPr/>
              <p:nvPr/>
            </p:nvSpPr>
            <p:spPr>
              <a:xfrm>
                <a:off x="9190049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490ED50-7196-D2BA-0C50-5FFADAEF4D29}"/>
                  </a:ext>
                </a:extLst>
              </p:cNvPr>
              <p:cNvSpPr/>
              <p:nvPr/>
            </p:nvSpPr>
            <p:spPr>
              <a:xfrm>
                <a:off x="7477310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DE3F7A-ABF6-7DA1-E939-F4B58005EE4E}"/>
                  </a:ext>
                </a:extLst>
              </p:cNvPr>
              <p:cNvSpPr/>
              <p:nvPr/>
            </p:nvSpPr>
            <p:spPr>
              <a:xfrm>
                <a:off x="7908506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85C86C4-C156-8DE8-B686-D0F5AD226E89}"/>
                  </a:ext>
                </a:extLst>
              </p:cNvPr>
              <p:cNvSpPr/>
              <p:nvPr/>
            </p:nvSpPr>
            <p:spPr>
              <a:xfrm>
                <a:off x="8764875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4B083AB-8E78-FCD5-3D95-5E01C89BAB96}"/>
                  </a:ext>
                </a:extLst>
              </p:cNvPr>
              <p:cNvSpPr/>
              <p:nvPr/>
            </p:nvSpPr>
            <p:spPr>
              <a:xfrm>
                <a:off x="8333679" y="5836312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AE08C9-E02D-789F-B96C-BC867664C7DD}"/>
                  </a:ext>
                </a:extLst>
              </p:cNvPr>
              <p:cNvSpPr/>
              <p:nvPr/>
            </p:nvSpPr>
            <p:spPr>
              <a:xfrm>
                <a:off x="7046111" y="5838373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7C62DA2-935D-D108-ED9C-113E929B9469}"/>
                  </a:ext>
                </a:extLst>
              </p:cNvPr>
              <p:cNvSpPr/>
              <p:nvPr/>
            </p:nvSpPr>
            <p:spPr>
              <a:xfrm>
                <a:off x="6185513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BA2E65-E8DE-DAC3-0FB4-7C530C925645}"/>
                  </a:ext>
                </a:extLst>
              </p:cNvPr>
              <p:cNvSpPr/>
              <p:nvPr/>
            </p:nvSpPr>
            <p:spPr>
              <a:xfrm>
                <a:off x="6614179" y="5838382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8B4B9ED-7920-C00E-455D-4E0981228184}"/>
                  </a:ext>
                </a:extLst>
              </p:cNvPr>
              <p:cNvSpPr/>
              <p:nvPr/>
            </p:nvSpPr>
            <p:spPr>
              <a:xfrm>
                <a:off x="5759399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5C35E66-DCA1-EE2A-F310-25EC1628376B}"/>
                </a:ext>
              </a:extLst>
            </p:cNvPr>
            <p:cNvGrpSpPr/>
            <p:nvPr/>
          </p:nvGrpSpPr>
          <p:grpSpPr>
            <a:xfrm>
              <a:off x="2506035" y="2414347"/>
              <a:ext cx="251711" cy="2502787"/>
              <a:chOff x="2836952" y="2118247"/>
              <a:chExt cx="251711" cy="2502787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4E01C64-D45B-EE7C-872D-1E3BBE307A5F}"/>
                  </a:ext>
                </a:extLst>
              </p:cNvPr>
              <p:cNvGrpSpPr/>
              <p:nvPr/>
            </p:nvGrpSpPr>
            <p:grpSpPr>
              <a:xfrm>
                <a:off x="2836953" y="2118247"/>
                <a:ext cx="250674" cy="981882"/>
                <a:chOff x="2836953" y="2118247"/>
                <a:chExt cx="250674" cy="981882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A103ACBC-9E0D-3633-520C-1C431537E709}"/>
                    </a:ext>
                  </a:extLst>
                </p:cNvPr>
                <p:cNvSpPr/>
                <p:nvPr/>
              </p:nvSpPr>
              <p:spPr>
                <a:xfrm rot="5400000">
                  <a:off x="2840235" y="2118247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G</a:t>
                  </a: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D71D56E4-89FB-0D8C-A2F5-5D3A923DBD9E}"/>
                    </a:ext>
                  </a:extLst>
                </p:cNvPr>
                <p:cNvSpPr/>
                <p:nvPr/>
              </p:nvSpPr>
              <p:spPr>
                <a:xfrm rot="5400000">
                  <a:off x="2840237" y="2486644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577B11D7-3263-8E78-A536-EEF57B84B284}"/>
                    </a:ext>
                  </a:extLst>
                </p:cNvPr>
                <p:cNvSpPr/>
                <p:nvPr/>
              </p:nvSpPr>
              <p:spPr>
                <a:xfrm rot="5400000">
                  <a:off x="2836953" y="2852739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G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99EB9B6D-4DD6-0F6F-3123-1AB51A92C3C8}"/>
                  </a:ext>
                </a:extLst>
              </p:cNvPr>
              <p:cNvGrpSpPr/>
              <p:nvPr/>
            </p:nvGrpSpPr>
            <p:grpSpPr>
              <a:xfrm>
                <a:off x="2836952" y="3626966"/>
                <a:ext cx="251711" cy="994068"/>
                <a:chOff x="2836952" y="4114645"/>
                <a:chExt cx="251711" cy="994068"/>
              </a:xfrm>
            </p:grpSpPr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2DC28691-B032-A03B-F3AC-6D994765FAB9}"/>
                    </a:ext>
                  </a:extLst>
                </p:cNvPr>
                <p:cNvSpPr/>
                <p:nvPr/>
              </p:nvSpPr>
              <p:spPr>
                <a:xfrm rot="5400000">
                  <a:off x="2840235" y="4861323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G</a:t>
                  </a:r>
                  <a:endParaRPr kumimoji="1" lang="ja-JP" altLang="en-US" dirty="0"/>
                </a:p>
              </p:txBody>
            </p:sp>
            <p:sp>
              <p:nvSpPr>
                <p:cNvPr id="168" name="正方形/長方形 167">
                  <a:extLst>
                    <a:ext uri="{FF2B5EF4-FFF2-40B4-BE49-F238E27FC236}">
                      <a16:creationId xmlns:a16="http://schemas.microsoft.com/office/drawing/2014/main" id="{506B66D2-DE64-9526-0D2F-7FD458449E9A}"/>
                    </a:ext>
                  </a:extLst>
                </p:cNvPr>
                <p:cNvSpPr/>
                <p:nvPr/>
              </p:nvSpPr>
              <p:spPr>
                <a:xfrm rot="5400000">
                  <a:off x="2836952" y="4490279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B83EE1CF-0637-7302-E8D9-AB4492B08278}"/>
                    </a:ext>
                  </a:extLst>
                </p:cNvPr>
                <p:cNvSpPr/>
                <p:nvPr/>
              </p:nvSpPr>
              <p:spPr>
                <a:xfrm rot="5400000">
                  <a:off x="2841273" y="4114645"/>
                  <a:ext cx="247390" cy="247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G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68751B9-D8DD-DE9B-D039-45620340099B}"/>
                </a:ext>
              </a:extLst>
            </p:cNvPr>
            <p:cNvSpPr txBox="1"/>
            <p:nvPr/>
          </p:nvSpPr>
          <p:spPr>
            <a:xfrm rot="5400000">
              <a:off x="2520184" y="3390938"/>
              <a:ext cx="42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…</a:t>
              </a:r>
              <a:endParaRPr kumimoji="1" lang="ja-JP" altLang="en-US" sz="2400" b="1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72E52FC-4CC4-3FAE-5C12-FCA739EA1FDF}"/>
                </a:ext>
              </a:extLst>
            </p:cNvPr>
            <p:cNvSpPr txBox="1"/>
            <p:nvPr/>
          </p:nvSpPr>
          <p:spPr>
            <a:xfrm>
              <a:off x="4509488" y="5134192"/>
              <a:ext cx="42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…</a:t>
              </a:r>
              <a:endParaRPr kumimoji="1" lang="ja-JP" altLang="en-US" sz="2400" b="1" dirty="0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A9F803A-9192-CA73-D422-C5DC4BA7D950}"/>
                </a:ext>
              </a:extLst>
            </p:cNvPr>
            <p:cNvGrpSpPr/>
            <p:nvPr/>
          </p:nvGrpSpPr>
          <p:grpSpPr>
            <a:xfrm>
              <a:off x="5313822" y="2151672"/>
              <a:ext cx="1297212" cy="369332"/>
              <a:chOff x="5028324" y="2247717"/>
              <a:chExt cx="1297212" cy="369332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34ADE65A-8265-10A5-E61E-99FC3AC45A02}"/>
                  </a:ext>
                </a:extLst>
              </p:cNvPr>
              <p:cNvGrpSpPr/>
              <p:nvPr/>
            </p:nvGrpSpPr>
            <p:grpSpPr>
              <a:xfrm>
                <a:off x="5339211" y="2278792"/>
                <a:ext cx="986325" cy="249825"/>
                <a:chOff x="4246080" y="5309610"/>
                <a:chExt cx="986325" cy="249825"/>
              </a:xfrm>
            </p:grpSpPr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E57A9B67-BC79-F7D8-26D8-B49CFC4349E4}"/>
                    </a:ext>
                  </a:extLst>
                </p:cNvPr>
                <p:cNvSpPr/>
                <p:nvPr/>
              </p:nvSpPr>
              <p:spPr>
                <a:xfrm>
                  <a:off x="4614333" y="5309610"/>
                  <a:ext cx="249821" cy="249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G</a:t>
                  </a:r>
                  <a:endParaRPr kumimoji="1" lang="ja-JP" altLang="en-US" dirty="0"/>
                </a:p>
              </p:txBody>
            </p:sp>
            <p:sp>
              <p:nvSpPr>
                <p:cNvPr id="173" name="正方形/長方形 172">
                  <a:extLst>
                    <a:ext uri="{FF2B5EF4-FFF2-40B4-BE49-F238E27FC236}">
                      <a16:creationId xmlns:a16="http://schemas.microsoft.com/office/drawing/2014/main" id="{9BA2A2F9-FE89-2830-4C11-0EDBE7AB45F1}"/>
                    </a:ext>
                  </a:extLst>
                </p:cNvPr>
                <p:cNvSpPr/>
                <p:nvPr/>
              </p:nvSpPr>
              <p:spPr>
                <a:xfrm>
                  <a:off x="4982584" y="5309610"/>
                  <a:ext cx="249821" cy="249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</a:t>
                  </a:r>
                  <a:endParaRPr kumimoji="1" lang="ja-JP" altLang="en-US" dirty="0"/>
                </a:p>
              </p:txBody>
            </p:sp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744ECDB5-7425-9793-B441-40295A1A8715}"/>
                    </a:ext>
                  </a:extLst>
                </p:cNvPr>
                <p:cNvSpPr/>
                <p:nvPr/>
              </p:nvSpPr>
              <p:spPr>
                <a:xfrm>
                  <a:off x="4246080" y="5309614"/>
                  <a:ext cx="249821" cy="2498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P</a:t>
                  </a:r>
                  <a:endParaRPr kumimoji="1" lang="ja-JP" altLang="en-US" dirty="0"/>
                </a:p>
              </p:txBody>
            </p:sp>
          </p:grp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753B74-F4E0-C7F7-0AE2-2FA4E69134C7}"/>
                  </a:ext>
                </a:extLst>
              </p:cNvPr>
              <p:cNvSpPr txBox="1"/>
              <p:nvPr/>
            </p:nvSpPr>
            <p:spPr>
              <a:xfrm>
                <a:off x="5028324" y="2247717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+</a:t>
                </a:r>
                <a:endParaRPr kumimoji="1" lang="ja-JP" altLang="en-US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 34">
                <a:extLst>
                  <a:ext uri="{FF2B5EF4-FFF2-40B4-BE49-F238E27FC236}">
                    <a16:creationId xmlns:a16="http://schemas.microsoft.com/office/drawing/2014/main" id="{F3723FAF-55FF-A279-99A3-93842287F4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49030" y="3888231"/>
              <a:ext cx="4807220" cy="1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000">
                      <a:extLst>
                        <a:ext uri="{9D8B030D-6E8A-4147-A177-3AD203B41FA5}">
                          <a16:colId xmlns:a16="http://schemas.microsoft.com/office/drawing/2014/main" val="2236001542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3636386928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3929667168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2643707842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2879189923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131208173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PAD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数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個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サイズ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ja-JP" sz="1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754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東西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横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525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通常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17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2090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1890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28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ja-JP" alt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直流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18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2190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4881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𝑐𝑡𝑟</m:t>
                                    </m:r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ja-JP" alt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直流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65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 34">
                <a:extLst>
                  <a:ext uri="{FF2B5EF4-FFF2-40B4-BE49-F238E27FC236}">
                    <a16:creationId xmlns:a16="http://schemas.microsoft.com/office/drawing/2014/main" id="{F3723FAF-55FF-A279-99A3-93842287F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53967"/>
                  </p:ext>
                </p:extLst>
              </p:nvPr>
            </p:nvGraphicFramePr>
            <p:xfrm>
              <a:off x="7149030" y="3888231"/>
              <a:ext cx="4807220" cy="1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000">
                      <a:extLst>
                        <a:ext uri="{9D8B030D-6E8A-4147-A177-3AD203B41FA5}">
                          <a16:colId xmlns:a16="http://schemas.microsoft.com/office/drawing/2014/main" val="2236001542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3636386928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3929667168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2643707842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2879189923"/>
                        </a:ext>
                      </a:extLst>
                    </a:gridCol>
                    <a:gridCol w="687844">
                      <a:extLst>
                        <a:ext uri="{9D8B030D-6E8A-4147-A177-3AD203B41FA5}">
                          <a16:colId xmlns:a16="http://schemas.microsoft.com/office/drawing/2014/main" val="131208173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PAD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数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個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0000" t="-3279" r="-885" b="-3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754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東西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横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525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</a:rPr>
                            <a:t>通常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17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2090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1890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28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4" t="-305000" r="-252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18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2190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4881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4" t="-411864" r="-25200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1290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</a:rPr>
                            <a:t>1590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659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34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20548-36F7-1286-DE7E-CA3D984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抵抗、</a:t>
            </a:r>
            <a:r>
              <a:rPr lang="en-US" altLang="ja-JP" dirty="0"/>
              <a:t>MOSFET</a:t>
            </a:r>
            <a:r>
              <a:rPr kumimoji="1" lang="ja-JP" altLang="en-US" dirty="0"/>
              <a:t>の熱雑音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5F4BCEC-E6E4-AECE-8290-5EAB4C759F78}"/>
                  </a:ext>
                </a:extLst>
              </p:cNvPr>
              <p:cNvSpPr txBox="1"/>
              <p:nvPr/>
            </p:nvSpPr>
            <p:spPr>
              <a:xfrm>
                <a:off x="812801" y="1253109"/>
                <a:ext cx="5826124" cy="9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　抵抗の熱雑音は、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𝑘𝑇𝑅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で与えられる。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5F4BCEC-E6E4-AECE-8290-5EAB4C75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53109"/>
                <a:ext cx="5826124" cy="991618"/>
              </a:xfrm>
              <a:prstGeom prst="rect">
                <a:avLst/>
              </a:prstGeom>
              <a:blipFill>
                <a:blip r:embed="rId2"/>
                <a:stretch>
                  <a:fillRect l="-837" t="-4938" b="-8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7343A-05B6-44F2-CD48-8DD12441AF62}"/>
                  </a:ext>
                </a:extLst>
              </p:cNvPr>
              <p:cNvSpPr txBox="1"/>
              <p:nvPr/>
            </p:nvSpPr>
            <p:spPr>
              <a:xfrm>
                <a:off x="812801" y="4420883"/>
                <a:ext cx="5826124" cy="160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　</a:t>
                </a:r>
                <a:r>
                  <a:rPr kumimoji="1" lang="en-US" altLang="ja-JP" dirty="0"/>
                  <a:t>MOSFET</a:t>
                </a:r>
                <a:r>
                  <a:rPr kumimoji="1" lang="ja-JP" altLang="en-US" dirty="0"/>
                  <a:t>の熱雑音は、チャネル間で発生するものが最も主要であり、その大きさは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𝑀𝑂𝑆</m:t>
                              </m:r>
                            </m:sub>
                            <m: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𝑀𝑂𝑆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で与えられる。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7343A-05B6-44F2-CD48-8DD12441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4420883"/>
                <a:ext cx="5826124" cy="1603324"/>
              </a:xfrm>
              <a:prstGeom prst="rect">
                <a:avLst/>
              </a:prstGeom>
              <a:blipFill>
                <a:blip r:embed="rId3"/>
                <a:stretch>
                  <a:fillRect l="-837" t="-2662" b="-4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883C15CA-DC84-54BF-9E59-A70BCBD130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8" b="41960"/>
          <a:stretch/>
        </p:blipFill>
        <p:spPr>
          <a:xfrm>
            <a:off x="5609257" y="2762892"/>
            <a:ext cx="4649589" cy="1139826"/>
          </a:xfrm>
          <a:prstGeom prst="rect">
            <a:avLst/>
          </a:prstGeom>
        </p:spPr>
      </p:pic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F969CBF4-B79F-0514-4C9D-AF1FA5BBED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t="35932" b="32299"/>
          <a:stretch/>
        </p:blipFill>
        <p:spPr>
          <a:xfrm>
            <a:off x="2246811" y="2244726"/>
            <a:ext cx="2427504" cy="160792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84999F-2EDE-50EC-934B-5A632DA16A54}"/>
              </a:ext>
            </a:extLst>
          </p:cNvPr>
          <p:cNvSpPr txBox="1"/>
          <p:nvPr/>
        </p:nvSpPr>
        <p:spPr>
          <a:xfrm>
            <a:off x="2781007" y="385264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MOS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236D70-753A-019D-43C8-8FD8077FDEFD}"/>
              </a:ext>
            </a:extLst>
          </p:cNvPr>
          <p:cNvSpPr txBox="1"/>
          <p:nvPr/>
        </p:nvSpPr>
        <p:spPr>
          <a:xfrm>
            <a:off x="6821047" y="385264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MOS</a:t>
            </a:r>
            <a:r>
              <a:rPr kumimoji="1" lang="ja-JP" altLang="en-US" dirty="0"/>
              <a:t>小信号等価回路</a:t>
            </a:r>
          </a:p>
        </p:txBody>
      </p:sp>
    </p:spTree>
    <p:extLst>
      <p:ext uri="{BB962C8B-B14F-4D97-AF65-F5344CB8AC3E}">
        <p14:creationId xmlns:p14="http://schemas.microsoft.com/office/powerpoint/2010/main" val="7719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B0EA2-58F1-FE8E-2472-FE79BB5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抵抗の熱雑音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/>
              <p:nvPr/>
            </p:nvSpPr>
            <p:spPr>
              <a:xfrm>
                <a:off x="812800" y="1274764"/>
                <a:ext cx="10566399" cy="334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0" dirty="0">
                    <a:latin typeface="Cambria Math" panose="02040503050406030204" pitchFamily="18" charset="0"/>
                  </a:rPr>
                  <a:t>抵抗で発生する雑音は、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𝑘𝑇𝑅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ja-JP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=1.381×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=300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=205 [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よって、</a:t>
                </a:r>
                <a:r>
                  <a:rPr lang="ja-JP" altLang="en-US" dirty="0"/>
                  <a:t>抵抗による熱雑音は、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𝑘𝑇𝑅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=4∙1.381×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∙300∙205∙3×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≒1019178×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1019178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e>
                      </m:rad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≒1009.5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≒101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274764"/>
                <a:ext cx="10566399" cy="3346429"/>
              </a:xfrm>
              <a:prstGeom prst="rect">
                <a:avLst/>
              </a:prstGeom>
              <a:blipFill>
                <a:blip r:embed="rId3"/>
                <a:stretch>
                  <a:fillRect l="-461" t="-1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47A3DBCD-EB7E-8335-51E2-403A7B867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81" y="1363853"/>
            <a:ext cx="4188613" cy="30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B0EA2-58F1-FE8E-2472-FE79BB5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MOS</a:t>
            </a:r>
            <a:r>
              <a:rPr kumimoji="1" lang="ja-JP" altLang="en-US" dirty="0"/>
              <a:t>の熱雑音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/>
              <p:nvPr/>
            </p:nvSpPr>
            <p:spPr>
              <a:xfrm>
                <a:off x="812800" y="1274764"/>
                <a:ext cx="10566399" cy="475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0" dirty="0">
                    <a:latin typeface="Cambria Math" panose="02040503050406030204" pitchFamily="18" charset="0"/>
                  </a:rPr>
                  <a:t>上の差動対について、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MOS</a:t>
                </a:r>
                <a:r>
                  <a:rPr lang="ja-JP" altLang="en-US" b="0" dirty="0">
                    <a:latin typeface="Cambria Math" panose="02040503050406030204" pitchFamily="18" charset="0"/>
                  </a:rPr>
                  <a:t>で発生する熱雑音は以下で計算できる。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endParaRPr lang="en-US" altLang="ja-JP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=1.381×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e>
                    </m:ra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×314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4.8×</m:t>
                            </m:r>
                            <m:sSup>
                              <m:sSup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65×</m:t>
                            </m:r>
                            <m:sSup>
                              <m:sSup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1.3×</m:t>
                            </m:r>
                            <m:sSup>
                              <m:sSup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.745×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</m:sub>
                        </m:sSub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4∙1.381×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−23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∙300∙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2.745×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3314.4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2.745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≒120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.7×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𝑀𝐴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120.7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≒10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.99×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=109.9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274764"/>
                <a:ext cx="10566399" cy="4758995"/>
              </a:xfrm>
              <a:prstGeom prst="rect">
                <a:avLst/>
              </a:prstGeom>
              <a:blipFill>
                <a:blip r:embed="rId2"/>
                <a:stretch>
                  <a:fillRect l="-461" t="-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BC629D6A-5C43-8E5E-CCDB-3B11550FB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84" y="1274764"/>
            <a:ext cx="3782413" cy="27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B0EA2-58F1-FE8E-2472-FE79BB5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MOS</a:t>
            </a:r>
            <a:r>
              <a:rPr kumimoji="1" lang="ja-JP" altLang="en-US" dirty="0"/>
              <a:t>の熱雑音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/>
              <p:nvPr/>
            </p:nvSpPr>
            <p:spPr>
              <a:xfrm>
                <a:off x="812800" y="1274764"/>
                <a:ext cx="10566399" cy="4758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0" dirty="0">
                    <a:latin typeface="Cambria Math" panose="02040503050406030204" pitchFamily="18" charset="0"/>
                  </a:rPr>
                  <a:t>下の差動対について、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MOS</a:t>
                </a:r>
                <a:r>
                  <a:rPr lang="ja-JP" altLang="en-US" b="0" dirty="0">
                    <a:latin typeface="Cambria Math" panose="02040503050406030204" pitchFamily="18" charset="0"/>
                  </a:rPr>
                  <a:t>で発生する熱雑音は以下で計算できる。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endParaRPr lang="en-US" altLang="ja-JP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=1.381×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ra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2×314×</m:t>
                        </m:r>
                        <m:sSup>
                          <m:sSup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9.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65×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1.3×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.49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𝑀𝐵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𝑀𝐵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𝑀𝐵</m:t>
                            </m:r>
                          </m:sub>
                        </m:sSub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4∙1.381×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−23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∙300∙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5.49×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3314.4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5.49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≒60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.37×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𝑀𝐵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60.37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≒7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.77×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=77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.7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274764"/>
                <a:ext cx="10566399" cy="4758290"/>
              </a:xfrm>
              <a:prstGeom prst="rect">
                <a:avLst/>
              </a:prstGeom>
              <a:blipFill>
                <a:blip r:embed="rId2"/>
                <a:stretch>
                  <a:fillRect l="-461" t="-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1B8258ED-E34B-4C6D-E27A-50768C9F7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84" y="1274764"/>
            <a:ext cx="3782413" cy="27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B0EA2-58F1-FE8E-2472-FE79BB5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電流源（</a:t>
            </a:r>
            <a:r>
              <a:rPr kumimoji="1" lang="en-US" altLang="ja-JP" dirty="0"/>
              <a:t>MOS</a:t>
            </a:r>
            <a:r>
              <a:rPr kumimoji="1" lang="ja-JP" altLang="en-US" dirty="0"/>
              <a:t>）の熱雑音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/>
              <p:nvPr/>
            </p:nvSpPr>
            <p:spPr>
              <a:xfrm>
                <a:off x="812800" y="1274764"/>
                <a:ext cx="10566399" cy="4758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0" dirty="0">
                    <a:latin typeface="Cambria Math" panose="02040503050406030204" pitchFamily="18" charset="0"/>
                  </a:rPr>
                  <a:t>電流源の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MOS</a:t>
                </a:r>
                <a:r>
                  <a:rPr lang="ja-JP" altLang="en-US" b="0" dirty="0">
                    <a:latin typeface="Cambria Math" panose="02040503050406030204" pitchFamily="18" charset="0"/>
                  </a:rPr>
                  <a:t>について、発生する熱雑音は以下で計算できる。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𝑀𝐶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endParaRPr lang="en-US" altLang="ja-JP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=1.381×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</m:e>
                    </m:ra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2×314×</m:t>
                        </m:r>
                        <m:sSup>
                          <m:sSup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38.4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65×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×1.3×</m:t>
                        </m:r>
                        <m:sSup>
                          <m:sSup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ra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21.96×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 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4∙1.381×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−23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∙300∙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∙3×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21.96×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3314.4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21.96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=15.093×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15.093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≒3.885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≒38.9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03DA29-0444-1C23-0A89-4BC4B220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274764"/>
                <a:ext cx="10566399" cy="4758290"/>
              </a:xfrm>
              <a:prstGeom prst="rect">
                <a:avLst/>
              </a:prstGeom>
              <a:blipFill>
                <a:blip r:embed="rId2"/>
                <a:stretch>
                  <a:fillRect l="-461" t="-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D6416ECC-8366-6A77-A946-CAA175B37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84" y="1274764"/>
            <a:ext cx="3782413" cy="27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DCC79-6477-E2D7-94AC-B812531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回路の熱雑音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D252AB-D306-00BC-6AFC-4AE4BAC793DD}"/>
                  </a:ext>
                </a:extLst>
              </p:cNvPr>
              <p:cNvSpPr txBox="1"/>
              <p:nvPr/>
            </p:nvSpPr>
            <p:spPr>
              <a:xfrm>
                <a:off x="812799" y="1274764"/>
                <a:ext cx="6929121" cy="243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よって、回路の熱雑音の総量は、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𝐴𝐿𝐿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2×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+16×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+8×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+2×(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sz="300" dirty="0"/>
              </a:p>
              <a:p>
                <a:r>
                  <a:rPr lang="en-US" altLang="ja-JP" dirty="0"/>
                  <a:t>       </a:t>
                </a:r>
                <a:r>
                  <a:rPr lang="ja-JP" altLang="en-US" dirty="0"/>
                  <a:t>　　</a:t>
                </a:r>
                <a:r>
                  <a:rPr lang="en-US" altLang="ja-JP" dirty="0"/>
                  <a:t>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202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+1758.4+621.6+77.8</m:t>
                    </m:r>
                  </m:oMath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sz="300" b="0" dirty="0"/>
              </a:p>
              <a:p>
                <a:r>
                  <a:rPr lang="ja-JP" altLang="en-US" b="0" dirty="0"/>
                  <a:t>　　　　　　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=2659.8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 66[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en-US" altLang="ja-JP" dirty="0"/>
                  <a:t>ICECS</a:t>
                </a:r>
                <a:r>
                  <a:rPr lang="ja-JP" altLang="en-US" dirty="0"/>
                  <a:t>での検討は下図のノイズ分布に従っているとしている。</a:t>
                </a:r>
                <a:endParaRPr lang="en-US" altLang="ja-JP" dirty="0"/>
              </a:p>
              <a:p>
                <a:r>
                  <a:rPr kumimoji="1" lang="ja-JP" altLang="en-US" dirty="0"/>
                  <a:t>計算値にかなり近い値になっている。</a:t>
                </a:r>
                <a:endParaRPr kumimoji="1" lang="en-US" altLang="ja-JP" dirty="0"/>
              </a:p>
              <a:p>
                <a:r>
                  <a:rPr lang="ja-JP" altLang="en-US" dirty="0"/>
                  <a:t>バッファや</a:t>
                </a:r>
                <a:r>
                  <a:rPr lang="en-US" altLang="ja-JP" dirty="0"/>
                  <a:t>MOS</a:t>
                </a:r>
                <a:r>
                  <a:rPr lang="ja-JP" altLang="en-US" dirty="0"/>
                  <a:t>の抵抗（</a:t>
                </a:r>
                <a:r>
                  <a:rPr lang="en-US" altLang="ja-JP" dirty="0"/>
                  <a:t>D,S,G</a:t>
                </a:r>
                <a:r>
                  <a:rPr lang="ja-JP" altLang="en-US" dirty="0"/>
                  <a:t>）による熱雑音を考えるとより大きくなる。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D252AB-D306-00BC-6AFC-4AE4BAC7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" y="1274764"/>
                <a:ext cx="6929121" cy="2436308"/>
              </a:xfrm>
              <a:prstGeom prst="rect">
                <a:avLst/>
              </a:prstGeom>
              <a:blipFill>
                <a:blip r:embed="rId2"/>
                <a:stretch>
                  <a:fillRect l="-704" t="-1750" r="-792" b="-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214DB17-C2B4-3E03-1027-167EAC25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35" y="3711072"/>
            <a:ext cx="3593979" cy="2771963"/>
          </a:xfrm>
          <a:prstGeom prst="rect">
            <a:avLst/>
          </a:prstGeom>
        </p:spPr>
      </p:pic>
      <p:pic>
        <p:nvPicPr>
          <p:cNvPr id="8" name="図 7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07284754-7DCF-6737-F147-71F5301B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99" y="1274764"/>
            <a:ext cx="4313645" cy="31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DCC79-6477-E2D7-94AC-B812531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回路の熱雑音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D252AB-D306-00BC-6AFC-4AE4BAC793DD}"/>
                  </a:ext>
                </a:extLst>
              </p:cNvPr>
              <p:cNvSpPr txBox="1"/>
              <p:nvPr/>
            </p:nvSpPr>
            <p:spPr>
              <a:xfrm>
                <a:off x="812799" y="1274764"/>
                <a:ext cx="6929121" cy="192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よって、回路の熱雑音の総量は、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𝐴𝐿𝐿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2×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+16×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+8×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+2×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𝑀𝐶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altLang="ja-JP" dirty="0"/>
              </a:p>
              <a:p>
                <a:endParaRPr lang="en-US" altLang="ja-JP" sz="300" dirty="0"/>
              </a:p>
              <a:p>
                <a:r>
                  <a:rPr lang="en-US" altLang="ja-JP" dirty="0"/>
                  <a:t>       </a:t>
                </a:r>
                <a:r>
                  <a:rPr lang="ja-JP" altLang="en-US" dirty="0"/>
                  <a:t>　　</a:t>
                </a:r>
                <a:r>
                  <a:rPr lang="en-US" altLang="ja-JP" dirty="0"/>
                  <a:t>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203.8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1931.2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482.96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30.186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sz="300" b="0" dirty="0"/>
              </a:p>
              <a:p>
                <a:r>
                  <a:rPr lang="ja-JP" altLang="en-US" b="0" dirty="0"/>
                  <a:t>　　　　　　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2648.146×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𝐴𝐿𝐿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2648.146×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=51.46×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=0.5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D252AB-D306-00BC-6AFC-4AE4BAC7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" y="1274764"/>
                <a:ext cx="6929121" cy="1925399"/>
              </a:xfrm>
              <a:prstGeom prst="rect">
                <a:avLst/>
              </a:prstGeom>
              <a:blipFill>
                <a:blip r:embed="rId2"/>
                <a:stretch>
                  <a:fillRect l="-704" t="-2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214DB17-C2B4-3E03-1027-167EAC25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87" y="3528224"/>
            <a:ext cx="3820401" cy="2946598"/>
          </a:xfrm>
          <a:prstGeom prst="rect">
            <a:avLst/>
          </a:prstGeom>
        </p:spPr>
      </p:pic>
      <p:pic>
        <p:nvPicPr>
          <p:cNvPr id="8" name="図 7" descr="ダイアグラム, 設計図, 概略図&#10;&#10;自動的に生成された説明">
            <a:extLst>
              <a:ext uri="{FF2B5EF4-FFF2-40B4-BE49-F238E27FC236}">
                <a16:creationId xmlns:a16="http://schemas.microsoft.com/office/drawing/2014/main" id="{07284754-7DCF-6737-F147-71F5301B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99" y="1274764"/>
            <a:ext cx="4313645" cy="31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C0B3D-0E40-F931-2D10-718E70FF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チップサイズ（２入力）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7246094-32D5-45D9-95A3-5C14A4A72BA4}"/>
              </a:ext>
            </a:extLst>
          </p:cNvPr>
          <p:cNvGrpSpPr/>
          <p:nvPr/>
        </p:nvGrpSpPr>
        <p:grpSpPr>
          <a:xfrm>
            <a:off x="2527024" y="1919917"/>
            <a:ext cx="6218788" cy="3936755"/>
            <a:chOff x="2527024" y="1919917"/>
            <a:chExt cx="6218788" cy="3936755"/>
          </a:xfrm>
        </p:grpSpPr>
        <p:sp>
          <p:nvSpPr>
            <p:cNvPr id="277" name="テキスト ボックス 276">
              <a:extLst>
                <a:ext uri="{FF2B5EF4-FFF2-40B4-BE49-F238E27FC236}">
                  <a16:creationId xmlns:a16="http://schemas.microsoft.com/office/drawing/2014/main" id="{5ADF7E6B-1634-689B-2288-CA0DCE0AB244}"/>
                </a:ext>
              </a:extLst>
            </p:cNvPr>
            <p:cNvSpPr txBox="1"/>
            <p:nvPr/>
          </p:nvSpPr>
          <p:spPr>
            <a:xfrm>
              <a:off x="3516809" y="1919917"/>
              <a:ext cx="551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25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E03F688-6F11-E753-191D-8061E797FBAC}"/>
                </a:ext>
              </a:extLst>
            </p:cNvPr>
            <p:cNvSpPr/>
            <p:nvPr/>
          </p:nvSpPr>
          <p:spPr>
            <a:xfrm>
              <a:off x="3986942" y="1966930"/>
              <a:ext cx="4752127" cy="3300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CD163466-28D1-BF31-EAD5-94C743EBE349}"/>
                </a:ext>
              </a:extLst>
            </p:cNvPr>
            <p:cNvGrpSpPr/>
            <p:nvPr/>
          </p:nvGrpSpPr>
          <p:grpSpPr>
            <a:xfrm rot="5400000">
              <a:off x="3400366" y="3494594"/>
              <a:ext cx="1719009" cy="250675"/>
              <a:chOff x="7107667" y="5304840"/>
              <a:chExt cx="2501488" cy="364780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DC28691-B032-A03B-F3AC-6D994765FAB9}"/>
                  </a:ext>
                </a:extLst>
              </p:cNvPr>
              <p:cNvSpPr/>
              <p:nvPr/>
            </p:nvSpPr>
            <p:spPr>
              <a:xfrm>
                <a:off x="9249155" y="53048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A103ACBC-9E0D-3633-520C-1C431537E709}"/>
                  </a:ext>
                </a:extLst>
              </p:cNvPr>
              <p:cNvSpPr/>
              <p:nvPr/>
            </p:nvSpPr>
            <p:spPr>
              <a:xfrm>
                <a:off x="7107667" y="5304842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D71D56E4-89FB-0D8C-A2F5-5D3A923DBD9E}"/>
                  </a:ext>
                </a:extLst>
              </p:cNvPr>
              <p:cNvSpPr/>
              <p:nvPr/>
            </p:nvSpPr>
            <p:spPr>
              <a:xfrm>
                <a:off x="7643755" y="530484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506B66D2-DE64-9526-0D2F-7FD458449E9A}"/>
                  </a:ext>
                </a:extLst>
              </p:cNvPr>
              <p:cNvSpPr/>
              <p:nvPr/>
            </p:nvSpPr>
            <p:spPr>
              <a:xfrm>
                <a:off x="8709215" y="530962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77B11D7-3263-8E78-A536-EEF57B84B284}"/>
                  </a:ext>
                </a:extLst>
              </p:cNvPr>
              <p:cNvSpPr/>
              <p:nvPr/>
            </p:nvSpPr>
            <p:spPr>
              <a:xfrm>
                <a:off x="8176494" y="5309619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D15411D-1D88-5773-D644-C5A9D2EE3B51}"/>
                </a:ext>
              </a:extLst>
            </p:cNvPr>
            <p:cNvGrpSpPr/>
            <p:nvPr/>
          </p:nvGrpSpPr>
          <p:grpSpPr>
            <a:xfrm>
              <a:off x="4775698" y="4870157"/>
              <a:ext cx="3179671" cy="254235"/>
              <a:chOff x="5759399" y="5836312"/>
              <a:chExt cx="3723173" cy="297692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6C4D91A4-2FE4-606B-93E7-BA3C58BBE5BC}"/>
                  </a:ext>
                </a:extLst>
              </p:cNvPr>
              <p:cNvSpPr/>
              <p:nvPr/>
            </p:nvSpPr>
            <p:spPr>
              <a:xfrm>
                <a:off x="9190049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E57A9B67-BC79-F7D8-26D8-B49CFC4349E4}"/>
                  </a:ext>
                </a:extLst>
              </p:cNvPr>
              <p:cNvSpPr/>
              <p:nvPr/>
            </p:nvSpPr>
            <p:spPr>
              <a:xfrm>
                <a:off x="7477310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9BA2A2F9-FE89-2830-4C11-0EDBE7AB45F1}"/>
                  </a:ext>
                </a:extLst>
              </p:cNvPr>
              <p:cNvSpPr/>
              <p:nvPr/>
            </p:nvSpPr>
            <p:spPr>
              <a:xfrm>
                <a:off x="7908506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D48F8DF0-D72A-7453-4E32-526FD049A2CC}"/>
                  </a:ext>
                </a:extLst>
              </p:cNvPr>
              <p:cNvSpPr/>
              <p:nvPr/>
            </p:nvSpPr>
            <p:spPr>
              <a:xfrm>
                <a:off x="8764875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4AB42A7E-039D-C2FC-45CD-986C6933C4A0}"/>
                  </a:ext>
                </a:extLst>
              </p:cNvPr>
              <p:cNvSpPr/>
              <p:nvPr/>
            </p:nvSpPr>
            <p:spPr>
              <a:xfrm>
                <a:off x="8333679" y="5836312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744ECDB5-7425-9793-B441-40295A1A8715}"/>
                  </a:ext>
                </a:extLst>
              </p:cNvPr>
              <p:cNvSpPr/>
              <p:nvPr/>
            </p:nvSpPr>
            <p:spPr>
              <a:xfrm>
                <a:off x="7046111" y="5838373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1F5B3571-B00C-477B-702A-EDEEAA5C25BD}"/>
                  </a:ext>
                </a:extLst>
              </p:cNvPr>
              <p:cNvSpPr/>
              <p:nvPr/>
            </p:nvSpPr>
            <p:spPr>
              <a:xfrm>
                <a:off x="6185513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CE78D7B9-CB6F-AE8E-0FB5-842752D3C84B}"/>
                  </a:ext>
                </a:extLst>
              </p:cNvPr>
              <p:cNvSpPr/>
              <p:nvPr/>
            </p:nvSpPr>
            <p:spPr>
              <a:xfrm>
                <a:off x="6614179" y="5838382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AD963B21-E396-87E9-299A-2C1AB5FCFFD5}"/>
                  </a:ext>
                </a:extLst>
              </p:cNvPr>
              <p:cNvSpPr/>
              <p:nvPr/>
            </p:nvSpPr>
            <p:spPr>
              <a:xfrm>
                <a:off x="5759399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3E00BD17-151A-0CEC-49A8-2B5FEB1EAF9F}"/>
                </a:ext>
              </a:extLst>
            </p:cNvPr>
            <p:cNvCxnSpPr/>
            <p:nvPr/>
          </p:nvCxnSpPr>
          <p:spPr bwMode="auto">
            <a:xfrm>
              <a:off x="4763784" y="4761942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CBA6D352-462D-147A-BE37-C92FB23B68FC}"/>
                </a:ext>
              </a:extLst>
            </p:cNvPr>
            <p:cNvCxnSpPr/>
            <p:nvPr/>
          </p:nvCxnSpPr>
          <p:spPr bwMode="auto">
            <a:xfrm flipV="1">
              <a:off x="4763784" y="4633354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820EE8FA-6C79-40F2-D28A-F1B091927B76}"/>
                </a:ext>
              </a:extLst>
            </p:cNvPr>
            <p:cNvCxnSpPr/>
            <p:nvPr/>
          </p:nvCxnSpPr>
          <p:spPr bwMode="auto">
            <a:xfrm flipH="1" flipV="1">
              <a:off x="5035034" y="4633354"/>
              <a:ext cx="0" cy="2245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550C6D82-A649-1FAA-E26F-B06C2FF1E138}"/>
                </a:ext>
              </a:extLst>
            </p:cNvPr>
            <p:cNvCxnSpPr/>
            <p:nvPr/>
          </p:nvCxnSpPr>
          <p:spPr bwMode="auto">
            <a:xfrm flipH="1" flipV="1">
              <a:off x="5403834" y="4633354"/>
              <a:ext cx="0" cy="2245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1853B62E-F85E-DFF9-4DBC-C9AFFB5DC635}"/>
                </a:ext>
              </a:extLst>
            </p:cNvPr>
            <p:cNvCxnSpPr/>
            <p:nvPr/>
          </p:nvCxnSpPr>
          <p:spPr bwMode="auto">
            <a:xfrm>
              <a:off x="5033845" y="4761942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20CFE0BF-D555-39BC-164E-5080705ED940}"/>
                </a:ext>
              </a:extLst>
            </p:cNvPr>
            <p:cNvSpPr txBox="1"/>
            <p:nvPr/>
          </p:nvSpPr>
          <p:spPr>
            <a:xfrm>
              <a:off x="4675035" y="4435167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BA4E604C-3318-BF4F-67A8-C1ED17DD7A15}"/>
                </a:ext>
              </a:extLst>
            </p:cNvPr>
            <p:cNvSpPr txBox="1"/>
            <p:nvPr/>
          </p:nvSpPr>
          <p:spPr>
            <a:xfrm>
              <a:off x="4966996" y="4433409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DE20043B-EE2F-BA15-DA02-217A4D779DF0}"/>
                </a:ext>
              </a:extLst>
            </p:cNvPr>
            <p:cNvCxnSpPr/>
            <p:nvPr/>
          </p:nvCxnSpPr>
          <p:spPr bwMode="auto">
            <a:xfrm flipV="1">
              <a:off x="4764468" y="5136441"/>
              <a:ext cx="0" cy="43290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8833872C-8889-C127-1CD3-8638BFAB8815}"/>
                </a:ext>
              </a:extLst>
            </p:cNvPr>
            <p:cNvCxnSpPr/>
            <p:nvPr/>
          </p:nvCxnSpPr>
          <p:spPr bwMode="auto">
            <a:xfrm flipV="1">
              <a:off x="4394902" y="4490242"/>
              <a:ext cx="0" cy="95035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37CA324D-B678-5D08-C319-9CBFD5EC5B2A}"/>
                </a:ext>
              </a:extLst>
            </p:cNvPr>
            <p:cNvCxnSpPr/>
            <p:nvPr/>
          </p:nvCxnSpPr>
          <p:spPr bwMode="auto">
            <a:xfrm flipV="1">
              <a:off x="4123651" y="4490242"/>
              <a:ext cx="0" cy="95035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4AF55CB1-8355-1084-6D28-EB300AA2EA54}"/>
                </a:ext>
              </a:extLst>
            </p:cNvPr>
            <p:cNvCxnSpPr/>
            <p:nvPr/>
          </p:nvCxnSpPr>
          <p:spPr bwMode="auto">
            <a:xfrm flipV="1">
              <a:off x="3981918" y="5276394"/>
              <a:ext cx="0" cy="51147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A57473E5-03D8-AC63-1D79-072C93C86C1D}"/>
                </a:ext>
              </a:extLst>
            </p:cNvPr>
            <p:cNvCxnSpPr/>
            <p:nvPr/>
          </p:nvCxnSpPr>
          <p:spPr bwMode="auto">
            <a:xfrm>
              <a:off x="4394902" y="5343208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直線矢印コネクタ 234">
              <a:extLst>
                <a:ext uri="{FF2B5EF4-FFF2-40B4-BE49-F238E27FC236}">
                  <a16:creationId xmlns:a16="http://schemas.microsoft.com/office/drawing/2014/main" id="{E2576102-167E-7110-8416-8E69D287DFD4}"/>
                </a:ext>
              </a:extLst>
            </p:cNvPr>
            <p:cNvCxnSpPr/>
            <p:nvPr/>
          </p:nvCxnSpPr>
          <p:spPr bwMode="auto">
            <a:xfrm>
              <a:off x="4124841" y="5343208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6E098588-6A8A-C0E6-44A7-277026479275}"/>
                </a:ext>
              </a:extLst>
            </p:cNvPr>
            <p:cNvCxnSpPr/>
            <p:nvPr/>
          </p:nvCxnSpPr>
          <p:spPr bwMode="auto">
            <a:xfrm>
              <a:off x="3986942" y="5343450"/>
              <a:ext cx="13670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直線矢印コネクタ 242">
              <a:extLst>
                <a:ext uri="{FF2B5EF4-FFF2-40B4-BE49-F238E27FC236}">
                  <a16:creationId xmlns:a16="http://schemas.microsoft.com/office/drawing/2014/main" id="{6C6B37AD-4B23-AE20-9382-C4A62D845982}"/>
                </a:ext>
              </a:extLst>
            </p:cNvPr>
            <p:cNvCxnSpPr/>
            <p:nvPr/>
          </p:nvCxnSpPr>
          <p:spPr bwMode="auto">
            <a:xfrm>
              <a:off x="3986942" y="5500371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21081BEE-F1B5-D4A6-82A4-B787924E4454}"/>
                </a:ext>
              </a:extLst>
            </p:cNvPr>
            <p:cNvSpPr txBox="1"/>
            <p:nvPr/>
          </p:nvSpPr>
          <p:spPr>
            <a:xfrm>
              <a:off x="4326709" y="5305709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6D879B63-DF81-0C88-0B99-53AA4BF61440}"/>
                </a:ext>
              </a:extLst>
            </p:cNvPr>
            <p:cNvSpPr txBox="1"/>
            <p:nvPr/>
          </p:nvSpPr>
          <p:spPr>
            <a:xfrm>
              <a:off x="4036092" y="5305709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247" name="テキスト ボックス 246">
              <a:extLst>
                <a:ext uri="{FF2B5EF4-FFF2-40B4-BE49-F238E27FC236}">
                  <a16:creationId xmlns:a16="http://schemas.microsoft.com/office/drawing/2014/main" id="{F91D76DE-7E11-547B-9C9A-40BD146EFD93}"/>
                </a:ext>
              </a:extLst>
            </p:cNvPr>
            <p:cNvSpPr txBox="1"/>
            <p:nvPr/>
          </p:nvSpPr>
          <p:spPr>
            <a:xfrm>
              <a:off x="3743367" y="5303358"/>
              <a:ext cx="551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25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248" name="テキスト ボックス 247">
              <a:extLst>
                <a:ext uri="{FF2B5EF4-FFF2-40B4-BE49-F238E27FC236}">
                  <a16:creationId xmlns:a16="http://schemas.microsoft.com/office/drawing/2014/main" id="{B43529D7-861A-0F01-225C-EE639AF07D8B}"/>
                </a:ext>
              </a:extLst>
            </p:cNvPr>
            <p:cNvSpPr txBox="1"/>
            <p:nvPr/>
          </p:nvSpPr>
          <p:spPr>
            <a:xfrm>
              <a:off x="4132589" y="544059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B7B988E1-918E-0BD6-45BE-C0DFB783A42E}"/>
                </a:ext>
              </a:extLst>
            </p:cNvPr>
            <p:cNvCxnSpPr/>
            <p:nvPr/>
          </p:nvCxnSpPr>
          <p:spPr bwMode="auto">
            <a:xfrm flipV="1">
              <a:off x="7962227" y="5136441"/>
              <a:ext cx="0" cy="43290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直線矢印コネクタ 254">
              <a:extLst>
                <a:ext uri="{FF2B5EF4-FFF2-40B4-BE49-F238E27FC236}">
                  <a16:creationId xmlns:a16="http://schemas.microsoft.com/office/drawing/2014/main" id="{9F18E5FC-29AE-FB19-B28F-B4D3A1A220A7}"/>
                </a:ext>
              </a:extLst>
            </p:cNvPr>
            <p:cNvCxnSpPr/>
            <p:nvPr/>
          </p:nvCxnSpPr>
          <p:spPr bwMode="auto">
            <a:xfrm>
              <a:off x="4764031" y="5500371"/>
              <a:ext cx="319819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7D85FA2C-0267-D446-A7D9-4780D0BFEE99}"/>
                </a:ext>
              </a:extLst>
            </p:cNvPr>
            <p:cNvSpPr txBox="1"/>
            <p:nvPr/>
          </p:nvSpPr>
          <p:spPr>
            <a:xfrm>
              <a:off x="6124401" y="544059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880um</a:t>
              </a:r>
              <a:endParaRPr kumimoji="1" lang="ja-JP" altLang="en-US" sz="900" dirty="0"/>
            </a:p>
          </p:txBody>
        </p: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629A5009-3FEF-14B5-9AA4-1E3CE9D67D0D}"/>
                </a:ext>
              </a:extLst>
            </p:cNvPr>
            <p:cNvCxnSpPr/>
            <p:nvPr/>
          </p:nvCxnSpPr>
          <p:spPr bwMode="auto">
            <a:xfrm flipV="1">
              <a:off x="8745812" y="5274227"/>
              <a:ext cx="0" cy="51147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直線矢印コネクタ 258">
              <a:extLst>
                <a:ext uri="{FF2B5EF4-FFF2-40B4-BE49-F238E27FC236}">
                  <a16:creationId xmlns:a16="http://schemas.microsoft.com/office/drawing/2014/main" id="{28300C85-AE35-E408-C38D-0524691BB057}"/>
                </a:ext>
              </a:extLst>
            </p:cNvPr>
            <p:cNvCxnSpPr/>
            <p:nvPr/>
          </p:nvCxnSpPr>
          <p:spPr bwMode="auto">
            <a:xfrm rot="5400000">
              <a:off x="3060069" y="4883001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矢印コネクタ 259">
              <a:extLst>
                <a:ext uri="{FF2B5EF4-FFF2-40B4-BE49-F238E27FC236}">
                  <a16:creationId xmlns:a16="http://schemas.microsoft.com/office/drawing/2014/main" id="{6C767E5B-A376-09DA-BD4A-0E9FFD5332CC}"/>
                </a:ext>
              </a:extLst>
            </p:cNvPr>
            <p:cNvCxnSpPr/>
            <p:nvPr/>
          </p:nvCxnSpPr>
          <p:spPr bwMode="auto">
            <a:xfrm>
              <a:off x="7964608" y="5500371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748D344-73EF-A1E7-7840-B10BACD8DCED}"/>
                </a:ext>
              </a:extLst>
            </p:cNvPr>
            <p:cNvSpPr txBox="1"/>
            <p:nvPr/>
          </p:nvSpPr>
          <p:spPr>
            <a:xfrm>
              <a:off x="8116213" y="544059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62" name="直線矢印コネクタ 261">
              <a:extLst>
                <a:ext uri="{FF2B5EF4-FFF2-40B4-BE49-F238E27FC236}">
                  <a16:creationId xmlns:a16="http://schemas.microsoft.com/office/drawing/2014/main" id="{A78C8341-51C5-55C9-8003-DBFA1304617F}"/>
                </a:ext>
              </a:extLst>
            </p:cNvPr>
            <p:cNvCxnSpPr/>
            <p:nvPr/>
          </p:nvCxnSpPr>
          <p:spPr bwMode="auto">
            <a:xfrm>
              <a:off x="3981918" y="5671430"/>
              <a:ext cx="4763894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4" name="テキスト ボックス 263">
              <a:extLst>
                <a:ext uri="{FF2B5EF4-FFF2-40B4-BE49-F238E27FC236}">
                  <a16:creationId xmlns:a16="http://schemas.microsoft.com/office/drawing/2014/main" id="{BB6F0724-B615-7EE4-E1D6-397A4B55EB62}"/>
                </a:ext>
              </a:extLst>
            </p:cNvPr>
            <p:cNvSpPr txBox="1"/>
            <p:nvPr/>
          </p:nvSpPr>
          <p:spPr>
            <a:xfrm>
              <a:off x="6095546" y="5625840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129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grpSp>
          <p:nvGrpSpPr>
            <p:cNvPr id="265" name="グループ化 264">
              <a:extLst>
                <a:ext uri="{FF2B5EF4-FFF2-40B4-BE49-F238E27FC236}">
                  <a16:creationId xmlns:a16="http://schemas.microsoft.com/office/drawing/2014/main" id="{F7736EB0-AA60-DCCF-0132-278DE491B3D0}"/>
                </a:ext>
              </a:extLst>
            </p:cNvPr>
            <p:cNvGrpSpPr/>
            <p:nvPr/>
          </p:nvGrpSpPr>
          <p:grpSpPr>
            <a:xfrm rot="5400000">
              <a:off x="7610703" y="3491671"/>
              <a:ext cx="1719009" cy="250675"/>
              <a:chOff x="7107667" y="5304840"/>
              <a:chExt cx="2501488" cy="364780"/>
            </a:xfrm>
          </p:grpSpPr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F18BCD77-5AD7-80DC-9E64-908811D57DAE}"/>
                  </a:ext>
                </a:extLst>
              </p:cNvPr>
              <p:cNvSpPr/>
              <p:nvPr/>
            </p:nvSpPr>
            <p:spPr>
              <a:xfrm>
                <a:off x="9249155" y="53048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267" name="正方形/長方形 266">
                <a:extLst>
                  <a:ext uri="{FF2B5EF4-FFF2-40B4-BE49-F238E27FC236}">
                    <a16:creationId xmlns:a16="http://schemas.microsoft.com/office/drawing/2014/main" id="{B63776A6-5E85-93E7-A97F-982A6FBB8421}"/>
                  </a:ext>
                </a:extLst>
              </p:cNvPr>
              <p:cNvSpPr/>
              <p:nvPr/>
            </p:nvSpPr>
            <p:spPr>
              <a:xfrm>
                <a:off x="7107667" y="5304842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</a:p>
            </p:txBody>
          </p:sp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E414323E-57B3-0448-DD90-AE36D372CF6A}"/>
                  </a:ext>
                </a:extLst>
              </p:cNvPr>
              <p:cNvSpPr/>
              <p:nvPr/>
            </p:nvSpPr>
            <p:spPr>
              <a:xfrm>
                <a:off x="7643755" y="530484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B899A41D-1DA7-0192-D8E1-088F01BB4D47}"/>
                  </a:ext>
                </a:extLst>
              </p:cNvPr>
              <p:cNvSpPr/>
              <p:nvPr/>
            </p:nvSpPr>
            <p:spPr>
              <a:xfrm>
                <a:off x="8709215" y="5309620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C11DDF51-802C-D482-97BC-A4464B3C757B}"/>
                  </a:ext>
                </a:extLst>
              </p:cNvPr>
              <p:cNvSpPr/>
              <p:nvPr/>
            </p:nvSpPr>
            <p:spPr>
              <a:xfrm>
                <a:off x="8176494" y="5309619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</p:grpSp>
        <p:cxnSp>
          <p:nvCxnSpPr>
            <p:cNvPr id="272" name="直線矢印コネクタ 271">
              <a:extLst>
                <a:ext uri="{FF2B5EF4-FFF2-40B4-BE49-F238E27FC236}">
                  <a16:creationId xmlns:a16="http://schemas.microsoft.com/office/drawing/2014/main" id="{30AEEF59-4017-DB4B-B071-361D4808F4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721350" y="2565344"/>
              <a:ext cx="3688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" name="直線矢印コネクタ 272">
              <a:extLst>
                <a:ext uri="{FF2B5EF4-FFF2-40B4-BE49-F238E27FC236}">
                  <a16:creationId xmlns:a16="http://schemas.microsoft.com/office/drawing/2014/main" id="{B1A72AF3-48CF-DAF3-5975-DCDD2104D1C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770760" y="2245873"/>
              <a:ext cx="270061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651B2D97-C9D8-D28D-9792-0509DCAF4889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837434" y="2038082"/>
              <a:ext cx="13670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" name="直線矢印コネクタ 274">
              <a:extLst>
                <a:ext uri="{FF2B5EF4-FFF2-40B4-BE49-F238E27FC236}">
                  <a16:creationId xmlns:a16="http://schemas.microsoft.com/office/drawing/2014/main" id="{7E87807D-4EE6-DC66-C95C-481EC065C8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0003" y="1966930"/>
              <a:ext cx="0" cy="33001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12B850EE-193D-ABCB-C909-10443B72D549}"/>
                </a:ext>
              </a:extLst>
            </p:cNvPr>
            <p:cNvSpPr txBox="1"/>
            <p:nvPr/>
          </p:nvSpPr>
          <p:spPr>
            <a:xfrm>
              <a:off x="3517299" y="2118484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DA485B93-59E9-EB3A-A548-B18CCBB77BE9}"/>
                </a:ext>
              </a:extLst>
            </p:cNvPr>
            <p:cNvCxnSpPr/>
            <p:nvPr/>
          </p:nvCxnSpPr>
          <p:spPr bwMode="auto">
            <a:xfrm flipV="1">
              <a:off x="3750562" y="2361364"/>
              <a:ext cx="101322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C4F09289-5C3C-0EE0-8FA0-545109C9D70D}"/>
                </a:ext>
              </a:extLst>
            </p:cNvPr>
            <p:cNvCxnSpPr/>
            <p:nvPr/>
          </p:nvCxnSpPr>
          <p:spPr bwMode="auto">
            <a:xfrm>
              <a:off x="2850069" y="5267084"/>
              <a:ext cx="11436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7A4612A-76D3-F660-72AA-8143012D83DD}"/>
                </a:ext>
              </a:extLst>
            </p:cNvPr>
            <p:cNvCxnSpPr/>
            <p:nvPr/>
          </p:nvCxnSpPr>
          <p:spPr bwMode="auto">
            <a:xfrm flipV="1">
              <a:off x="3270805" y="4490242"/>
              <a:ext cx="86178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テキスト ボックス 287">
              <a:extLst>
                <a:ext uri="{FF2B5EF4-FFF2-40B4-BE49-F238E27FC236}">
                  <a16:creationId xmlns:a16="http://schemas.microsoft.com/office/drawing/2014/main" id="{C789425B-48A0-A217-A125-0FDAC4E44215}"/>
                </a:ext>
              </a:extLst>
            </p:cNvPr>
            <p:cNvSpPr txBox="1"/>
            <p:nvPr/>
          </p:nvSpPr>
          <p:spPr>
            <a:xfrm>
              <a:off x="3465083" y="244407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0678E61C-4753-D499-F88B-28865EE1C1F6}"/>
                </a:ext>
              </a:extLst>
            </p:cNvPr>
            <p:cNvSpPr txBox="1"/>
            <p:nvPr/>
          </p:nvSpPr>
          <p:spPr>
            <a:xfrm>
              <a:off x="3014725" y="476913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cxnSp>
          <p:nvCxnSpPr>
            <p:cNvPr id="294" name="直線矢印コネクタ 293">
              <a:extLst>
                <a:ext uri="{FF2B5EF4-FFF2-40B4-BE49-F238E27FC236}">
                  <a16:creationId xmlns:a16="http://schemas.microsoft.com/office/drawing/2014/main" id="{AA1CAF9E-07E1-91D1-CA31-80D792FF01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47215" y="2749785"/>
              <a:ext cx="1275" cy="17404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099A0611-2593-2504-A369-56E1D6D3F2E1}"/>
                </a:ext>
              </a:extLst>
            </p:cNvPr>
            <p:cNvCxnSpPr/>
            <p:nvPr/>
          </p:nvCxnSpPr>
          <p:spPr bwMode="auto">
            <a:xfrm flipV="1">
              <a:off x="3279913" y="2750419"/>
              <a:ext cx="86178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6EFC28AC-7C0A-622E-D30B-730B3A95BB7D}"/>
                </a:ext>
              </a:extLst>
            </p:cNvPr>
            <p:cNvSpPr txBox="1"/>
            <p:nvPr/>
          </p:nvSpPr>
          <p:spPr>
            <a:xfrm>
              <a:off x="3014724" y="346148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480um</a:t>
              </a:r>
              <a:endParaRPr kumimoji="1" lang="ja-JP" altLang="en-US" sz="900" dirty="0"/>
            </a:p>
          </p:txBody>
        </p: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164F45A3-7E49-7443-F6AE-6774A3B9D28D}"/>
                </a:ext>
              </a:extLst>
            </p:cNvPr>
            <p:cNvCxnSpPr/>
            <p:nvPr/>
          </p:nvCxnSpPr>
          <p:spPr bwMode="auto">
            <a:xfrm rot="5400000" flipV="1">
              <a:off x="4509408" y="2636329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F4365D6F-87EC-1988-24E2-B4C32CE27B36}"/>
                </a:ext>
              </a:extLst>
            </p:cNvPr>
            <p:cNvCxnSpPr/>
            <p:nvPr/>
          </p:nvCxnSpPr>
          <p:spPr bwMode="auto">
            <a:xfrm rot="5400000" flipV="1">
              <a:off x="4512214" y="3274937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EEF31D20-8919-3BF6-B2EF-538846671D84}"/>
                </a:ext>
              </a:extLst>
            </p:cNvPr>
            <p:cNvCxnSpPr/>
            <p:nvPr/>
          </p:nvCxnSpPr>
          <p:spPr bwMode="auto">
            <a:xfrm rot="5400000" flipV="1">
              <a:off x="4512218" y="2901684"/>
              <a:ext cx="0" cy="2269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直線矢印コネクタ 302">
              <a:extLst>
                <a:ext uri="{FF2B5EF4-FFF2-40B4-BE49-F238E27FC236}">
                  <a16:creationId xmlns:a16="http://schemas.microsoft.com/office/drawing/2014/main" id="{BE571A65-90CC-A0AD-350E-1F9141D74C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76874" y="3016760"/>
              <a:ext cx="0" cy="37051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" name="直線矢印コネクタ 304">
              <a:extLst>
                <a:ext uri="{FF2B5EF4-FFF2-40B4-BE49-F238E27FC236}">
                  <a16:creationId xmlns:a16="http://schemas.microsoft.com/office/drawing/2014/main" id="{DBB566BB-A27B-7DCB-7BFD-126BC866DF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76874" y="2750295"/>
              <a:ext cx="0" cy="262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F23C0DE4-D243-9AED-3B57-C086AACFF281}"/>
                </a:ext>
              </a:extLst>
            </p:cNvPr>
            <p:cNvSpPr txBox="1"/>
            <p:nvPr/>
          </p:nvSpPr>
          <p:spPr>
            <a:xfrm>
              <a:off x="4444272" y="2771524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80um</a:t>
              </a:r>
              <a:endParaRPr kumimoji="1" lang="ja-JP" altLang="en-US" sz="900" dirty="0"/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B47562BB-BB31-7A93-E7E4-6FA29CEBD060}"/>
                </a:ext>
              </a:extLst>
            </p:cNvPr>
            <p:cNvSpPr txBox="1"/>
            <p:nvPr/>
          </p:nvSpPr>
          <p:spPr>
            <a:xfrm>
              <a:off x="4444272" y="308972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10</a:t>
              </a:r>
              <a:r>
                <a:rPr kumimoji="1" lang="en-US" altLang="ja-JP" sz="900" dirty="0"/>
                <a:t>0um</a:t>
              </a:r>
              <a:endParaRPr kumimoji="1" lang="ja-JP" altLang="en-US" sz="900" dirty="0"/>
            </a:p>
          </p:txBody>
        </p: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8C81DE43-908A-B4B9-2569-A3A55C03440B}"/>
                </a:ext>
              </a:extLst>
            </p:cNvPr>
            <p:cNvCxnSpPr/>
            <p:nvPr/>
          </p:nvCxnSpPr>
          <p:spPr bwMode="auto">
            <a:xfrm>
              <a:off x="3748181" y="2110842"/>
              <a:ext cx="10156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842BDC9-34C4-DCC3-8E98-3BCF689FB9E4}"/>
                </a:ext>
              </a:extLst>
            </p:cNvPr>
            <p:cNvCxnSpPr/>
            <p:nvPr/>
          </p:nvCxnSpPr>
          <p:spPr bwMode="auto">
            <a:xfrm>
              <a:off x="2830781" y="1966930"/>
              <a:ext cx="11436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直線矢印コネクタ 315">
              <a:extLst>
                <a:ext uri="{FF2B5EF4-FFF2-40B4-BE49-F238E27FC236}">
                  <a16:creationId xmlns:a16="http://schemas.microsoft.com/office/drawing/2014/main" id="{4185941A-9BF7-BFE5-0529-C238D2C2929D}"/>
                </a:ext>
              </a:extLst>
            </p:cNvPr>
            <p:cNvCxnSpPr/>
            <p:nvPr/>
          </p:nvCxnSpPr>
          <p:spPr bwMode="auto">
            <a:xfrm rot="5400000">
              <a:off x="3058794" y="2361364"/>
              <a:ext cx="77684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5CDE5AE9-73CA-8E76-B85B-D789C8422441}"/>
                </a:ext>
              </a:extLst>
            </p:cNvPr>
            <p:cNvSpPr txBox="1"/>
            <p:nvPr/>
          </p:nvSpPr>
          <p:spPr>
            <a:xfrm>
              <a:off x="3014914" y="22339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205</a:t>
              </a:r>
              <a:r>
                <a:rPr kumimoji="1" lang="en-US" altLang="ja-JP" sz="900" dirty="0"/>
                <a:t>um</a:t>
              </a:r>
              <a:endParaRPr kumimoji="1" lang="ja-JP" altLang="en-US" sz="9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BEC5B1CC-4540-AA34-CDB6-25B506CF007F}"/>
                </a:ext>
              </a:extLst>
            </p:cNvPr>
            <p:cNvSpPr txBox="1"/>
            <p:nvPr/>
          </p:nvSpPr>
          <p:spPr>
            <a:xfrm>
              <a:off x="2527024" y="3461488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890um</a:t>
              </a:r>
              <a:endParaRPr kumimoji="1" lang="ja-JP" altLang="en-US" sz="9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1AA17AA-AD3E-D706-43F2-C94B4B886EF4}"/>
                </a:ext>
              </a:extLst>
            </p:cNvPr>
            <p:cNvGrpSpPr/>
            <p:nvPr/>
          </p:nvGrpSpPr>
          <p:grpSpPr>
            <a:xfrm>
              <a:off x="4774363" y="2113043"/>
              <a:ext cx="3179671" cy="254235"/>
              <a:chOff x="5759399" y="5836312"/>
              <a:chExt cx="3723173" cy="297692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FE4BAED-D8CF-256C-F1CB-F0E8282189FF}"/>
                  </a:ext>
                </a:extLst>
              </p:cNvPr>
              <p:cNvSpPr/>
              <p:nvPr/>
            </p:nvSpPr>
            <p:spPr>
              <a:xfrm>
                <a:off x="9190049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490ED50-7196-D2BA-0C50-5FFADAEF4D29}"/>
                  </a:ext>
                </a:extLst>
              </p:cNvPr>
              <p:cNvSpPr/>
              <p:nvPr/>
            </p:nvSpPr>
            <p:spPr>
              <a:xfrm>
                <a:off x="7477310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P</a:t>
                </a:r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DE3F7A-ABF6-7DA1-E939-F4B58005EE4E}"/>
                  </a:ext>
                </a:extLst>
              </p:cNvPr>
              <p:cNvSpPr/>
              <p:nvPr/>
            </p:nvSpPr>
            <p:spPr>
              <a:xfrm>
                <a:off x="7908506" y="5838368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85C86C4-C156-8DE8-B686-D0F5AD226E89}"/>
                  </a:ext>
                </a:extLst>
              </p:cNvPr>
              <p:cNvSpPr/>
              <p:nvPr/>
            </p:nvSpPr>
            <p:spPr>
              <a:xfrm>
                <a:off x="8764875" y="5836316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4B083AB-8E78-FCD5-3D95-5E01C89BAB96}"/>
                  </a:ext>
                </a:extLst>
              </p:cNvPr>
              <p:cNvSpPr/>
              <p:nvPr/>
            </p:nvSpPr>
            <p:spPr>
              <a:xfrm>
                <a:off x="8333679" y="5836312"/>
                <a:ext cx="292523" cy="292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AE08C9-E02D-789F-B96C-BC867664C7DD}"/>
                  </a:ext>
                </a:extLst>
              </p:cNvPr>
              <p:cNvSpPr/>
              <p:nvPr/>
            </p:nvSpPr>
            <p:spPr>
              <a:xfrm>
                <a:off x="7046111" y="5838373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7C62DA2-935D-D108-ED9C-113E929B9469}"/>
                  </a:ext>
                </a:extLst>
              </p:cNvPr>
              <p:cNvSpPr/>
              <p:nvPr/>
            </p:nvSpPr>
            <p:spPr>
              <a:xfrm>
                <a:off x="6185513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G</a:t>
                </a:r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BA2E65-E8DE-DAC3-0FB4-7C530C925645}"/>
                  </a:ext>
                </a:extLst>
              </p:cNvPr>
              <p:cNvSpPr/>
              <p:nvPr/>
            </p:nvSpPr>
            <p:spPr>
              <a:xfrm>
                <a:off x="6614179" y="5838382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8B4B9ED-7920-C00E-455D-4E0981228184}"/>
                  </a:ext>
                </a:extLst>
              </p:cNvPr>
              <p:cNvSpPr/>
              <p:nvPr/>
            </p:nvSpPr>
            <p:spPr>
              <a:xfrm>
                <a:off x="5759399" y="5841481"/>
                <a:ext cx="292523" cy="292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78740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7399</TotalTime>
  <Words>870</Words>
  <Application>Microsoft Office PowerPoint</Application>
  <PresentationFormat>ワイド画面</PresentationFormat>
  <Paragraphs>214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Times New Roman</vt:lpstr>
      <vt:lpstr>研究室_pptデザイン</vt:lpstr>
      <vt:lpstr>回路の熱雑音と 8入力積和演算回路のチップサイズの想定</vt:lpstr>
      <vt:lpstr>抵抗、MOSFETの熱雑音</vt:lpstr>
      <vt:lpstr>抵抗の熱雑音</vt:lpstr>
      <vt:lpstr>MOSの熱雑音</vt:lpstr>
      <vt:lpstr>MOSの熱雑音</vt:lpstr>
      <vt:lpstr>電流源（MOS）の熱雑音</vt:lpstr>
      <vt:lpstr>回路の熱雑音</vt:lpstr>
      <vt:lpstr>回路の熱雑音</vt:lpstr>
      <vt:lpstr>チップサイズ（２入力）</vt:lpstr>
      <vt:lpstr>チップサイズ（８入力）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OHTSUKAYUTA</cp:lastModifiedBy>
  <cp:revision>278</cp:revision>
  <dcterms:created xsi:type="dcterms:W3CDTF">2022-07-09T16:46:35Z</dcterms:created>
  <dcterms:modified xsi:type="dcterms:W3CDTF">2024-05-24T04:54:45Z</dcterms:modified>
</cp:coreProperties>
</file>