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92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9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697F-7591-4171-82B2-AE61FBD51227}" type="datetimeFigureOut">
              <a:rPr kumimoji="1" lang="ja-JP" altLang="en-US" smtClean="0"/>
              <a:t>2023/4/18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7D43-D4CE-4A82-A3CB-7D6A14E72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9523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697F-7591-4171-82B2-AE61FBD51227}" type="datetimeFigureOut">
              <a:rPr kumimoji="1" lang="ja-JP" altLang="en-US" smtClean="0"/>
              <a:t>2023/4/18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7D43-D4CE-4A82-A3CB-7D6A14E72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5287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697F-7591-4171-82B2-AE61FBD51227}" type="datetimeFigureOut">
              <a:rPr kumimoji="1" lang="ja-JP" altLang="en-US" smtClean="0"/>
              <a:t>2023/4/18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7D43-D4CE-4A82-A3CB-7D6A14E72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3340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697F-7591-4171-82B2-AE61FBD51227}" type="datetimeFigureOut">
              <a:rPr kumimoji="1" lang="ja-JP" altLang="en-US" smtClean="0"/>
              <a:t>2023/4/18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7D43-D4CE-4A82-A3CB-7D6A14E72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1351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697F-7591-4171-82B2-AE61FBD51227}" type="datetimeFigureOut">
              <a:rPr kumimoji="1" lang="ja-JP" altLang="en-US" smtClean="0"/>
              <a:t>2023/4/18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7D43-D4CE-4A82-A3CB-7D6A14E72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724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697F-7591-4171-82B2-AE61FBD51227}" type="datetimeFigureOut">
              <a:rPr kumimoji="1" lang="ja-JP" altLang="en-US" smtClean="0"/>
              <a:t>2023/4/18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7D43-D4CE-4A82-A3CB-7D6A14E72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8219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697F-7591-4171-82B2-AE61FBD51227}" type="datetimeFigureOut">
              <a:rPr kumimoji="1" lang="ja-JP" altLang="en-US" smtClean="0"/>
              <a:t>2023/4/18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7D43-D4CE-4A82-A3CB-7D6A14E72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040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697F-7591-4171-82B2-AE61FBD51227}" type="datetimeFigureOut">
              <a:rPr kumimoji="1" lang="ja-JP" altLang="en-US" smtClean="0"/>
              <a:t>2023/4/18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7D43-D4CE-4A82-A3CB-7D6A14E72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3087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697F-7591-4171-82B2-AE61FBD51227}" type="datetimeFigureOut">
              <a:rPr kumimoji="1" lang="ja-JP" altLang="en-US" smtClean="0"/>
              <a:t>2023/4/18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7D43-D4CE-4A82-A3CB-7D6A14E72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345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697F-7591-4171-82B2-AE61FBD51227}" type="datetimeFigureOut">
              <a:rPr kumimoji="1" lang="ja-JP" altLang="en-US" smtClean="0"/>
              <a:t>2023/4/18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7D43-D4CE-4A82-A3CB-7D6A14E72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1115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697F-7591-4171-82B2-AE61FBD51227}" type="datetimeFigureOut">
              <a:rPr kumimoji="1" lang="ja-JP" altLang="en-US" smtClean="0"/>
              <a:t>2023/4/18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7D43-D4CE-4A82-A3CB-7D6A14E72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3856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6697F-7591-4171-82B2-AE61FBD51227}" type="datetimeFigureOut">
              <a:rPr kumimoji="1" lang="ja-JP" altLang="en-US" smtClean="0"/>
              <a:t>2023/4/18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57D43-D4CE-4A82-A3CB-7D6A14E72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1406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44241E9A-2D9C-AD95-97BF-226204C2F9D9}"/>
              </a:ext>
            </a:extLst>
          </p:cNvPr>
          <p:cNvCxnSpPr>
            <a:cxnSpLocks/>
          </p:cNvCxnSpPr>
          <p:nvPr/>
        </p:nvCxnSpPr>
        <p:spPr>
          <a:xfrm>
            <a:off x="1025523" y="3819319"/>
            <a:ext cx="15474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BF779888-96E1-87D3-D877-20997116B7D0}"/>
              </a:ext>
            </a:extLst>
          </p:cNvPr>
          <p:cNvCxnSpPr>
            <a:cxnSpLocks/>
          </p:cNvCxnSpPr>
          <p:nvPr/>
        </p:nvCxnSpPr>
        <p:spPr>
          <a:xfrm>
            <a:off x="2574644" y="3820994"/>
            <a:ext cx="15474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3F9D6BBA-4FDC-8D7F-D44E-C9EBF4CE9BDD}"/>
              </a:ext>
            </a:extLst>
          </p:cNvPr>
          <p:cNvCxnSpPr>
            <a:cxnSpLocks/>
          </p:cNvCxnSpPr>
          <p:nvPr/>
        </p:nvCxnSpPr>
        <p:spPr>
          <a:xfrm>
            <a:off x="4123765" y="3822669"/>
            <a:ext cx="15474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0F63B095-98E1-25F4-A7C7-162D30BE63AD}"/>
              </a:ext>
            </a:extLst>
          </p:cNvPr>
          <p:cNvCxnSpPr>
            <a:cxnSpLocks/>
          </p:cNvCxnSpPr>
          <p:nvPr/>
        </p:nvCxnSpPr>
        <p:spPr>
          <a:xfrm>
            <a:off x="5672886" y="3824344"/>
            <a:ext cx="15474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C617F9DA-EA6D-19BF-B8E4-EE2DF5369D43}"/>
              </a:ext>
            </a:extLst>
          </p:cNvPr>
          <p:cNvCxnSpPr>
            <a:cxnSpLocks/>
          </p:cNvCxnSpPr>
          <p:nvPr/>
        </p:nvCxnSpPr>
        <p:spPr>
          <a:xfrm>
            <a:off x="7242104" y="3815971"/>
            <a:ext cx="7067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二等辺三角形 16">
            <a:extLst>
              <a:ext uri="{FF2B5EF4-FFF2-40B4-BE49-F238E27FC236}">
                <a16:creationId xmlns:a16="http://schemas.microsoft.com/office/drawing/2014/main" id="{394F0405-CAC3-11C0-07F4-2C90ABE2E778}"/>
              </a:ext>
            </a:extLst>
          </p:cNvPr>
          <p:cNvSpPr/>
          <p:nvPr/>
        </p:nvSpPr>
        <p:spPr>
          <a:xfrm>
            <a:off x="7848354" y="3839416"/>
            <a:ext cx="211015" cy="18190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5096AD57-FAD8-4DA7-9949-B135CE81F910}"/>
              </a:ext>
            </a:extLst>
          </p:cNvPr>
          <p:cNvCxnSpPr>
            <a:cxnSpLocks/>
          </p:cNvCxnSpPr>
          <p:nvPr/>
        </p:nvCxnSpPr>
        <p:spPr>
          <a:xfrm>
            <a:off x="1107585" y="2601833"/>
            <a:ext cx="15474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37183224-3AE3-8546-050B-1D08E8A7C99A}"/>
              </a:ext>
            </a:extLst>
          </p:cNvPr>
          <p:cNvCxnSpPr>
            <a:cxnSpLocks/>
          </p:cNvCxnSpPr>
          <p:nvPr/>
        </p:nvCxnSpPr>
        <p:spPr>
          <a:xfrm>
            <a:off x="2656706" y="2603508"/>
            <a:ext cx="15474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AF5B3556-C599-65F1-699D-D6E7DE740093}"/>
              </a:ext>
            </a:extLst>
          </p:cNvPr>
          <p:cNvCxnSpPr>
            <a:cxnSpLocks/>
          </p:cNvCxnSpPr>
          <p:nvPr/>
        </p:nvCxnSpPr>
        <p:spPr>
          <a:xfrm>
            <a:off x="4205827" y="2605183"/>
            <a:ext cx="15474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94087281-24B0-56FA-1F4F-FCD51BE78647}"/>
              </a:ext>
            </a:extLst>
          </p:cNvPr>
          <p:cNvCxnSpPr>
            <a:cxnSpLocks/>
          </p:cNvCxnSpPr>
          <p:nvPr/>
        </p:nvCxnSpPr>
        <p:spPr>
          <a:xfrm>
            <a:off x="5754948" y="2606858"/>
            <a:ext cx="15474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F596BD1-0065-0670-138D-F483084E4C2F}"/>
              </a:ext>
            </a:extLst>
          </p:cNvPr>
          <p:cNvSpPr txBox="1"/>
          <p:nvPr/>
        </p:nvSpPr>
        <p:spPr>
          <a:xfrm>
            <a:off x="965233" y="3487724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7/3</a:t>
            </a:r>
            <a:endParaRPr kumimoji="1" lang="ja-JP" altLang="en-US" sz="140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D528C66-D940-58F2-E604-F63A4B67D3DF}"/>
              </a:ext>
            </a:extLst>
          </p:cNvPr>
          <p:cNvSpPr txBox="1"/>
          <p:nvPr/>
        </p:nvSpPr>
        <p:spPr>
          <a:xfrm>
            <a:off x="7477767" y="3049042"/>
            <a:ext cx="162095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8/5</a:t>
            </a:r>
          </a:p>
          <a:p>
            <a:pPr algn="ctr"/>
            <a:r>
              <a:rPr kumimoji="1" lang="ja-JP" altLang="en-US" sz="1400" dirty="0"/>
              <a:t>（代理店締め切り</a:t>
            </a:r>
            <a:endParaRPr kumimoji="1" lang="en-US" altLang="ja-JP" sz="1400" dirty="0"/>
          </a:p>
          <a:p>
            <a:pPr algn="ctr"/>
            <a:r>
              <a:rPr kumimoji="1" lang="ja-JP" altLang="en-US" sz="1400" dirty="0"/>
              <a:t>　要確認）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A16D263-3697-1C13-9444-E82D194E9361}"/>
              </a:ext>
            </a:extLst>
          </p:cNvPr>
          <p:cNvSpPr txBox="1"/>
          <p:nvPr/>
        </p:nvSpPr>
        <p:spPr>
          <a:xfrm>
            <a:off x="2484209" y="3469302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7/10</a:t>
            </a:r>
            <a:endParaRPr kumimoji="1" lang="ja-JP" altLang="en-US" sz="14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C73F519-19BA-8322-5D61-EF0280DC8685}"/>
              </a:ext>
            </a:extLst>
          </p:cNvPr>
          <p:cNvSpPr txBox="1"/>
          <p:nvPr/>
        </p:nvSpPr>
        <p:spPr>
          <a:xfrm>
            <a:off x="4023281" y="3481025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7/17</a:t>
            </a:r>
            <a:endParaRPr kumimoji="1" lang="ja-JP" altLang="en-US" sz="14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3876629-6A7E-1394-F050-64A4C2B1ECBB}"/>
              </a:ext>
            </a:extLst>
          </p:cNvPr>
          <p:cNvSpPr txBox="1"/>
          <p:nvPr/>
        </p:nvSpPr>
        <p:spPr>
          <a:xfrm>
            <a:off x="5562353" y="3492748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7/24</a:t>
            </a:r>
            <a:endParaRPr kumimoji="1" lang="ja-JP" altLang="en-US" sz="1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BFFC2518-C7BC-90DD-967B-88C92DA6C9CE}"/>
              </a:ext>
            </a:extLst>
          </p:cNvPr>
          <p:cNvSpPr txBox="1"/>
          <p:nvPr/>
        </p:nvSpPr>
        <p:spPr>
          <a:xfrm>
            <a:off x="7088029" y="3470976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8/1</a:t>
            </a:r>
            <a:endParaRPr kumimoji="1" lang="ja-JP" altLang="en-US" sz="14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19CD0D34-7459-4323-73BB-96FC8AFD880C}"/>
              </a:ext>
            </a:extLst>
          </p:cNvPr>
          <p:cNvSpPr txBox="1"/>
          <p:nvPr/>
        </p:nvSpPr>
        <p:spPr>
          <a:xfrm>
            <a:off x="1017149" y="2179802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6/5</a:t>
            </a:r>
            <a:endParaRPr kumimoji="1" lang="ja-JP" altLang="en-US" sz="1400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4AB1B908-9CEE-EF74-5F29-9BC71B1FC8B9}"/>
              </a:ext>
            </a:extLst>
          </p:cNvPr>
          <p:cNvSpPr txBox="1"/>
          <p:nvPr/>
        </p:nvSpPr>
        <p:spPr>
          <a:xfrm>
            <a:off x="2536125" y="2161380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6/12</a:t>
            </a:r>
            <a:endParaRPr kumimoji="1" lang="ja-JP" altLang="en-US" sz="1400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A0C45C8-3C03-FE9B-6F2D-6E7D4A899C49}"/>
              </a:ext>
            </a:extLst>
          </p:cNvPr>
          <p:cNvSpPr txBox="1"/>
          <p:nvPr/>
        </p:nvSpPr>
        <p:spPr>
          <a:xfrm>
            <a:off x="4075197" y="2173103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6/19</a:t>
            </a:r>
            <a:endParaRPr kumimoji="1" lang="ja-JP" altLang="en-US" sz="14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0F74227-1D70-66E1-5D85-EAEB2CEC5C12}"/>
              </a:ext>
            </a:extLst>
          </p:cNvPr>
          <p:cNvSpPr txBox="1"/>
          <p:nvPr/>
        </p:nvSpPr>
        <p:spPr>
          <a:xfrm>
            <a:off x="5614269" y="2184826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6/26</a:t>
            </a:r>
            <a:endParaRPr kumimoji="1" lang="ja-JP" altLang="en-US" sz="1400" dirty="0"/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0C1B08D6-0219-E0F4-CBE0-551613D28D85}"/>
              </a:ext>
            </a:extLst>
          </p:cNvPr>
          <p:cNvCxnSpPr>
            <a:cxnSpLocks/>
          </p:cNvCxnSpPr>
          <p:nvPr/>
        </p:nvCxnSpPr>
        <p:spPr>
          <a:xfrm>
            <a:off x="1109260" y="1618414"/>
            <a:ext cx="15474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FCDD94B4-7779-1915-189C-0E701B52822C}"/>
              </a:ext>
            </a:extLst>
          </p:cNvPr>
          <p:cNvCxnSpPr>
            <a:cxnSpLocks/>
          </p:cNvCxnSpPr>
          <p:nvPr/>
        </p:nvCxnSpPr>
        <p:spPr>
          <a:xfrm>
            <a:off x="2658381" y="1620089"/>
            <a:ext cx="15474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57907E07-6CCC-FB60-88B0-3CD8F0FD3E6C}"/>
              </a:ext>
            </a:extLst>
          </p:cNvPr>
          <p:cNvCxnSpPr>
            <a:cxnSpLocks/>
          </p:cNvCxnSpPr>
          <p:nvPr/>
        </p:nvCxnSpPr>
        <p:spPr>
          <a:xfrm>
            <a:off x="4207502" y="1621764"/>
            <a:ext cx="15474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60A4F71C-9288-09F6-4527-245C0EEB38C2}"/>
              </a:ext>
            </a:extLst>
          </p:cNvPr>
          <p:cNvCxnSpPr>
            <a:cxnSpLocks/>
          </p:cNvCxnSpPr>
          <p:nvPr/>
        </p:nvCxnSpPr>
        <p:spPr>
          <a:xfrm>
            <a:off x="5756623" y="1623439"/>
            <a:ext cx="15474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848E1FD0-211F-4330-9504-B2D2802CB1FC}"/>
              </a:ext>
            </a:extLst>
          </p:cNvPr>
          <p:cNvSpPr txBox="1"/>
          <p:nvPr/>
        </p:nvSpPr>
        <p:spPr>
          <a:xfrm>
            <a:off x="1018824" y="1196383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5/1</a:t>
            </a:r>
            <a:endParaRPr kumimoji="1" lang="ja-JP" altLang="en-US" sz="1400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68AB57BB-5D92-58CA-0BE9-82AB24E894DF}"/>
              </a:ext>
            </a:extLst>
          </p:cNvPr>
          <p:cNvSpPr txBox="1"/>
          <p:nvPr/>
        </p:nvSpPr>
        <p:spPr>
          <a:xfrm>
            <a:off x="2537800" y="1177961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5/8</a:t>
            </a:r>
            <a:endParaRPr kumimoji="1" lang="ja-JP" altLang="en-US" sz="14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8F68A65-C664-33E6-60B8-59E050E16932}"/>
              </a:ext>
            </a:extLst>
          </p:cNvPr>
          <p:cNvSpPr txBox="1"/>
          <p:nvPr/>
        </p:nvSpPr>
        <p:spPr>
          <a:xfrm>
            <a:off x="4076872" y="1189684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5/15</a:t>
            </a:r>
            <a:endParaRPr kumimoji="1" lang="ja-JP" altLang="en-US" sz="14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628B1981-E8E4-BF52-9DDB-61FA358EA615}"/>
              </a:ext>
            </a:extLst>
          </p:cNvPr>
          <p:cNvSpPr txBox="1"/>
          <p:nvPr/>
        </p:nvSpPr>
        <p:spPr>
          <a:xfrm>
            <a:off x="5615944" y="1201407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5/22</a:t>
            </a:r>
            <a:endParaRPr kumimoji="1" lang="ja-JP" altLang="en-US" sz="1400" dirty="0"/>
          </a:p>
        </p:txBody>
      </p:sp>
      <p:sp>
        <p:nvSpPr>
          <p:cNvPr id="2" name="テキスト ボックス 32">
            <a:extLst>
              <a:ext uri="{FF2B5EF4-FFF2-40B4-BE49-F238E27FC236}">
                <a16:creationId xmlns:a16="http://schemas.microsoft.com/office/drawing/2014/main" id="{984C2172-762A-EA14-E0C5-E3B907A5DA60}"/>
              </a:ext>
            </a:extLst>
          </p:cNvPr>
          <p:cNvSpPr txBox="1"/>
          <p:nvPr/>
        </p:nvSpPr>
        <p:spPr>
          <a:xfrm>
            <a:off x="3907066" y="5421429"/>
            <a:ext cx="282667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ja-JP" sz="1400" b="1" dirty="0">
              <a:solidFill>
                <a:srgbClr val="0070C0"/>
              </a:solidFill>
            </a:endParaRPr>
          </a:p>
          <a:p>
            <a:r>
              <a:rPr kumimoji="1" lang="ja-JP" altLang="en-US" sz="1400" b="1" dirty="0">
                <a:solidFill>
                  <a:srgbClr val="0070C0"/>
                </a:solidFill>
              </a:rPr>
              <a:t>ダミー生成＆</a:t>
            </a:r>
            <a:r>
              <a:rPr kumimoji="1" lang="en-US" altLang="ja-JP" sz="1400" b="1" dirty="0">
                <a:solidFill>
                  <a:srgbClr val="0070C0"/>
                </a:solidFill>
              </a:rPr>
              <a:t>DRC</a:t>
            </a:r>
            <a:r>
              <a:rPr kumimoji="1" lang="ja-JP" altLang="en-US" sz="1400" b="1" dirty="0">
                <a:solidFill>
                  <a:srgbClr val="0070C0"/>
                </a:solidFill>
              </a:rPr>
              <a:t>：</a:t>
            </a:r>
            <a:r>
              <a:rPr kumimoji="1" lang="en-US" altLang="ja-JP" sz="1400" b="1" dirty="0">
                <a:solidFill>
                  <a:srgbClr val="0070C0"/>
                </a:solidFill>
              </a:rPr>
              <a:t>5H</a:t>
            </a:r>
          </a:p>
          <a:p>
            <a:r>
              <a:rPr kumimoji="1" lang="ja-JP" altLang="en-US" sz="1400" b="1" dirty="0">
                <a:solidFill>
                  <a:srgbClr val="0070C0"/>
                </a:solidFill>
              </a:rPr>
              <a:t>ダミー後</a:t>
            </a:r>
            <a:r>
              <a:rPr kumimoji="1" lang="en-US" altLang="ja-JP" sz="1400" b="1" dirty="0">
                <a:solidFill>
                  <a:srgbClr val="0070C0"/>
                </a:solidFill>
              </a:rPr>
              <a:t>DRC</a:t>
            </a:r>
            <a:r>
              <a:rPr kumimoji="1" lang="ja-JP" altLang="en-US" sz="1400" b="1" dirty="0">
                <a:solidFill>
                  <a:srgbClr val="0070C0"/>
                </a:solidFill>
              </a:rPr>
              <a:t>の確認＆修正＝１ｄ</a:t>
            </a:r>
            <a:endParaRPr kumimoji="1" lang="en-US" altLang="ja-JP" sz="1400" b="1" dirty="0">
              <a:solidFill>
                <a:srgbClr val="0070C0"/>
              </a:solidFill>
            </a:endParaRPr>
          </a:p>
        </p:txBody>
      </p:sp>
      <p:sp>
        <p:nvSpPr>
          <p:cNvPr id="4" name="右中かっこ 3">
            <a:extLst>
              <a:ext uri="{FF2B5EF4-FFF2-40B4-BE49-F238E27FC236}">
                <a16:creationId xmlns:a16="http://schemas.microsoft.com/office/drawing/2014/main" id="{E25E888F-2CE3-091C-2193-9580C1CA2478}"/>
              </a:ext>
            </a:extLst>
          </p:cNvPr>
          <p:cNvSpPr/>
          <p:nvPr/>
        </p:nvSpPr>
        <p:spPr>
          <a:xfrm>
            <a:off x="6871449" y="5604734"/>
            <a:ext cx="196326" cy="5271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28FFC0F-AAA1-04C3-34C7-73BB48319C76}"/>
              </a:ext>
            </a:extLst>
          </p:cNvPr>
          <p:cNvSpPr txBox="1"/>
          <p:nvPr/>
        </p:nvSpPr>
        <p:spPr>
          <a:xfrm>
            <a:off x="4034117" y="5389582"/>
            <a:ext cx="23790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>
                <a:solidFill>
                  <a:srgbClr val="FF0000"/>
                </a:solidFill>
              </a:rPr>
              <a:t>TO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作業</a:t>
            </a:r>
            <a:r>
              <a:rPr kumimoji="1" lang="en-US" altLang="ja-JP" sz="1200" b="1" dirty="0">
                <a:solidFill>
                  <a:srgbClr val="FF0000"/>
                </a:solidFill>
              </a:rPr>
              <a:t>: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　</a:t>
            </a:r>
            <a:r>
              <a:rPr kumimoji="1" lang="en-US" altLang="ja-JP" sz="1200" b="1" dirty="0">
                <a:solidFill>
                  <a:srgbClr val="FF0000"/>
                </a:solidFill>
              </a:rPr>
              <a:t>M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大＆</a:t>
            </a:r>
            <a:r>
              <a:rPr kumimoji="1" lang="en-US" altLang="ja-JP" sz="1200" b="1" dirty="0">
                <a:solidFill>
                  <a:srgbClr val="FF0000"/>
                </a:solidFill>
              </a:rPr>
              <a:t>NICT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の共同作業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EBDC1D0-4E10-CB8C-BEEF-683F010917AF}"/>
              </a:ext>
            </a:extLst>
          </p:cNvPr>
          <p:cNvSpPr txBox="1"/>
          <p:nvPr/>
        </p:nvSpPr>
        <p:spPr>
          <a:xfrm>
            <a:off x="3921161" y="6100500"/>
            <a:ext cx="36522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400" b="1" dirty="0">
                <a:solidFill>
                  <a:srgbClr val="0070C0"/>
                </a:solidFill>
              </a:rPr>
              <a:t>FTP: </a:t>
            </a:r>
            <a:r>
              <a:rPr kumimoji="1" lang="ja-JP" altLang="en-US" sz="1400" b="1" dirty="0">
                <a:solidFill>
                  <a:srgbClr val="0070C0"/>
                </a:solidFill>
              </a:rPr>
              <a:t>３</a:t>
            </a:r>
            <a:r>
              <a:rPr kumimoji="1" lang="en-US" altLang="ja-JP" sz="1400" b="1" dirty="0">
                <a:solidFill>
                  <a:srgbClr val="0070C0"/>
                </a:solidFill>
              </a:rPr>
              <a:t>H</a:t>
            </a:r>
            <a:r>
              <a:rPr kumimoji="1" lang="ja-JP" altLang="en-US" sz="1400" b="1" dirty="0">
                <a:solidFill>
                  <a:srgbClr val="0070C0"/>
                </a:solidFill>
              </a:rPr>
              <a:t>ｘ２</a:t>
            </a:r>
            <a:endParaRPr kumimoji="1" lang="en-US" altLang="ja-JP" sz="1400" b="1" dirty="0">
              <a:solidFill>
                <a:srgbClr val="0070C0"/>
              </a:solidFill>
            </a:endParaRPr>
          </a:p>
          <a:p>
            <a:r>
              <a:rPr kumimoji="1" lang="en-US" altLang="ja-JP" sz="1400" b="1" dirty="0">
                <a:solidFill>
                  <a:srgbClr val="0070C0"/>
                </a:solidFill>
              </a:rPr>
              <a:t>MT</a:t>
            </a:r>
            <a:r>
              <a:rPr kumimoji="1" lang="ja-JP" altLang="en-US" sz="1400" b="1" dirty="0">
                <a:solidFill>
                  <a:srgbClr val="0070C0"/>
                </a:solidFill>
              </a:rPr>
              <a:t>フォーム＆ウエーバー・レポート＝</a:t>
            </a:r>
            <a:r>
              <a:rPr kumimoji="1" lang="en-US" altLang="ja-JP" sz="1400" b="1" dirty="0">
                <a:solidFill>
                  <a:srgbClr val="0070C0"/>
                </a:solidFill>
              </a:rPr>
              <a:t>0.5d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117A8A3-6297-513D-F56F-6B1C9232F325}"/>
              </a:ext>
            </a:extLst>
          </p:cNvPr>
          <p:cNvSpPr txBox="1"/>
          <p:nvPr/>
        </p:nvSpPr>
        <p:spPr>
          <a:xfrm>
            <a:off x="7143077" y="5733826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solidFill>
                  <a:srgbClr val="0070C0"/>
                </a:solidFill>
              </a:rPr>
              <a:t>x2</a:t>
            </a:r>
            <a:r>
              <a:rPr kumimoji="1" lang="ja-JP" altLang="en-US" sz="1400" b="1" dirty="0">
                <a:solidFill>
                  <a:srgbClr val="0070C0"/>
                </a:solidFill>
              </a:rPr>
              <a:t>回</a:t>
            </a:r>
          </a:p>
        </p:txBody>
      </p:sp>
      <p:sp>
        <p:nvSpPr>
          <p:cNvPr id="10" name="右中かっこ 9">
            <a:extLst>
              <a:ext uri="{FF2B5EF4-FFF2-40B4-BE49-F238E27FC236}">
                <a16:creationId xmlns:a16="http://schemas.microsoft.com/office/drawing/2014/main" id="{27151332-FD44-CD26-FBC5-59C43D0383E3}"/>
              </a:ext>
            </a:extLst>
          </p:cNvPr>
          <p:cNvSpPr/>
          <p:nvPr/>
        </p:nvSpPr>
        <p:spPr>
          <a:xfrm>
            <a:off x="7487322" y="5464885"/>
            <a:ext cx="303008" cy="11833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26F3AC5-999D-C986-DE2D-515AA19CF7A4}"/>
              </a:ext>
            </a:extLst>
          </p:cNvPr>
          <p:cNvSpPr txBox="1"/>
          <p:nvPr/>
        </p:nvSpPr>
        <p:spPr>
          <a:xfrm>
            <a:off x="7767021" y="5916706"/>
            <a:ext cx="1156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最短４日</a:t>
            </a:r>
            <a:endParaRPr kumimoji="1" lang="en-US" altLang="ja-JP" sz="1400" dirty="0"/>
          </a:p>
          <a:p>
            <a:r>
              <a:rPr kumimoji="1" lang="ja-JP" altLang="en-US" sz="1400" dirty="0"/>
              <a:t>→</a:t>
            </a:r>
            <a:r>
              <a:rPr kumimoji="1" lang="en-US" altLang="ja-JP" sz="1400" dirty="0"/>
              <a:t>5</a:t>
            </a:r>
            <a:r>
              <a:rPr kumimoji="1" lang="ja-JP" altLang="en-US" sz="1400" dirty="0"/>
              <a:t>日とする</a:t>
            </a: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102023E8-CCA5-4688-E76C-F481D346F3FC}"/>
              </a:ext>
            </a:extLst>
          </p:cNvPr>
          <p:cNvCxnSpPr/>
          <p:nvPr/>
        </p:nvCxnSpPr>
        <p:spPr>
          <a:xfrm flipH="1">
            <a:off x="6788076" y="4173967"/>
            <a:ext cx="114031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9CA0DD7-0208-9AE8-8309-BDB90C6C5B10}"/>
              </a:ext>
            </a:extLst>
          </p:cNvPr>
          <p:cNvSpPr txBox="1"/>
          <p:nvPr/>
        </p:nvSpPr>
        <p:spPr>
          <a:xfrm>
            <a:off x="6852621" y="4313816"/>
            <a:ext cx="13994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最終</a:t>
            </a:r>
            <a:r>
              <a:rPr kumimoji="1" lang="en-US" altLang="ja-JP" sz="1400" dirty="0"/>
              <a:t>TO</a:t>
            </a:r>
            <a:r>
              <a:rPr kumimoji="1" lang="ja-JP" altLang="en-US" sz="1400" dirty="0"/>
              <a:t>作業</a:t>
            </a:r>
            <a:r>
              <a:rPr kumimoji="1" lang="en-US" altLang="ja-JP" sz="1400" dirty="0"/>
              <a:t>(5d)</a:t>
            </a:r>
            <a:endParaRPr kumimoji="1" lang="ja-JP" altLang="en-US" sz="1400" dirty="0"/>
          </a:p>
        </p:txBody>
      </p:sp>
      <p:sp>
        <p:nvSpPr>
          <p:cNvPr id="29" name="二等辺三角形 28">
            <a:extLst>
              <a:ext uri="{FF2B5EF4-FFF2-40B4-BE49-F238E27FC236}">
                <a16:creationId xmlns:a16="http://schemas.microsoft.com/office/drawing/2014/main" id="{6E8D0495-BC22-615F-F7F1-64C35374DFA7}"/>
              </a:ext>
            </a:extLst>
          </p:cNvPr>
          <p:cNvSpPr/>
          <p:nvPr/>
        </p:nvSpPr>
        <p:spPr>
          <a:xfrm>
            <a:off x="6591503" y="3884239"/>
            <a:ext cx="211015" cy="18190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F534A87E-4BE3-DADA-38C7-2C3484CCEFCC}"/>
              </a:ext>
            </a:extLst>
          </p:cNvPr>
          <p:cNvSpPr txBox="1"/>
          <p:nvPr/>
        </p:nvSpPr>
        <p:spPr>
          <a:xfrm>
            <a:off x="6798833" y="3926541"/>
            <a:ext cx="676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/>
              <a:t>dryrun</a:t>
            </a:r>
            <a:endParaRPr kumimoji="1" lang="ja-JP" altLang="en-US" sz="1400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790F6CD3-AB89-B476-7AB9-D1DC481CBBE4}"/>
              </a:ext>
            </a:extLst>
          </p:cNvPr>
          <p:cNvSpPr txBox="1"/>
          <p:nvPr/>
        </p:nvSpPr>
        <p:spPr>
          <a:xfrm>
            <a:off x="7973209" y="3885304"/>
            <a:ext cx="3863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TO</a:t>
            </a:r>
            <a:endParaRPr kumimoji="1" lang="ja-JP" altLang="en-US" sz="1400" dirty="0"/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8FC0541A-60B0-B614-E602-27BAD441FE47}"/>
              </a:ext>
            </a:extLst>
          </p:cNvPr>
          <p:cNvCxnSpPr/>
          <p:nvPr/>
        </p:nvCxnSpPr>
        <p:spPr>
          <a:xfrm flipH="1">
            <a:off x="5574254" y="4186517"/>
            <a:ext cx="114031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235C4D2A-7501-B700-6686-DCE26D156441}"/>
              </a:ext>
            </a:extLst>
          </p:cNvPr>
          <p:cNvSpPr txBox="1"/>
          <p:nvPr/>
        </p:nvSpPr>
        <p:spPr>
          <a:xfrm>
            <a:off x="5585011" y="4326367"/>
            <a:ext cx="1219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仮</a:t>
            </a:r>
            <a:r>
              <a:rPr kumimoji="1" lang="en-US" altLang="ja-JP" sz="1400" dirty="0"/>
              <a:t>TO</a:t>
            </a:r>
            <a:r>
              <a:rPr kumimoji="1" lang="ja-JP" altLang="en-US" sz="1400" dirty="0"/>
              <a:t>作業</a:t>
            </a:r>
            <a:r>
              <a:rPr kumimoji="1" lang="en-US" altLang="ja-JP" sz="1400" dirty="0"/>
              <a:t>(5d)</a:t>
            </a:r>
            <a:endParaRPr kumimoji="1" lang="ja-JP" altLang="en-US" sz="1400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A873D6DD-DEE3-1E0A-8619-487A91C9C1B9}"/>
              </a:ext>
            </a:extLst>
          </p:cNvPr>
          <p:cNvSpPr txBox="1"/>
          <p:nvPr/>
        </p:nvSpPr>
        <p:spPr>
          <a:xfrm>
            <a:off x="6349454" y="3473026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7/30</a:t>
            </a:r>
            <a:endParaRPr kumimoji="1" lang="ja-JP" altLang="en-US" sz="1400" dirty="0"/>
          </a:p>
        </p:txBody>
      </p:sp>
      <p:sp>
        <p:nvSpPr>
          <p:cNvPr id="52" name="二等辺三角形 51">
            <a:extLst>
              <a:ext uri="{FF2B5EF4-FFF2-40B4-BE49-F238E27FC236}">
                <a16:creationId xmlns:a16="http://schemas.microsoft.com/office/drawing/2014/main" id="{AAD90B84-0F83-229B-4E38-E4A150B39FE6}"/>
              </a:ext>
            </a:extLst>
          </p:cNvPr>
          <p:cNvSpPr/>
          <p:nvPr/>
        </p:nvSpPr>
        <p:spPr>
          <a:xfrm>
            <a:off x="5528289" y="3875274"/>
            <a:ext cx="211015" cy="18190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A3AD9063-1F72-A740-B3A2-DE9E6FBB9BBA}"/>
              </a:ext>
            </a:extLst>
          </p:cNvPr>
          <p:cNvCxnSpPr>
            <a:cxnSpLocks/>
          </p:cNvCxnSpPr>
          <p:nvPr/>
        </p:nvCxnSpPr>
        <p:spPr>
          <a:xfrm flipH="1">
            <a:off x="4335332" y="4199068"/>
            <a:ext cx="117617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51BFC147-7755-1EA4-4846-8246EC33DF14}"/>
              </a:ext>
            </a:extLst>
          </p:cNvPr>
          <p:cNvSpPr txBox="1"/>
          <p:nvPr/>
        </p:nvSpPr>
        <p:spPr>
          <a:xfrm>
            <a:off x="1215613" y="5120639"/>
            <a:ext cx="19233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TO</a:t>
            </a:r>
            <a:r>
              <a:rPr kumimoji="1" lang="ja-JP" altLang="en-US" sz="1600" dirty="0"/>
              <a:t>作業練習</a:t>
            </a:r>
            <a:endParaRPr kumimoji="1" lang="en-US" altLang="ja-JP" sz="1600" dirty="0"/>
          </a:p>
          <a:p>
            <a:r>
              <a:rPr kumimoji="1" lang="ja-JP" altLang="en-US" sz="1200" dirty="0"/>
              <a:t>問い合わせ含む</a:t>
            </a:r>
            <a:r>
              <a:rPr kumimoji="1" lang="ja-JP" altLang="en-US" sz="1600" dirty="0"/>
              <a:t>（</a:t>
            </a:r>
            <a:r>
              <a:rPr kumimoji="1" lang="en-US" altLang="ja-JP" sz="1600" dirty="0"/>
              <a:t>NICT)</a:t>
            </a: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001813D8-89AE-27D6-1106-AB86ABD9E57A}"/>
              </a:ext>
            </a:extLst>
          </p:cNvPr>
          <p:cNvCxnSpPr>
            <a:cxnSpLocks/>
          </p:cNvCxnSpPr>
          <p:nvPr/>
        </p:nvCxnSpPr>
        <p:spPr>
          <a:xfrm flipH="1">
            <a:off x="1043493" y="5050716"/>
            <a:ext cx="286691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36E95423-12A2-681A-F558-F7DCE0764788}"/>
              </a:ext>
            </a:extLst>
          </p:cNvPr>
          <p:cNvSpPr/>
          <p:nvPr/>
        </p:nvSpPr>
        <p:spPr>
          <a:xfrm>
            <a:off x="3915784" y="5260489"/>
            <a:ext cx="4970032" cy="14092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E5E11A77-A957-3D1B-76BA-4EA543BBAF12}"/>
              </a:ext>
            </a:extLst>
          </p:cNvPr>
          <p:cNvCxnSpPr/>
          <p:nvPr/>
        </p:nvCxnSpPr>
        <p:spPr>
          <a:xfrm flipV="1">
            <a:off x="6400800" y="4808669"/>
            <a:ext cx="172123" cy="204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7B119E18-2495-5D08-BA2A-EF25AF4809E3}"/>
              </a:ext>
            </a:extLst>
          </p:cNvPr>
          <p:cNvCxnSpPr/>
          <p:nvPr/>
        </p:nvCxnSpPr>
        <p:spPr>
          <a:xfrm flipV="1">
            <a:off x="7177144" y="4831977"/>
            <a:ext cx="172123" cy="204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B66757B2-F7EB-8190-1807-C0A9ED3D52EC}"/>
              </a:ext>
            </a:extLst>
          </p:cNvPr>
          <p:cNvCxnSpPr>
            <a:cxnSpLocks/>
          </p:cNvCxnSpPr>
          <p:nvPr/>
        </p:nvCxnSpPr>
        <p:spPr>
          <a:xfrm flipH="1">
            <a:off x="935916" y="4200861"/>
            <a:ext cx="32595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94C6B5AF-0F61-D806-BEB4-477EE847AFCF}"/>
              </a:ext>
            </a:extLst>
          </p:cNvPr>
          <p:cNvSpPr txBox="1"/>
          <p:nvPr/>
        </p:nvSpPr>
        <p:spPr>
          <a:xfrm>
            <a:off x="4335332" y="4227757"/>
            <a:ext cx="14415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統合作業</a:t>
            </a:r>
            <a:r>
              <a:rPr kumimoji="1" lang="en-US" altLang="ja-JP" sz="1400" dirty="0"/>
              <a:t>5d</a:t>
            </a:r>
          </a:p>
          <a:p>
            <a:r>
              <a:rPr kumimoji="1" lang="en-US" altLang="ja-JP" sz="1400" dirty="0"/>
              <a:t>DRC</a:t>
            </a:r>
            <a:r>
              <a:rPr kumimoji="1" lang="ja-JP" altLang="en-US" sz="1400" dirty="0"/>
              <a:t>含む（</a:t>
            </a:r>
            <a:r>
              <a:rPr kumimoji="1" lang="en-US" altLang="ja-JP" sz="1400" dirty="0"/>
              <a:t>NICT)</a:t>
            </a:r>
          </a:p>
          <a:p>
            <a:r>
              <a:rPr kumimoji="1" lang="ja-JP" altLang="en-US" sz="1400" b="1" dirty="0">
                <a:solidFill>
                  <a:srgbClr val="FF0000"/>
                </a:solidFill>
              </a:rPr>
              <a:t>修正は各設計者</a:t>
            </a:r>
            <a:endParaRPr kumimoji="1" lang="en-US" altLang="ja-JP" sz="1400" b="1" dirty="0">
              <a:solidFill>
                <a:srgbClr val="FF0000"/>
              </a:solidFill>
            </a:endParaRPr>
          </a:p>
          <a:p>
            <a:r>
              <a:rPr kumimoji="1" lang="ja-JP" altLang="en-US" sz="1200" b="1" dirty="0">
                <a:solidFill>
                  <a:srgbClr val="FF0000"/>
                </a:solidFill>
              </a:rPr>
              <a:t>（共同作業）</a:t>
            </a:r>
            <a:endParaRPr kumimoji="1" lang="en-US" altLang="ja-JP" sz="1200" b="1" dirty="0">
              <a:solidFill>
                <a:srgbClr val="FF0000"/>
              </a:solidFill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9F00D62B-289B-5AA8-6400-AE0905C0BB2C}"/>
              </a:ext>
            </a:extLst>
          </p:cNvPr>
          <p:cNvSpPr txBox="1"/>
          <p:nvPr/>
        </p:nvSpPr>
        <p:spPr>
          <a:xfrm>
            <a:off x="4294015" y="3870093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7/19</a:t>
            </a:r>
            <a:endParaRPr kumimoji="1" lang="ja-JP" altLang="en-US" sz="1400" dirty="0"/>
          </a:p>
        </p:txBody>
      </p:sp>
      <p:sp>
        <p:nvSpPr>
          <p:cNvPr id="68" name="二等辺三角形 67">
            <a:extLst>
              <a:ext uri="{FF2B5EF4-FFF2-40B4-BE49-F238E27FC236}">
                <a16:creationId xmlns:a16="http://schemas.microsoft.com/office/drawing/2014/main" id="{38F42689-668D-B2DB-D513-0D3C8A886DC1}"/>
              </a:ext>
            </a:extLst>
          </p:cNvPr>
          <p:cNvSpPr/>
          <p:nvPr/>
        </p:nvSpPr>
        <p:spPr>
          <a:xfrm>
            <a:off x="4174619" y="3877067"/>
            <a:ext cx="211015" cy="18190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二等辺三角形 70">
            <a:extLst>
              <a:ext uri="{FF2B5EF4-FFF2-40B4-BE49-F238E27FC236}">
                <a16:creationId xmlns:a16="http://schemas.microsoft.com/office/drawing/2014/main" id="{51CD9148-9892-6686-B617-F3B2F4BEEBBE}"/>
              </a:ext>
            </a:extLst>
          </p:cNvPr>
          <p:cNvSpPr/>
          <p:nvPr/>
        </p:nvSpPr>
        <p:spPr>
          <a:xfrm>
            <a:off x="7210068" y="2674004"/>
            <a:ext cx="211015" cy="18190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D531D176-17B0-C9E2-36AE-FBDA96C8024F}"/>
              </a:ext>
            </a:extLst>
          </p:cNvPr>
          <p:cNvSpPr txBox="1"/>
          <p:nvPr/>
        </p:nvSpPr>
        <p:spPr>
          <a:xfrm>
            <a:off x="4367605" y="2979869"/>
            <a:ext cx="2528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チップレイアウト、</a:t>
            </a:r>
            <a:r>
              <a:rPr kumimoji="1" lang="en-US" altLang="ja-JP" sz="1400" dirty="0"/>
              <a:t>DRC</a:t>
            </a:r>
            <a:r>
              <a:rPr kumimoji="1" lang="ja-JP" altLang="en-US" sz="1400" dirty="0"/>
              <a:t>、</a:t>
            </a:r>
            <a:r>
              <a:rPr kumimoji="1" lang="en-US" altLang="ja-JP" sz="1400" dirty="0"/>
              <a:t>LVS</a:t>
            </a:r>
            <a:endParaRPr kumimoji="1" lang="ja-JP" altLang="en-US" sz="1400" dirty="0"/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F6365251-F195-6B6C-02F0-9F1EFC7F1AAE}"/>
              </a:ext>
            </a:extLst>
          </p:cNvPr>
          <p:cNvCxnSpPr>
            <a:cxnSpLocks/>
          </p:cNvCxnSpPr>
          <p:nvPr/>
        </p:nvCxnSpPr>
        <p:spPr>
          <a:xfrm flipH="1">
            <a:off x="4260028" y="2900978"/>
            <a:ext cx="296014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CFAB0C76-5913-BFCE-7274-464EAE35C623}"/>
              </a:ext>
            </a:extLst>
          </p:cNvPr>
          <p:cNvSpPr txBox="1"/>
          <p:nvPr/>
        </p:nvSpPr>
        <p:spPr>
          <a:xfrm>
            <a:off x="5195945" y="1925619"/>
            <a:ext cx="2572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ブロックレイアウト　</a:t>
            </a:r>
            <a:r>
              <a:rPr kumimoji="1" lang="en-US" altLang="ja-JP" sz="1400" dirty="0"/>
              <a:t>DRC,LVS</a:t>
            </a:r>
            <a:endParaRPr kumimoji="1" lang="ja-JP" altLang="en-US" sz="1400" dirty="0"/>
          </a:p>
        </p:txBody>
      </p:sp>
      <p:sp>
        <p:nvSpPr>
          <p:cNvPr id="76" name="二等辺三角形 75">
            <a:extLst>
              <a:ext uri="{FF2B5EF4-FFF2-40B4-BE49-F238E27FC236}">
                <a16:creationId xmlns:a16="http://schemas.microsoft.com/office/drawing/2014/main" id="{8A75B2C7-FF46-3782-19A5-EE0FBC6D60CE}"/>
              </a:ext>
            </a:extLst>
          </p:cNvPr>
          <p:cNvSpPr/>
          <p:nvPr/>
        </p:nvSpPr>
        <p:spPr>
          <a:xfrm>
            <a:off x="4092143" y="2643525"/>
            <a:ext cx="211015" cy="181909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F7BEB896-12F5-1535-59A6-6F830B6BD757}"/>
              </a:ext>
            </a:extLst>
          </p:cNvPr>
          <p:cNvSpPr txBox="1"/>
          <p:nvPr/>
        </p:nvSpPr>
        <p:spPr>
          <a:xfrm>
            <a:off x="2809540" y="1873626"/>
            <a:ext cx="2213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セルレイアウト　</a:t>
            </a:r>
            <a:r>
              <a:rPr kumimoji="1" lang="en-US" altLang="ja-JP" sz="1400" dirty="0"/>
              <a:t>DRC,LVS</a:t>
            </a:r>
            <a:endParaRPr kumimoji="1" lang="ja-JP" altLang="en-US" sz="1400" dirty="0"/>
          </a:p>
        </p:txBody>
      </p: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50DF8598-A7CF-F36E-4394-9F87B9F58F72}"/>
              </a:ext>
            </a:extLst>
          </p:cNvPr>
          <p:cNvCxnSpPr>
            <a:cxnSpLocks/>
          </p:cNvCxnSpPr>
          <p:nvPr/>
        </p:nvCxnSpPr>
        <p:spPr>
          <a:xfrm flipH="1">
            <a:off x="1013012" y="2902771"/>
            <a:ext cx="296014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二等辺三角形 78">
            <a:extLst>
              <a:ext uri="{FF2B5EF4-FFF2-40B4-BE49-F238E27FC236}">
                <a16:creationId xmlns:a16="http://schemas.microsoft.com/office/drawing/2014/main" id="{6AB8C6A2-7263-FC02-1B87-9FC05C5D1DAC}"/>
              </a:ext>
            </a:extLst>
          </p:cNvPr>
          <p:cNvSpPr/>
          <p:nvPr/>
        </p:nvSpPr>
        <p:spPr>
          <a:xfrm>
            <a:off x="7159865" y="1655615"/>
            <a:ext cx="211015" cy="181909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60F019E1-F82A-0C40-8FBE-E73296B1EE4F}"/>
              </a:ext>
            </a:extLst>
          </p:cNvPr>
          <p:cNvCxnSpPr>
            <a:cxnSpLocks/>
          </p:cNvCxnSpPr>
          <p:nvPr/>
        </p:nvCxnSpPr>
        <p:spPr>
          <a:xfrm flipH="1">
            <a:off x="2617694" y="1839557"/>
            <a:ext cx="296014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C2715FC6-E02D-EE26-2793-3D5D8AA004C2}"/>
              </a:ext>
            </a:extLst>
          </p:cNvPr>
          <p:cNvCxnSpPr>
            <a:cxnSpLocks/>
          </p:cNvCxnSpPr>
          <p:nvPr/>
        </p:nvCxnSpPr>
        <p:spPr>
          <a:xfrm flipH="1">
            <a:off x="5669280" y="1830592"/>
            <a:ext cx="151324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7238EA88-C375-861E-C06F-58929DD65F8B}"/>
              </a:ext>
            </a:extLst>
          </p:cNvPr>
          <p:cNvSpPr txBox="1"/>
          <p:nvPr/>
        </p:nvSpPr>
        <p:spPr>
          <a:xfrm>
            <a:off x="1013013" y="2992419"/>
            <a:ext cx="30716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ブロック</a:t>
            </a:r>
            <a:r>
              <a:rPr kumimoji="1" lang="en-US" altLang="ja-JP" sz="1400" dirty="0"/>
              <a:t>CR</a:t>
            </a:r>
            <a:r>
              <a:rPr kumimoji="1" lang="ja-JP" altLang="en-US" sz="1400" dirty="0"/>
              <a:t>シミュレーション＆修正</a:t>
            </a: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F2EB73B0-5180-7B45-C8CC-69A0F00A1890}"/>
              </a:ext>
            </a:extLst>
          </p:cNvPr>
          <p:cNvSpPr txBox="1"/>
          <p:nvPr/>
        </p:nvSpPr>
        <p:spPr>
          <a:xfrm>
            <a:off x="658009" y="4326367"/>
            <a:ext cx="3799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チップ</a:t>
            </a:r>
            <a:r>
              <a:rPr kumimoji="1" lang="en-US" altLang="ja-JP" sz="1400" dirty="0"/>
              <a:t>CR</a:t>
            </a:r>
            <a:r>
              <a:rPr kumimoji="1" lang="ja-JP" altLang="en-US" sz="1400" dirty="0"/>
              <a:t>シミュレーション、修正、</a:t>
            </a:r>
            <a:r>
              <a:rPr kumimoji="1" lang="en-US" altLang="ja-JP" sz="1400" dirty="0"/>
              <a:t>DRC</a:t>
            </a:r>
            <a:r>
              <a:rPr kumimoji="1" lang="ja-JP" altLang="en-US" sz="1400" dirty="0"/>
              <a:t>、</a:t>
            </a:r>
            <a:r>
              <a:rPr kumimoji="1" lang="en-US" altLang="ja-JP" sz="1400" dirty="0"/>
              <a:t>LVS</a:t>
            </a:r>
            <a:endParaRPr kumimoji="1" lang="ja-JP" altLang="en-US" sz="1400" dirty="0"/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4A01D8F9-7084-FF2C-E35E-BBCF21119162}"/>
              </a:ext>
            </a:extLst>
          </p:cNvPr>
          <p:cNvSpPr txBox="1"/>
          <p:nvPr/>
        </p:nvSpPr>
        <p:spPr>
          <a:xfrm>
            <a:off x="698661" y="301214"/>
            <a:ext cx="79287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dirty="0"/>
              <a:t>６５</a:t>
            </a:r>
            <a:r>
              <a:rPr kumimoji="1" lang="en-US" altLang="ja-JP" sz="2000" dirty="0"/>
              <a:t>nm</a:t>
            </a:r>
            <a:r>
              <a:rPr kumimoji="1" lang="ja-JP" altLang="en-US" sz="2000" dirty="0"/>
              <a:t>線表案</a:t>
            </a:r>
            <a:endParaRPr kumimoji="1" lang="en-US" altLang="ja-JP" sz="2000" dirty="0"/>
          </a:p>
          <a:p>
            <a:pPr algn="ctr"/>
            <a:r>
              <a:rPr kumimoji="1" lang="en-US" altLang="ja-JP" sz="2000" dirty="0"/>
              <a:t>4</a:t>
            </a:r>
            <a:r>
              <a:rPr kumimoji="1" lang="ja-JP" altLang="en-US" sz="2000" dirty="0"/>
              <a:t>月中に回路＆フロアプランが</a:t>
            </a:r>
            <a:r>
              <a:rPr kumimoji="1" lang="en-US" altLang="ja-JP" sz="2000" dirty="0"/>
              <a:t>fix</a:t>
            </a:r>
            <a:r>
              <a:rPr kumimoji="1" lang="ja-JP" altLang="en-US" sz="2000" dirty="0"/>
              <a:t>していること（</a:t>
            </a:r>
            <a:r>
              <a:rPr kumimoji="1" lang="en-US" altLang="ja-JP" sz="2000" dirty="0"/>
              <a:t>w/L</a:t>
            </a:r>
            <a:r>
              <a:rPr kumimoji="1" lang="ja-JP" altLang="en-US" sz="2000" dirty="0"/>
              <a:t>は後で調整</a:t>
            </a:r>
            <a:r>
              <a:rPr kumimoji="1" lang="ja-JP" altLang="en-US" sz="2400" dirty="0"/>
              <a:t>）</a:t>
            </a:r>
            <a:endParaRPr kumimoji="1" lang="en-US" altLang="ja-JP" sz="2400" dirty="0"/>
          </a:p>
        </p:txBody>
      </p:sp>
      <p:sp>
        <p:nvSpPr>
          <p:cNvPr id="87" name="二等辺三角形 86">
            <a:extLst>
              <a:ext uri="{FF2B5EF4-FFF2-40B4-BE49-F238E27FC236}">
                <a16:creationId xmlns:a16="http://schemas.microsoft.com/office/drawing/2014/main" id="{8092013B-792B-B449-2D91-0EDB77CFA192}"/>
              </a:ext>
            </a:extLst>
          </p:cNvPr>
          <p:cNvSpPr/>
          <p:nvPr/>
        </p:nvSpPr>
        <p:spPr>
          <a:xfrm>
            <a:off x="2552007" y="1608996"/>
            <a:ext cx="211015" cy="18190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1982BDAE-7207-FB08-2C93-6BAD8EFD8286}"/>
              </a:ext>
            </a:extLst>
          </p:cNvPr>
          <p:cNvCxnSpPr>
            <a:cxnSpLocks/>
          </p:cNvCxnSpPr>
          <p:nvPr/>
        </p:nvCxnSpPr>
        <p:spPr>
          <a:xfrm flipH="1">
            <a:off x="926950" y="1853900"/>
            <a:ext cx="151324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27E98E8C-9AB1-DDBA-C926-E2A5F3CCE218}"/>
              </a:ext>
            </a:extLst>
          </p:cNvPr>
          <p:cNvSpPr txBox="1"/>
          <p:nvPr/>
        </p:nvSpPr>
        <p:spPr>
          <a:xfrm>
            <a:off x="387275" y="1871831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回路＆フロアプラン</a:t>
            </a: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6D22E76D-C58B-988A-A17A-45E0BE1C6457}"/>
              </a:ext>
            </a:extLst>
          </p:cNvPr>
          <p:cNvSpPr txBox="1"/>
          <p:nvPr/>
        </p:nvSpPr>
        <p:spPr>
          <a:xfrm>
            <a:off x="7749516" y="0"/>
            <a:ext cx="1394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dirty="0"/>
              <a:t>0418</a:t>
            </a:r>
          </a:p>
          <a:p>
            <a:pPr algn="r"/>
            <a:r>
              <a:rPr kumimoji="1" lang="en-US" altLang="ja-JP" dirty="0"/>
              <a:t>NICT,</a:t>
            </a:r>
            <a:r>
              <a:rPr kumimoji="1" lang="ja-JP" altLang="en-US" dirty="0"/>
              <a:t>　</a:t>
            </a:r>
            <a:r>
              <a:rPr kumimoji="1" lang="en-US" altLang="ja-JP" dirty="0"/>
              <a:t>Tanoi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3575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162</Words>
  <Application>Microsoft Office PowerPoint</Application>
  <PresentationFormat>画面に合わせる (4:3)</PresentationFormat>
  <Paragraphs>47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田野井 聡</dc:creator>
  <cp:lastModifiedBy>田野井 聡</cp:lastModifiedBy>
  <cp:revision>5</cp:revision>
  <dcterms:created xsi:type="dcterms:W3CDTF">2023-04-18T03:08:48Z</dcterms:created>
  <dcterms:modified xsi:type="dcterms:W3CDTF">2023-04-18T04:34:52Z</dcterms:modified>
</cp:coreProperties>
</file>