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1" r:id="rId9"/>
    <p:sldId id="270" r:id="rId10"/>
    <p:sldId id="272" r:id="rId11"/>
    <p:sldId id="273" r:id="rId12"/>
    <p:sldId id="276" r:id="rId13"/>
    <p:sldId id="269" r:id="rId14"/>
    <p:sldId id="274" r:id="rId15"/>
    <p:sldId id="27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E950B-E0E2-4173-BC93-B480494F0E56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445E4-CDBB-4F40-B4A9-83E60E635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3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21405-B031-D1F0-6382-82F70DED7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5661FE-7B3C-068F-1B90-7B064C6B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7DA3F-AA27-E794-2081-1681FA90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AFC-1E20-4292-86E1-B517BFC32F64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6D2A8-717B-3B21-D23A-550AE49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0A597-0A8C-E335-CFE9-E2F7868C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53E23-8395-4BEC-FBCC-49769B02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9AF9B8-DD97-A874-6D75-7C892A690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8CBE5-B760-CE0A-B36A-450B010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1C0D-7185-4258-82DA-2906195F6AB8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F4723-5A32-919D-CB09-4368A51D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FE03C1-C6A8-72F4-B67F-66F10F7C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0240E2-74AB-3DA4-DAD5-48FD2AD8B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A9657D-1B95-A5BC-1E7F-DC9399A14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73377-FE1A-1467-1195-F106382B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73AD-9F92-4433-B9DE-0246D51A4175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D67FB-F2E6-4DBF-C1FD-DB789C82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382D8-8454-D014-6EE9-E0B7EB1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9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214AB-7FB2-20B4-837C-8CCACE7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A07DE-9778-365B-1046-98D30AD5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CBE62-34DE-3A73-E26A-A6A4B121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B06-291B-405F-95EE-B4B7E57BBB19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0EE70-D8C1-CE1E-DE9A-4DF225A2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0B041-ECAD-41F9-9332-5060DA5F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771EE-960A-77A9-AB3B-ABF15F7E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3BB44F-7EA6-4E6A-D886-1C2B1F31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43A3C-8998-82D0-3710-4C5DAD68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545-828E-4E0A-896A-E4045B894020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8761D-5A16-4BAB-A1B9-60D0E5E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69FD7-1F3A-FD18-EAF2-59629A75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0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ECA90-F676-9F1A-6C12-1AA6593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F6535-BDE6-11C6-55AD-525C7C945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CFAB2-6D08-7D88-CBE2-5D7AF419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DBF540-03D6-8C66-4231-36683A96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5023-3CEF-41C1-A254-4B355AE380E7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22DC9-71B8-D471-A0C5-770DDACB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BAF1A2-5DA7-CF47-B823-022CFF06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35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EC454-9289-1334-C327-9DA5E6D1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6671F-01CD-7C12-784B-7E1FB777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799579-DFB9-A9CB-BC39-E39DD7C9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0489D0-1479-AB28-2CED-929B7879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288B49-BBF4-EF02-7A18-B6CE6E56C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4B1B52-05E2-BD5F-A15F-010490A8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FB8-9B2F-40B8-8BCE-1FDDD25A2CA3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2D0AC6-647D-7136-EFD5-132D3AE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5126DA-C651-6FB0-0F67-67BB09A8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9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77D81-8AE6-5463-357B-AF28E68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7DBA5E-A6D6-9A21-6B50-E031383B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EBF6-982E-4E54-A420-B5DB214A1A8A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9B6C78-91AF-2D42-C456-09CE6BE9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EA1785-B27C-1BCE-E3E1-6675FA9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2CC750-4B09-9A5F-820E-C439F093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FB61-56B8-4FA9-92FE-D33509F248A8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F6E950-FF96-F127-E095-9E8F1CE8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59C99E-3542-BBD1-B18C-9EF98460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7AD57-5DD4-C9DA-3A46-0D1002A2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92A2A-4F65-6168-D3F8-614E63D7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2DEA7C-2FA3-86A0-7069-77BCDF1A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1F2C67-67A9-8F6A-8F81-142BDC11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08E-F2F4-43F6-AA6F-3DA602D50B71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839CD-8100-98D2-5B50-BE7878F3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5B490E-E64C-C30A-40EA-F259A57F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8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1C79A-711E-239B-07A5-2CD196E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E32592-9EB6-D399-F5AE-8A250BFFA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F2418-26EB-E6A3-4384-1E816DD0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E24E6-A1D4-30FC-38B0-E2FD877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6094-EE6A-4DFE-BD6C-AF62A22A2B22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06500-92E2-B0D6-83D1-F37269E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14000-63C1-C5A5-5061-79101D96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6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4274FA-161E-776B-310C-55D74D0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748D96-F359-1593-7075-33355CF3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F2B27-5496-7D1A-2E4C-ED5C591DE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DCEB-FE8F-49D7-B1D5-66612535C05A}" type="datetime1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FAADF3-1D76-F59D-0553-90296E66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65F0A-07F0-D144-13E0-3347BAC0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1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581E-6F25-89A6-5E73-6F8C4A15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1122363"/>
            <a:ext cx="9652986" cy="2387600"/>
          </a:xfrm>
        </p:spPr>
        <p:txBody>
          <a:bodyPr/>
          <a:lstStyle/>
          <a:p>
            <a:r>
              <a:rPr kumimoji="1" lang="ja-JP" altLang="en-US" dirty="0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7992E3-494B-A23E-4E58-E12CB5BC8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バッファ回路の確認</a:t>
            </a:r>
            <a:endParaRPr kumimoji="1" lang="en-US" altLang="ja-JP" dirty="0"/>
          </a:p>
          <a:p>
            <a:r>
              <a:rPr kumimoji="1" lang="en-US" altLang="ja-JP" dirty="0"/>
              <a:t>2023/07/04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E7D4E-0F38-23F3-50B5-0B70E173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0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73B85-6BD1-EA6B-8B69-4D21E9A7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EF40CD-CAB7-680F-B490-E1E42915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" name="図 9" descr="グラフィカル ユーザー インターフェイス, グラフ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E7FD95FA-6F77-478D-75FE-A0EA2F01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3" y="1376813"/>
            <a:ext cx="10238994" cy="480312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51D1DE-C3EB-CF5C-1E79-8EBCE165E8BA}"/>
              </a:ext>
            </a:extLst>
          </p:cNvPr>
          <p:cNvSpPr txBox="1"/>
          <p:nvPr/>
        </p:nvSpPr>
        <p:spPr>
          <a:xfrm>
            <a:off x="2228296" y="3778375"/>
            <a:ext cx="4199138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2800" dirty="0"/>
              <a:t>d</a:t>
            </a:r>
            <a:r>
              <a:rPr kumimoji="1" lang="en-US" altLang="ja-JP" sz="2800" dirty="0"/>
              <a:t>c</a:t>
            </a:r>
            <a:r>
              <a:rPr kumimoji="1" lang="ja-JP" altLang="en-US" sz="2800" dirty="0"/>
              <a:t>解析からもわかるように、減衰が大きい。</a:t>
            </a:r>
          </a:p>
        </p:txBody>
      </p:sp>
    </p:spTree>
    <p:extLst>
      <p:ext uri="{BB962C8B-B14F-4D97-AF65-F5344CB8AC3E}">
        <p14:creationId xmlns:p14="http://schemas.microsoft.com/office/powerpoint/2010/main" val="341284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FEA18-36B2-8248-A139-7B6D1327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E4C590-6C5C-3AB7-4AB6-9691D578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CD2A906-CC79-1354-9E17-DF2F06F02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401"/>
            <a:ext cx="6781355" cy="4746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0D89FE-AC1D-70C3-60BD-61E874B11DB4}"/>
                  </a:ext>
                </a:extLst>
              </p:cNvPr>
              <p:cNvSpPr txBox="1"/>
              <p:nvPr/>
            </p:nvSpPr>
            <p:spPr>
              <a:xfrm>
                <a:off x="7022237" y="2859490"/>
                <a:ext cx="490935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左は入力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GHz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/ 150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ja-JP" altLang="en-US" sz="2800" dirty="0"/>
                  <a:t>の時の過渡解析結果である。</a:t>
                </a:r>
                <a:endParaRPr lang="en-US" altLang="ja-JP" sz="2800" dirty="0"/>
              </a:p>
              <a:p>
                <a:pPr algn="l"/>
                <a:r>
                  <a:rPr lang="ja-JP" altLang="en-US" sz="2800" dirty="0"/>
                  <a:t>出力のオフセットはおよそ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、振幅は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程度と減衰している様子が分かる。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0D89FE-AC1D-70C3-60BD-61E874B1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37" y="2859490"/>
                <a:ext cx="4909352" cy="2246769"/>
              </a:xfrm>
              <a:prstGeom prst="rect">
                <a:avLst/>
              </a:prstGeom>
              <a:blipFill>
                <a:blip r:embed="rId3"/>
                <a:stretch>
                  <a:fillRect l="-2609" t="-2439" r="-745" b="-67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22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7059-7F51-D62F-FBB1-C711A5FA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バッファ設計のまとめ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0A8996-BD23-9527-7AEB-AD19863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842856-D78F-9028-5E0C-614D4E939B97}"/>
                  </a:ext>
                </a:extLst>
              </p:cNvPr>
              <p:cNvSpPr txBox="1"/>
              <p:nvPr/>
            </p:nvSpPr>
            <p:spPr>
              <a:xfrm>
                <a:off x="1784412" y="2038360"/>
                <a:ext cx="84249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の値を修正し、おおよその設計ができた</a:t>
                </a: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kumimoji="1" lang="ja-JP" altLang="en-US" sz="2800" dirty="0"/>
                  <a:t>チャネル形状によりしきい電圧が変化する</a:t>
                </a: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今回はこれで設計は終了にする</a:t>
                </a: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今後設計するときはしきい電圧を再度考証する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842856-D78F-9028-5E0C-614D4E93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2" y="2038360"/>
                <a:ext cx="8424909" cy="3970318"/>
              </a:xfrm>
              <a:prstGeom prst="rect">
                <a:avLst/>
              </a:prstGeom>
              <a:blipFill>
                <a:blip r:embed="rId2"/>
                <a:stretch>
                  <a:fillRect l="-1302" t="-1380" b="-3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1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92AD846-C045-1E2C-D384-CE407AF004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素子値計算の詳細 </a:t>
                </a:r>
                <a:r>
                  <a:rPr kumimoji="1" lang="en-US" altLang="ja-JP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 dirty="0"/>
                  <a:t>式の導出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92AD846-C045-1E2C-D384-CE407AF00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204814F-D7E4-8747-4D79-FDFE7A22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6C7C437-6C25-7505-747F-81DF189E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74" y="2241550"/>
            <a:ext cx="5867630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DA91EB-957B-5421-2ACC-D1ADC9232352}"/>
                  </a:ext>
                </a:extLst>
              </p:cNvPr>
              <p:cNvSpPr txBox="1"/>
              <p:nvPr/>
            </p:nvSpPr>
            <p:spPr>
              <a:xfrm>
                <a:off x="5166351" y="1244457"/>
                <a:ext cx="7261412" cy="5558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"/>
                        <m:endChr m:val="}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𝑔𝑠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b="0" dirty="0"/>
                  <a:t>となればよいので</a:t>
                </a:r>
                <a:endParaRPr kumimoji="1" lang="en-US" altLang="ja-JP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800" dirty="0"/>
                  <a:t>おくと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ja-JP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4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したがって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DA91EB-957B-5421-2ACC-D1ADC9232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51" y="1244457"/>
                <a:ext cx="7261412" cy="5558125"/>
              </a:xfrm>
              <a:prstGeom prst="rect">
                <a:avLst/>
              </a:prstGeom>
              <a:blipFill>
                <a:blip r:embed="rId4"/>
                <a:stretch>
                  <a:fillRect l="-1678" r="-7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57B9F9E-2CE9-EAE4-66FE-0E12F77E89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素子値計算の詳細 </a:t>
                </a:r>
                <a:r>
                  <a:rPr kumimoji="1" lang="en-US" altLang="ja-JP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dirty="0"/>
                  <a:t>式の導出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57B9F9E-2CE9-EAE4-66FE-0E12F77E8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92246C-023F-D4D4-78E7-3A4FC2FD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6C99CD2-0EB0-7F88-882B-4120BB226D5B}"/>
                  </a:ext>
                </a:extLst>
              </p:cNvPr>
              <p:cNvSpPr txBox="1"/>
              <p:nvPr/>
            </p:nvSpPr>
            <p:spPr>
              <a:xfrm>
                <a:off x="4838330" y="1926107"/>
                <a:ext cx="7353670" cy="389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⋯(4)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と形状比に</a:t>
                </a:r>
                <a:r>
                  <a:rPr lang="ja-JP" altLang="en-US" sz="2800" dirty="0"/>
                  <a:t>ついての</a:t>
                </a:r>
                <a:r>
                  <a:rPr kumimoji="1" lang="ja-JP" altLang="en-US" sz="2800" dirty="0"/>
                  <a:t>関数で表すことができる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今回は電流源を取り外すので</a:t>
                </a:r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式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=(3)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式</m:t>
                    </m:r>
                  </m:oMath>
                </a14:m>
                <a:r>
                  <a:rPr lang="ja-JP" altLang="en-US" sz="2800" dirty="0"/>
                  <a:t>より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6C99CD2-0EB0-7F88-882B-4120BB22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30" y="1926107"/>
                <a:ext cx="7353670" cy="3890873"/>
              </a:xfrm>
              <a:prstGeom prst="rect">
                <a:avLst/>
              </a:prstGeom>
              <a:blipFill>
                <a:blip r:embed="rId3"/>
                <a:stretch>
                  <a:fillRect l="-1741" r="-4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279CF74-68F4-41B2-E50E-40EFB1DA2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97" y="2071405"/>
            <a:ext cx="5602672" cy="3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E94C5A4-6465-7464-9D16-26DB71847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素子値計算の詳細 </a:t>
                </a:r>
                <a:r>
                  <a:rPr kumimoji="1" lang="en-US" altLang="ja-JP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kumimoji="1" lang="ja-JP" altLang="en-US" dirty="0"/>
                  <a:t>式の導出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E94C5A4-6465-7464-9D16-26DB71847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861551-51A9-2746-7C18-8780F87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1C2ED2-1F8C-04F5-1C59-D32B04748873}"/>
                  </a:ext>
                </a:extLst>
              </p:cNvPr>
              <p:cNvSpPr txBox="1"/>
              <p:nvPr/>
            </p:nvSpPr>
            <p:spPr>
              <a:xfrm>
                <a:off x="0" y="1535837"/>
                <a:ext cx="12034684" cy="504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∵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0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}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1C2ED2-1F8C-04F5-1C59-D32B0474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5837"/>
                <a:ext cx="12034684" cy="5045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90B9860-2FA8-605E-1468-813DA62C71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の誤り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90B9860-2FA8-605E-1468-813DA62C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1310E1-43D4-3BDD-B578-D3E368B1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5C8665-DFDE-0CF0-2205-09F7D8FB477C}"/>
                  </a:ext>
                </a:extLst>
              </p:cNvPr>
              <p:cNvSpPr txBox="1"/>
              <p:nvPr/>
            </p:nvSpPr>
            <p:spPr>
              <a:xfrm>
                <a:off x="0" y="1553036"/>
                <a:ext cx="12192000" cy="466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ドレイン電流は二乗則より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はドレイン電流を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で偏微分したものであるので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であるが、以前は間違えて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としていた。そのため、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としていた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倍</a:t>
                </a:r>
                <a:r>
                  <a:rPr kumimoji="1" lang="ja-JP" altLang="en-US" sz="2800" dirty="0"/>
                  <a:t>高く出ていた。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5C8665-DFDE-0CF0-2205-09F7D8FB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3036"/>
                <a:ext cx="12192000" cy="4668907"/>
              </a:xfrm>
              <a:prstGeom prst="rect">
                <a:avLst/>
              </a:prstGeom>
              <a:blipFill>
                <a:blip r:embed="rId3"/>
                <a:stretch>
                  <a:fillRect l="-1000" t="-1305" b="-1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F6DE9E9-2E6D-13EC-525C-B7F2C9AC5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先週の再掲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/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特性の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=0.70 ~ 0.80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前回の計算結果から最適と思われる動作点の周辺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で線形近似をした。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なので、近似直線の傾きは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blipFill>
                <a:blip r:embed="rId4"/>
                <a:stretch>
                  <a:fillRect l="-2144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A67E22-9747-0B09-9A65-57E8A89FF6D5}"/>
                  </a:ext>
                </a:extLst>
              </p:cNvPr>
              <p:cNvSpPr txBox="1"/>
              <p:nvPr/>
            </p:nvSpPr>
            <p:spPr>
              <a:xfrm>
                <a:off x="7505700" y="658761"/>
                <a:ext cx="4234015" cy="52322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A67E22-9747-0B09-9A65-57E8A89F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658761"/>
                <a:ext cx="423401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91E652-2B06-016C-69F4-3A44790D2634}"/>
                  </a:ext>
                </a:extLst>
              </p:cNvPr>
              <p:cNvSpPr txBox="1"/>
              <p:nvPr/>
            </p:nvSpPr>
            <p:spPr>
              <a:xfrm>
                <a:off x="2920181" y="1448129"/>
                <a:ext cx="1730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:0.54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91E652-2B06-016C-69F4-3A44790D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1" y="1448129"/>
                <a:ext cx="1730478" cy="461665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の再推定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先週の再掲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/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したがって今回は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≡202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blipFill>
                <a:blip r:embed="rId3"/>
                <a:stretch>
                  <a:fillRect l="-2451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F6FAF8BC-0482-CD03-36AF-598811940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B7B39D-E072-AF0E-6EEB-363EC917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1305233"/>
            <a:ext cx="5055144" cy="324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E60479C-2374-F940-D168-D9D9C8648F22}"/>
                  </a:ext>
                </a:extLst>
              </p:cNvPr>
              <p:cNvSpPr/>
              <p:nvPr/>
            </p:nvSpPr>
            <p:spPr>
              <a:xfrm>
                <a:off x="2222089" y="4557687"/>
                <a:ext cx="3567881" cy="145720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ここが正しくは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202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E60479C-2374-F940-D168-D9D9C864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89" y="4557687"/>
                <a:ext cx="3567881" cy="1457201"/>
              </a:xfrm>
              <a:prstGeom prst="rect">
                <a:avLst/>
              </a:prstGeom>
              <a:blipFill>
                <a:blip r:embed="rId6"/>
                <a:stretch>
                  <a:fillRect l="-322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右 8">
            <a:extLst>
              <a:ext uri="{FF2B5EF4-FFF2-40B4-BE49-F238E27FC236}">
                <a16:creationId xmlns:a16="http://schemas.microsoft.com/office/drawing/2014/main" id="{1E17E9F2-FDFB-8038-3519-38251C95A46F}"/>
              </a:ext>
            </a:extLst>
          </p:cNvPr>
          <p:cNvSpPr/>
          <p:nvPr/>
        </p:nvSpPr>
        <p:spPr>
          <a:xfrm>
            <a:off x="5931312" y="5058018"/>
            <a:ext cx="911940" cy="9568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1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CCB27-9CB8-C240-2AFF-E9E53D8A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DEC2C1-DE0C-FEED-2323-235687D2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41D00F-75EB-B84E-2B22-F06F29BF4584}"/>
                  </a:ext>
                </a:extLst>
              </p:cNvPr>
              <p:cNvSpPr txBox="1"/>
              <p:nvPr/>
            </p:nvSpPr>
            <p:spPr>
              <a:xfrm>
                <a:off x="12289" y="1519602"/>
                <a:ext cx="8885905" cy="520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3200" dirty="0"/>
                  <a:t>を仮定した際、以下の式が成り立つ</a:t>
                </a:r>
                <a:r>
                  <a:rPr lang="ja-JP" altLang="en-US" sz="3200" dirty="0"/>
                  <a:t>。詳しい計算はスライド最後に記載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⋯(4)</m:t>
                      </m:r>
                    </m:oMath>
                  </m:oMathPara>
                </a14:m>
                <a:endParaRPr kumimoji="1" lang="en-US" altLang="ja-JP" sz="3200" dirty="0"/>
              </a:p>
              <a:p>
                <a:endParaRPr lang="en-US" altLang="ja-JP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41D00F-75EB-B84E-2B22-F06F29BF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9" y="1519602"/>
                <a:ext cx="8885905" cy="5201873"/>
              </a:xfrm>
              <a:prstGeom prst="rect">
                <a:avLst/>
              </a:prstGeom>
              <a:blipFill>
                <a:blip r:embed="rId2"/>
                <a:stretch>
                  <a:fillRect l="-1715" t="-1405" r="-6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F59145C9-C2F7-FFD4-F2AE-C8CB8AAC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1" y="2737640"/>
            <a:ext cx="5160215" cy="36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32085-0244-DC55-4FD9-08438BE1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C905DD-564B-9782-5BF1-E26CD057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1ABD5B47-C4FB-0244-88DD-69B50309A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529"/>
            <a:ext cx="8023824" cy="56166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AB87BC9-64F1-50C2-154C-0F29623E9AEE}"/>
                  </a:ext>
                </a:extLst>
              </p:cNvPr>
              <p:cNvSpPr txBox="1"/>
              <p:nvPr/>
            </p:nvSpPr>
            <p:spPr>
              <a:xfrm>
                <a:off x="7865807" y="2005819"/>
                <a:ext cx="4424516" cy="403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3200" dirty="0"/>
                  <a:t>(1)~(4)</a:t>
                </a:r>
                <a:r>
                  <a:rPr kumimoji="1" lang="ja-JP" altLang="en-US" sz="3200" dirty="0"/>
                  <a:t>式をプロットすると左のようになる。</a:t>
                </a:r>
                <a:endParaRPr kumimoji="1" lang="en-US" altLang="ja-JP" sz="3200" dirty="0"/>
              </a:p>
              <a:p>
                <a:pPr algn="l"/>
                <a:endParaRPr lang="en-US" altLang="ja-JP" sz="3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が大きくなると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が小さくなる</a:t>
                </a:r>
                <a:endParaRPr kumimoji="1" lang="en-US" altLang="ja-JP" sz="3200" dirty="0"/>
              </a:p>
              <a:p>
                <a:pPr algn="l"/>
                <a:r>
                  <a:rPr lang="ja-JP" altLang="en-US" sz="3200" dirty="0"/>
                  <a:t>⇒出力</a:t>
                </a:r>
                <a14:m>
                  <m:oMath xmlns:m="http://schemas.openxmlformats.org/officeDocument/2006/math">
                    <m:r>
                      <a:rPr lang="ja-JP" altLang="en-US" sz="3200" b="0" i="1" dirty="0">
                        <a:latin typeface="Cambria Math" panose="02040503050406030204" pitchFamily="18" charset="0"/>
                      </a:rPr>
                      <m:t>振幅に</m:t>
                    </m:r>
                    <m:r>
                      <a:rPr lang="ja-JP" altLang="en-US" sz="3200" i="1" dirty="0" smtClean="0">
                        <a:latin typeface="Cambria Math" panose="02040503050406030204" pitchFamily="18" charset="0"/>
                      </a:rPr>
                      <m:t>余裕を持たせる</m:t>
                    </m:r>
                  </m:oMath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ja-JP" altLang="en-US" sz="3200" i="1" dirty="0" smtClean="0">
                        <a:latin typeface="Cambria Math" panose="02040503050406030204" pitchFamily="18" charset="0"/>
                      </a:rPr>
                      <m:t>ため</m:t>
                    </m:r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で使用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AB87BC9-64F1-50C2-154C-0F29623E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07" y="2005819"/>
                <a:ext cx="4424516" cy="4035400"/>
              </a:xfrm>
              <a:prstGeom prst="rect">
                <a:avLst/>
              </a:prstGeom>
              <a:blipFill>
                <a:blip r:embed="rId3"/>
                <a:stretch>
                  <a:fillRect l="-3444" t="-1964" r="-3306" b="-4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B44E7-6F3C-0260-D917-07BD13AF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6BC20CF-2C67-8BEB-81FD-8988B2D6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006DC4B-A579-4581-1FA2-5A0197AB95CC}"/>
                  </a:ext>
                </a:extLst>
              </p:cNvPr>
              <p:cNvSpPr txBox="1"/>
              <p:nvPr/>
            </p:nvSpPr>
            <p:spPr>
              <a:xfrm>
                <a:off x="609600" y="1522663"/>
                <a:ext cx="10835148" cy="5211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3200" dirty="0"/>
                  <a:t>(2),(3)</a:t>
                </a:r>
                <a:r>
                  <a:rPr lang="ja-JP" altLang="en-US" sz="3200" dirty="0"/>
                  <a:t>式より、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の形状比は</a:t>
                </a:r>
                <a:endParaRPr kumimoji="1" lang="en-US" altLang="ja-JP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en-US" altLang="ja-JP" sz="3200" b="0" dirty="0"/>
              </a:p>
              <a:p>
                <a:r>
                  <a:rPr kumimoji="1" lang="ja-JP" altLang="en-US" sz="3200" dirty="0"/>
                  <a:t>で求められる。ただし、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であり、今回は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=0.167781</m:t>
                    </m:r>
                  </m:oMath>
                </a14:m>
                <a:r>
                  <a:rPr kumimoji="1" lang="en-US" altLang="ja-JP" sz="3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0.424192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3200" dirty="0"/>
                  <a:t>である。</a:t>
                </a:r>
                <a:endParaRPr kumimoji="1" lang="en-US" altLang="ja-JP" sz="3200" dirty="0"/>
              </a:p>
              <a:p>
                <a:r>
                  <a:rPr lang="ja-JP" altLang="en-US" sz="32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𝑖𝑛𝑏</m:t>
                        </m:r>
                      </m:sub>
                    </m:sSub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3200" dirty="0"/>
                  <a:t>とした。</a:t>
                </a:r>
                <a:endParaRPr kumimoji="1" lang="en-US" altLang="ja-JP" sz="3200" dirty="0"/>
              </a:p>
              <a:p>
                <a:r>
                  <a:rPr kumimoji="1" lang="ja-JP" altLang="en-US" sz="3200" dirty="0"/>
                  <a:t>この時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の形状比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ja-JP" altLang="en-US" sz="3200" dirty="0"/>
                  <a:t>は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=172.372⋯</m:t>
                      </m:r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≈172</m:t>
                      </m:r>
                    </m:oMath>
                  </m:oMathPara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3200" dirty="0"/>
                  <a:t>なので、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≈93 </m:t>
                      </m:r>
                      <m:r>
                        <m:rPr>
                          <m:sty m:val="p"/>
                        </m:rPr>
                        <a:rPr kumimoji="1" lang="en-US" altLang="ja-JP" sz="3200" b="0" i="0" dirty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006DC4B-A579-4581-1FA2-5A0197AB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2663"/>
                <a:ext cx="10835148" cy="5211620"/>
              </a:xfrm>
              <a:prstGeom prst="rect">
                <a:avLst/>
              </a:prstGeom>
              <a:blipFill>
                <a:blip r:embed="rId2"/>
                <a:stretch>
                  <a:fillRect l="-1407" t="-1404" r="-5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4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7D0B3-94AD-E7B9-D891-E6BC5BE5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直流の理論値</a:t>
            </a: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BCB060D1-ED3C-4D90-46BC-0E2B5E706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697"/>
            <a:ext cx="8023824" cy="5616677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DD88C88-8A2B-03E3-51C1-C53D6983B2C9}"/>
              </a:ext>
            </a:extLst>
          </p:cNvPr>
          <p:cNvCxnSpPr>
            <a:cxnSpLocks/>
          </p:cNvCxnSpPr>
          <p:nvPr/>
        </p:nvCxnSpPr>
        <p:spPr>
          <a:xfrm>
            <a:off x="5122413" y="1633492"/>
            <a:ext cx="0" cy="4616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29062FE-288D-0A8B-5338-2226D31A9D55}"/>
              </a:ext>
            </a:extLst>
          </p:cNvPr>
          <p:cNvCxnSpPr>
            <a:cxnSpLocks/>
          </p:cNvCxnSpPr>
          <p:nvPr/>
        </p:nvCxnSpPr>
        <p:spPr>
          <a:xfrm flipH="1">
            <a:off x="1384917" y="3932807"/>
            <a:ext cx="51845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D3C21DE6-CE67-E6B0-0D22-69F0883FAB85}"/>
              </a:ext>
            </a:extLst>
          </p:cNvPr>
          <p:cNvSpPr/>
          <p:nvPr/>
        </p:nvSpPr>
        <p:spPr>
          <a:xfrm>
            <a:off x="5069145" y="3870664"/>
            <a:ext cx="124290" cy="1242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0E6FF295-009A-D091-FAF8-3766B77D990A}"/>
              </a:ext>
            </a:extLst>
          </p:cNvPr>
          <p:cNvSpPr/>
          <p:nvPr/>
        </p:nvSpPr>
        <p:spPr>
          <a:xfrm>
            <a:off x="5069145" y="5015884"/>
            <a:ext cx="124290" cy="1242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F6145E9-8331-F625-CB4D-0C5DEB17735B}"/>
                  </a:ext>
                </a:extLst>
              </p:cNvPr>
              <p:cNvSpPr txBox="1"/>
              <p:nvPr/>
            </p:nvSpPr>
            <p:spPr>
              <a:xfrm>
                <a:off x="7795337" y="1633492"/>
                <a:ext cx="424648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前回、モデルの関係上チャネル幅を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で設計する前提で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を求めた。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そのため、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=15.5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800" dirty="0"/>
                  <a:t>並列とした。</a:t>
                </a:r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計算上、今回の形状比では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=0.15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となるはず。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F6145E9-8331-F625-CB4D-0C5DEB17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337" y="1633492"/>
                <a:ext cx="4246483" cy="4401205"/>
              </a:xfrm>
              <a:prstGeom prst="rect">
                <a:avLst/>
              </a:prstGeom>
              <a:blipFill>
                <a:blip r:embed="rId3"/>
                <a:stretch>
                  <a:fillRect l="-3017" t="-1385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2">
            <a:extLst>
              <a:ext uri="{FF2B5EF4-FFF2-40B4-BE49-F238E27FC236}">
                <a16:creationId xmlns:a16="http://schemas.microsoft.com/office/drawing/2014/main" id="{2CBE9507-8525-EEC1-CC9D-ADB4ED11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8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28B24-1158-1FB1-8DFB-D670E74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034BDC0-2F94-4EC0-CDF1-206724CB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54B2C84-D0F7-DFAA-15BF-C5DE95E2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254"/>
            <a:ext cx="7050644" cy="49354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3E7E92F-F490-4941-AC7D-F1AC226B271A}"/>
                  </a:ext>
                </a:extLst>
              </p:cNvPr>
              <p:cNvSpPr txBox="1"/>
              <p:nvPr/>
            </p:nvSpPr>
            <p:spPr>
              <a:xfrm>
                <a:off x="6489577" y="1559887"/>
                <a:ext cx="529996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入力が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の時、出力はおよそ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115 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であった。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en-US" altLang="ja-JP" sz="2800" dirty="0"/>
                  <a:t>Op</a:t>
                </a:r>
                <a:r>
                  <a:rPr kumimoji="1" lang="ja-JP" altLang="en-US" sz="2800" dirty="0"/>
                  <a:t>解析では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=13.74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=12.37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μS</m:t>
                    </m:r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=499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となっていた。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求めたしきい電圧の一次式では、出力が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115 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のときおよそ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だったので、原因は閾電圧の一次式にあると考えられる。</a:t>
                </a:r>
                <a:endParaRPr kumimoji="1" lang="en-US" altLang="ja-JP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3E7E92F-F490-4941-AC7D-F1AC226B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77" y="1559887"/>
                <a:ext cx="5299969" cy="4832092"/>
              </a:xfrm>
              <a:prstGeom prst="rect">
                <a:avLst/>
              </a:prstGeom>
              <a:blipFill>
                <a:blip r:embed="rId3"/>
                <a:stretch>
                  <a:fillRect l="-2417" t="-1261" r="-6444" b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2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757</Words>
  <Application>Microsoft Office PowerPoint</Application>
  <PresentationFormat>ワイド画面</PresentationFormat>
  <Paragraphs>110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K_0の誤り</vt:lpstr>
      <vt:lpstr>Kの再推定(先週の再掲)</vt:lpstr>
      <vt:lpstr>Kの再推定(先週の再掲)</vt:lpstr>
      <vt:lpstr>バッファ素子値の再計算</vt:lpstr>
      <vt:lpstr>バッファ素子値の再計算</vt:lpstr>
      <vt:lpstr>バッファ素子値の再計算</vt:lpstr>
      <vt:lpstr>直流の理論値</vt:lpstr>
      <vt:lpstr>バッファのシミュレーション</vt:lpstr>
      <vt:lpstr>バッファのシミュレーション</vt:lpstr>
      <vt:lpstr>バッファのシミュレーション</vt:lpstr>
      <vt:lpstr>バッファ設計のまとめ</vt:lpstr>
      <vt:lpstr>素子値計算の詳細 - (1)式の導出</vt:lpstr>
      <vt:lpstr>素子値計算の詳細 - (2)式の導出</vt:lpstr>
      <vt:lpstr>素子値計算の詳細 - (2)式の導出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KOJIMAHIKARU</cp:lastModifiedBy>
  <cp:revision>7</cp:revision>
  <dcterms:created xsi:type="dcterms:W3CDTF">2023-06-29T05:14:56Z</dcterms:created>
  <dcterms:modified xsi:type="dcterms:W3CDTF">2023-06-30T01:58:04Z</dcterms:modified>
</cp:coreProperties>
</file>