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8" r:id="rId4"/>
    <p:sldId id="257" r:id="rId5"/>
    <p:sldId id="259" r:id="rId6"/>
    <p:sldId id="260" r:id="rId7"/>
    <p:sldId id="261" r:id="rId8"/>
    <p:sldId id="263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ED652-CA5A-4638-B3F3-3180D3A80103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6EE22-778C-4BE6-BE6D-F01314A5D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90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713D7-EB90-A2B9-43F0-BAD4BD750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19F2E3-38C2-E016-D055-F18D77A0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469842-0E3F-C757-5E31-DB34539C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B5A8-7ADC-4C9B-80E3-4941544270C2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0A885D-B7FB-83D0-69EF-0391E303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0519D5-F047-687D-F36E-614E88A1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4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CA081-4F10-08C7-25BA-25D41E7E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95FD9D-13F1-AFF8-D80D-676FBB4C9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A18563-DC2D-91A4-57A7-5DA5A9D0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D194-A8FB-428D-8445-2D68E5E96BB1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CD2ED6-252A-CBB6-B3F0-914BFDC9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EDAADC-0526-D99F-D79D-A4999095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37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CA8DB2-5B66-4368-73A6-F5736932B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6FCD4E-B2D9-85CF-A319-9D8CE96F4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AAD9D7-5278-3151-32F0-61F72C9A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0B22-5F41-460F-B668-DAE0C39516EF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156528-2FCB-A56A-BAFC-2AC473DE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692FAF-BB08-E80B-AEE4-CEDA4D8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9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E9EAC-EAAA-F29B-9B23-A2561C0A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B4703-9DD5-FB47-CBDE-B9223AA1D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11D1A3-12EF-4F77-FA5B-046AE967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D398-F7B9-4691-98E0-E0189B116482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7180B5-4818-B4F7-506C-63938F90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E86ABB-5922-7083-66FF-8BFCDDE3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0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7040CF-724B-1334-49C1-AAAC59C3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4DD16A-886C-F3F4-03C2-178A5B5E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6D6EAF-5747-1B21-2F83-68E89A77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A99E-234F-4FBA-8326-B0E4FD8D758D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E28541-AAD8-FF2C-7107-2471F2B6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04AC31-D730-3C91-45E4-CDABD852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5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47088-525D-2F9B-5274-1E4B5B14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CF27E7-F04C-80DD-D933-99999383A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CA3399-52B2-96D9-90B4-59C3AB617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241EBF-0CB8-AD04-6B64-5C974021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7408-BFEC-4576-9F2F-28125F4A5EFD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B81CD9-4377-D5FB-A6E2-A030E4E1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C9A182-C85F-F5CC-63BF-17CA964F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68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CBA9FB-DCDE-8792-9B9C-3703B3DE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03EBDA-BC43-7DA6-F1C1-9E7791BF0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D5B0E8-762A-6AF3-3EAA-284213F7C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A66783-A100-FD74-065D-08E919DF8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9CF8D7-5CB2-489C-80B8-AF9360BE6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36BCCF-777B-57D9-A698-A5DF8D9B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9A18-B691-408C-8A8B-5DAF695F8F50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E5C6BEA-A8C2-A291-2D35-43B2C4D1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1B40D24-6455-135C-8895-354E0648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8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945EA-F363-30A3-1BA8-70782F13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DD869F-8C6D-C6FF-E846-B58E8A0F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C0F9-DF03-43EB-994D-0E0E469B621A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F8277F-C2D8-0900-0170-DD4C415B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F05230-9105-576F-3DE5-A139967C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48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9B9942-CCFB-4F99-96E7-E3B89851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FBD4-0E5F-43A6-BB11-69E16D909603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B4D6DA1-4112-780D-E35B-510A5E26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E1F1B9-39DB-E2EE-2B44-ED2197C5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51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F87495-56D4-CA83-8C5D-CBE1674F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30B18B-5725-DB32-BD22-12A89AE1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78F1C9-B0DF-03F3-A64F-4AD2B8B9B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84D7CF-6500-673B-0511-028CC3F6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436D-FEC7-4405-A1BF-0C0FF5CF7246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E494C6-4AE4-4C99-4AFE-C51909D2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F8E83E-73FA-E235-2E2D-313E4D78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25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D654E-5B2F-EE59-485F-6B03080B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4B3490-F960-4A5A-04ED-A9E0AAE3F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2B390E-3CFF-686F-24F9-566B4C9F8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CBFEB2-50FB-300E-A217-D6C2F5C7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E25F-9D59-4A51-8F25-624E6E75348F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8A9D5E-1311-B949-7073-A0837FE5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FEE047-210F-34F3-F193-82199095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05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384044B-1CD2-21A7-6994-7EF828A1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0B2085-FC21-8FAE-0FBF-319C2DEE1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E73239-5D0E-BB6B-368C-C819D7BD3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8F2F-B17C-4616-97F6-B24876950130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48F5E6-890B-C591-23FC-A52329BCE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AA700C-2C35-19C6-4264-90FCE7FB9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18C8-E72C-4856-91B7-CF70EF1EF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10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61E5BD-2490-16B2-AF21-1F8426B34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周波数特性劣化の原因となる端子間の寄生容量の特定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E57977-214B-9DBA-7349-9293D621B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2023/09/25</a:t>
            </a:r>
            <a:r>
              <a:rPr kumimoji="1" lang="ja-JP" altLang="en-US" dirty="0"/>
              <a:t>　進捗報告</a:t>
            </a:r>
            <a:endParaRPr kumimoji="1" lang="en-US" altLang="ja-JP" dirty="0"/>
          </a:p>
          <a:p>
            <a:r>
              <a:rPr lang="en-US" altLang="ja-JP" dirty="0"/>
              <a:t>B4</a:t>
            </a:r>
            <a:r>
              <a:rPr lang="ja-JP" altLang="en-US" dirty="0"/>
              <a:t>　小島 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030178-98AF-5888-F4F1-B495FE9F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647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1B142F-0166-98D6-450F-E2D697E9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各寄生容量の影響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F555870-7B8B-1811-FF2F-51C30D0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65AB80A-7F13-685F-CA21-0F86D245F5A3}"/>
                  </a:ext>
                </a:extLst>
              </p:cNvPr>
              <p:cNvSpPr txBox="1"/>
              <p:nvPr/>
            </p:nvSpPr>
            <p:spPr>
              <a:xfrm>
                <a:off x="419100" y="2101762"/>
                <a:ext cx="11353800" cy="4308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/>
                  <a:t>ゲートソース間・ドレインソース間</a:t>
                </a:r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𝑆𝐺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(1+2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20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pPr/>
                <a:endParaRPr lang="en-US" altLang="ja-JP" sz="2000" dirty="0"/>
              </a:p>
              <a:p>
                <a:pPr/>
                <a:r>
                  <a:rPr lang="ja-JP" altLang="en-US" sz="2000" dirty="0"/>
                  <a:t>ゲートドレイン間</a:t>
                </a:r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𝐺𝐷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1+2</m:t>
                                  </m:r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⋅2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ja-JP" sz="20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pPr/>
                <a:endParaRPr lang="ja-JP" alt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sub>
                    </m:sSub>
                  </m:oMath>
                </a14:m>
                <a:r>
                  <a:rPr kumimoji="1" lang="ja-JP" altLang="en-US" sz="2000" dirty="0"/>
                  <a:t>であるので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𝑑𝑝</m:t>
                        </m:r>
                      </m:sub>
                    </m:sSub>
                  </m:oMath>
                </a14:m>
                <a:r>
                  <a:rPr kumimoji="1" lang="ja-JP" altLang="en-US" sz="2000" dirty="0"/>
                  <a:t>となる。</a:t>
                </a:r>
                <a:endParaRPr kumimoji="1" lang="en-US" altLang="ja-JP" sz="2000" dirty="0"/>
              </a:p>
              <a:p>
                <a:r>
                  <a:rPr lang="ja-JP" altLang="en-US" sz="2000" dirty="0"/>
                  <a:t>即ち、寄生容量についてはゲートドレイン間の物が最も影響が大きく、その折れ点角周波数は</a:t>
                </a:r>
                <a:endParaRPr lang="en-US" altLang="ja-JP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Hz</m:t>
                      </m:r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000" b="0" dirty="0"/>
              </a:p>
              <a:p>
                <a:r>
                  <a:rPr kumimoji="1" lang="ja-JP" altLang="en-US" sz="2000" dirty="0"/>
                  <a:t>程度と推測できた。</a:t>
                </a: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65AB80A-7F13-685F-CA21-0F86D245F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2101762"/>
                <a:ext cx="11353800" cy="4308615"/>
              </a:xfrm>
              <a:prstGeom prst="rect">
                <a:avLst/>
              </a:prstGeom>
              <a:blipFill>
                <a:blip r:embed="rId2"/>
                <a:stretch>
                  <a:fillRect l="-591" t="-849" b="-1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58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4ABCE-E747-04E2-52BD-F10023D6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BB9701A-3884-42F5-BF7C-EA2B996F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ECE3AB-E64B-E97D-7A1D-4B9120EDE164}"/>
              </a:ext>
            </a:extLst>
          </p:cNvPr>
          <p:cNvSpPr txBox="1"/>
          <p:nvPr/>
        </p:nvSpPr>
        <p:spPr>
          <a:xfrm>
            <a:off x="1417781" y="2644170"/>
            <a:ext cx="9356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非線形な回路の小信号等価回路の扱いが分かった。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周波数特性劣化の原因はおそらくゲートドレイン間の寄生容量であると分かった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319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15359-BACA-CC37-0178-0591F4D6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A4707E-2481-846F-144B-30F11DD11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2176"/>
            <a:ext cx="10515600" cy="2053648"/>
          </a:xfrm>
        </p:spPr>
        <p:txBody>
          <a:bodyPr/>
          <a:lstStyle/>
          <a:p>
            <a:r>
              <a:rPr lang="ja-JP" altLang="en-US" dirty="0"/>
              <a:t>どの端子の寄生容量が周波数特性劣化の原因かを推測する。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小信号等価回路の計算をする。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D32C23-AACE-3BCA-4F5D-23D135DB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76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7CF31-5EDE-1003-ADE5-4464041D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折り返し型の回路</a:t>
            </a:r>
          </a:p>
        </p:txBody>
      </p:sp>
      <p:pic>
        <p:nvPicPr>
          <p:cNvPr id="4" name="図 3" descr="背景パターン&#10;&#10;低い精度で自動的に生成された説明">
            <a:extLst>
              <a:ext uri="{FF2B5EF4-FFF2-40B4-BE49-F238E27FC236}">
                <a16:creationId xmlns:a16="http://schemas.microsoft.com/office/drawing/2014/main" id="{D798050F-BD1A-E455-468A-2EF9333E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84" y="1411994"/>
            <a:ext cx="10091031" cy="5080881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A52D90-046B-616E-A0D4-CBDD0B3B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72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2C0CAD40-A608-E052-075A-F9F16E3A2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345" y="1460988"/>
            <a:ext cx="8496189" cy="528271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64FD895-1D81-2FA4-8265-E8F4DDF8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基本となる小信号等価回路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FA0ECDF-13CB-0C08-D697-66292196D73C}"/>
              </a:ext>
            </a:extLst>
          </p:cNvPr>
          <p:cNvCxnSpPr>
            <a:cxnSpLocks/>
          </p:cNvCxnSpPr>
          <p:nvPr/>
        </p:nvCxnSpPr>
        <p:spPr>
          <a:xfrm flipV="1">
            <a:off x="6569942" y="3429000"/>
            <a:ext cx="1202458" cy="40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6F18631-4B5E-2C0F-5B84-FB9F861EB712}"/>
              </a:ext>
            </a:extLst>
          </p:cNvPr>
          <p:cNvCxnSpPr>
            <a:cxnSpLocks/>
          </p:cNvCxnSpPr>
          <p:nvPr/>
        </p:nvCxnSpPr>
        <p:spPr>
          <a:xfrm>
            <a:off x="4343400" y="3429000"/>
            <a:ext cx="1117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A84B7ED-11A7-2FBC-ECFC-0B3A90CBD299}"/>
              </a:ext>
            </a:extLst>
          </p:cNvPr>
          <p:cNvCxnSpPr>
            <a:cxnSpLocks/>
          </p:cNvCxnSpPr>
          <p:nvPr/>
        </p:nvCxnSpPr>
        <p:spPr>
          <a:xfrm>
            <a:off x="2842492" y="3429000"/>
            <a:ext cx="11897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4E8275E-C6AC-EC03-19B6-80BDD033F1FC}"/>
              </a:ext>
            </a:extLst>
          </p:cNvPr>
          <p:cNvCxnSpPr>
            <a:cxnSpLocks/>
          </p:cNvCxnSpPr>
          <p:nvPr/>
        </p:nvCxnSpPr>
        <p:spPr>
          <a:xfrm>
            <a:off x="349250" y="3429000"/>
            <a:ext cx="1174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6504FF9-4CE8-7CFB-4DEF-8E87AA3DC65B}"/>
                  </a:ext>
                </a:extLst>
              </p:cNvPr>
              <p:cNvSpPr txBox="1"/>
              <p:nvPr/>
            </p:nvSpPr>
            <p:spPr>
              <a:xfrm>
                <a:off x="8543925" y="2256859"/>
                <a:ext cx="3298825" cy="2628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ja-JP" altLang="en-US" dirty="0"/>
                  <a:t>によって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の動作点が変わる。</a:t>
                </a:r>
                <a:endParaRPr kumimoji="1" lang="en-US" altLang="ja-JP" dirty="0"/>
              </a:p>
              <a:p>
                <a:r>
                  <a:rPr lang="ja-JP" altLang="en-US" dirty="0"/>
                  <a:t>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が一定でない。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小信号では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ja-JP" altLang="en-US" dirty="0"/>
                  <a:t>に比例するとすれば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出力電圧は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と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に比例したものにな</a:t>
                </a:r>
                <a:r>
                  <a:rPr lang="ja-JP" altLang="en-US" dirty="0"/>
                  <a:t>ればよいと考えられる。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6504FF9-4CE8-7CFB-4DEF-8E87AA3DC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925" y="2256859"/>
                <a:ext cx="3298825" cy="2628155"/>
              </a:xfrm>
              <a:prstGeom prst="rect">
                <a:avLst/>
              </a:prstGeom>
              <a:blipFill>
                <a:blip r:embed="rId3"/>
                <a:stretch>
                  <a:fillRect l="-1664" t="-696" b="-27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スライド番号プレースホルダー 18">
            <a:extLst>
              <a:ext uri="{FF2B5EF4-FFF2-40B4-BE49-F238E27FC236}">
                <a16:creationId xmlns:a16="http://schemas.microsoft.com/office/drawing/2014/main" id="{0A7B61A3-2188-9825-5951-D0C85BAD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44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DEBCFA-8D10-7A24-4CF8-F490B812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出力電圧の計算</a:t>
            </a:r>
          </a:p>
        </p:txBody>
      </p:sp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47002620-D159-DB76-DE45-C26EC0A48F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2091"/>
          <a:stretch/>
        </p:blipFill>
        <p:spPr>
          <a:xfrm>
            <a:off x="-76145" y="1844656"/>
            <a:ext cx="5076770" cy="46482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0B83127-8E25-DD81-9460-5BAB5B30D1C7}"/>
                  </a:ext>
                </a:extLst>
              </p:cNvPr>
              <p:cNvSpPr txBox="1"/>
              <p:nvPr/>
            </p:nvSpPr>
            <p:spPr>
              <a:xfrm>
                <a:off x="4664365" y="288925"/>
                <a:ext cx="7613360" cy="636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完全に差動で動作するので左半分の半回路を考える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endParaRPr kumimoji="1"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(1+2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0B83127-8E25-DD81-9460-5BAB5B30D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365" y="288925"/>
                <a:ext cx="7613360" cy="6361485"/>
              </a:xfrm>
              <a:prstGeom prst="rect">
                <a:avLst/>
              </a:prstGeom>
              <a:blipFill>
                <a:blip r:embed="rId3"/>
                <a:stretch>
                  <a:fillRect l="-641" t="-479" r="-480" b="-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DDC527-0CBA-B3E5-2D73-12E7B600CBBD}"/>
              </a:ext>
            </a:extLst>
          </p:cNvPr>
          <p:cNvSpPr txBox="1"/>
          <p:nvPr/>
        </p:nvSpPr>
        <p:spPr>
          <a:xfrm>
            <a:off x="5172075" y="658574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KCL</a:t>
            </a:r>
            <a:r>
              <a:rPr kumimoji="1" lang="ja-JP" altLang="en-US" dirty="0"/>
              <a:t>より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C4D266A-2B92-CA06-3DB4-B208B5CE20E6}"/>
                  </a:ext>
                </a:extLst>
              </p:cNvPr>
              <p:cNvSpPr txBox="1"/>
              <p:nvPr/>
            </p:nvSpPr>
            <p:spPr>
              <a:xfrm>
                <a:off x="5172075" y="3149195"/>
                <a:ext cx="4314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差動回路なので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となる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C4D266A-2B92-CA06-3DB4-B208B5CE2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075" y="3149195"/>
                <a:ext cx="4314825" cy="369332"/>
              </a:xfrm>
              <a:prstGeom prst="rect">
                <a:avLst/>
              </a:prstGeom>
              <a:blipFill>
                <a:blip r:embed="rId4"/>
                <a:stretch>
                  <a:fillRect l="-1130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EBD15D5-D033-6AE0-0003-FB7E56E0B8D1}"/>
              </a:ext>
            </a:extLst>
          </p:cNvPr>
          <p:cNvSpPr/>
          <p:nvPr/>
        </p:nvSpPr>
        <p:spPr>
          <a:xfrm>
            <a:off x="10553700" y="6077210"/>
            <a:ext cx="800100" cy="387350"/>
          </a:xfrm>
          <a:custGeom>
            <a:avLst/>
            <a:gdLst>
              <a:gd name="connsiteX0" fmla="*/ 0 w 800100"/>
              <a:gd name="connsiteY0" fmla="*/ 0 h 387350"/>
              <a:gd name="connsiteX1" fmla="*/ 392049 w 800100"/>
              <a:gd name="connsiteY1" fmla="*/ 0 h 387350"/>
              <a:gd name="connsiteX2" fmla="*/ 800100 w 800100"/>
              <a:gd name="connsiteY2" fmla="*/ 0 h 387350"/>
              <a:gd name="connsiteX3" fmla="*/ 800100 w 800100"/>
              <a:gd name="connsiteY3" fmla="*/ 387350 h 387350"/>
              <a:gd name="connsiteX4" fmla="*/ 408051 w 800100"/>
              <a:gd name="connsiteY4" fmla="*/ 387350 h 387350"/>
              <a:gd name="connsiteX5" fmla="*/ 0 w 800100"/>
              <a:gd name="connsiteY5" fmla="*/ 387350 h 387350"/>
              <a:gd name="connsiteX6" fmla="*/ 0 w 800100"/>
              <a:gd name="connsiteY6" fmla="*/ 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0100" h="387350" extrusionOk="0">
                <a:moveTo>
                  <a:pt x="0" y="0"/>
                </a:moveTo>
                <a:cubicBezTo>
                  <a:pt x="130511" y="-10290"/>
                  <a:pt x="205583" y="12008"/>
                  <a:pt x="392049" y="0"/>
                </a:cubicBezTo>
                <a:cubicBezTo>
                  <a:pt x="578515" y="-12008"/>
                  <a:pt x="623136" y="20273"/>
                  <a:pt x="800100" y="0"/>
                </a:cubicBezTo>
                <a:cubicBezTo>
                  <a:pt x="814247" y="156996"/>
                  <a:pt x="787811" y="278306"/>
                  <a:pt x="800100" y="387350"/>
                </a:cubicBezTo>
                <a:cubicBezTo>
                  <a:pt x="674876" y="372121"/>
                  <a:pt x="539090" y="395534"/>
                  <a:pt x="408051" y="387350"/>
                </a:cubicBezTo>
                <a:cubicBezTo>
                  <a:pt x="277012" y="379166"/>
                  <a:pt x="194525" y="369697"/>
                  <a:pt x="0" y="387350"/>
                </a:cubicBezTo>
                <a:cubicBezTo>
                  <a:pt x="-12120" y="225796"/>
                  <a:pt x="5186" y="92840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84187230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0EE269C-3EC8-79DB-8AEB-F74F549C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993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954A05-6C21-E6AB-9D9F-2020F4FA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ゲートソース間に寄生容量がついた場合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6E2432-4315-FC01-F87B-A28663D59A58}"/>
              </a:ext>
            </a:extLst>
          </p:cNvPr>
          <p:cNvSpPr txBox="1"/>
          <p:nvPr/>
        </p:nvSpPr>
        <p:spPr>
          <a:xfrm>
            <a:off x="8672511" y="2960866"/>
            <a:ext cx="3219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Pmos</a:t>
            </a:r>
            <a:r>
              <a:rPr kumimoji="1" lang="ja-JP" altLang="en-US" dirty="0"/>
              <a:t>作動対の各</a:t>
            </a:r>
            <a:r>
              <a:rPr lang="ja-JP" altLang="en-US" dirty="0"/>
              <a:t>ゲートソース間に容量</a:t>
            </a:r>
            <a:r>
              <a:rPr lang="en-US" altLang="ja-JP" dirty="0"/>
              <a:t>C</a:t>
            </a:r>
            <a:r>
              <a:rPr lang="ja-JP" altLang="en-US" dirty="0"/>
              <a:t>がついた時の出力について先ほど同様半回路を用いて考える。</a:t>
            </a:r>
            <a:endParaRPr kumimoji="1" lang="ja-JP" altLang="en-US" dirty="0"/>
          </a:p>
        </p:txBody>
      </p:sp>
      <p:pic>
        <p:nvPicPr>
          <p:cNvPr id="9" name="図 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96FBB3F-D63F-D4B8-32A2-46543C64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8" y="1362163"/>
            <a:ext cx="8701087" cy="5410111"/>
          </a:xfrm>
          <a:prstGeom prst="rect">
            <a:avLst/>
          </a:prstGeom>
        </p:spPr>
      </p:pic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549E81F-496B-0E14-AC53-E6D37E7E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7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6A06E-8EE2-2A26-1B6D-162D4B48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ゲートソース間に寄生容量がついた場合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3A53DA5-B384-E115-A156-583158035B76}"/>
                  </a:ext>
                </a:extLst>
              </p:cNvPr>
              <p:cNvSpPr txBox="1"/>
              <p:nvPr/>
            </p:nvSpPr>
            <p:spPr>
              <a:xfrm>
                <a:off x="5181599" y="1362163"/>
                <a:ext cx="6257925" cy="4753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0" dirty="0">
                    <a:latin typeface="Cambria Math" panose="02040503050406030204" pitchFamily="18" charset="0"/>
                  </a:rPr>
                  <a:t>KCL</a:t>
                </a:r>
                <a:r>
                  <a:rPr kumimoji="1" lang="ja-JP" altLang="en-US" b="0" dirty="0">
                    <a:latin typeface="Cambria Math" panose="02040503050406030204" pitchFamily="18" charset="0"/>
                  </a:rPr>
                  <a:t>より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/>
                <a:endParaRPr kumimoji="1" lang="en-US" altLang="ja-JP" dirty="0"/>
              </a:p>
              <a:p>
                <a:pPr/>
                <a:r>
                  <a:rPr kumimoji="1" lang="en-US" altLang="ja-JP" dirty="0"/>
                  <a:t>4</a:t>
                </a:r>
                <a:r>
                  <a:rPr kumimoji="1" lang="ja-JP" altLang="en-US" dirty="0"/>
                  <a:t>ページより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3A53DA5-B384-E115-A156-58315803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599" y="1362163"/>
                <a:ext cx="6257925" cy="4753802"/>
              </a:xfrm>
              <a:prstGeom prst="rect">
                <a:avLst/>
              </a:prstGeom>
              <a:blipFill>
                <a:blip r:embed="rId2"/>
                <a:stretch>
                  <a:fillRect l="-779" t="-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5E81E6-3F83-451D-8C04-F34801BE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F7A70AD-C871-934D-873D-5B87D24E22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07"/>
          <a:stretch/>
        </p:blipFill>
        <p:spPr>
          <a:xfrm>
            <a:off x="96558" y="1362163"/>
            <a:ext cx="4532591" cy="541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7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BFDB7-E42A-6532-7C96-968900D2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45" y="365125"/>
            <a:ext cx="11102110" cy="1325563"/>
          </a:xfrm>
        </p:spPr>
        <p:txBody>
          <a:bodyPr/>
          <a:lstStyle/>
          <a:p>
            <a:r>
              <a:rPr kumimoji="1" lang="ja-JP" altLang="en-US" dirty="0"/>
              <a:t>ドレイン</a:t>
            </a:r>
            <a:r>
              <a:rPr lang="ja-JP" altLang="en-US" dirty="0"/>
              <a:t>ソース</a:t>
            </a:r>
            <a:r>
              <a:rPr kumimoji="1" lang="ja-JP" altLang="en-US" dirty="0"/>
              <a:t>間に寄生容量がついた場合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FDC4C39-6D7A-BCDB-1BD8-F542A8A5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8855576-133B-5AD5-1AE0-8F452CD4C675}"/>
              </a:ext>
            </a:extLst>
          </p:cNvPr>
          <p:cNvGrpSpPr/>
          <p:nvPr/>
        </p:nvGrpSpPr>
        <p:grpSpPr>
          <a:xfrm>
            <a:off x="-229956" y="1265382"/>
            <a:ext cx="4894320" cy="5592618"/>
            <a:chOff x="-229956" y="1265382"/>
            <a:chExt cx="4894320" cy="5592618"/>
          </a:xfrm>
        </p:grpSpPr>
        <p:pic>
          <p:nvPicPr>
            <p:cNvPr id="5" name="図 4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66CB7909-BE91-80C2-E244-8BB56378ED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550"/>
            <a:stretch/>
          </p:blipFill>
          <p:spPr>
            <a:xfrm>
              <a:off x="-229956" y="1265382"/>
              <a:ext cx="4755774" cy="5592618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9FA2906-8F75-5176-AE4F-31E77F6F4FEB}"/>
                </a:ext>
              </a:extLst>
            </p:cNvPr>
            <p:cNvSpPr/>
            <p:nvPr/>
          </p:nvSpPr>
          <p:spPr>
            <a:xfrm>
              <a:off x="4368800" y="3833091"/>
              <a:ext cx="295564" cy="4341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F314FCC-E3BD-26B1-1277-088A6B8DB3E6}"/>
                  </a:ext>
                </a:extLst>
              </p:cNvPr>
              <p:cNvSpPr txBox="1"/>
              <p:nvPr/>
            </p:nvSpPr>
            <p:spPr>
              <a:xfrm>
                <a:off x="5142346" y="1357745"/>
                <a:ext cx="6211454" cy="47323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b="0" dirty="0">
                    <a:latin typeface="Cambria Math" panose="02040503050406030204" pitchFamily="18" charset="0"/>
                  </a:rPr>
                  <a:t>KCL</a:t>
                </a:r>
                <a:r>
                  <a:rPr kumimoji="1" lang="ja-JP" altLang="en-US" b="0" dirty="0">
                    <a:latin typeface="Cambria Math" panose="02040503050406030204" pitchFamily="18" charset="0"/>
                  </a:rPr>
                  <a:t>より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𝑑𝑛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:endParaRPr lang="en-US" altLang="ja-JP" dirty="0"/>
              </a:p>
              <a:p>
                <a:pPr/>
                <a:r>
                  <a:rPr lang="en-US" altLang="ja-JP" dirty="0"/>
                  <a:t>4,7</a:t>
                </a:r>
                <a:r>
                  <a:rPr lang="ja-JP" altLang="en-US" dirty="0"/>
                  <a:t>ページ同様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  <a:p>
                <a:pPr/>
                <a:endParaRPr lang="en-US" altLang="ja-JP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F314FCC-E3BD-26B1-1277-088A6B8DB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346" y="1357745"/>
                <a:ext cx="6211454" cy="4732386"/>
              </a:xfrm>
              <a:prstGeom prst="rect">
                <a:avLst/>
              </a:prstGeom>
              <a:blipFill>
                <a:blip r:embed="rId3"/>
                <a:stretch>
                  <a:fillRect l="-883" t="-10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24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0DBF19-D1F0-4547-430D-5C3AB239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393700"/>
            <a:ext cx="11087100" cy="1325563"/>
          </a:xfrm>
        </p:spPr>
        <p:txBody>
          <a:bodyPr/>
          <a:lstStyle/>
          <a:p>
            <a:r>
              <a:rPr kumimoji="1" lang="ja-JP" altLang="en-US" dirty="0"/>
              <a:t>ゲートドレイン間に寄生容量がついた場合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A954EA2-5B12-B82A-2F5C-32A45BA4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174B617-C23E-F93A-81F0-3BAC17188573}"/>
              </a:ext>
            </a:extLst>
          </p:cNvPr>
          <p:cNvGrpSpPr/>
          <p:nvPr/>
        </p:nvGrpSpPr>
        <p:grpSpPr>
          <a:xfrm>
            <a:off x="-120072" y="1260540"/>
            <a:ext cx="4800600" cy="5531521"/>
            <a:chOff x="0" y="1214359"/>
            <a:chExt cx="4800600" cy="5531521"/>
          </a:xfrm>
        </p:grpSpPr>
        <p:pic>
          <p:nvPicPr>
            <p:cNvPr id="5" name="図 4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7867AC34-64CE-45F2-5EBE-B7D21515F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180"/>
            <a:stretch/>
          </p:blipFill>
          <p:spPr>
            <a:xfrm>
              <a:off x="0" y="1214359"/>
              <a:ext cx="4610100" cy="5531521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A97B3C8-BD15-9D7C-DA86-D3B571CF1C0C}"/>
                </a:ext>
              </a:extLst>
            </p:cNvPr>
            <p:cNvSpPr/>
            <p:nvPr/>
          </p:nvSpPr>
          <p:spPr>
            <a:xfrm>
              <a:off x="4476750" y="3762375"/>
              <a:ext cx="323850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6D7FE4D-4680-8D46-B6D6-4149A0989F45}"/>
                  </a:ext>
                </a:extLst>
              </p:cNvPr>
              <p:cNvSpPr txBox="1"/>
              <p:nvPr/>
            </p:nvSpPr>
            <p:spPr>
              <a:xfrm>
                <a:off x="4490028" y="1230391"/>
                <a:ext cx="7802419" cy="5253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b="0" dirty="0">
                    <a:latin typeface="Cambria Math" panose="02040503050406030204" pitchFamily="18" charset="0"/>
                  </a:rPr>
                  <a:t>KCL</a:t>
                </a:r>
                <a:r>
                  <a:rPr kumimoji="1" lang="ja-JP" altLang="en-US" b="0" dirty="0">
                    <a:latin typeface="Cambria Math" panose="02040503050406030204" pitchFamily="18" charset="0"/>
                  </a:rPr>
                  <a:t>より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𝑐𝑙𝑙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𝑐𝑙𝑟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𝑐𝑙𝑟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𝑐𝑙𝑙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𝑐𝑙𝑟</m:t>
                          </m:r>
                        </m:sub>
                      </m:sSub>
                    </m:oMath>
                  </m:oMathPara>
                </a14:m>
                <a:endParaRPr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𝑙𝑙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𝑐𝑙𝑙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𝑐𝑙𝑟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1+2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6D7FE4D-4680-8D46-B6D6-4149A0989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028" y="1230391"/>
                <a:ext cx="7802419" cy="5253105"/>
              </a:xfrm>
              <a:prstGeom prst="rect">
                <a:avLst/>
              </a:prstGeom>
              <a:blipFill>
                <a:blip r:embed="rId3"/>
                <a:stretch>
                  <a:fillRect l="-704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87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670</Words>
  <Application>Microsoft Office PowerPoint</Application>
  <PresentationFormat>ワイド画面</PresentationFormat>
  <Paragraphs>106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Arial</vt:lpstr>
      <vt:lpstr>Cambria Math</vt:lpstr>
      <vt:lpstr>Office テーマ</vt:lpstr>
      <vt:lpstr>周波数特性劣化の原因となる端子間の寄生容量の特定</vt:lpstr>
      <vt:lpstr>目的</vt:lpstr>
      <vt:lpstr>折り返し型の回路</vt:lpstr>
      <vt:lpstr>基本となる小信号等価回路</vt:lpstr>
      <vt:lpstr>出力電圧の計算</vt:lpstr>
      <vt:lpstr>ゲートソース間に寄生容量がついた場合</vt:lpstr>
      <vt:lpstr>ゲートソース間に寄生容量がついた場合</vt:lpstr>
      <vt:lpstr>ドレインソース間に寄生容量がついた場合</vt:lpstr>
      <vt:lpstr>ゲートドレイン間に寄生容量がついた場合</vt:lpstr>
      <vt:lpstr>各寄生容量の影響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KOJIMAHIKARU</dc:creator>
  <cp:lastModifiedBy>KOJIMAHIKARU</cp:lastModifiedBy>
  <cp:revision>3</cp:revision>
  <dcterms:created xsi:type="dcterms:W3CDTF">2023-09-24T17:08:32Z</dcterms:created>
  <dcterms:modified xsi:type="dcterms:W3CDTF">2023-09-24T19:15:50Z</dcterms:modified>
</cp:coreProperties>
</file>