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0" r:id="rId4"/>
    <p:sldId id="257" r:id="rId5"/>
    <p:sldId id="263" r:id="rId6"/>
    <p:sldId id="276" r:id="rId7"/>
    <p:sldId id="277" r:id="rId8"/>
    <p:sldId id="265" r:id="rId9"/>
    <p:sldId id="278" r:id="rId10"/>
    <p:sldId id="279" r:id="rId11"/>
    <p:sldId id="280" r:id="rId12"/>
    <p:sldId id="281" r:id="rId13"/>
    <p:sldId id="282" r:id="rId14"/>
    <p:sldId id="283" r:id="rId15"/>
    <p:sldId id="284" r:id="rId16"/>
    <p:sldId id="285" r:id="rId17"/>
    <p:sldId id="286" r:id="rId18"/>
    <p:sldId id="287" r:id="rId19"/>
    <p:sldId id="288"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1B30C2B-1CD9-4A3F-AACA-187D0F9E7044}">
          <p14:sldIdLst>
            <p14:sldId id="256"/>
            <p14:sldId id="259"/>
            <p14:sldId id="260"/>
            <p14:sldId id="257"/>
            <p14:sldId id="263"/>
            <p14:sldId id="276"/>
            <p14:sldId id="277"/>
            <p14:sldId id="265"/>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B545F-BC0A-49D3-BDE7-186D3E400711}" v="287" dt="2023-07-02T06:08:11.4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jima Hikaru" userId="46d0e59221d47790" providerId="LiveId" clId="{1F5B545F-BC0A-49D3-BDE7-186D3E400711}"/>
    <pc:docChg chg="custSel addSld modSld">
      <pc:chgData name="Kojima Hikaru" userId="46d0e59221d47790" providerId="LiveId" clId="{1F5B545F-BC0A-49D3-BDE7-186D3E400711}" dt="2023-07-02T06:12:41.910" v="734" actId="1076"/>
      <pc:docMkLst>
        <pc:docMk/>
      </pc:docMkLst>
      <pc:sldChg chg="modSp mod">
        <pc:chgData name="Kojima Hikaru" userId="46d0e59221d47790" providerId="LiveId" clId="{1F5B545F-BC0A-49D3-BDE7-186D3E400711}" dt="2023-07-02T06:11:45.477" v="687"/>
        <pc:sldMkLst>
          <pc:docMk/>
          <pc:sldMk cId="3228795123" sldId="268"/>
        </pc:sldMkLst>
        <pc:spChg chg="mod">
          <ac:chgData name="Kojima Hikaru" userId="46d0e59221d47790" providerId="LiveId" clId="{1F5B545F-BC0A-49D3-BDE7-186D3E400711}" dt="2023-07-02T06:11:45.477" v="687"/>
          <ac:spMkLst>
            <pc:docMk/>
            <pc:sldMk cId="3228795123" sldId="268"/>
            <ac:spMk id="4" creationId="{663778A5-7B4F-83C8-B897-B573A8C71708}"/>
          </ac:spMkLst>
        </pc:spChg>
      </pc:sldChg>
      <pc:sldChg chg="addSp delSp modSp mod">
        <pc:chgData name="Kojima Hikaru" userId="46d0e59221d47790" providerId="LiveId" clId="{1F5B545F-BC0A-49D3-BDE7-186D3E400711}" dt="2023-07-02T05:59:49.384" v="103" actId="14100"/>
        <pc:sldMkLst>
          <pc:docMk/>
          <pc:sldMk cId="3109164432" sldId="272"/>
        </pc:sldMkLst>
        <pc:spChg chg="mod">
          <ac:chgData name="Kojima Hikaru" userId="46d0e59221d47790" providerId="LiveId" clId="{1F5B545F-BC0A-49D3-BDE7-186D3E400711}" dt="2023-07-02T05:42:45.424" v="92" actId="20577"/>
          <ac:spMkLst>
            <pc:docMk/>
            <pc:sldMk cId="3109164432" sldId="272"/>
            <ac:spMk id="7" creationId="{A97921DC-EF2F-D982-4283-44C84DFBA9B0}"/>
          </ac:spMkLst>
        </pc:spChg>
        <pc:graphicFrameChg chg="add del mod">
          <ac:chgData name="Kojima Hikaru" userId="46d0e59221d47790" providerId="LiveId" clId="{1F5B545F-BC0A-49D3-BDE7-186D3E400711}" dt="2023-07-02T05:59:27.197" v="94"/>
          <ac:graphicFrameMkLst>
            <pc:docMk/>
            <pc:sldMk cId="3109164432" sldId="272"/>
            <ac:graphicFrameMk id="4" creationId="{51C0A54C-EFD9-B4B4-CEBA-1B9629834C73}"/>
          </ac:graphicFrameMkLst>
        </pc:graphicFrameChg>
        <pc:picChg chg="del">
          <ac:chgData name="Kojima Hikaru" userId="46d0e59221d47790" providerId="LiveId" clId="{1F5B545F-BC0A-49D3-BDE7-186D3E400711}" dt="2023-07-02T05:42:34.371" v="82" actId="478"/>
          <ac:picMkLst>
            <pc:docMk/>
            <pc:sldMk cId="3109164432" sldId="272"/>
            <ac:picMk id="6" creationId="{21E8ABBB-A753-31F6-0947-908EEAED58EA}"/>
          </ac:picMkLst>
        </pc:picChg>
        <pc:picChg chg="add mod modCrop">
          <ac:chgData name="Kojima Hikaru" userId="46d0e59221d47790" providerId="LiveId" clId="{1F5B545F-BC0A-49D3-BDE7-186D3E400711}" dt="2023-07-02T05:59:49.384" v="103" actId="14100"/>
          <ac:picMkLst>
            <pc:docMk/>
            <pc:sldMk cId="3109164432" sldId="272"/>
            <ac:picMk id="8" creationId="{CD4327F3-E747-3550-F9B7-12C60667BCE3}"/>
          </ac:picMkLst>
        </pc:picChg>
      </pc:sldChg>
      <pc:sldChg chg="addSp delSp modSp mod">
        <pc:chgData name="Kojima Hikaru" userId="46d0e59221d47790" providerId="LiveId" clId="{1F5B545F-BC0A-49D3-BDE7-186D3E400711}" dt="2023-07-02T06:03:15.712" v="173" actId="20577"/>
        <pc:sldMkLst>
          <pc:docMk/>
          <pc:sldMk cId="1701094569" sldId="273"/>
        </pc:sldMkLst>
        <pc:spChg chg="mod">
          <ac:chgData name="Kojima Hikaru" userId="46d0e59221d47790" providerId="LiveId" clId="{1F5B545F-BC0A-49D3-BDE7-186D3E400711}" dt="2023-07-02T06:03:15.712" v="173" actId="20577"/>
          <ac:spMkLst>
            <pc:docMk/>
            <pc:sldMk cId="1701094569" sldId="273"/>
            <ac:spMk id="6" creationId="{E2E0C66F-236D-E089-E9F2-8ABD4B78E0C0}"/>
          </ac:spMkLst>
        </pc:spChg>
        <pc:picChg chg="del">
          <ac:chgData name="Kojima Hikaru" userId="46d0e59221d47790" providerId="LiveId" clId="{1F5B545F-BC0A-49D3-BDE7-186D3E400711}" dt="2023-07-02T05:59:58.432" v="104" actId="478"/>
          <ac:picMkLst>
            <pc:docMk/>
            <pc:sldMk cId="1701094569" sldId="273"/>
            <ac:picMk id="5" creationId="{09F70D8C-3090-1690-0DC1-E32940654434}"/>
          </ac:picMkLst>
        </pc:picChg>
        <pc:picChg chg="add mod ord modCrop">
          <ac:chgData name="Kojima Hikaru" userId="46d0e59221d47790" providerId="LiveId" clId="{1F5B545F-BC0A-49D3-BDE7-186D3E400711}" dt="2023-07-02T06:00:19.588" v="112" actId="167"/>
          <ac:picMkLst>
            <pc:docMk/>
            <pc:sldMk cId="1701094569" sldId="273"/>
            <ac:picMk id="7" creationId="{48F47C8D-52ED-C509-4167-88E57F534F31}"/>
          </ac:picMkLst>
        </pc:picChg>
      </pc:sldChg>
      <pc:sldChg chg="modSp mod">
        <pc:chgData name="Kojima Hikaru" userId="46d0e59221d47790" providerId="LiveId" clId="{1F5B545F-BC0A-49D3-BDE7-186D3E400711}" dt="2023-07-02T06:08:13.876" v="325" actId="1076"/>
        <pc:sldMkLst>
          <pc:docMk/>
          <pc:sldMk cId="3081321988" sldId="274"/>
        </pc:sldMkLst>
        <pc:spChg chg="mod">
          <ac:chgData name="Kojima Hikaru" userId="46d0e59221d47790" providerId="LiveId" clId="{1F5B545F-BC0A-49D3-BDE7-186D3E400711}" dt="2023-07-02T06:08:13.876" v="325" actId="1076"/>
          <ac:spMkLst>
            <pc:docMk/>
            <pc:sldMk cId="3081321988" sldId="274"/>
            <ac:spMk id="4" creationId="{C82CDE56-18BF-4378-ABC8-E4D5F8CA6F94}"/>
          </ac:spMkLst>
        </pc:spChg>
      </pc:sldChg>
      <pc:sldChg chg="addSp modSp new mod">
        <pc:chgData name="Kojima Hikaru" userId="46d0e59221d47790" providerId="LiveId" clId="{1F5B545F-BC0A-49D3-BDE7-186D3E400711}" dt="2023-07-02T06:12:41.910" v="734" actId="1076"/>
        <pc:sldMkLst>
          <pc:docMk/>
          <pc:sldMk cId="733481459" sldId="275"/>
        </pc:sldMkLst>
        <pc:spChg chg="mod">
          <ac:chgData name="Kojima Hikaru" userId="46d0e59221d47790" providerId="LiveId" clId="{1F5B545F-BC0A-49D3-BDE7-186D3E400711}" dt="2023-07-02T06:08:25.362" v="355"/>
          <ac:spMkLst>
            <pc:docMk/>
            <pc:sldMk cId="733481459" sldId="275"/>
            <ac:spMk id="2" creationId="{E096282C-0D93-8090-EAC3-2DAF857D9DE5}"/>
          </ac:spMkLst>
        </pc:spChg>
        <pc:spChg chg="add mod">
          <ac:chgData name="Kojima Hikaru" userId="46d0e59221d47790" providerId="LiveId" clId="{1F5B545F-BC0A-49D3-BDE7-186D3E400711}" dt="2023-07-02T06:12:41.910" v="734" actId="1076"/>
          <ac:spMkLst>
            <pc:docMk/>
            <pc:sldMk cId="733481459" sldId="275"/>
            <ac:spMk id="4" creationId="{FEDF649C-20E3-7517-9795-95B5B7CFC7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807DF-6D6B-4FBB-BCC0-A02F811705A5}" type="datetimeFigureOut">
              <a:rPr kumimoji="1" lang="ja-JP" altLang="en-US" smtClean="0"/>
              <a:t>2023/7/3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CE91C-0327-48DE-84F2-3453F9CC8E8D}" type="slidenum">
              <a:rPr kumimoji="1" lang="ja-JP" altLang="en-US" smtClean="0"/>
              <a:t>‹#›</a:t>
            </a:fld>
            <a:endParaRPr kumimoji="1" lang="ja-JP" altLang="en-US"/>
          </a:p>
        </p:txBody>
      </p:sp>
    </p:spTree>
    <p:extLst>
      <p:ext uri="{BB962C8B-B14F-4D97-AF65-F5344CB8AC3E}">
        <p14:creationId xmlns:p14="http://schemas.microsoft.com/office/powerpoint/2010/main" val="31588304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851B3-6DBC-1218-AE46-05E2EEEA452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95BE72-147E-2324-DB69-87F896BCB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A95233-BB90-7E72-A47E-41216B7B18A2}"/>
              </a:ext>
            </a:extLst>
          </p:cNvPr>
          <p:cNvSpPr>
            <a:spLocks noGrp="1"/>
          </p:cNvSpPr>
          <p:nvPr>
            <p:ph type="dt" sz="half" idx="10"/>
          </p:nvPr>
        </p:nvSpPr>
        <p:spPr/>
        <p:txBody>
          <a:bodyPr/>
          <a:lstStyle/>
          <a:p>
            <a:fld id="{60A54C10-CBFD-4E35-B4EB-B0193AB6CB57}"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DE5DAC5A-099F-3AD6-156B-00C5DF6877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8EFB93-D4F2-D22D-5D4F-09EAC4F345B9}"/>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414962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72AF5-D05C-0E96-CB09-4C02A261D44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3F69FD-3839-72B3-02A5-0EF255233E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6291BA-85A8-B5FC-2B49-846009E5562D}"/>
              </a:ext>
            </a:extLst>
          </p:cNvPr>
          <p:cNvSpPr>
            <a:spLocks noGrp="1"/>
          </p:cNvSpPr>
          <p:nvPr>
            <p:ph type="dt" sz="half" idx="10"/>
          </p:nvPr>
        </p:nvSpPr>
        <p:spPr/>
        <p:txBody>
          <a:bodyPr/>
          <a:lstStyle/>
          <a:p>
            <a:fld id="{F4BA7B89-9BB0-41B5-AC4C-45D3785AA4DD}"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0A93DC33-521B-9DFB-9615-48AE84A4D2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0572D2-51A0-322B-ADDC-703D9520390A}"/>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70285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E129A2-C360-39A6-96DC-12C54578B9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EE7EB0-8ADF-95FF-61E4-524C3F5DAB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968606-C817-2388-135A-2532C50CF2BB}"/>
              </a:ext>
            </a:extLst>
          </p:cNvPr>
          <p:cNvSpPr>
            <a:spLocks noGrp="1"/>
          </p:cNvSpPr>
          <p:nvPr>
            <p:ph type="dt" sz="half" idx="10"/>
          </p:nvPr>
        </p:nvSpPr>
        <p:spPr/>
        <p:txBody>
          <a:bodyPr/>
          <a:lstStyle/>
          <a:p>
            <a:fld id="{C221166A-4E1E-4742-BF44-64DF0ACE26D3}"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49C6A583-002E-B771-6D22-955DD59553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1986E3-A757-8FF9-CCD7-53518BB60FC9}"/>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71979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6B39A-E774-7780-85A2-C02DE0E11E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8B061E-02B5-E34D-5F3B-41A4BBB899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25C46-FA27-36CE-7414-ED30B1C2FE80}"/>
              </a:ext>
            </a:extLst>
          </p:cNvPr>
          <p:cNvSpPr>
            <a:spLocks noGrp="1"/>
          </p:cNvSpPr>
          <p:nvPr>
            <p:ph type="dt" sz="half" idx="10"/>
          </p:nvPr>
        </p:nvSpPr>
        <p:spPr/>
        <p:txBody>
          <a:bodyPr/>
          <a:lstStyle/>
          <a:p>
            <a:fld id="{E6642667-7995-4F90-8DE1-F95B66B6815A}"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6E476DA2-D628-7BB5-4313-BB583A3D4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DE6DD0-631E-36DE-9401-E9DE3C8AF4EA}"/>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9399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76F5F-4D54-43B8-FA2A-9BC37317DC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DD78AE-1D00-FA88-C48D-4666B7DCA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F62EF6C-786A-1F49-F4C0-47918D145D4C}"/>
              </a:ext>
            </a:extLst>
          </p:cNvPr>
          <p:cNvSpPr>
            <a:spLocks noGrp="1"/>
          </p:cNvSpPr>
          <p:nvPr>
            <p:ph type="dt" sz="half" idx="10"/>
          </p:nvPr>
        </p:nvSpPr>
        <p:spPr/>
        <p:txBody>
          <a:bodyPr/>
          <a:lstStyle/>
          <a:p>
            <a:fld id="{F59E1B56-6A81-4DDE-9157-49C87FB4AB2E}"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47838657-1D8D-FD81-9DC9-3DE1C8B5E7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3EBB0-C490-455C-DC3B-370C7EA40D4F}"/>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117646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8009D1-9985-8AB3-CA56-875D221BE7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337953-DBD0-F27F-71C5-76C0242A6C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1D826-9B42-05A3-624D-4AA4357EF80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C94958-1285-49B4-D6A5-895761C140F9}"/>
              </a:ext>
            </a:extLst>
          </p:cNvPr>
          <p:cNvSpPr>
            <a:spLocks noGrp="1"/>
          </p:cNvSpPr>
          <p:nvPr>
            <p:ph type="dt" sz="half" idx="10"/>
          </p:nvPr>
        </p:nvSpPr>
        <p:spPr/>
        <p:txBody>
          <a:bodyPr/>
          <a:lstStyle/>
          <a:p>
            <a:fld id="{3DF7C465-4206-412B-8A2E-12EFD38C787C}" type="datetime1">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4F378706-1380-B9EB-647C-A4A6F3AE06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C01E81-BBFC-2A31-B807-B397E2CD2ED1}"/>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82322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3FD099-CDAB-945C-9DB1-EA3EE86764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083AAA-354F-CF31-B008-E7ADE8795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A24152-8F92-2EAE-BCD2-F017954BCC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3A522B4-1E73-4409-5E04-F56327BE3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E85B63-904C-F3E7-6DD7-66905FFBB4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9EB054-CE98-FC3E-2484-798043D0E893}"/>
              </a:ext>
            </a:extLst>
          </p:cNvPr>
          <p:cNvSpPr>
            <a:spLocks noGrp="1"/>
          </p:cNvSpPr>
          <p:nvPr>
            <p:ph type="dt" sz="half" idx="10"/>
          </p:nvPr>
        </p:nvSpPr>
        <p:spPr/>
        <p:txBody>
          <a:bodyPr/>
          <a:lstStyle/>
          <a:p>
            <a:fld id="{23AE4571-AB7E-416B-A85F-9EF4309F6F2D}" type="datetime1">
              <a:rPr kumimoji="1" lang="ja-JP" altLang="en-US" smtClean="0"/>
              <a:t>2023/7/3</a:t>
            </a:fld>
            <a:endParaRPr kumimoji="1" lang="ja-JP" altLang="en-US"/>
          </a:p>
        </p:txBody>
      </p:sp>
      <p:sp>
        <p:nvSpPr>
          <p:cNvPr id="8" name="フッター プレースホルダー 7">
            <a:extLst>
              <a:ext uri="{FF2B5EF4-FFF2-40B4-BE49-F238E27FC236}">
                <a16:creationId xmlns:a16="http://schemas.microsoft.com/office/drawing/2014/main" id="{9B863166-7FA3-3A34-DAA3-41693EDDD58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2E233F-C99F-CA00-13C3-7490B7B3F8FC}"/>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01019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05C09-F619-3A4E-E761-017B5D748D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F118C0A-74BC-3A36-DB0F-50C7FEF3A773}"/>
              </a:ext>
            </a:extLst>
          </p:cNvPr>
          <p:cNvSpPr>
            <a:spLocks noGrp="1"/>
          </p:cNvSpPr>
          <p:nvPr>
            <p:ph type="dt" sz="half" idx="10"/>
          </p:nvPr>
        </p:nvSpPr>
        <p:spPr/>
        <p:txBody>
          <a:bodyPr/>
          <a:lstStyle/>
          <a:p>
            <a:fld id="{5459F62E-E864-4737-BE9B-33263A3B3110}" type="datetime1">
              <a:rPr kumimoji="1" lang="ja-JP" altLang="en-US" smtClean="0"/>
              <a:t>2023/7/3</a:t>
            </a:fld>
            <a:endParaRPr kumimoji="1" lang="ja-JP" altLang="en-US"/>
          </a:p>
        </p:txBody>
      </p:sp>
      <p:sp>
        <p:nvSpPr>
          <p:cNvPr id="4" name="フッター プレースホルダー 3">
            <a:extLst>
              <a:ext uri="{FF2B5EF4-FFF2-40B4-BE49-F238E27FC236}">
                <a16:creationId xmlns:a16="http://schemas.microsoft.com/office/drawing/2014/main" id="{2C10D341-0B37-2A4F-9904-68E5E863D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0C1CE4-B545-9865-7108-FC53CB2305A9}"/>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73294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11B1B30-2BEB-AE44-2C41-F30EBDF08389}"/>
              </a:ext>
            </a:extLst>
          </p:cNvPr>
          <p:cNvSpPr>
            <a:spLocks noGrp="1"/>
          </p:cNvSpPr>
          <p:nvPr>
            <p:ph type="dt" sz="half" idx="10"/>
          </p:nvPr>
        </p:nvSpPr>
        <p:spPr/>
        <p:txBody>
          <a:bodyPr/>
          <a:lstStyle/>
          <a:p>
            <a:fld id="{76F1A348-4091-4F0A-98E5-EF5430A56439}" type="datetime1">
              <a:rPr kumimoji="1" lang="ja-JP" altLang="en-US" smtClean="0"/>
              <a:t>2023/7/3</a:t>
            </a:fld>
            <a:endParaRPr kumimoji="1" lang="ja-JP" altLang="en-US"/>
          </a:p>
        </p:txBody>
      </p:sp>
      <p:sp>
        <p:nvSpPr>
          <p:cNvPr id="3" name="フッター プレースホルダー 2">
            <a:extLst>
              <a:ext uri="{FF2B5EF4-FFF2-40B4-BE49-F238E27FC236}">
                <a16:creationId xmlns:a16="http://schemas.microsoft.com/office/drawing/2014/main" id="{DEE835EB-C54F-1FEC-681B-FC08B4EB17E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B0F35E-5A5F-E5F1-975A-FE4FC950E106}"/>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199122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2945D-9886-A836-DF18-6968AFAA16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62875E-CAB5-FF4E-6638-CB9ADBF43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1C9905E-546E-D990-14EB-25C85CD83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450834-B780-8028-7AEE-891335E5A185}"/>
              </a:ext>
            </a:extLst>
          </p:cNvPr>
          <p:cNvSpPr>
            <a:spLocks noGrp="1"/>
          </p:cNvSpPr>
          <p:nvPr>
            <p:ph type="dt" sz="half" idx="10"/>
          </p:nvPr>
        </p:nvSpPr>
        <p:spPr/>
        <p:txBody>
          <a:bodyPr/>
          <a:lstStyle/>
          <a:p>
            <a:fld id="{5E9D62C4-A752-4BD5-9785-6C0169035F55}" type="datetime1">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D8FFC669-2FA0-5594-E873-37C38AC846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DB4E6-763A-14A4-F420-CDDF292A853F}"/>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215924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98372-E8EB-3E96-3286-DF60AB8904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AF90B0-5E72-4238-5F20-06F08AAAE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C634A4-63D6-575C-9FAE-E35F775E5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5DD81A-7A15-A021-9B25-9F144CD2B9DB}"/>
              </a:ext>
            </a:extLst>
          </p:cNvPr>
          <p:cNvSpPr>
            <a:spLocks noGrp="1"/>
          </p:cNvSpPr>
          <p:nvPr>
            <p:ph type="dt" sz="half" idx="10"/>
          </p:nvPr>
        </p:nvSpPr>
        <p:spPr/>
        <p:txBody>
          <a:bodyPr/>
          <a:lstStyle/>
          <a:p>
            <a:fld id="{76D4538D-E277-4A45-AC68-072B6C08A6B8}" type="datetime1">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2AF230F4-2910-E521-CCC4-F3F02566CC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5F6606-C184-B828-2B22-032EA0A695A5}"/>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27565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9479B9-EFCC-C683-D9E6-3FD3697856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5C2E6E-670D-15D7-D24A-F4F7281C4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CD4396-EA3C-F9E2-B7F1-78BE2F199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092D2-E1EF-4E13-8843-11675777E9C2}"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26C6C90B-BC13-ABD8-1834-10EC81DE1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309665B-6831-CD14-75D1-2A7C0D111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282614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B4460-FCF8-F089-3541-1888A716F20B}"/>
              </a:ext>
            </a:extLst>
          </p:cNvPr>
          <p:cNvSpPr>
            <a:spLocks noGrp="1"/>
          </p:cNvSpPr>
          <p:nvPr>
            <p:ph type="ctrTitle"/>
          </p:nvPr>
        </p:nvSpPr>
        <p:spPr/>
        <p:txBody>
          <a:bodyPr/>
          <a:lstStyle/>
          <a:p>
            <a:r>
              <a:rPr kumimoji="1" lang="ja-JP" altLang="en-US" dirty="0"/>
              <a:t>進捗報告</a:t>
            </a:r>
          </a:p>
        </p:txBody>
      </p:sp>
      <p:sp>
        <p:nvSpPr>
          <p:cNvPr id="3" name="字幕 2">
            <a:extLst>
              <a:ext uri="{FF2B5EF4-FFF2-40B4-BE49-F238E27FC236}">
                <a16:creationId xmlns:a16="http://schemas.microsoft.com/office/drawing/2014/main" id="{0603C8C1-275C-F483-F30E-D39F6F84A3B4}"/>
              </a:ext>
            </a:extLst>
          </p:cNvPr>
          <p:cNvSpPr>
            <a:spLocks noGrp="1"/>
          </p:cNvSpPr>
          <p:nvPr>
            <p:ph type="subTitle" idx="1"/>
          </p:nvPr>
        </p:nvSpPr>
        <p:spPr/>
        <p:txBody>
          <a:bodyPr/>
          <a:lstStyle/>
          <a:p>
            <a:r>
              <a:rPr kumimoji="1" lang="ja-JP" altLang="en-US" dirty="0"/>
              <a:t>従来型ギルバート乗算回路の設計</a:t>
            </a:r>
            <a:endParaRPr kumimoji="1" lang="en-US" altLang="ja-JP" dirty="0"/>
          </a:p>
          <a:p>
            <a:r>
              <a:rPr lang="en-US" altLang="ja-JP" dirty="0"/>
              <a:t>2023/07/04</a:t>
            </a:r>
            <a:r>
              <a:rPr lang="ja-JP" altLang="en-US" dirty="0"/>
              <a:t>　小島 光</a:t>
            </a:r>
            <a:endParaRPr kumimoji="1" lang="ja-JP" altLang="en-US" dirty="0"/>
          </a:p>
        </p:txBody>
      </p:sp>
      <p:sp>
        <p:nvSpPr>
          <p:cNvPr id="4" name="スライド番号プレースホルダー 3">
            <a:extLst>
              <a:ext uri="{FF2B5EF4-FFF2-40B4-BE49-F238E27FC236}">
                <a16:creationId xmlns:a16="http://schemas.microsoft.com/office/drawing/2014/main" id="{11844E57-7382-D022-DB85-A1845D537BAC}"/>
              </a:ext>
            </a:extLst>
          </p:cNvPr>
          <p:cNvSpPr>
            <a:spLocks noGrp="1"/>
          </p:cNvSpPr>
          <p:nvPr>
            <p:ph type="sldNum" sz="quarter" idx="12"/>
          </p:nvPr>
        </p:nvSpPr>
        <p:spPr/>
        <p:txBody>
          <a:bodyPr/>
          <a:lstStyle/>
          <a:p>
            <a:fld id="{BAC09C9C-7DB0-444B-A568-405A39CC84C0}" type="slidenum">
              <a:rPr kumimoji="1" lang="ja-JP" altLang="en-US" smtClean="0"/>
              <a:t>1</a:t>
            </a:fld>
            <a:endParaRPr kumimoji="1" lang="ja-JP" altLang="en-US"/>
          </a:p>
        </p:txBody>
      </p:sp>
    </p:spTree>
    <p:extLst>
      <p:ext uri="{BB962C8B-B14F-4D97-AF65-F5344CB8AC3E}">
        <p14:creationId xmlns:p14="http://schemas.microsoft.com/office/powerpoint/2010/main" val="169430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9790E5-8CAF-9BF9-0CE2-5E230EC2AD19}"/>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𝐶</m:t>
                        </m:r>
                      </m:sub>
                    </m:sSub>
                  </m:oMath>
                </a14:m>
                <a:r>
                  <a:rPr kumimoji="1" lang="ja-JP" altLang="en-US" dirty="0"/>
                  <a:t>の設計</a:t>
                </a:r>
              </a:p>
            </p:txBody>
          </p:sp>
        </mc:Choice>
        <mc:Fallback xmlns="">
          <p:sp>
            <p:nvSpPr>
              <p:cNvPr id="2" name="タイトル 1">
                <a:extLst>
                  <a:ext uri="{FF2B5EF4-FFF2-40B4-BE49-F238E27FC236}">
                    <a16:creationId xmlns:a16="http://schemas.microsoft.com/office/drawing/2014/main" id="{4D9790E5-8CAF-9BF9-0CE2-5E230EC2AD19}"/>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5DA78CB7-4103-E3FC-F38A-E8F145B76CF3}"/>
              </a:ext>
            </a:extLst>
          </p:cNvPr>
          <p:cNvSpPr>
            <a:spLocks noGrp="1"/>
          </p:cNvSpPr>
          <p:nvPr>
            <p:ph type="sldNum" sz="quarter" idx="12"/>
          </p:nvPr>
        </p:nvSpPr>
        <p:spPr/>
        <p:txBody>
          <a:bodyPr/>
          <a:lstStyle/>
          <a:p>
            <a:fld id="{BAC09C9C-7DB0-444B-A568-405A39CC84C0}"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1FEA659-946A-FF14-7510-386CCBE4D039}"/>
                  </a:ext>
                </a:extLst>
              </p:cNvPr>
              <p:cNvSpPr txBox="1"/>
              <p:nvPr/>
            </p:nvSpPr>
            <p:spPr>
              <a:xfrm>
                <a:off x="105359" y="1275626"/>
                <a:ext cx="5029200" cy="5623784"/>
              </a:xfrm>
              <a:prstGeom prst="rect">
                <a:avLst/>
              </a:prstGeom>
              <a:noFill/>
            </p:spPr>
            <p:txBody>
              <a:bodyPr wrap="squar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b="0" i="0" dirty="0">
                    <a:latin typeface="Cambria Math" panose="02040503050406030204" pitchFamily="18" charset="0"/>
                  </a:rPr>
                  <a:t>より</a:t>
                </a:r>
                <a:endParaRPr kumimoji="1" lang="en-US" altLang="ja-JP" sz="2400" b="0" i="0"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m:t>
                          </m:r>
                        </m:sub>
                      </m:sSub>
                      <m:r>
                        <a:rPr kumimoji="1" lang="en-US" altLang="ja-JP" sz="2400" b="0" i="1" smtClean="0">
                          <a:latin typeface="Cambria Math" panose="02040503050406030204" pitchFamily="18" charset="0"/>
                        </a:rPr>
                        <m:t>&lt;0.8</m:t>
                      </m:r>
                    </m:oMath>
                  </m:oMathPara>
                </a14:m>
                <a:endParaRPr kumimoji="1" lang="en-US" altLang="ja-JP" sz="2400" b="0" dirty="0"/>
              </a:p>
              <a:p>
                <a:r>
                  <a:rPr kumimoji="1" lang="ja-JP" altLang="en-US" sz="2400" b="0" dirty="0"/>
                  <a:t>したがって</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m:t>
                        </m:r>
                      </m:sub>
                    </m:sSub>
                    <m:r>
                      <a:rPr kumimoji="1" lang="en-US" altLang="ja-JP" sz="2400" b="0" i="1" smtClean="0">
                        <a:latin typeface="Cambria Math" panose="02040503050406030204" pitchFamily="18" charset="0"/>
                      </a:rPr>
                      <m:t>=0.65 </m:t>
                    </m:r>
                    <m:r>
                      <m:rPr>
                        <m:sty m:val="p"/>
                      </m:rPr>
                      <a:rPr kumimoji="1" lang="en-US" altLang="ja-JP" sz="2400" b="0" i="0" smtClean="0">
                        <a:latin typeface="Cambria Math" panose="02040503050406030204" pitchFamily="18" charset="0"/>
                      </a:rPr>
                      <m:t>V</m:t>
                    </m:r>
                  </m:oMath>
                </a14:m>
                <a:r>
                  <a:rPr kumimoji="1" lang="ja-JP" altLang="en-US" sz="2400" dirty="0"/>
                  <a:t>程度でシミュレーションし、値を合わせこんだ。その結果が右の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ja-JP" altLang="en-US" sz="2400" dirty="0"/>
                  <a:t>特性であり、</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m:t>
                        </m:r>
                      </m:sub>
                    </m:sSub>
                    <m:r>
                      <a:rPr lang="en-US" altLang="ja-JP" sz="2400" i="1">
                        <a:latin typeface="Cambria Math" panose="02040503050406030204" pitchFamily="18" charset="0"/>
                      </a:rPr>
                      <m:t>=0.65 </m:t>
                    </m:r>
                    <m:r>
                      <m:rPr>
                        <m:sty m:val="p"/>
                      </m:rPr>
                      <a:rPr lang="en-US" altLang="ja-JP" sz="2400">
                        <a:latin typeface="Cambria Math" panose="02040503050406030204" pitchFamily="18" charset="0"/>
                      </a:rPr>
                      <m:t>V</m:t>
                    </m:r>
                  </m:oMath>
                </a14:m>
                <a:r>
                  <a:rPr kumimoji="1" lang="ja-JP" altLang="en-US" sz="2400" dirty="0"/>
                  <a:t>の時約</a:t>
                </a:r>
                <a14:m>
                  <m:oMath xmlns:m="http://schemas.openxmlformats.org/officeDocument/2006/math">
                    <m:r>
                      <a:rPr kumimoji="1" lang="en-US" altLang="ja-JP" sz="2400" b="0" i="0" smtClean="0">
                        <a:latin typeface="Cambria Math" panose="02040503050406030204" pitchFamily="18" charset="0"/>
                      </a:rPr>
                      <m:t>4</m:t>
                    </m:r>
                    <m:r>
                      <a:rPr kumimoji="1" lang="en-US" altLang="ja-JP" sz="2400" b="0" i="1" smtClean="0">
                        <a:latin typeface="Cambria Math" panose="02040503050406030204" pitchFamily="18" charset="0"/>
                      </a:rPr>
                      <m:t> </m:t>
                    </m:r>
                    <m:r>
                      <m:rPr>
                        <m:sty m:val="p"/>
                      </m:rPr>
                      <a:rPr kumimoji="1" lang="en-US" altLang="ja-JP" sz="2400" b="0" i="0" smtClean="0">
                        <a:latin typeface="Cambria Math" panose="02040503050406030204" pitchFamily="18" charset="0"/>
                      </a:rPr>
                      <m:t>mA</m:t>
                    </m:r>
                  </m:oMath>
                </a14:m>
                <a:r>
                  <a:rPr kumimoji="1" lang="ja-JP" altLang="en-US" sz="2400" dirty="0"/>
                  <a:t>となっている</a:t>
                </a:r>
                <a:r>
                  <a:rPr lang="ja-JP" altLang="en-US" sz="2400" dirty="0"/>
                  <a:t>。</a:t>
                </a:r>
                <a:endParaRPr lang="en-US" altLang="ja-JP" sz="2400" dirty="0"/>
              </a:p>
              <a:p>
                <a:r>
                  <a:rPr kumimoji="1" lang="ja-JP" altLang="en-US" sz="2400" dirty="0"/>
                  <a:t>シミュレーションでは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r>
                      <a:rPr kumimoji="1" lang="en-US" altLang="ja-JP" sz="2400" b="0" i="1" smtClean="0">
                        <a:latin typeface="Cambria Math" panose="02040503050406030204" pitchFamily="18" charset="0"/>
                      </a:rPr>
                      <m:t>=0.3 </m:t>
                    </m:r>
                    <m:r>
                      <m:rPr>
                        <m:sty m:val="p"/>
                      </m:rPr>
                      <a:rPr kumimoji="1" lang="en-US" altLang="ja-JP" sz="2400" b="0" i="0" smtClean="0">
                        <a:latin typeface="Cambria Math" panose="02040503050406030204" pitchFamily="18" charset="0"/>
                      </a:rPr>
                      <m:t>V</m:t>
                    </m:r>
                  </m:oMath>
                </a14:m>
                <a:r>
                  <a:rPr kumimoji="1" lang="ja-JP" altLang="en-US" sz="2400" dirty="0"/>
                  <a:t>でバックゲートはソースと同電位とした。</a:t>
                </a:r>
                <a:endParaRPr kumimoji="1" lang="en-US" altLang="ja-JP" sz="2400" dirty="0"/>
              </a:p>
              <a:p>
                <a:r>
                  <a:rPr kumimoji="1" lang="ja-JP" altLang="en-US" sz="2400" dirty="0"/>
                  <a:t>この時</a:t>
                </a:r>
                <a:r>
                  <a:rPr lang="ja-JP" altLang="en-US" sz="2400" dirty="0"/>
                  <a:t>の形状は以下の通り。</a:t>
                </a:r>
                <a:endParaRPr kumimoji="1" lang="en-US" altLang="ja-JP" sz="2400" dirty="0"/>
              </a:p>
              <a:p>
                <a:r>
                  <a:rPr lang="ja-JP" altLang="en-US" sz="2400" dirty="0"/>
                  <a:t>チャネル長 </a:t>
                </a:r>
                <a:r>
                  <a:rPr lang="en-US" altLang="ja-JP" sz="2400" dirty="0"/>
                  <a:t>: </a:t>
                </a:r>
                <a14:m>
                  <m:oMath xmlns:m="http://schemas.openxmlformats.org/officeDocument/2006/math">
                    <m:r>
                      <a:rPr lang="en-US" altLang="ja-JP" sz="2400" b="0" i="1" smtClean="0">
                        <a:latin typeface="Cambria Math" panose="02040503050406030204" pitchFamily="18" charset="0"/>
                      </a:rPr>
                      <m:t>0.72 </m:t>
                    </m:r>
                    <m:r>
                      <m:rPr>
                        <m:sty m:val="p"/>
                      </m:rPr>
                      <a:rPr lang="en-US" altLang="ja-JP" sz="2400" b="0" i="0" smtClean="0">
                        <a:latin typeface="Cambria Math" panose="02040503050406030204" pitchFamily="18" charset="0"/>
                      </a:rPr>
                      <m:t>μm</m:t>
                    </m:r>
                  </m:oMath>
                </a14:m>
                <a:endParaRPr lang="en-US" altLang="ja-JP" sz="2400" dirty="0"/>
              </a:p>
              <a:p>
                <a:r>
                  <a:rPr kumimoji="1" lang="ja-JP" altLang="en-US" sz="2400" dirty="0"/>
                  <a:t>チャネル幅 </a:t>
                </a:r>
                <a:r>
                  <a:rPr lang="en-US" altLang="ja-JP" sz="2400" dirty="0"/>
                  <a:t>: </a:t>
                </a:r>
                <a14:m>
                  <m:oMath xmlns:m="http://schemas.openxmlformats.org/officeDocument/2006/math">
                    <m:r>
                      <a:rPr lang="en-US" altLang="ja-JP" sz="2400" b="0" i="1" smtClean="0">
                        <a:latin typeface="Cambria Math" panose="02040503050406030204" pitchFamily="18" charset="0"/>
                      </a:rPr>
                      <m:t>11.6 </m:t>
                    </m:r>
                    <m:r>
                      <m:rPr>
                        <m:sty m:val="p"/>
                      </m:rPr>
                      <a:rPr lang="en-US" altLang="ja-JP" sz="2400" b="0" i="0" smtClean="0">
                        <a:latin typeface="Cambria Math" panose="02040503050406030204" pitchFamily="18" charset="0"/>
                      </a:rPr>
                      <m:t>μm</m:t>
                    </m:r>
                  </m:oMath>
                </a14:m>
                <a:endParaRPr lang="en-US" altLang="ja-JP" sz="2400" dirty="0"/>
              </a:p>
              <a:p>
                <a:r>
                  <a:rPr kumimoji="1" lang="ja-JP" altLang="en-US" sz="2400" dirty="0"/>
                  <a:t>並列数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40</m:t>
                    </m:r>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61FEA659-946A-FF14-7510-386CCBE4D039}"/>
                  </a:ext>
                </a:extLst>
              </p:cNvPr>
              <p:cNvSpPr txBox="1">
                <a:spLocks noRot="1" noChangeAspect="1" noMove="1" noResize="1" noEditPoints="1" noAdjustHandles="1" noChangeArrowheads="1" noChangeShapeType="1" noTextEdit="1"/>
              </p:cNvSpPr>
              <p:nvPr/>
            </p:nvSpPr>
            <p:spPr>
              <a:xfrm>
                <a:off x="105359" y="1275626"/>
                <a:ext cx="5029200" cy="5623784"/>
              </a:xfrm>
              <a:prstGeom prst="rect">
                <a:avLst/>
              </a:prstGeom>
              <a:blipFill>
                <a:blip r:embed="rId3"/>
                <a:stretch>
                  <a:fillRect l="-1818" b="-1517"/>
                </a:stretch>
              </a:blipFill>
            </p:spPr>
            <p:txBody>
              <a:bodyPr/>
              <a:lstStyle/>
              <a:p>
                <a:r>
                  <a:rPr lang="ja-JP" altLang="en-US">
                    <a:noFill/>
                  </a:rPr>
                  <a:t> </a:t>
                </a:r>
              </a:p>
            </p:txBody>
          </p:sp>
        </mc:Fallback>
      </mc:AlternateContent>
      <p:pic>
        <p:nvPicPr>
          <p:cNvPr id="10" name="図 9" descr="グラフ, 折れ線グラフ&#10;&#10;自動的に生成された説明">
            <a:extLst>
              <a:ext uri="{FF2B5EF4-FFF2-40B4-BE49-F238E27FC236}">
                <a16:creationId xmlns:a16="http://schemas.microsoft.com/office/drawing/2014/main" id="{2AF73BF4-360D-FBC0-D75B-E7322BC3B96D}"/>
              </a:ext>
            </a:extLst>
          </p:cNvPr>
          <p:cNvPicPr>
            <a:picLocks noChangeAspect="1"/>
          </p:cNvPicPr>
          <p:nvPr/>
        </p:nvPicPr>
        <p:blipFill rotWithShape="1">
          <a:blip r:embed="rId4">
            <a:extLst>
              <a:ext uri="{28A0092B-C50C-407E-A947-70E740481C1C}">
                <a14:useLocalDpi xmlns:a14="http://schemas.microsoft.com/office/drawing/2010/main" val="0"/>
              </a:ext>
            </a:extLst>
          </a:blip>
          <a:srcRect l="1159" r="11700"/>
          <a:stretch/>
        </p:blipFill>
        <p:spPr>
          <a:xfrm>
            <a:off x="5134559" y="617108"/>
            <a:ext cx="7000870" cy="5623784"/>
          </a:xfrm>
          <a:prstGeom prst="rect">
            <a:avLst/>
          </a:prstGeom>
        </p:spPr>
      </p:pic>
    </p:spTree>
    <p:extLst>
      <p:ext uri="{BB962C8B-B14F-4D97-AF65-F5344CB8AC3E}">
        <p14:creationId xmlns:p14="http://schemas.microsoft.com/office/powerpoint/2010/main" val="80772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2C4566BB-3498-E2B1-999C-16C73A9C501E}"/>
              </a:ext>
            </a:extLst>
          </p:cNvPr>
          <p:cNvPicPr>
            <a:picLocks noChangeAspect="1"/>
          </p:cNvPicPr>
          <p:nvPr/>
        </p:nvPicPr>
        <p:blipFill rotWithShape="1">
          <a:blip r:embed="rId2">
            <a:extLst>
              <a:ext uri="{28A0092B-C50C-407E-A947-70E740481C1C}">
                <a14:useLocalDpi xmlns:a14="http://schemas.microsoft.com/office/drawing/2010/main" val="0"/>
              </a:ext>
            </a:extLst>
          </a:blip>
          <a:srcRect l="1348" r="11417"/>
          <a:stretch/>
        </p:blipFill>
        <p:spPr>
          <a:xfrm>
            <a:off x="5791201" y="2329807"/>
            <a:ext cx="5472952" cy="4391668"/>
          </a:xfrm>
          <a:prstGeom prst="rect">
            <a:avLst/>
          </a:prstGeom>
        </p:spPr>
      </p:pic>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65EFB0F-04DF-5E24-342E-9DAFF22A0924}"/>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𝐴</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𝐵</m:t>
                        </m:r>
                      </m:sub>
                    </m:sSub>
                  </m:oMath>
                </a14:m>
                <a:r>
                  <a:rPr kumimoji="1" lang="ja-JP" altLang="en-US" dirty="0"/>
                  <a:t>の設計</a:t>
                </a:r>
              </a:p>
            </p:txBody>
          </p:sp>
        </mc:Choice>
        <mc:Fallback xmlns="">
          <p:sp>
            <p:nvSpPr>
              <p:cNvPr id="2" name="タイトル 1">
                <a:extLst>
                  <a:ext uri="{FF2B5EF4-FFF2-40B4-BE49-F238E27FC236}">
                    <a16:creationId xmlns:a16="http://schemas.microsoft.com/office/drawing/2014/main" id="{165EFB0F-04DF-5E24-342E-9DAFF22A092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6AE9A47-7E16-8559-DF04-25EBB44B20D6}"/>
              </a:ext>
            </a:extLst>
          </p:cNvPr>
          <p:cNvSpPr>
            <a:spLocks noGrp="1"/>
          </p:cNvSpPr>
          <p:nvPr>
            <p:ph type="sldNum" sz="quarter" idx="12"/>
          </p:nvPr>
        </p:nvSpPr>
        <p:spPr/>
        <p:txBody>
          <a:bodyPr/>
          <a:lstStyle/>
          <a:p>
            <a:fld id="{BAC09C9C-7DB0-444B-A568-405A39CC84C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55940FF-F477-6E9B-4596-0B0531AD8351}"/>
                  </a:ext>
                </a:extLst>
              </p:cNvPr>
              <p:cNvSpPr txBox="1"/>
              <p:nvPr/>
            </p:nvSpPr>
            <p:spPr>
              <a:xfrm>
                <a:off x="5988424" y="767930"/>
                <a:ext cx="5638799" cy="1561902"/>
              </a:xfrm>
              <a:prstGeom prst="rect">
                <a:avLst/>
              </a:prstGeom>
              <a:noFill/>
            </p:spPr>
            <p:txBody>
              <a:bodyPr wrap="square" rtlCol="0">
                <a:spAutoFit/>
              </a:bodyPr>
              <a:lstStyle/>
              <a:p>
                <a:pPr algn="l"/>
                <a:r>
                  <a:rPr lang="ja-JP" altLang="en-US" sz="2400" dirty="0"/>
                  <a:t>まず、</a:t>
                </a:r>
                <a14:m>
                  <m:oMath xmlns:m="http://schemas.openxmlformats.org/officeDocument/2006/math">
                    <m:r>
                      <a:rPr lang="ja-JP" altLang="en-US" sz="2400" b="0" i="1">
                        <a:latin typeface="Cambria Math" panose="02040503050406030204" pitchFamily="18" charset="0"/>
                      </a:rPr>
                      <m:t>左に</m:t>
                    </m:r>
                    <m:r>
                      <a:rPr lang="ja-JP" altLang="en-US" sz="2400" i="1" smtClean="0">
                        <a:latin typeface="Cambria Math" panose="02040503050406030204" pitchFamily="18" charset="0"/>
                      </a:rPr>
                      <m:t>示す</m:t>
                    </m:r>
                    <m:r>
                      <a:rPr lang="ja-JP" altLang="en-US" sz="2400" i="1">
                        <a:latin typeface="Cambria Math" panose="02040503050406030204" pitchFamily="18" charset="0"/>
                      </a:rPr>
                      <m:t>回路を</m:t>
                    </m:r>
                    <m:r>
                      <a:rPr lang="ja-JP" altLang="en-US" sz="2400" i="1" smtClean="0">
                        <a:latin typeface="Cambria Math" panose="02040503050406030204" pitchFamily="18" charset="0"/>
                      </a:rPr>
                      <m:t>用いて</m:t>
                    </m:r>
                    <m:r>
                      <a:rPr lang="ja-JP" altLang="en-US" sz="2400" i="1">
                        <a:latin typeface="Cambria Math" panose="02040503050406030204" pitchFamily="18" charset="0"/>
                      </a:rPr>
                      <m:t>、</m:t>
                    </m:r>
                  </m:oMath>
                </a14:m>
                <a:endParaRPr lang="en-US" altLang="ja-JP" sz="2400" i="1" dirty="0">
                  <a:latin typeface="Cambria Math" panose="02040503050406030204" pitchFamily="18" charset="0"/>
                </a:endParaRPr>
              </a:p>
              <a:p>
                <a:pPr algn="l"/>
                <a14:m>
                  <m:oMath xmlns:m="http://schemas.openxmlformats.org/officeDocument/2006/math">
                    <m:r>
                      <a:rPr lang="en-US" altLang="ja-JP" sz="2400" b="0" i="1" smtClean="0">
                        <a:latin typeface="Cambria Math" panose="02040503050406030204" pitchFamily="18" charset="0"/>
                      </a:rPr>
                      <m:t>𝐿</m:t>
                    </m:r>
                    <m:r>
                      <a:rPr lang="en-US" altLang="ja-JP" sz="2400" b="0" i="1" smtClean="0">
                        <a:latin typeface="Cambria Math" panose="02040503050406030204" pitchFamily="18" charset="0"/>
                      </a:rPr>
                      <m:t>=0.74 </m:t>
                    </m:r>
                    <m:r>
                      <m:rPr>
                        <m:sty m:val="p"/>
                      </m:rPr>
                      <a:rPr lang="en-US" altLang="ja-JP" sz="2400" b="0" i="0" smtClean="0">
                        <a:latin typeface="Cambria Math" panose="02040503050406030204" pitchFamily="18" charset="0"/>
                      </a:rPr>
                      <m:t>μm</m:t>
                    </m:r>
                    <m:r>
                      <a:rPr lang="en-US" altLang="ja-JP" sz="2400" b="0" i="0" smtClean="0">
                        <a:latin typeface="Cambria Math" panose="02040503050406030204" pitchFamily="18" charset="0"/>
                      </a:rPr>
                      <m:t>,</m:t>
                    </m:r>
                    <m:r>
                      <m:rPr>
                        <m:sty m:val="p"/>
                      </m:rPr>
                      <a:rPr lang="en-US" altLang="ja-JP" sz="2400" b="0" i="0" smtClean="0">
                        <a:latin typeface="Cambria Math" panose="02040503050406030204" pitchFamily="18" charset="0"/>
                      </a:rPr>
                      <m:t>W</m:t>
                    </m:r>
                    <m:r>
                      <a:rPr lang="en-US" altLang="ja-JP" sz="2400" b="0" i="0" smtClean="0">
                        <a:latin typeface="Cambria Math" panose="02040503050406030204" pitchFamily="18" charset="0"/>
                      </a:rPr>
                      <m:t>=5 </m:t>
                    </m:r>
                    <m:r>
                      <m:rPr>
                        <m:sty m:val="p"/>
                      </m:rPr>
                      <a:rPr lang="en-US" altLang="ja-JP" sz="2400" b="0" i="0" smtClean="0">
                        <a:latin typeface="Cambria Math" panose="02040503050406030204" pitchFamily="18" charset="0"/>
                      </a:rPr>
                      <m:t>μm</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V</m:t>
                        </m:r>
                      </m:e>
                      <m:sub>
                        <m:r>
                          <m:rPr>
                            <m:sty m:val="p"/>
                          </m:rPr>
                          <a:rPr lang="en-US" altLang="ja-JP" sz="2400" b="0" i="0" smtClean="0">
                            <a:latin typeface="Cambria Math" panose="02040503050406030204" pitchFamily="18" charset="0"/>
                          </a:rPr>
                          <m:t>SB</m:t>
                        </m:r>
                      </m:sub>
                    </m:sSub>
                    <m:r>
                      <a:rPr lang="en-US" altLang="ja-JP" sz="2400" b="0" i="0" smtClean="0">
                        <a:latin typeface="Cambria Math" panose="02040503050406030204" pitchFamily="18" charset="0"/>
                      </a:rPr>
                      <m:t>=0 </m:t>
                    </m:r>
                    <m:r>
                      <m:rPr>
                        <m:sty m:val="p"/>
                      </m:rPr>
                      <a:rPr lang="en-US" altLang="ja-JP" sz="2400" b="0" i="0" smtClean="0">
                        <a:latin typeface="Cambria Math" panose="02040503050406030204" pitchFamily="18" charset="0"/>
                      </a:rPr>
                      <m:t>V</m:t>
                    </m:r>
                  </m:oMath>
                </a14:m>
                <a:r>
                  <a:rPr kumimoji="1" lang="ja-JP" altLang="en-US" sz="2400" dirty="0"/>
                  <a:t>の条件でシミュレーションを行った。</a:t>
                </a:r>
                <a:endParaRPr kumimoji="1" lang="en-US" altLang="ja-JP" sz="2400" dirty="0"/>
              </a:p>
              <a:p>
                <a:pPr algn="l"/>
                <a:r>
                  <a:rPr kumimoji="1" lang="ja-JP" altLang="en-US" sz="2400" dirty="0"/>
                  <a:t>下のグラフは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ja-JP" altLang="en-US" sz="2400" dirty="0"/>
                  <a:t>特性である。</a:t>
                </a:r>
              </a:p>
            </p:txBody>
          </p:sp>
        </mc:Choice>
        <mc:Fallback xmlns="">
          <p:sp>
            <p:nvSpPr>
              <p:cNvPr id="4" name="テキスト ボックス 3">
                <a:extLst>
                  <a:ext uri="{FF2B5EF4-FFF2-40B4-BE49-F238E27FC236}">
                    <a16:creationId xmlns:a16="http://schemas.microsoft.com/office/drawing/2014/main" id="{655940FF-F477-6E9B-4596-0B0531AD8351}"/>
                  </a:ext>
                </a:extLst>
              </p:cNvPr>
              <p:cNvSpPr txBox="1">
                <a:spLocks noRot="1" noChangeAspect="1" noMove="1" noResize="1" noEditPoints="1" noAdjustHandles="1" noChangeArrowheads="1" noChangeShapeType="1" noTextEdit="1"/>
              </p:cNvSpPr>
              <p:nvPr/>
            </p:nvSpPr>
            <p:spPr>
              <a:xfrm>
                <a:off x="5988424" y="767930"/>
                <a:ext cx="5638799" cy="1561902"/>
              </a:xfrm>
              <a:prstGeom prst="rect">
                <a:avLst/>
              </a:prstGeom>
              <a:blipFill>
                <a:blip r:embed="rId4"/>
                <a:stretch>
                  <a:fillRect l="-1622" t="-2734" b="-8203"/>
                </a:stretch>
              </a:blipFill>
            </p:spPr>
            <p:txBody>
              <a:bodyPr/>
              <a:lstStyle/>
              <a:p>
                <a:r>
                  <a:rPr lang="ja-JP" altLang="en-US">
                    <a:noFill/>
                  </a:rPr>
                  <a:t> </a:t>
                </a:r>
              </a:p>
            </p:txBody>
          </p:sp>
        </mc:Fallback>
      </mc:AlternateContent>
      <p:pic>
        <p:nvPicPr>
          <p:cNvPr id="6" name="図 5" descr="黒い背景に白い文字がある&#10;&#10;低い精度で自動的に生成された説明">
            <a:extLst>
              <a:ext uri="{FF2B5EF4-FFF2-40B4-BE49-F238E27FC236}">
                <a16:creationId xmlns:a16="http://schemas.microsoft.com/office/drawing/2014/main" id="{8E53386F-5A49-FE7D-4CBB-38FD2523E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695" y="2209651"/>
            <a:ext cx="4165275" cy="3915671"/>
          </a:xfrm>
          <a:prstGeom prst="rect">
            <a:avLst/>
          </a:prstGeom>
        </p:spPr>
      </p:pic>
    </p:spTree>
    <p:extLst>
      <p:ext uri="{BB962C8B-B14F-4D97-AF65-F5344CB8AC3E}">
        <p14:creationId xmlns:p14="http://schemas.microsoft.com/office/powerpoint/2010/main" val="231627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879FB2D-B5FB-E900-C17F-CEF6B7B52E98}"/>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𝐴</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𝐵</m:t>
                        </m:r>
                      </m:sub>
                    </m:sSub>
                  </m:oMath>
                </a14:m>
                <a:r>
                  <a:rPr kumimoji="1" lang="ja-JP" altLang="en-US" dirty="0"/>
                  <a:t>の設計</a:t>
                </a:r>
              </a:p>
            </p:txBody>
          </p:sp>
        </mc:Choice>
        <mc:Fallback xmlns="">
          <p:sp>
            <p:nvSpPr>
              <p:cNvPr id="2" name="タイトル 1">
                <a:extLst>
                  <a:ext uri="{FF2B5EF4-FFF2-40B4-BE49-F238E27FC236}">
                    <a16:creationId xmlns:a16="http://schemas.microsoft.com/office/drawing/2014/main" id="{9879FB2D-B5FB-E900-C17F-CEF6B7B52E9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10703A5-A88F-7B51-D475-0D310D37147E}"/>
              </a:ext>
            </a:extLst>
          </p:cNvPr>
          <p:cNvSpPr>
            <a:spLocks noGrp="1"/>
          </p:cNvSpPr>
          <p:nvPr>
            <p:ph type="sldNum" sz="quarter" idx="12"/>
          </p:nvPr>
        </p:nvSpPr>
        <p:spPr/>
        <p:txBody>
          <a:bodyPr/>
          <a:lstStyle/>
          <a:p>
            <a:fld id="{BAC09C9C-7DB0-444B-A568-405A39CC84C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B854D88-4B77-377A-E066-0A31831D5BBC}"/>
                  </a:ext>
                </a:extLst>
              </p:cNvPr>
              <p:cNvSpPr txBox="1"/>
              <p:nvPr/>
            </p:nvSpPr>
            <p:spPr>
              <a:xfrm>
                <a:off x="475129" y="2523076"/>
                <a:ext cx="5423647" cy="3000886"/>
              </a:xfrm>
              <a:prstGeom prst="rect">
                <a:avLst/>
              </a:prstGeom>
              <a:noFill/>
            </p:spPr>
            <p:txBody>
              <a:bodyPr wrap="square" rtlCol="0">
                <a:spAutoFit/>
              </a:bodyPr>
              <a:lstStyle/>
              <a:p>
                <a:pPr algn="l"/>
                <a:r>
                  <a:rPr kumimoji="1" lang="ja-JP" altLang="en-US" sz="2400" dirty="0"/>
                  <a:t>先ほどのシミュレーションでは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r>
                  <a:rPr kumimoji="1" lang="ja-JP" altLang="en-US" sz="2400" dirty="0"/>
                  <a:t>の時、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=117.4⋯</m:t>
                    </m:r>
                    <m:r>
                      <m:rPr>
                        <m:sty m:val="p"/>
                      </m:rPr>
                      <a:rPr kumimoji="1" lang="en-US" altLang="ja-JP" sz="2400" b="0" i="0" smtClean="0">
                        <a:latin typeface="Cambria Math" panose="02040503050406030204" pitchFamily="18" charset="0"/>
                      </a:rPr>
                      <m:t>μA</m:t>
                    </m:r>
                  </m:oMath>
                </a14:m>
                <a:r>
                  <a:rPr kumimoji="1" lang="ja-JP" altLang="en-US" sz="2400" dirty="0"/>
                  <a:t>だったので、</a:t>
                </a:r>
                <a:endParaRPr kumimoji="1" lang="en-US" altLang="ja-JP" sz="2400" dirty="0"/>
              </a:p>
              <a:p>
                <a:pPr algn="l"/>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100</m:t>
                          </m:r>
                        </m:num>
                        <m:den>
                          <m:r>
                            <a:rPr kumimoji="1" lang="en-US" altLang="ja-JP" sz="2400" b="0" i="1" smtClean="0">
                              <a:latin typeface="Cambria Math" panose="02040503050406030204" pitchFamily="18" charset="0"/>
                            </a:rPr>
                            <m:t>117.4</m:t>
                          </m:r>
                        </m:den>
                      </m:f>
                      <m:r>
                        <a:rPr kumimoji="1" lang="en-US" altLang="ja-JP" sz="2400" b="0" i="1" smtClean="0">
                          <a:latin typeface="Cambria Math" panose="02040503050406030204" pitchFamily="18" charset="0"/>
                        </a:rPr>
                        <m:t>⋅5×10≈4.27⋯</m:t>
                      </m:r>
                      <m:r>
                        <m:rPr>
                          <m:sty m:val="p"/>
                        </m:rPr>
                        <a:rPr kumimoji="1" lang="en-US" altLang="ja-JP" sz="2400" b="0" i="0" smtClean="0">
                          <a:latin typeface="Cambria Math" panose="02040503050406030204" pitchFamily="18" charset="0"/>
                        </a:rPr>
                        <m:t>μm</m:t>
                      </m:r>
                      <m:r>
                        <a:rPr kumimoji="1" lang="en-US" altLang="ja-JP" sz="2400" b="0" i="1" smtClean="0">
                          <a:latin typeface="Cambria Math" panose="02040503050406030204" pitchFamily="18" charset="0"/>
                        </a:rPr>
                        <m:t>×10</m:t>
                      </m:r>
                    </m:oMath>
                  </m:oMathPara>
                </a14:m>
                <a:endParaRPr kumimoji="1" lang="en-US" altLang="ja-JP" sz="2400" dirty="0"/>
              </a:p>
              <a:p>
                <a:pPr algn="l"/>
                <a:r>
                  <a:rPr kumimoji="1" lang="ja-JP" altLang="en-US" sz="2400" dirty="0"/>
                  <a:t>したがって、</a:t>
                </a:r>
                <a:r>
                  <a:rPr lang="ja-JP" altLang="en-US" sz="2400" dirty="0"/>
                  <a:t>チャネル幅</a:t>
                </a:r>
                <a14:m>
                  <m:oMath xmlns:m="http://schemas.openxmlformats.org/officeDocument/2006/math">
                    <m:r>
                      <a:rPr lang="en-US" altLang="ja-JP" sz="2400" b="0" i="1" smtClean="0">
                        <a:latin typeface="Cambria Math" panose="02040503050406030204" pitchFamily="18" charset="0"/>
                      </a:rPr>
                      <m:t>4.27 </m:t>
                    </m:r>
                    <m:r>
                      <m:rPr>
                        <m:sty m:val="p"/>
                      </m:rPr>
                      <a:rPr lang="en-US" altLang="ja-JP" sz="2400" b="0" i="0" smtClean="0">
                        <a:latin typeface="Cambria Math" panose="02040503050406030204" pitchFamily="18" charset="0"/>
                      </a:rPr>
                      <m:t>μm</m:t>
                    </m:r>
                  </m:oMath>
                </a14:m>
                <a:r>
                  <a:rPr kumimoji="1" lang="ja-JP" altLang="en-US" sz="2400" dirty="0"/>
                  <a:t>、並列数</a:t>
                </a:r>
                <a14:m>
                  <m:oMath xmlns:m="http://schemas.openxmlformats.org/officeDocument/2006/math">
                    <m:r>
                      <a:rPr kumimoji="1" lang="en-US" altLang="ja-JP" sz="2400" b="0" i="1" smtClean="0">
                        <a:latin typeface="Cambria Math" panose="02040503050406030204" pitchFamily="18" charset="0"/>
                      </a:rPr>
                      <m:t>10</m:t>
                    </m:r>
                  </m:oMath>
                </a14:m>
                <a:r>
                  <a:rPr kumimoji="1" lang="ja-JP" altLang="en-US" sz="2400" dirty="0"/>
                  <a:t>とすれば所望の電流が得られる。</a:t>
                </a:r>
                <a:endParaRPr kumimoji="1" lang="en-US" altLang="ja-JP" sz="2400" dirty="0"/>
              </a:p>
              <a:p>
                <a:pPr algn="l"/>
                <a:r>
                  <a:rPr lang="ja-JP" altLang="en-US" sz="2400" dirty="0"/>
                  <a:t>この形状比での</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ja-JP" altLang="en-US" sz="2400" i="1">
                        <a:latin typeface="Cambria Math" panose="02040503050406030204" pitchFamily="18" charset="0"/>
                      </a:rPr>
                      <m:t>特性は</m:t>
                    </m:r>
                  </m:oMath>
                </a14:m>
                <a:r>
                  <a:rPr kumimoji="1" lang="ja-JP" altLang="en-US" sz="2400" dirty="0"/>
                  <a:t>右のようになった。</a:t>
                </a:r>
                <a:endParaRPr kumimoji="1" lang="en-US" altLang="ja-JP" sz="2400" dirty="0"/>
              </a:p>
            </p:txBody>
          </p:sp>
        </mc:Choice>
        <mc:Fallback xmlns="">
          <p:sp>
            <p:nvSpPr>
              <p:cNvPr id="5" name="テキスト ボックス 4">
                <a:extLst>
                  <a:ext uri="{FF2B5EF4-FFF2-40B4-BE49-F238E27FC236}">
                    <a16:creationId xmlns:a16="http://schemas.microsoft.com/office/drawing/2014/main" id="{8B854D88-4B77-377A-E066-0A31831D5BBC}"/>
                  </a:ext>
                </a:extLst>
              </p:cNvPr>
              <p:cNvSpPr txBox="1">
                <a:spLocks noRot="1" noChangeAspect="1" noMove="1" noResize="1" noEditPoints="1" noAdjustHandles="1" noChangeArrowheads="1" noChangeShapeType="1" noTextEdit="1"/>
              </p:cNvSpPr>
              <p:nvPr/>
            </p:nvSpPr>
            <p:spPr>
              <a:xfrm>
                <a:off x="475129" y="2523076"/>
                <a:ext cx="5423647" cy="3000886"/>
              </a:xfrm>
              <a:prstGeom prst="rect">
                <a:avLst/>
              </a:prstGeom>
              <a:blipFill>
                <a:blip r:embed="rId3"/>
                <a:stretch>
                  <a:fillRect l="-1798" t="-1626" r="-7303" b="-3659"/>
                </a:stretch>
              </a:blipFill>
            </p:spPr>
            <p:txBody>
              <a:bodyPr/>
              <a:lstStyle/>
              <a:p>
                <a:r>
                  <a:rPr lang="ja-JP" altLang="en-US">
                    <a:noFill/>
                  </a:rPr>
                  <a:t> </a:t>
                </a:r>
              </a:p>
            </p:txBody>
          </p:sp>
        </mc:Fallback>
      </mc:AlternateContent>
      <p:pic>
        <p:nvPicPr>
          <p:cNvPr id="7" name="図 6" descr="グラフ, 折れ線グラフ&#10;&#10;自動的に生成された説明">
            <a:extLst>
              <a:ext uri="{FF2B5EF4-FFF2-40B4-BE49-F238E27FC236}">
                <a16:creationId xmlns:a16="http://schemas.microsoft.com/office/drawing/2014/main" id="{EC49DD51-2D94-318E-FCC3-D8FB354C92FF}"/>
              </a:ext>
            </a:extLst>
          </p:cNvPr>
          <p:cNvPicPr>
            <a:picLocks noChangeAspect="1"/>
          </p:cNvPicPr>
          <p:nvPr/>
        </p:nvPicPr>
        <p:blipFill rotWithShape="1">
          <a:blip r:embed="rId4">
            <a:extLst>
              <a:ext uri="{28A0092B-C50C-407E-A947-70E740481C1C}">
                <a14:useLocalDpi xmlns:a14="http://schemas.microsoft.com/office/drawing/2010/main" val="0"/>
              </a:ext>
            </a:extLst>
          </a:blip>
          <a:srcRect l="1066" r="11605"/>
          <a:stretch/>
        </p:blipFill>
        <p:spPr>
          <a:xfrm>
            <a:off x="6001432" y="864906"/>
            <a:ext cx="6190568" cy="4962153"/>
          </a:xfrm>
          <a:prstGeom prst="rect">
            <a:avLst/>
          </a:prstGeom>
        </p:spPr>
      </p:pic>
    </p:spTree>
    <p:extLst>
      <p:ext uri="{BB962C8B-B14F-4D97-AF65-F5344CB8AC3E}">
        <p14:creationId xmlns:p14="http://schemas.microsoft.com/office/powerpoint/2010/main" val="285140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折れ線グラフ&#10;&#10;自動的に生成された説明">
            <a:extLst>
              <a:ext uri="{FF2B5EF4-FFF2-40B4-BE49-F238E27FC236}">
                <a16:creationId xmlns:a16="http://schemas.microsoft.com/office/drawing/2014/main" id="{D36739B0-8EAA-7715-FF80-0E3D4D3225F6}"/>
              </a:ext>
            </a:extLst>
          </p:cNvPr>
          <p:cNvPicPr>
            <a:picLocks noChangeAspect="1"/>
          </p:cNvPicPr>
          <p:nvPr/>
        </p:nvPicPr>
        <p:blipFill rotWithShape="1">
          <a:blip r:embed="rId2">
            <a:extLst>
              <a:ext uri="{28A0092B-C50C-407E-A947-70E740481C1C}">
                <a14:useLocalDpi xmlns:a14="http://schemas.microsoft.com/office/drawing/2010/main" val="0"/>
              </a:ext>
            </a:extLst>
          </a:blip>
          <a:srcRect l="1160" r="11605"/>
          <a:stretch/>
        </p:blipFill>
        <p:spPr>
          <a:xfrm>
            <a:off x="5505436" y="716433"/>
            <a:ext cx="6570021" cy="5271991"/>
          </a:xfrm>
          <a:prstGeom prst="rect">
            <a:avLst/>
          </a:prstGeom>
        </p:spPr>
      </p:pic>
      <p:sp>
        <p:nvSpPr>
          <p:cNvPr id="2" name="タイトル 1">
            <a:extLst>
              <a:ext uri="{FF2B5EF4-FFF2-40B4-BE49-F238E27FC236}">
                <a16:creationId xmlns:a16="http://schemas.microsoft.com/office/drawing/2014/main" id="{3E30944A-3889-8663-9516-120113D33D5B}"/>
              </a:ext>
            </a:extLst>
          </p:cNvPr>
          <p:cNvSpPr>
            <a:spLocks noGrp="1"/>
          </p:cNvSpPr>
          <p:nvPr>
            <p:ph type="title"/>
          </p:nvPr>
        </p:nvSpPr>
        <p:spPr/>
        <p:txBody>
          <a:bodyPr/>
          <a:lstStyle/>
          <a:p>
            <a:r>
              <a:rPr kumimoji="1" lang="ja-JP" altLang="en-US" dirty="0"/>
              <a:t>しきい電圧の推定</a:t>
            </a:r>
          </a:p>
        </p:txBody>
      </p:sp>
      <p:sp>
        <p:nvSpPr>
          <p:cNvPr id="3" name="スライド番号プレースホルダー 2">
            <a:extLst>
              <a:ext uri="{FF2B5EF4-FFF2-40B4-BE49-F238E27FC236}">
                <a16:creationId xmlns:a16="http://schemas.microsoft.com/office/drawing/2014/main" id="{0E7CEBFA-7F08-16EE-6658-4B26A4AD375B}"/>
              </a:ext>
            </a:extLst>
          </p:cNvPr>
          <p:cNvSpPr>
            <a:spLocks noGrp="1"/>
          </p:cNvSpPr>
          <p:nvPr>
            <p:ph type="sldNum" sz="quarter" idx="12"/>
          </p:nvPr>
        </p:nvSpPr>
        <p:spPr/>
        <p:txBody>
          <a:bodyPr/>
          <a:lstStyle/>
          <a:p>
            <a:fld id="{BAC09C9C-7DB0-444B-A568-405A39CC84C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3C8642-8D79-B6A5-50FF-D2D4D40F8F68}"/>
                  </a:ext>
                </a:extLst>
              </p:cNvPr>
              <p:cNvSpPr txBox="1"/>
              <p:nvPr/>
            </p:nvSpPr>
            <p:spPr>
              <a:xfrm>
                <a:off x="712695" y="1905506"/>
                <a:ext cx="4917141" cy="3046988"/>
              </a:xfrm>
              <a:prstGeom prst="rect">
                <a:avLst/>
              </a:prstGeom>
              <a:noFill/>
            </p:spPr>
            <p:txBody>
              <a:bodyPr wrap="square" rtlCol="0">
                <a:spAutoFit/>
              </a:bodyPr>
              <a:lstStyle/>
              <a:p>
                <a:r>
                  <a:rPr lang="ja-JP" altLang="en-US" sz="2400" dirty="0"/>
                  <a:t>チャネル長 </a:t>
                </a:r>
                <a:r>
                  <a:rPr lang="en-US" altLang="ja-JP" sz="2400" dirty="0"/>
                  <a:t>: </a:t>
                </a:r>
                <a14:m>
                  <m:oMath xmlns:m="http://schemas.openxmlformats.org/officeDocument/2006/math">
                    <m:r>
                      <a:rPr lang="en-US" altLang="ja-JP" sz="2400" i="1">
                        <a:latin typeface="Cambria Math" panose="02040503050406030204" pitchFamily="18" charset="0"/>
                      </a:rPr>
                      <m:t>0.72</m:t>
                    </m:r>
                    <m:r>
                      <m:rPr>
                        <m:sty m:val="p"/>
                      </m:rPr>
                      <a:rPr lang="en-US" altLang="ja-JP" sz="2400">
                        <a:latin typeface="Cambria Math" panose="02040503050406030204" pitchFamily="18" charset="0"/>
                      </a:rPr>
                      <m:t>μm</m:t>
                    </m:r>
                  </m:oMath>
                </a14:m>
                <a:endParaRPr kumimoji="1" lang="en-US" altLang="ja-JP" sz="2400" dirty="0"/>
              </a:p>
              <a:p>
                <a:pPr algn="l"/>
                <a:r>
                  <a:rPr kumimoji="1" lang="ja-JP" altLang="en-US" sz="2400" dirty="0"/>
                  <a:t>チャネル幅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4.27 </m:t>
                    </m:r>
                    <m:r>
                      <m:rPr>
                        <m:sty m:val="p"/>
                      </m:rPr>
                      <a:rPr kumimoji="1" lang="en-US" altLang="ja-JP" sz="2400" b="0" i="0" smtClean="0">
                        <a:latin typeface="Cambria Math" panose="02040503050406030204" pitchFamily="18" charset="0"/>
                      </a:rPr>
                      <m:t>μm</m:t>
                    </m:r>
                  </m:oMath>
                </a14:m>
                <a:endParaRPr kumimoji="1" lang="en-US" altLang="ja-JP" sz="2400" dirty="0"/>
              </a:p>
              <a:p>
                <a:pPr algn="l"/>
                <a:r>
                  <a:rPr lang="ja-JP" altLang="en-US" sz="2400" dirty="0"/>
                  <a:t>並列数 </a:t>
                </a:r>
                <a:r>
                  <a:rPr lang="en-US" altLang="ja-JP" sz="2400" dirty="0"/>
                  <a:t>: </a:t>
                </a:r>
                <a14:m>
                  <m:oMath xmlns:m="http://schemas.openxmlformats.org/officeDocument/2006/math">
                    <m:r>
                      <a:rPr kumimoji="1" lang="en-US" altLang="ja-JP" sz="2400" b="0" i="1" smtClean="0">
                        <a:latin typeface="Cambria Math" panose="02040503050406030204" pitchFamily="18" charset="0"/>
                      </a:rPr>
                      <m:t>10</m:t>
                    </m:r>
                  </m:oMath>
                </a14:m>
                <a:endParaRPr lang="en-US" altLang="ja-JP" sz="2400" dirty="0"/>
              </a:p>
              <a:p>
                <a:pPr algn="l"/>
                <a:r>
                  <a:rPr lang="ja-JP" altLang="en-US" sz="2400" dirty="0"/>
                  <a:t>ゲートソース間電圧 </a:t>
                </a:r>
                <a:r>
                  <a:rPr lang="en-US" altLang="ja-JP" sz="2400" dirty="0"/>
                  <a:t>: </a:t>
                </a:r>
                <a14:m>
                  <m:oMath xmlns:m="http://schemas.openxmlformats.org/officeDocument/2006/math">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endParaRPr lang="en-US" altLang="ja-JP" sz="2400" dirty="0"/>
              </a:p>
              <a:p>
                <a:r>
                  <a:rPr kumimoji="1" lang="ja-JP" altLang="en-US" sz="2400" dirty="0"/>
                  <a:t>ドレインソース間電圧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0.7</m:t>
                    </m:r>
                    <m:r>
                      <m:rPr>
                        <m:sty m:val="p"/>
                      </m:rPr>
                      <a:rPr lang="en-US" altLang="ja-JP" sz="2400">
                        <a:latin typeface="Cambria Math" panose="02040503050406030204" pitchFamily="18" charset="0"/>
                      </a:rPr>
                      <m:t>V</m:t>
                    </m:r>
                  </m:oMath>
                </a14:m>
                <a:endParaRPr kumimoji="1" lang="en-US" altLang="ja-JP" sz="2400" dirty="0"/>
              </a:p>
              <a:p>
                <a:r>
                  <a:rPr lang="ja-JP" altLang="en-US" sz="2400" dirty="0"/>
                  <a:t>バルクソース間電圧 </a:t>
                </a:r>
                <a:r>
                  <a:rPr lang="en-US" altLang="ja-JP" sz="2400" dirty="0"/>
                  <a:t>: </a:t>
                </a:r>
                <a14:m>
                  <m:oMath xmlns:m="http://schemas.openxmlformats.org/officeDocument/2006/math">
                    <m:r>
                      <a:rPr lang="en-US" altLang="ja-JP" sz="2400" b="0" i="1" smtClean="0">
                        <a:latin typeface="Cambria Math" panose="02040503050406030204" pitchFamily="18" charset="0"/>
                      </a:rPr>
                      <m:t>0 </m:t>
                    </m:r>
                    <m:r>
                      <m:rPr>
                        <m:sty m:val="p"/>
                      </m:rPr>
                      <a:rPr lang="en-US" altLang="ja-JP" sz="2400" b="0" i="0" smtClean="0">
                        <a:latin typeface="Cambria Math" panose="02040503050406030204" pitchFamily="18" charset="0"/>
                      </a:rPr>
                      <m:t>V</m:t>
                    </m:r>
                    <m:r>
                      <a:rPr lang="en-US" altLang="ja-JP" sz="2400" b="0" i="1" smtClean="0">
                        <a:latin typeface="Cambria Math" panose="02040503050406030204" pitchFamily="18" charset="0"/>
                      </a:rPr>
                      <m:t>,0.1 </m:t>
                    </m:r>
                    <m:r>
                      <m:rPr>
                        <m:sty m:val="p"/>
                      </m:rPr>
                      <a:rPr lang="en-US" altLang="ja-JP" sz="2400" b="0" i="0" smtClean="0">
                        <a:latin typeface="Cambria Math" panose="02040503050406030204" pitchFamily="18" charset="0"/>
                      </a:rPr>
                      <m:t>V</m:t>
                    </m:r>
                  </m:oMath>
                </a14:m>
                <a:endParaRPr kumimoji="1" lang="en-US" altLang="ja-JP" sz="2400" dirty="0"/>
              </a:p>
              <a:p>
                <a:r>
                  <a:rPr lang="ja-JP" altLang="en-US" sz="2400" dirty="0"/>
                  <a:t>この条件でシミュレーションを行った時の</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oMath>
                </a14:m>
                <a:r>
                  <a:rPr kumimoji="1" lang="ja-JP" altLang="en-US" sz="2400" dirty="0"/>
                  <a:t>特性を右に示す。</a:t>
                </a:r>
                <a:endParaRPr kumimoji="1" lang="en-US" altLang="ja-JP" sz="2400" dirty="0"/>
              </a:p>
            </p:txBody>
          </p:sp>
        </mc:Choice>
        <mc:Fallback xmlns="">
          <p:sp>
            <p:nvSpPr>
              <p:cNvPr id="4" name="テキスト ボックス 3">
                <a:extLst>
                  <a:ext uri="{FF2B5EF4-FFF2-40B4-BE49-F238E27FC236}">
                    <a16:creationId xmlns:a16="http://schemas.microsoft.com/office/drawing/2014/main" id="{AC3C8642-8D79-B6A5-50FF-D2D4D40F8F68}"/>
                  </a:ext>
                </a:extLst>
              </p:cNvPr>
              <p:cNvSpPr txBox="1">
                <a:spLocks noRot="1" noChangeAspect="1" noMove="1" noResize="1" noEditPoints="1" noAdjustHandles="1" noChangeArrowheads="1" noChangeShapeType="1" noTextEdit="1"/>
              </p:cNvSpPr>
              <p:nvPr/>
            </p:nvSpPr>
            <p:spPr>
              <a:xfrm>
                <a:off x="712695" y="1905506"/>
                <a:ext cx="4917141" cy="3046988"/>
              </a:xfrm>
              <a:prstGeom prst="rect">
                <a:avLst/>
              </a:prstGeom>
              <a:blipFill>
                <a:blip r:embed="rId3"/>
                <a:stretch>
                  <a:fillRect l="-1983" t="-1603" r="-8055" b="-38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3C6C080-EE2E-BF20-E8FB-46242548C0DE}"/>
                  </a:ext>
                </a:extLst>
              </p:cNvPr>
              <p:cNvSpPr txBox="1"/>
              <p:nvPr/>
            </p:nvSpPr>
            <p:spPr>
              <a:xfrm>
                <a:off x="9418531" y="2357718"/>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=0.1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03C6C080-EE2E-BF20-E8FB-46242548C0DE}"/>
                  </a:ext>
                </a:extLst>
              </p:cNvPr>
              <p:cNvSpPr txBox="1">
                <a:spLocks noRot="1" noChangeAspect="1" noMove="1" noResize="1" noEditPoints="1" noAdjustHandles="1" noChangeArrowheads="1" noChangeShapeType="1" noTextEdit="1"/>
              </p:cNvSpPr>
              <p:nvPr/>
            </p:nvSpPr>
            <p:spPr>
              <a:xfrm>
                <a:off x="9418531" y="2357718"/>
                <a:ext cx="1757082" cy="461665"/>
              </a:xfrm>
              <a:prstGeom prst="rect">
                <a:avLst/>
              </a:prstGeom>
              <a:blipFill>
                <a:blip r:embed="rId4"/>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E28B32C-314B-809B-ED6C-A69862091B39}"/>
                  </a:ext>
                </a:extLst>
              </p:cNvPr>
              <p:cNvSpPr txBox="1"/>
              <p:nvPr/>
            </p:nvSpPr>
            <p:spPr>
              <a:xfrm>
                <a:off x="10297072" y="4320500"/>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BE28B32C-314B-809B-ED6C-A69862091B39}"/>
                  </a:ext>
                </a:extLst>
              </p:cNvPr>
              <p:cNvSpPr txBox="1">
                <a:spLocks noRot="1" noChangeAspect="1" noMove="1" noResize="1" noEditPoints="1" noAdjustHandles="1" noChangeArrowheads="1" noChangeShapeType="1" noTextEdit="1"/>
              </p:cNvSpPr>
              <p:nvPr/>
            </p:nvSpPr>
            <p:spPr>
              <a:xfrm>
                <a:off x="10297072" y="4320500"/>
                <a:ext cx="1757082" cy="461665"/>
              </a:xfrm>
              <a:prstGeom prst="rect">
                <a:avLst/>
              </a:prstGeom>
              <a:blipFill>
                <a:blip r:embed="rId5"/>
                <a:stretch>
                  <a:fillRect b="-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22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折れ線グラフ&#10;&#10;自動的に生成された説明">
            <a:extLst>
              <a:ext uri="{FF2B5EF4-FFF2-40B4-BE49-F238E27FC236}">
                <a16:creationId xmlns:a16="http://schemas.microsoft.com/office/drawing/2014/main" id="{23E2D8D6-AB9F-21AA-A6A5-AE67C7A94EC5}"/>
              </a:ext>
            </a:extLst>
          </p:cNvPr>
          <p:cNvPicPr>
            <a:picLocks noChangeAspect="1"/>
          </p:cNvPicPr>
          <p:nvPr/>
        </p:nvPicPr>
        <p:blipFill rotWithShape="1">
          <a:blip r:embed="rId2">
            <a:extLst>
              <a:ext uri="{28A0092B-C50C-407E-A947-70E740481C1C}">
                <a14:useLocalDpi xmlns:a14="http://schemas.microsoft.com/office/drawing/2010/main" val="0"/>
              </a:ext>
            </a:extLst>
          </a:blip>
          <a:srcRect l="1347" r="11230"/>
          <a:stretch/>
        </p:blipFill>
        <p:spPr>
          <a:xfrm>
            <a:off x="6420686" y="1171342"/>
            <a:ext cx="5624199" cy="4503317"/>
          </a:xfrm>
          <a:prstGeom prst="rect">
            <a:avLst/>
          </a:prstGeom>
        </p:spPr>
      </p:pic>
      <p:sp>
        <p:nvSpPr>
          <p:cNvPr id="2" name="タイトル 1">
            <a:extLst>
              <a:ext uri="{FF2B5EF4-FFF2-40B4-BE49-F238E27FC236}">
                <a16:creationId xmlns:a16="http://schemas.microsoft.com/office/drawing/2014/main" id="{63115D5B-9FF7-30B7-65DC-30C97D853313}"/>
              </a:ext>
            </a:extLst>
          </p:cNvPr>
          <p:cNvSpPr>
            <a:spLocks noGrp="1"/>
          </p:cNvSpPr>
          <p:nvPr>
            <p:ph type="title"/>
          </p:nvPr>
        </p:nvSpPr>
        <p:spPr/>
        <p:txBody>
          <a:bodyPr/>
          <a:lstStyle/>
          <a:p>
            <a:r>
              <a:rPr kumimoji="1" lang="ja-JP" altLang="en-US" dirty="0"/>
              <a:t>しきい電圧の推定</a:t>
            </a:r>
          </a:p>
        </p:txBody>
      </p:sp>
      <p:sp>
        <p:nvSpPr>
          <p:cNvPr id="3" name="スライド番号プレースホルダー 2">
            <a:extLst>
              <a:ext uri="{FF2B5EF4-FFF2-40B4-BE49-F238E27FC236}">
                <a16:creationId xmlns:a16="http://schemas.microsoft.com/office/drawing/2014/main" id="{61D57B87-8DB6-1290-84E7-443C9F5F713F}"/>
              </a:ext>
            </a:extLst>
          </p:cNvPr>
          <p:cNvSpPr>
            <a:spLocks noGrp="1"/>
          </p:cNvSpPr>
          <p:nvPr>
            <p:ph type="sldNum" sz="quarter" idx="12"/>
          </p:nvPr>
        </p:nvSpPr>
        <p:spPr/>
        <p:txBody>
          <a:bodyPr/>
          <a:lstStyle/>
          <a:p>
            <a:fld id="{BAC09C9C-7DB0-444B-A568-405A39CC84C0}"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3FE3470-0EEC-D78B-975C-0EB944D49405}"/>
                  </a:ext>
                </a:extLst>
              </p:cNvPr>
              <p:cNvSpPr txBox="1"/>
              <p:nvPr/>
            </p:nvSpPr>
            <p:spPr>
              <a:xfrm>
                <a:off x="147115" y="2067614"/>
                <a:ext cx="6078070" cy="2970750"/>
              </a:xfrm>
              <a:prstGeom prst="rect">
                <a:avLst/>
              </a:prstGeom>
              <a:noFill/>
            </p:spPr>
            <p:txBody>
              <a:bodyPr wrap="square" rtlCol="0">
                <a:spAutoFit/>
              </a:bodyPr>
              <a:lstStyle/>
              <a:p>
                <a:pPr algn="l"/>
                <a:r>
                  <a:rPr kumimoji="1" lang="ja-JP" altLang="en-US" sz="2400" dirty="0"/>
                  <a:t>先ほどと同条件で</a:t>
                </a:r>
                <a14:m>
                  <m:oMath xmlns:m="http://schemas.openxmlformats.org/officeDocument/2006/math">
                    <m:rad>
                      <m:radPr>
                        <m:degHide m:val="on"/>
                        <m:ctrlPr>
                          <a:rPr kumimoji="1" lang="en-US" altLang="ja-JP" sz="2400" b="0" i="1" smtClean="0">
                            <a:latin typeface="Cambria Math" panose="02040503050406030204" pitchFamily="18" charset="0"/>
                          </a:rPr>
                        </m:ctrlPr>
                      </m:radPr>
                      <m:deg/>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ja-JP" altLang="en-US" sz="2400" dirty="0"/>
                  <a:t>特性を見に示す。</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=0.6 </m:t>
                    </m:r>
                    <m:r>
                      <m:rPr>
                        <m:sty m:val="p"/>
                      </m:rPr>
                      <a:rPr kumimoji="1" lang="en-US" altLang="ja-JP" sz="2400" b="0" i="0" smtClean="0">
                        <a:latin typeface="Cambria Math" panose="02040503050406030204" pitchFamily="18" charset="0"/>
                      </a:rPr>
                      <m:t>V</m:t>
                    </m:r>
                    <m:r>
                      <a:rPr kumimoji="1" lang="en-US" altLang="ja-JP" sz="2400" b="0" i="1" smtClean="0">
                        <a:latin typeface="Cambria Math" panose="02040503050406030204" pitchFamily="18" charset="0"/>
                      </a:rPr>
                      <m:t> ~ 0.8 </m:t>
                    </m:r>
                    <m:r>
                      <m:rPr>
                        <m:sty m:val="p"/>
                      </m:rPr>
                      <a:rPr kumimoji="1" lang="en-US" altLang="ja-JP" sz="2400" b="0" i="0" smtClean="0">
                        <a:latin typeface="Cambria Math" panose="02040503050406030204" pitchFamily="18" charset="0"/>
                      </a:rPr>
                      <m:t>V</m:t>
                    </m:r>
                  </m:oMath>
                </a14:m>
                <a:r>
                  <a:rPr kumimoji="1" lang="ja-JP" altLang="en-US" sz="2400" dirty="0"/>
                  <a:t>の範囲で線形近似を行い、切片を求めた。</a:t>
                </a:r>
                <a:endParaRPr kumimoji="1" lang="en-US" altLang="ja-JP" sz="2400" dirty="0"/>
              </a:p>
              <a:p>
                <a:pPr algn="l"/>
                <a:r>
                  <a:rPr lang="ja-JP" altLang="en-US" sz="2400" dirty="0"/>
                  <a:t>以前の研究でしきい電圧はバルクソース間電圧に比例することが分かっているので、</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𝑡h</m:t>
                          </m:r>
                        </m:sub>
                      </m:sSub>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𝑆𝐵</m:t>
                              </m:r>
                            </m:sub>
                          </m:sSub>
                        </m:e>
                      </m:d>
                      <m:r>
                        <a:rPr kumimoji="1" lang="en-US" altLang="ja-JP" sz="2000" b="0" i="1" smtClean="0">
                          <a:latin typeface="Cambria Math" panose="02040503050406030204" pitchFamily="18" charset="0"/>
                        </a:rPr>
                        <m:t>=0.433516+</m:t>
                      </m:r>
                      <m:f>
                        <m:fPr>
                          <m:ctrlPr>
                            <a:rPr kumimoji="1" lang="en-US" altLang="ja-JP" sz="2000" b="0" i="1" smtClean="0">
                              <a:latin typeface="Cambria Math" panose="02040503050406030204" pitchFamily="18" charset="0"/>
                            </a:rPr>
                          </m:ctrlPr>
                        </m:fPr>
                        <m:num>
                          <m:r>
                            <a:rPr lang="en-US" altLang="ja-JP" sz="2000" i="1">
                              <a:latin typeface="Cambria Math" panose="02040503050406030204" pitchFamily="18" charset="0"/>
                            </a:rPr>
                            <m:t>0.452643−0.433516</m:t>
                          </m:r>
                        </m:num>
                        <m:den>
                          <m:r>
                            <a:rPr kumimoji="1" lang="en-US" altLang="ja-JP" sz="2000" b="0" i="1" smtClean="0">
                              <a:latin typeface="Cambria Math" panose="02040503050406030204" pitchFamily="18" charset="0"/>
                            </a:rPr>
                            <m:t>0.1−0</m:t>
                          </m:r>
                        </m:den>
                      </m:f>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𝑆𝐵</m:t>
                          </m:r>
                        </m:sub>
                      </m:sSub>
                    </m:oMath>
                  </m:oMathPara>
                </a14:m>
                <a:endParaRPr kumimoji="1" lang="en-US" altLang="ja-JP" sz="2400" dirty="0"/>
              </a:p>
              <a:p>
                <a:pPr algn="ctr"/>
                <a14:m>
                  <m:oMath xmlns:m="http://schemas.openxmlformats.org/officeDocument/2006/math">
                    <m:r>
                      <a:rPr lang="en-US" altLang="ja-JP" sz="2400" i="1">
                        <a:latin typeface="Cambria Math" panose="02040503050406030204" pitchFamily="18" charset="0"/>
                      </a:rPr>
                      <m:t>=0.19127</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𝑆𝐵</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0.433516</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14</m:t>
                        </m:r>
                      </m:e>
                    </m:d>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D3FE3470-0EEC-D78B-975C-0EB944D49405}"/>
                  </a:ext>
                </a:extLst>
              </p:cNvPr>
              <p:cNvSpPr txBox="1">
                <a:spLocks noRot="1" noChangeAspect="1" noMove="1" noResize="1" noEditPoints="1" noAdjustHandles="1" noChangeArrowheads="1" noChangeShapeType="1" noTextEdit="1"/>
              </p:cNvSpPr>
              <p:nvPr/>
            </p:nvSpPr>
            <p:spPr>
              <a:xfrm>
                <a:off x="147115" y="2067614"/>
                <a:ext cx="6078070" cy="2970750"/>
              </a:xfrm>
              <a:prstGeom prst="rect">
                <a:avLst/>
              </a:prstGeom>
              <a:blipFill>
                <a:blip r:embed="rId3"/>
                <a:stretch>
                  <a:fillRect l="-1505" r="-66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AB3FBAC-2DF8-FB07-0396-64FD39E048AF}"/>
                  </a:ext>
                </a:extLst>
              </p:cNvPr>
              <p:cNvSpPr txBox="1"/>
              <p:nvPr/>
            </p:nvSpPr>
            <p:spPr>
              <a:xfrm>
                <a:off x="9172048" y="2372379"/>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=0.1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AB3FBAC-2DF8-FB07-0396-64FD39E048AF}"/>
                  </a:ext>
                </a:extLst>
              </p:cNvPr>
              <p:cNvSpPr txBox="1">
                <a:spLocks noRot="1" noChangeAspect="1" noMove="1" noResize="1" noEditPoints="1" noAdjustHandles="1" noChangeArrowheads="1" noChangeShapeType="1" noTextEdit="1"/>
              </p:cNvSpPr>
              <p:nvPr/>
            </p:nvSpPr>
            <p:spPr>
              <a:xfrm>
                <a:off x="9172048" y="2372379"/>
                <a:ext cx="175708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2AC9D6-1634-D77F-AB9D-97737D91B073}"/>
                  </a:ext>
                </a:extLst>
              </p:cNvPr>
              <p:cNvSpPr txBox="1"/>
              <p:nvPr/>
            </p:nvSpPr>
            <p:spPr>
              <a:xfrm>
                <a:off x="10158165" y="3877961"/>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12AC9D6-1634-D77F-AB9D-97737D91B073}"/>
                  </a:ext>
                </a:extLst>
              </p:cNvPr>
              <p:cNvSpPr txBox="1">
                <a:spLocks noRot="1" noChangeAspect="1" noMove="1" noResize="1" noEditPoints="1" noAdjustHandles="1" noChangeArrowheads="1" noChangeShapeType="1" noTextEdit="1"/>
              </p:cNvSpPr>
              <p:nvPr/>
            </p:nvSpPr>
            <p:spPr>
              <a:xfrm>
                <a:off x="10158165" y="3877961"/>
                <a:ext cx="175708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251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67C529BB-2E8C-1E92-C01D-E73B620721A9}"/>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𝐴</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𝐵</m:t>
                        </m:r>
                      </m:sub>
                    </m:sSub>
                  </m:oMath>
                </a14:m>
                <a:r>
                  <a:rPr kumimoji="1" lang="ja-JP" altLang="en-US" dirty="0"/>
                  <a:t>のしきい電圧</a:t>
                </a:r>
              </a:p>
            </p:txBody>
          </p:sp>
        </mc:Choice>
        <mc:Fallback xmlns="">
          <p:sp>
            <p:nvSpPr>
              <p:cNvPr id="2" name="タイトル 1">
                <a:extLst>
                  <a:ext uri="{FF2B5EF4-FFF2-40B4-BE49-F238E27FC236}">
                    <a16:creationId xmlns:a16="http://schemas.microsoft.com/office/drawing/2014/main" id="{67C529BB-2E8C-1E92-C01D-E73B620721A9}"/>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320BD35-C6C9-F8C0-544B-2D2E0B28557D}"/>
              </a:ext>
            </a:extLst>
          </p:cNvPr>
          <p:cNvSpPr>
            <a:spLocks noGrp="1"/>
          </p:cNvSpPr>
          <p:nvPr>
            <p:ph type="sldNum" sz="quarter" idx="12"/>
          </p:nvPr>
        </p:nvSpPr>
        <p:spPr/>
        <p:txBody>
          <a:bodyPr/>
          <a:lstStyle/>
          <a:p>
            <a:fld id="{BAC09C9C-7DB0-444B-A568-405A39CC84C0}" type="slidenum">
              <a:rPr kumimoji="1" lang="ja-JP" altLang="en-US" smtClean="0"/>
              <a:t>15</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2A79259-B46C-8D91-1F0F-BBEEF8991CF2}"/>
                  </a:ext>
                </a:extLst>
              </p:cNvPr>
              <p:cNvSpPr txBox="1"/>
              <p:nvPr/>
            </p:nvSpPr>
            <p:spPr>
              <a:xfrm>
                <a:off x="761999" y="1918446"/>
                <a:ext cx="10703860" cy="4524315"/>
              </a:xfrm>
              <a:prstGeom prst="rect">
                <a:avLst/>
              </a:prstGeom>
              <a:noFill/>
            </p:spPr>
            <p:txBody>
              <a:bodyPr wrap="square" rtlCol="0">
                <a:spAutoFit/>
              </a:bodyPr>
              <a:lstStyle/>
              <a:p>
                <a:pPr algn="l"/>
                <a14:m>
                  <m:oMath xmlns:m="http://schemas.openxmlformats.org/officeDocument/2006/math">
                    <m:sSub>
                      <m:sSubPr>
                        <m:ctrlPr>
                          <a:rPr kumimoji="1" lang="en-US" altLang="ja-JP" sz="2400" i="1" dirty="0" smtClean="0">
                            <a:latin typeface="Cambria Math" panose="02040503050406030204" pitchFamily="18" charset="0"/>
                          </a:rPr>
                        </m:ctrlPr>
                      </m:sSubPr>
                      <m:e>
                        <m:r>
                          <a:rPr kumimoji="1" lang="ja-JP" altLang="en-US" sz="2400" i="1" dirty="0" smtClean="0">
                            <a:latin typeface="Cambria Math" panose="02040503050406030204" pitchFamily="18" charset="0"/>
                          </a:rPr>
                          <m:t>𝑀</m:t>
                        </m:r>
                      </m:e>
                      <m:sub>
                        <m:r>
                          <a:rPr kumimoji="1" lang="ja-JP" altLang="en-US" sz="2400" i="1" dirty="0" smtClean="0">
                            <a:latin typeface="Cambria Math" panose="02040503050406030204" pitchFamily="18" charset="0"/>
                          </a:rPr>
                          <m:t>𝐴</m:t>
                        </m:r>
                      </m:sub>
                    </m:sSub>
                    <m:r>
                      <a:rPr kumimoji="1" lang="en-US" altLang="ja-JP" sz="2400" i="1" dirty="0" smtClean="0">
                        <a:latin typeface="Cambria Math" panose="02040503050406030204" pitchFamily="18" charset="0"/>
                      </a:rPr>
                      <m:t>,</m:t>
                    </m:r>
                    <m:sSub>
                      <m:sSubPr>
                        <m:ctrlPr>
                          <a:rPr kumimoji="1" lang="en-US" altLang="ja-JP" sz="2400" i="1" dirty="0" smtClean="0">
                            <a:latin typeface="Cambria Math" panose="02040503050406030204" pitchFamily="18" charset="0"/>
                          </a:rPr>
                        </m:ctrlPr>
                      </m:sSubPr>
                      <m:e>
                        <m:r>
                          <a:rPr kumimoji="1" lang="ja-JP" altLang="en-US" sz="2400" i="1" dirty="0" smtClean="0">
                            <a:latin typeface="Cambria Math" panose="02040503050406030204" pitchFamily="18" charset="0"/>
                          </a:rPr>
                          <m:t>𝑀</m:t>
                        </m:r>
                      </m:e>
                      <m:sub>
                        <m:r>
                          <a:rPr kumimoji="1" lang="ja-JP" altLang="en-US" sz="2400" i="1" dirty="0" smtClean="0">
                            <a:latin typeface="Cambria Math" panose="02040503050406030204" pitchFamily="18" charset="0"/>
                          </a:rPr>
                          <m:t>𝐵</m:t>
                        </m:r>
                      </m:sub>
                    </m:sSub>
                  </m:oMath>
                </a14:m>
                <a:r>
                  <a:rPr kumimoji="1" lang="ja-JP" altLang="en-US" sz="2400" dirty="0"/>
                  <a:t>のソース電位はそれぞれ</a:t>
                </a:r>
                <a14:m>
                  <m:oMath xmlns:m="http://schemas.openxmlformats.org/officeDocument/2006/math">
                    <m:r>
                      <a:rPr kumimoji="1" lang="en-US" altLang="ja-JP" sz="2400" b="0" i="1" smtClean="0">
                        <a:latin typeface="Cambria Math" panose="02040503050406030204" pitchFamily="18" charset="0"/>
                      </a:rPr>
                      <m:t>0.3 </m:t>
                    </m:r>
                    <m:r>
                      <m:rPr>
                        <m:sty m:val="p"/>
                      </m:rPr>
                      <a:rPr kumimoji="1" lang="en-US" altLang="ja-JP" sz="2400" b="0" i="0" smtClean="0">
                        <a:latin typeface="Cambria Math" panose="02040503050406030204" pitchFamily="18" charset="0"/>
                      </a:rPr>
                      <m:t>V</m:t>
                    </m:r>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r>
                  <a:rPr kumimoji="1" lang="ja-JP" altLang="en-US" sz="2400" dirty="0"/>
                  <a:t>なので、しきい電圧はそれぞれ</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14</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𝑡h𝐴</m:t>
                          </m:r>
                        </m:sub>
                      </m:sSub>
                      <m:r>
                        <a:rPr kumimoji="1" lang="en-US" altLang="ja-JP" sz="2400" b="0" i="1" smtClean="0">
                          <a:latin typeface="Cambria Math" panose="02040503050406030204" pitchFamily="18" charset="0"/>
                        </a:rPr>
                        <m:t>=</m:t>
                      </m:r>
                      <m:r>
                        <a:rPr lang="en-US" altLang="ja-JP" sz="2400" i="1">
                          <a:latin typeface="Cambria Math" panose="02040503050406030204" pitchFamily="18" charset="0"/>
                        </a:rPr>
                        <m:t>0.19127⋅</m:t>
                      </m:r>
                      <m:r>
                        <a:rPr lang="en-US" altLang="ja-JP" sz="2400" b="0" i="1" smtClean="0">
                          <a:latin typeface="Cambria Math" panose="02040503050406030204" pitchFamily="18" charset="0"/>
                        </a:rPr>
                        <m:t>08.</m:t>
                      </m:r>
                      <m:r>
                        <a:rPr lang="en-US" altLang="ja-JP" sz="2400" i="1">
                          <a:latin typeface="Cambria Math" panose="02040503050406030204" pitchFamily="18" charset="0"/>
                        </a:rPr>
                        <m:t>+0.433516</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=0.586532</m:t>
                      </m:r>
                      <m:r>
                        <a:rPr lang="en-US" altLang="ja-JP" sz="2400" b="0" i="1" smtClean="0">
                          <a:latin typeface="Cambria Math" panose="02040503050406030204" pitchFamily="18" charset="0"/>
                        </a:rPr>
                        <m:t>≈0.59 </m:t>
                      </m:r>
                      <m:r>
                        <m:rPr>
                          <m:sty m:val="p"/>
                        </m:rPr>
                        <a:rPr lang="en-US" altLang="ja-JP" sz="2400" b="0" i="0" smtClean="0">
                          <a:latin typeface="Cambria Math" panose="02040503050406030204" pitchFamily="18" charset="0"/>
                        </a:rPr>
                        <m:t>V</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𝑡h𝐵</m:t>
                          </m:r>
                        </m:sub>
                      </m:sSub>
                      <m:r>
                        <a:rPr kumimoji="1" lang="en-US" altLang="ja-JP" sz="2400" b="0" i="1" smtClean="0">
                          <a:latin typeface="Cambria Math" panose="02040503050406030204" pitchFamily="18" charset="0"/>
                        </a:rPr>
                        <m:t>=</m:t>
                      </m:r>
                      <m:r>
                        <a:rPr lang="en-US" altLang="ja-JP" sz="2400" i="1">
                          <a:latin typeface="Cambria Math" panose="02040503050406030204" pitchFamily="18" charset="0"/>
                        </a:rPr>
                        <m:t>0.19127⋅0.</m:t>
                      </m:r>
                      <m:r>
                        <a:rPr lang="en-US" altLang="ja-JP" sz="2400" b="0" i="1" smtClean="0">
                          <a:latin typeface="Cambria Math" panose="02040503050406030204" pitchFamily="18" charset="0"/>
                        </a:rPr>
                        <m:t>3</m:t>
                      </m:r>
                      <m:r>
                        <a:rPr lang="en-US" altLang="ja-JP" sz="2400" i="1">
                          <a:latin typeface="Cambria Math" panose="02040503050406030204" pitchFamily="18" charset="0"/>
                        </a:rPr>
                        <m:t>+0.433516</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=0.490897</m:t>
                      </m:r>
                      <m:r>
                        <a:rPr lang="en-US" altLang="ja-JP" sz="2400" b="0" i="1" smtClean="0">
                          <a:latin typeface="Cambria Math" panose="02040503050406030204" pitchFamily="18" charset="0"/>
                        </a:rPr>
                        <m:t>≈0.49 </m:t>
                      </m:r>
                      <m:r>
                        <m:rPr>
                          <m:sty m:val="p"/>
                        </m:rPr>
                        <a:rPr lang="en-US" altLang="ja-JP" sz="2400" b="0" i="0" smtClean="0">
                          <a:latin typeface="Cambria Math" panose="02040503050406030204" pitchFamily="18" charset="0"/>
                        </a:rPr>
                        <m:t>V</m:t>
                      </m:r>
                    </m:oMath>
                  </m:oMathPara>
                </a14:m>
                <a:endParaRPr kumimoji="1" lang="en-US" altLang="ja-JP" sz="2400" dirty="0"/>
              </a:p>
              <a:p>
                <a:r>
                  <a:rPr lang="ja-JP" altLang="en-US" sz="2400" dirty="0"/>
                  <a:t>と求められる。</a:t>
                </a:r>
                <a:endParaRPr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a14:m>
                <a:r>
                  <a:rPr kumimoji="1" lang="ja-JP" altLang="en-US" sz="2400" dirty="0"/>
                  <a:t>の電位を計算した時にはしきい電圧を</a:t>
                </a:r>
                <a14:m>
                  <m:oMath xmlns:m="http://schemas.openxmlformats.org/officeDocument/2006/math">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dirty="0"/>
                  <a:t>として</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r>
                  <a:rPr kumimoji="1" lang="ja-JP" altLang="en-US" sz="2400" dirty="0"/>
                  <a:t>になるようにしていた。そのため、</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𝑡h𝐴</m:t>
                        </m:r>
                      </m:sub>
                    </m:sSub>
                  </m:oMath>
                </a14:m>
                <a:r>
                  <a:rPr kumimoji="1" lang="ja-JP" altLang="en-US" sz="2400" dirty="0"/>
                  <a:t>と</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𝑡h𝐵</m:t>
                        </m:r>
                      </m:sub>
                    </m:sSub>
                  </m:oMath>
                </a14:m>
                <a:r>
                  <a:rPr kumimoji="1" lang="ja-JP" altLang="en-US" sz="2400" dirty="0"/>
                  <a:t>の</a:t>
                </a:r>
                <a14:m>
                  <m:oMath xmlns:m="http://schemas.openxmlformats.org/officeDocument/2006/math">
                    <m:r>
                      <a:rPr lang="en-US" altLang="ja-JP" sz="2400" i="1">
                        <a:latin typeface="Cambria Math" panose="02040503050406030204" pitchFamily="18" charset="0"/>
                      </a:rPr>
                      <m:t>0.5 </m:t>
                    </m:r>
                    <m:r>
                      <m:rPr>
                        <m:sty m:val="p"/>
                      </m:rPr>
                      <a:rPr lang="en-US" altLang="ja-JP" sz="2400">
                        <a:latin typeface="Cambria Math" panose="02040503050406030204" pitchFamily="18" charset="0"/>
                      </a:rPr>
                      <m:t>V</m:t>
                    </m:r>
                  </m:oMath>
                </a14:m>
                <a:r>
                  <a:rPr kumimoji="1" lang="ja-JP" altLang="en-US" sz="2400" dirty="0"/>
                  <a:t>との差を減じると</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=1.5−</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0.5−0.59</m:t>
                          </m:r>
                        </m:e>
                      </m:d>
                      <m:r>
                        <a:rPr kumimoji="1" lang="en-US" altLang="ja-JP" sz="2400" b="0" i="1" smtClean="0">
                          <a:latin typeface="Cambria Math" panose="02040503050406030204" pitchFamily="18" charset="0"/>
                        </a:rPr>
                        <m:t>=1.59 </m:t>
                      </m:r>
                      <m:r>
                        <m:rPr>
                          <m:sty m:val="p"/>
                        </m:rPr>
                        <a:rPr kumimoji="1" lang="en-US" altLang="ja-JP" sz="2400" b="0" i="0" smtClean="0">
                          <a:latin typeface="Cambria Math" panose="02040503050406030204" pitchFamily="18" charset="0"/>
                        </a:rPr>
                        <m:t>V</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=1.1−</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0.5−0.49</m:t>
                          </m:r>
                        </m:e>
                      </m:d>
                      <m:r>
                        <a:rPr kumimoji="1" lang="en-US" altLang="ja-JP" sz="2400" b="0" i="1" smtClean="0">
                          <a:latin typeface="Cambria Math" panose="02040503050406030204" pitchFamily="18" charset="0"/>
                        </a:rPr>
                        <m:t>=1.09 </m:t>
                      </m:r>
                      <m:r>
                        <m:rPr>
                          <m:sty m:val="p"/>
                        </m:rPr>
                        <a:rPr kumimoji="1" lang="en-US" altLang="ja-JP" sz="2400" b="0" i="0" smtClean="0">
                          <a:latin typeface="Cambria Math" panose="02040503050406030204" pitchFamily="18" charset="0"/>
                        </a:rPr>
                        <m:t>V</m:t>
                      </m:r>
                    </m:oMath>
                  </m:oMathPara>
                </a14:m>
                <a:endParaRPr kumimoji="1" lang="en-US" altLang="ja-JP" sz="2400" dirty="0"/>
              </a:p>
              <a:p>
                <a:r>
                  <a:rPr lang="ja-JP" altLang="en-US" sz="2400" dirty="0"/>
                  <a:t>となる。</a:t>
                </a:r>
                <a:endParaRPr kumimoji="1" lang="ja-JP" altLang="en-US" sz="2400" dirty="0"/>
              </a:p>
            </p:txBody>
          </p:sp>
        </mc:Choice>
        <mc:Fallback xmlns="">
          <p:sp>
            <p:nvSpPr>
              <p:cNvPr id="5" name="テキスト ボックス 4">
                <a:extLst>
                  <a:ext uri="{FF2B5EF4-FFF2-40B4-BE49-F238E27FC236}">
                    <a16:creationId xmlns:a16="http://schemas.microsoft.com/office/drawing/2014/main" id="{92A79259-B46C-8D91-1F0F-BBEEF8991CF2}"/>
                  </a:ext>
                </a:extLst>
              </p:cNvPr>
              <p:cNvSpPr txBox="1">
                <a:spLocks noRot="1" noChangeAspect="1" noMove="1" noResize="1" noEditPoints="1" noAdjustHandles="1" noChangeArrowheads="1" noChangeShapeType="1" noTextEdit="1"/>
              </p:cNvSpPr>
              <p:nvPr/>
            </p:nvSpPr>
            <p:spPr>
              <a:xfrm>
                <a:off x="761999" y="1918446"/>
                <a:ext cx="10703860" cy="4524315"/>
              </a:xfrm>
              <a:prstGeom prst="rect">
                <a:avLst/>
              </a:prstGeom>
              <a:blipFill>
                <a:blip r:embed="rId3"/>
                <a:stretch>
                  <a:fillRect l="-854" t="-1078" b="-21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790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E317C-016F-D22F-D914-CDD138F9E26F}"/>
              </a:ext>
            </a:extLst>
          </p:cNvPr>
          <p:cNvSpPr>
            <a:spLocks noGrp="1"/>
          </p:cNvSpPr>
          <p:nvPr>
            <p:ph type="title"/>
          </p:nvPr>
        </p:nvSpPr>
        <p:spPr/>
        <p:txBody>
          <a:bodyPr/>
          <a:lstStyle/>
          <a:p>
            <a:r>
              <a:rPr kumimoji="1" lang="ja-JP" altLang="en-US" dirty="0"/>
              <a:t>設計値</a:t>
            </a:r>
          </a:p>
        </p:txBody>
      </p:sp>
      <p:sp>
        <p:nvSpPr>
          <p:cNvPr id="3" name="スライド番号プレースホルダー 2">
            <a:extLst>
              <a:ext uri="{FF2B5EF4-FFF2-40B4-BE49-F238E27FC236}">
                <a16:creationId xmlns:a16="http://schemas.microsoft.com/office/drawing/2014/main" id="{0EAA3E5A-B993-955E-6157-3E324168B970}"/>
              </a:ext>
            </a:extLst>
          </p:cNvPr>
          <p:cNvSpPr>
            <a:spLocks noGrp="1"/>
          </p:cNvSpPr>
          <p:nvPr>
            <p:ph type="sldNum" sz="quarter" idx="12"/>
          </p:nvPr>
        </p:nvSpPr>
        <p:spPr/>
        <p:txBody>
          <a:bodyPr/>
          <a:lstStyle/>
          <a:p>
            <a:fld id="{BAC09C9C-7DB0-444B-A568-405A39CC84C0}" type="slidenum">
              <a:rPr kumimoji="1" lang="ja-JP" altLang="en-US" smtClean="0"/>
              <a:t>16</a:t>
            </a:fld>
            <a:endParaRPr kumimoji="1" lang="ja-JP" altLang="en-US"/>
          </a:p>
        </p:txBody>
      </p:sp>
      <p:pic>
        <p:nvPicPr>
          <p:cNvPr id="4" name="図 3" descr="星のマーク&#10;&#10;中程度の精度で自動的に生成された説明">
            <a:extLst>
              <a:ext uri="{FF2B5EF4-FFF2-40B4-BE49-F238E27FC236}">
                <a16:creationId xmlns:a16="http://schemas.microsoft.com/office/drawing/2014/main" id="{67451713-D720-39BD-3955-E02711F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80E8AE58-00FF-3944-4978-4CDD29A90103}"/>
                  </a:ext>
                </a:extLst>
              </p:cNvPr>
              <p:cNvGraphicFramePr>
                <a:graphicFrameLocks noGrp="1"/>
              </p:cNvGraphicFramePr>
              <p:nvPr>
                <p:extLst>
                  <p:ext uri="{D42A27DB-BD31-4B8C-83A1-F6EECF244321}">
                    <p14:modId xmlns:p14="http://schemas.microsoft.com/office/powerpoint/2010/main" val="250651187"/>
                  </p:ext>
                </p:extLst>
              </p:nvPr>
            </p:nvGraphicFramePr>
            <p:xfrm>
              <a:off x="6419301" y="2169319"/>
              <a:ext cx="5423648" cy="3708400"/>
            </p:xfrm>
            <a:graphic>
              <a:graphicData uri="http://schemas.openxmlformats.org/drawingml/2006/table">
                <a:tbl>
                  <a:tblPr bandRow="1">
                    <a:tableStyleId>{5C22544A-7EE6-4342-B048-85BDC9FD1C3A}</a:tableStyleId>
                  </a:tblPr>
                  <a:tblGrid>
                    <a:gridCol w="1355912">
                      <a:extLst>
                        <a:ext uri="{9D8B030D-6E8A-4147-A177-3AD203B41FA5}">
                          <a16:colId xmlns:a16="http://schemas.microsoft.com/office/drawing/2014/main" val="2168990376"/>
                        </a:ext>
                      </a:extLst>
                    </a:gridCol>
                    <a:gridCol w="1355912">
                      <a:extLst>
                        <a:ext uri="{9D8B030D-6E8A-4147-A177-3AD203B41FA5}">
                          <a16:colId xmlns:a16="http://schemas.microsoft.com/office/drawing/2014/main" val="3828255977"/>
                        </a:ext>
                      </a:extLst>
                    </a:gridCol>
                    <a:gridCol w="1355912">
                      <a:extLst>
                        <a:ext uri="{9D8B030D-6E8A-4147-A177-3AD203B41FA5}">
                          <a16:colId xmlns:a16="http://schemas.microsoft.com/office/drawing/2014/main" val="2615429296"/>
                        </a:ext>
                      </a:extLst>
                    </a:gridCol>
                    <a:gridCol w="1355912">
                      <a:extLst>
                        <a:ext uri="{9D8B030D-6E8A-4147-A177-3AD203B41FA5}">
                          <a16:colId xmlns:a16="http://schemas.microsoft.com/office/drawing/2014/main" val="3947336299"/>
                        </a:ext>
                      </a:extLst>
                    </a:gridCol>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extLst>
                      <a:ext uri="{0D108BD9-81ED-4DB2-BD59-A6C34878D82A}">
                        <a16:rowId xmlns:a16="http://schemas.microsoft.com/office/drawing/2014/main" val="13261398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1.59</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m:t>
                                </m:r>
                              </m:oMath>
                            </m:oMathPara>
                          </a14:m>
                          <a:endParaRPr kumimoji="1" lang="ja-JP" altLang="en-US" dirty="0"/>
                        </a:p>
                      </a:txBody>
                      <a:tcPr/>
                    </a:tc>
                    <a:extLst>
                      <a:ext uri="{0D108BD9-81ED-4DB2-BD59-A6C34878D82A}">
                        <a16:rowId xmlns:a16="http://schemas.microsoft.com/office/drawing/2014/main" val="480366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𝐵</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1.09</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𝐴𝐵</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0.8</m:t>
                                </m:r>
                              </m:oMath>
                            </m:oMathPara>
                          </a14:m>
                          <a:endParaRPr kumimoji="1" lang="ja-JP" altLang="en-US" dirty="0"/>
                        </a:p>
                      </a:txBody>
                      <a:tcPr/>
                    </a:tc>
                    <a:extLst>
                      <a:ext uri="{0D108BD9-81ED-4DB2-BD59-A6C34878D82A}">
                        <a16:rowId xmlns:a16="http://schemas.microsoft.com/office/drawing/2014/main" val="4092205570"/>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𝐶</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0.65</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𝑆</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0.3</m:t>
                                </m:r>
                              </m:oMath>
                            </m:oMathPara>
                          </a14:m>
                          <a:endParaRPr kumimoji="1" lang="ja-JP" altLang="en-US" dirty="0"/>
                        </a:p>
                      </a:txBody>
                      <a:tcPr/>
                    </a:tc>
                    <a:extLst>
                      <a:ext uri="{0D108BD9-81ED-4DB2-BD59-A6C34878D82A}">
                        <a16:rowId xmlns:a16="http://schemas.microsoft.com/office/drawing/2014/main" val="2193699405"/>
                      </a:ext>
                    </a:extLst>
                  </a:tr>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𝐿</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μm</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μm</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oMath>
                            </m:oMathPara>
                          </a14:m>
                          <a:endParaRPr kumimoji="1" lang="ja-JP" altLang="en-US" dirty="0"/>
                        </a:p>
                      </a:txBody>
                      <a:tcPr/>
                    </a:tc>
                    <a:extLst>
                      <a:ext uri="{0D108BD9-81ED-4DB2-BD59-A6C34878D82A}">
                        <a16:rowId xmlns:a16="http://schemas.microsoft.com/office/drawing/2014/main" val="5397818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0.72</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4.27</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10</m:t>
                                </m:r>
                              </m:oMath>
                            </m:oMathPara>
                          </a14:m>
                          <a:endParaRPr kumimoji="1" lang="ja-JP" altLang="en-US" dirty="0"/>
                        </a:p>
                      </a:txBody>
                      <a:tcPr/>
                    </a:tc>
                    <a:extLst>
                      <a:ext uri="{0D108BD9-81ED-4DB2-BD59-A6C34878D82A}">
                        <a16:rowId xmlns:a16="http://schemas.microsoft.com/office/drawing/2014/main" val="987082130"/>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𝐵</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0.72</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4.27</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20</m:t>
                                </m:r>
                              </m:oMath>
                            </m:oMathPara>
                          </a14:m>
                          <a:endParaRPr kumimoji="1" lang="ja-JP" altLang="en-US" dirty="0"/>
                        </a:p>
                      </a:txBody>
                      <a:tcPr/>
                    </a:tc>
                    <a:extLst>
                      <a:ext uri="{0D108BD9-81ED-4DB2-BD59-A6C34878D82A}">
                        <a16:rowId xmlns:a16="http://schemas.microsoft.com/office/drawing/2014/main" val="151387157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𝐶</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0.72</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11.6</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40</m:t>
                                </m:r>
                              </m:oMath>
                            </m:oMathPara>
                          </a14:m>
                          <a:endParaRPr kumimoji="1" lang="ja-JP" altLang="en-US" dirty="0"/>
                        </a:p>
                      </a:txBody>
                      <a:tcPr/>
                    </a:tc>
                    <a:extLst>
                      <a:ext uri="{0D108BD9-81ED-4DB2-BD59-A6C34878D82A}">
                        <a16:rowId xmlns:a16="http://schemas.microsoft.com/office/drawing/2014/main" val="551358632"/>
                      </a:ext>
                    </a:extLst>
                  </a:tr>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Ω</m:t>
                                </m:r>
                                <m:r>
                                  <a:rPr kumimoji="1" lang="en-US" altLang="ja-JP" b="0" i="1" smtClean="0">
                                    <a:latin typeface="Cambria Math" panose="02040503050406030204" pitchFamily="18" charset="0"/>
                                  </a:rPr>
                                  <m:t>]</m:t>
                                </m:r>
                              </m:oMath>
                            </m:oMathPara>
                          </a14:m>
                          <a:endParaRPr kumimoji="1" lang="ja-JP" altLang="en-US" dirty="0"/>
                        </a:p>
                      </a:txBody>
                      <a:tcPr/>
                    </a:tc>
                    <a:extLst>
                      <a:ext uri="{0D108BD9-81ED-4DB2-BD59-A6C34878D82A}">
                        <a16:rowId xmlns:a16="http://schemas.microsoft.com/office/drawing/2014/main" val="42384741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𝑅</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𝐿</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300</m:t>
                                </m:r>
                              </m:oMath>
                            </m:oMathPara>
                          </a14:m>
                          <a:endParaRPr kumimoji="1" lang="ja-JP" altLang="en-US" dirty="0"/>
                        </a:p>
                      </a:txBody>
                      <a:tcPr/>
                    </a:tc>
                    <a:extLst>
                      <a:ext uri="{0D108BD9-81ED-4DB2-BD59-A6C34878D82A}">
                        <a16:rowId xmlns:a16="http://schemas.microsoft.com/office/drawing/2014/main" val="2970860364"/>
                      </a:ext>
                    </a:extLst>
                  </a:tr>
                </a:tbl>
              </a:graphicData>
            </a:graphic>
          </p:graphicFrame>
        </mc:Choice>
        <mc:Fallback xmlns="">
          <p:graphicFrame>
            <p:nvGraphicFramePr>
              <p:cNvPr id="5" name="表 5">
                <a:extLst>
                  <a:ext uri="{FF2B5EF4-FFF2-40B4-BE49-F238E27FC236}">
                    <a16:creationId xmlns:a16="http://schemas.microsoft.com/office/drawing/2014/main" id="{80E8AE58-00FF-3944-4978-4CDD29A90103}"/>
                  </a:ext>
                </a:extLst>
              </p:cNvPr>
              <p:cNvGraphicFramePr>
                <a:graphicFrameLocks noGrp="1"/>
              </p:cNvGraphicFramePr>
              <p:nvPr>
                <p:extLst>
                  <p:ext uri="{D42A27DB-BD31-4B8C-83A1-F6EECF244321}">
                    <p14:modId xmlns:p14="http://schemas.microsoft.com/office/powerpoint/2010/main" val="250651187"/>
                  </p:ext>
                </p:extLst>
              </p:nvPr>
            </p:nvGraphicFramePr>
            <p:xfrm>
              <a:off x="6419301" y="2169319"/>
              <a:ext cx="5423648" cy="3708400"/>
            </p:xfrm>
            <a:graphic>
              <a:graphicData uri="http://schemas.openxmlformats.org/drawingml/2006/table">
                <a:tbl>
                  <a:tblPr bandRow="1">
                    <a:tableStyleId>{5C22544A-7EE6-4342-B048-85BDC9FD1C3A}</a:tableStyleId>
                  </a:tblPr>
                  <a:tblGrid>
                    <a:gridCol w="1355912">
                      <a:extLst>
                        <a:ext uri="{9D8B030D-6E8A-4147-A177-3AD203B41FA5}">
                          <a16:colId xmlns:a16="http://schemas.microsoft.com/office/drawing/2014/main" val="2168990376"/>
                        </a:ext>
                      </a:extLst>
                    </a:gridCol>
                    <a:gridCol w="1355912">
                      <a:extLst>
                        <a:ext uri="{9D8B030D-6E8A-4147-A177-3AD203B41FA5}">
                          <a16:colId xmlns:a16="http://schemas.microsoft.com/office/drawing/2014/main" val="3828255977"/>
                        </a:ext>
                      </a:extLst>
                    </a:gridCol>
                    <a:gridCol w="1355912">
                      <a:extLst>
                        <a:ext uri="{9D8B030D-6E8A-4147-A177-3AD203B41FA5}">
                          <a16:colId xmlns:a16="http://schemas.microsoft.com/office/drawing/2014/main" val="2615429296"/>
                        </a:ext>
                      </a:extLst>
                    </a:gridCol>
                    <a:gridCol w="1355912">
                      <a:extLst>
                        <a:ext uri="{9D8B030D-6E8A-4147-A177-3AD203B41FA5}">
                          <a16:colId xmlns:a16="http://schemas.microsoft.com/office/drawing/2014/main" val="3947336299"/>
                        </a:ext>
                      </a:extLst>
                    </a:gridCol>
                  </a:tblGrid>
                  <a:tr h="370840">
                    <a:tc>
                      <a:txBody>
                        <a:bodyPr/>
                        <a:lstStyle/>
                        <a:p>
                          <a:endParaRPr kumimoji="1" lang="ja-JP" altLang="en-US" dirty="0"/>
                        </a:p>
                      </a:txBody>
                      <a:tcPr/>
                    </a:tc>
                    <a:tc>
                      <a:txBody>
                        <a:bodyPr/>
                        <a:lstStyle/>
                        <a:p>
                          <a:endParaRPr lang="ja-JP"/>
                        </a:p>
                      </a:txBody>
                      <a:tcPr>
                        <a:blipFill>
                          <a:blip r:embed="rId3"/>
                          <a:stretch>
                            <a:fillRect l="-101351" t="-1639" r="-201351" b="-903279"/>
                          </a:stretch>
                        </a:blipFill>
                      </a:tcPr>
                    </a:tc>
                    <a:tc>
                      <a:txBody>
                        <a:bodyPr/>
                        <a:lstStyle/>
                        <a:p>
                          <a:endParaRPr kumimoji="1" lang="ja-JP" altLang="en-US"/>
                        </a:p>
                      </a:txBody>
                      <a:tcPr/>
                    </a:tc>
                    <a:tc>
                      <a:txBody>
                        <a:bodyPr/>
                        <a:lstStyle/>
                        <a:p>
                          <a:endParaRPr lang="ja-JP"/>
                        </a:p>
                      </a:txBody>
                      <a:tcPr>
                        <a:blipFill>
                          <a:blip r:embed="rId3"/>
                          <a:stretch>
                            <a:fillRect l="-301802" t="-1639" r="-901" b="-903279"/>
                          </a:stretch>
                        </a:blipFill>
                      </a:tcPr>
                    </a:tc>
                    <a:extLst>
                      <a:ext uri="{0D108BD9-81ED-4DB2-BD59-A6C34878D82A}">
                        <a16:rowId xmlns:a16="http://schemas.microsoft.com/office/drawing/2014/main" val="1326139856"/>
                      </a:ext>
                    </a:extLst>
                  </a:tr>
                  <a:tr h="370840">
                    <a:tc>
                      <a:txBody>
                        <a:bodyPr/>
                        <a:lstStyle/>
                        <a:p>
                          <a:endParaRPr lang="ja-JP"/>
                        </a:p>
                      </a:txBody>
                      <a:tcPr>
                        <a:blipFill>
                          <a:blip r:embed="rId3"/>
                          <a:stretch>
                            <a:fillRect l="-897" t="-101639" r="-300000" b="-803279"/>
                          </a:stretch>
                        </a:blipFill>
                      </a:tcPr>
                    </a:tc>
                    <a:tc>
                      <a:txBody>
                        <a:bodyPr/>
                        <a:lstStyle/>
                        <a:p>
                          <a:endParaRPr lang="ja-JP"/>
                        </a:p>
                      </a:txBody>
                      <a:tcPr>
                        <a:blipFill>
                          <a:blip r:embed="rId3"/>
                          <a:stretch>
                            <a:fillRect l="-101351" t="-101639" r="-201351" b="-803279"/>
                          </a:stretch>
                        </a:blipFill>
                      </a:tcPr>
                    </a:tc>
                    <a:tc>
                      <a:txBody>
                        <a:bodyPr/>
                        <a:lstStyle/>
                        <a:p>
                          <a:endParaRPr lang="ja-JP"/>
                        </a:p>
                      </a:txBody>
                      <a:tcPr>
                        <a:blipFill>
                          <a:blip r:embed="rId3"/>
                          <a:stretch>
                            <a:fillRect l="-200448" t="-101639" r="-100448" b="-803279"/>
                          </a:stretch>
                        </a:blipFill>
                      </a:tcPr>
                    </a:tc>
                    <a:tc>
                      <a:txBody>
                        <a:bodyPr/>
                        <a:lstStyle/>
                        <a:p>
                          <a:endParaRPr lang="ja-JP"/>
                        </a:p>
                      </a:txBody>
                      <a:tcPr>
                        <a:blipFill>
                          <a:blip r:embed="rId3"/>
                          <a:stretch>
                            <a:fillRect l="-301802" t="-101639" r="-901" b="-803279"/>
                          </a:stretch>
                        </a:blipFill>
                      </a:tcPr>
                    </a:tc>
                    <a:extLst>
                      <a:ext uri="{0D108BD9-81ED-4DB2-BD59-A6C34878D82A}">
                        <a16:rowId xmlns:a16="http://schemas.microsoft.com/office/drawing/2014/main" val="48036666"/>
                      </a:ext>
                    </a:extLst>
                  </a:tr>
                  <a:tr h="370840">
                    <a:tc>
                      <a:txBody>
                        <a:bodyPr/>
                        <a:lstStyle/>
                        <a:p>
                          <a:endParaRPr lang="ja-JP"/>
                        </a:p>
                      </a:txBody>
                      <a:tcPr>
                        <a:blipFill>
                          <a:blip r:embed="rId3"/>
                          <a:stretch>
                            <a:fillRect l="-897" t="-201639" r="-300000" b="-703279"/>
                          </a:stretch>
                        </a:blipFill>
                      </a:tcPr>
                    </a:tc>
                    <a:tc>
                      <a:txBody>
                        <a:bodyPr/>
                        <a:lstStyle/>
                        <a:p>
                          <a:endParaRPr lang="ja-JP"/>
                        </a:p>
                      </a:txBody>
                      <a:tcPr>
                        <a:blipFill>
                          <a:blip r:embed="rId3"/>
                          <a:stretch>
                            <a:fillRect l="-101351" t="-201639" r="-201351" b="-703279"/>
                          </a:stretch>
                        </a:blipFill>
                      </a:tcPr>
                    </a:tc>
                    <a:tc>
                      <a:txBody>
                        <a:bodyPr/>
                        <a:lstStyle/>
                        <a:p>
                          <a:endParaRPr lang="ja-JP"/>
                        </a:p>
                      </a:txBody>
                      <a:tcPr>
                        <a:blipFill>
                          <a:blip r:embed="rId3"/>
                          <a:stretch>
                            <a:fillRect l="-200448" t="-201639" r="-100448" b="-703279"/>
                          </a:stretch>
                        </a:blipFill>
                      </a:tcPr>
                    </a:tc>
                    <a:tc>
                      <a:txBody>
                        <a:bodyPr/>
                        <a:lstStyle/>
                        <a:p>
                          <a:endParaRPr lang="ja-JP"/>
                        </a:p>
                      </a:txBody>
                      <a:tcPr>
                        <a:blipFill>
                          <a:blip r:embed="rId3"/>
                          <a:stretch>
                            <a:fillRect l="-301802" t="-201639" r="-901" b="-703279"/>
                          </a:stretch>
                        </a:blipFill>
                      </a:tcPr>
                    </a:tc>
                    <a:extLst>
                      <a:ext uri="{0D108BD9-81ED-4DB2-BD59-A6C34878D82A}">
                        <a16:rowId xmlns:a16="http://schemas.microsoft.com/office/drawing/2014/main" val="4092205570"/>
                      </a:ext>
                    </a:extLst>
                  </a:tr>
                  <a:tr h="370840">
                    <a:tc>
                      <a:txBody>
                        <a:bodyPr/>
                        <a:lstStyle/>
                        <a:p>
                          <a:endParaRPr lang="ja-JP"/>
                        </a:p>
                      </a:txBody>
                      <a:tcPr>
                        <a:blipFill>
                          <a:blip r:embed="rId3"/>
                          <a:stretch>
                            <a:fillRect l="-897" t="-301639" r="-300000" b="-603279"/>
                          </a:stretch>
                        </a:blipFill>
                      </a:tcPr>
                    </a:tc>
                    <a:tc>
                      <a:txBody>
                        <a:bodyPr/>
                        <a:lstStyle/>
                        <a:p>
                          <a:endParaRPr lang="ja-JP"/>
                        </a:p>
                      </a:txBody>
                      <a:tcPr>
                        <a:blipFill>
                          <a:blip r:embed="rId3"/>
                          <a:stretch>
                            <a:fillRect l="-101351" t="-301639" r="-201351" b="-603279"/>
                          </a:stretch>
                        </a:blipFill>
                      </a:tcPr>
                    </a:tc>
                    <a:tc>
                      <a:txBody>
                        <a:bodyPr/>
                        <a:lstStyle/>
                        <a:p>
                          <a:endParaRPr lang="ja-JP"/>
                        </a:p>
                      </a:txBody>
                      <a:tcPr>
                        <a:blipFill>
                          <a:blip r:embed="rId3"/>
                          <a:stretch>
                            <a:fillRect l="-200448" t="-301639" r="-100448" b="-603279"/>
                          </a:stretch>
                        </a:blipFill>
                      </a:tcPr>
                    </a:tc>
                    <a:tc>
                      <a:txBody>
                        <a:bodyPr/>
                        <a:lstStyle/>
                        <a:p>
                          <a:endParaRPr lang="ja-JP"/>
                        </a:p>
                      </a:txBody>
                      <a:tcPr>
                        <a:blipFill>
                          <a:blip r:embed="rId3"/>
                          <a:stretch>
                            <a:fillRect l="-301802" t="-301639" r="-901" b="-603279"/>
                          </a:stretch>
                        </a:blipFill>
                      </a:tcPr>
                    </a:tc>
                    <a:extLst>
                      <a:ext uri="{0D108BD9-81ED-4DB2-BD59-A6C34878D82A}">
                        <a16:rowId xmlns:a16="http://schemas.microsoft.com/office/drawing/2014/main" val="2193699405"/>
                      </a:ext>
                    </a:extLst>
                  </a:tr>
                  <a:tr h="370840">
                    <a:tc>
                      <a:txBody>
                        <a:bodyPr/>
                        <a:lstStyle/>
                        <a:p>
                          <a:endParaRPr kumimoji="1" lang="ja-JP" altLang="en-US" dirty="0"/>
                        </a:p>
                      </a:txBody>
                      <a:tcPr/>
                    </a:tc>
                    <a:tc>
                      <a:txBody>
                        <a:bodyPr/>
                        <a:lstStyle/>
                        <a:p>
                          <a:endParaRPr lang="ja-JP"/>
                        </a:p>
                      </a:txBody>
                      <a:tcPr>
                        <a:blipFill>
                          <a:blip r:embed="rId3"/>
                          <a:stretch>
                            <a:fillRect l="-101351" t="-401639" r="-201351" b="-503279"/>
                          </a:stretch>
                        </a:blipFill>
                      </a:tcPr>
                    </a:tc>
                    <a:tc>
                      <a:txBody>
                        <a:bodyPr/>
                        <a:lstStyle/>
                        <a:p>
                          <a:endParaRPr lang="ja-JP"/>
                        </a:p>
                      </a:txBody>
                      <a:tcPr>
                        <a:blipFill>
                          <a:blip r:embed="rId3"/>
                          <a:stretch>
                            <a:fillRect l="-200448" t="-401639" r="-100448" b="-503279"/>
                          </a:stretch>
                        </a:blipFill>
                      </a:tcPr>
                    </a:tc>
                    <a:tc>
                      <a:txBody>
                        <a:bodyPr/>
                        <a:lstStyle/>
                        <a:p>
                          <a:endParaRPr lang="ja-JP"/>
                        </a:p>
                      </a:txBody>
                      <a:tcPr>
                        <a:blipFill>
                          <a:blip r:embed="rId3"/>
                          <a:stretch>
                            <a:fillRect l="-301802" t="-401639" r="-901" b="-503279"/>
                          </a:stretch>
                        </a:blipFill>
                      </a:tcPr>
                    </a:tc>
                    <a:extLst>
                      <a:ext uri="{0D108BD9-81ED-4DB2-BD59-A6C34878D82A}">
                        <a16:rowId xmlns:a16="http://schemas.microsoft.com/office/drawing/2014/main" val="539781872"/>
                      </a:ext>
                    </a:extLst>
                  </a:tr>
                  <a:tr h="370840">
                    <a:tc>
                      <a:txBody>
                        <a:bodyPr/>
                        <a:lstStyle/>
                        <a:p>
                          <a:endParaRPr lang="ja-JP"/>
                        </a:p>
                      </a:txBody>
                      <a:tcPr>
                        <a:blipFill>
                          <a:blip r:embed="rId3"/>
                          <a:stretch>
                            <a:fillRect l="-897" t="-501639" r="-300000" b="-403279"/>
                          </a:stretch>
                        </a:blipFill>
                      </a:tcPr>
                    </a:tc>
                    <a:tc>
                      <a:txBody>
                        <a:bodyPr/>
                        <a:lstStyle/>
                        <a:p>
                          <a:endParaRPr lang="ja-JP"/>
                        </a:p>
                      </a:txBody>
                      <a:tcPr>
                        <a:blipFill>
                          <a:blip r:embed="rId3"/>
                          <a:stretch>
                            <a:fillRect l="-101351" t="-501639" r="-201351" b="-403279"/>
                          </a:stretch>
                        </a:blipFill>
                      </a:tcPr>
                    </a:tc>
                    <a:tc>
                      <a:txBody>
                        <a:bodyPr/>
                        <a:lstStyle/>
                        <a:p>
                          <a:endParaRPr lang="ja-JP"/>
                        </a:p>
                      </a:txBody>
                      <a:tcPr>
                        <a:blipFill>
                          <a:blip r:embed="rId3"/>
                          <a:stretch>
                            <a:fillRect l="-200448" t="-501639" r="-100448" b="-403279"/>
                          </a:stretch>
                        </a:blipFill>
                      </a:tcPr>
                    </a:tc>
                    <a:tc>
                      <a:txBody>
                        <a:bodyPr/>
                        <a:lstStyle/>
                        <a:p>
                          <a:endParaRPr lang="ja-JP"/>
                        </a:p>
                      </a:txBody>
                      <a:tcPr>
                        <a:blipFill>
                          <a:blip r:embed="rId3"/>
                          <a:stretch>
                            <a:fillRect l="-301802" t="-501639" r="-901" b="-403279"/>
                          </a:stretch>
                        </a:blipFill>
                      </a:tcPr>
                    </a:tc>
                    <a:extLst>
                      <a:ext uri="{0D108BD9-81ED-4DB2-BD59-A6C34878D82A}">
                        <a16:rowId xmlns:a16="http://schemas.microsoft.com/office/drawing/2014/main" val="987082130"/>
                      </a:ext>
                    </a:extLst>
                  </a:tr>
                  <a:tr h="370840">
                    <a:tc>
                      <a:txBody>
                        <a:bodyPr/>
                        <a:lstStyle/>
                        <a:p>
                          <a:endParaRPr lang="ja-JP"/>
                        </a:p>
                      </a:txBody>
                      <a:tcPr>
                        <a:blipFill>
                          <a:blip r:embed="rId3"/>
                          <a:stretch>
                            <a:fillRect l="-897" t="-601639" r="-300000" b="-303279"/>
                          </a:stretch>
                        </a:blipFill>
                      </a:tcPr>
                    </a:tc>
                    <a:tc>
                      <a:txBody>
                        <a:bodyPr/>
                        <a:lstStyle/>
                        <a:p>
                          <a:endParaRPr lang="ja-JP"/>
                        </a:p>
                      </a:txBody>
                      <a:tcPr>
                        <a:blipFill>
                          <a:blip r:embed="rId3"/>
                          <a:stretch>
                            <a:fillRect l="-101351" t="-601639" r="-201351" b="-303279"/>
                          </a:stretch>
                        </a:blipFill>
                      </a:tcPr>
                    </a:tc>
                    <a:tc>
                      <a:txBody>
                        <a:bodyPr/>
                        <a:lstStyle/>
                        <a:p>
                          <a:endParaRPr lang="ja-JP"/>
                        </a:p>
                      </a:txBody>
                      <a:tcPr>
                        <a:blipFill>
                          <a:blip r:embed="rId3"/>
                          <a:stretch>
                            <a:fillRect l="-200448" t="-601639" r="-100448" b="-303279"/>
                          </a:stretch>
                        </a:blipFill>
                      </a:tcPr>
                    </a:tc>
                    <a:tc>
                      <a:txBody>
                        <a:bodyPr/>
                        <a:lstStyle/>
                        <a:p>
                          <a:endParaRPr lang="ja-JP"/>
                        </a:p>
                      </a:txBody>
                      <a:tcPr>
                        <a:blipFill>
                          <a:blip r:embed="rId3"/>
                          <a:stretch>
                            <a:fillRect l="-301802" t="-601639" r="-901" b="-303279"/>
                          </a:stretch>
                        </a:blipFill>
                      </a:tcPr>
                    </a:tc>
                    <a:extLst>
                      <a:ext uri="{0D108BD9-81ED-4DB2-BD59-A6C34878D82A}">
                        <a16:rowId xmlns:a16="http://schemas.microsoft.com/office/drawing/2014/main" val="1513871571"/>
                      </a:ext>
                    </a:extLst>
                  </a:tr>
                  <a:tr h="370840">
                    <a:tc>
                      <a:txBody>
                        <a:bodyPr/>
                        <a:lstStyle/>
                        <a:p>
                          <a:endParaRPr lang="ja-JP"/>
                        </a:p>
                      </a:txBody>
                      <a:tcPr>
                        <a:blipFill>
                          <a:blip r:embed="rId3"/>
                          <a:stretch>
                            <a:fillRect l="-897" t="-701639" r="-300000" b="-203279"/>
                          </a:stretch>
                        </a:blipFill>
                      </a:tcPr>
                    </a:tc>
                    <a:tc>
                      <a:txBody>
                        <a:bodyPr/>
                        <a:lstStyle/>
                        <a:p>
                          <a:endParaRPr lang="ja-JP"/>
                        </a:p>
                      </a:txBody>
                      <a:tcPr>
                        <a:blipFill>
                          <a:blip r:embed="rId3"/>
                          <a:stretch>
                            <a:fillRect l="-101351" t="-701639" r="-201351" b="-203279"/>
                          </a:stretch>
                        </a:blipFill>
                      </a:tcPr>
                    </a:tc>
                    <a:tc>
                      <a:txBody>
                        <a:bodyPr/>
                        <a:lstStyle/>
                        <a:p>
                          <a:endParaRPr lang="ja-JP"/>
                        </a:p>
                      </a:txBody>
                      <a:tcPr>
                        <a:blipFill>
                          <a:blip r:embed="rId3"/>
                          <a:stretch>
                            <a:fillRect l="-200448" t="-701639" r="-100448" b="-203279"/>
                          </a:stretch>
                        </a:blipFill>
                      </a:tcPr>
                    </a:tc>
                    <a:tc>
                      <a:txBody>
                        <a:bodyPr/>
                        <a:lstStyle/>
                        <a:p>
                          <a:endParaRPr lang="ja-JP"/>
                        </a:p>
                      </a:txBody>
                      <a:tcPr>
                        <a:blipFill>
                          <a:blip r:embed="rId3"/>
                          <a:stretch>
                            <a:fillRect l="-301802" t="-701639" r="-901" b="-203279"/>
                          </a:stretch>
                        </a:blipFill>
                      </a:tcPr>
                    </a:tc>
                    <a:extLst>
                      <a:ext uri="{0D108BD9-81ED-4DB2-BD59-A6C34878D82A}">
                        <a16:rowId xmlns:a16="http://schemas.microsoft.com/office/drawing/2014/main" val="551358632"/>
                      </a:ext>
                    </a:extLst>
                  </a:tr>
                  <a:tr h="370840">
                    <a:tc>
                      <a:txBody>
                        <a:bodyPr/>
                        <a:lstStyle/>
                        <a:p>
                          <a:endParaRPr kumimoji="1" lang="ja-JP" altLang="en-US" dirty="0"/>
                        </a:p>
                      </a:txBody>
                      <a:tcPr/>
                    </a:tc>
                    <a:tc>
                      <a:txBody>
                        <a:bodyPr/>
                        <a:lstStyle/>
                        <a:p>
                          <a:endParaRPr lang="ja-JP"/>
                        </a:p>
                      </a:txBody>
                      <a:tcPr>
                        <a:blipFill>
                          <a:blip r:embed="rId3"/>
                          <a:stretch>
                            <a:fillRect l="-101351" t="-801639" r="-201351" b="-103279"/>
                          </a:stretch>
                        </a:blipFill>
                      </a:tcPr>
                    </a:tc>
                    <a:tc>
                      <a:txBody>
                        <a:bodyPr/>
                        <a:lstStyle/>
                        <a:p>
                          <a:endParaRPr kumimoji="1" lang="ja-JP" altLang="en-US" dirty="0"/>
                        </a:p>
                      </a:txBody>
                      <a:tcPr/>
                    </a:tc>
                    <a:tc>
                      <a:txBody>
                        <a:bodyPr/>
                        <a:lstStyle/>
                        <a:p>
                          <a:endParaRPr lang="ja-JP"/>
                        </a:p>
                      </a:txBody>
                      <a:tcPr>
                        <a:blipFill>
                          <a:blip r:embed="rId3"/>
                          <a:stretch>
                            <a:fillRect l="-301802" t="-801639" r="-901" b="-103279"/>
                          </a:stretch>
                        </a:blipFill>
                      </a:tcPr>
                    </a:tc>
                    <a:extLst>
                      <a:ext uri="{0D108BD9-81ED-4DB2-BD59-A6C34878D82A}">
                        <a16:rowId xmlns:a16="http://schemas.microsoft.com/office/drawing/2014/main" val="4238474175"/>
                      </a:ext>
                    </a:extLst>
                  </a:tr>
                  <a:tr h="370840">
                    <a:tc>
                      <a:txBody>
                        <a:bodyPr/>
                        <a:lstStyle/>
                        <a:p>
                          <a:endParaRPr lang="ja-JP"/>
                        </a:p>
                      </a:txBody>
                      <a:tcPr>
                        <a:blipFill>
                          <a:blip r:embed="rId3"/>
                          <a:stretch>
                            <a:fillRect l="-897" t="-901639" r="-300000" b="-3279"/>
                          </a:stretch>
                        </a:blipFill>
                      </a:tcPr>
                    </a:tc>
                    <a:tc>
                      <a:txBody>
                        <a:bodyPr/>
                        <a:lstStyle/>
                        <a:p>
                          <a:endParaRPr lang="ja-JP"/>
                        </a:p>
                      </a:txBody>
                      <a:tcPr>
                        <a:blipFill>
                          <a:blip r:embed="rId3"/>
                          <a:stretch>
                            <a:fillRect l="-101351" t="-901639" r="-201351" b="-3279"/>
                          </a:stretch>
                        </a:blipFill>
                      </a:tcPr>
                    </a:tc>
                    <a:tc>
                      <a:txBody>
                        <a:bodyPr/>
                        <a:lstStyle/>
                        <a:p>
                          <a:endParaRPr lang="ja-JP"/>
                        </a:p>
                      </a:txBody>
                      <a:tcPr>
                        <a:blipFill>
                          <a:blip r:embed="rId3"/>
                          <a:stretch>
                            <a:fillRect l="-200448" t="-901639" r="-100448" b="-3279"/>
                          </a:stretch>
                        </a:blipFill>
                      </a:tcPr>
                    </a:tc>
                    <a:tc>
                      <a:txBody>
                        <a:bodyPr/>
                        <a:lstStyle/>
                        <a:p>
                          <a:endParaRPr lang="ja-JP"/>
                        </a:p>
                      </a:txBody>
                      <a:tcPr>
                        <a:blipFill>
                          <a:blip r:embed="rId3"/>
                          <a:stretch>
                            <a:fillRect l="-301802" t="-901639" r="-901" b="-3279"/>
                          </a:stretch>
                        </a:blipFill>
                      </a:tcPr>
                    </a:tc>
                    <a:extLst>
                      <a:ext uri="{0D108BD9-81ED-4DB2-BD59-A6C34878D82A}">
                        <a16:rowId xmlns:a16="http://schemas.microsoft.com/office/drawing/2014/main" val="2970860364"/>
                      </a:ext>
                    </a:extLst>
                  </a:tr>
                </a:tbl>
              </a:graphicData>
            </a:graphic>
          </p:graphicFrame>
        </mc:Fallback>
      </mc:AlternateContent>
    </p:spTree>
    <p:extLst>
      <p:ext uri="{BB962C8B-B14F-4D97-AF65-F5344CB8AC3E}">
        <p14:creationId xmlns:p14="http://schemas.microsoft.com/office/powerpoint/2010/main" val="2240238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F5C04-40FE-B0B4-4A46-A5BCB1CA1D58}"/>
              </a:ext>
            </a:extLst>
          </p:cNvPr>
          <p:cNvSpPr>
            <a:spLocks noGrp="1"/>
          </p:cNvSpPr>
          <p:nvPr>
            <p:ph type="title"/>
          </p:nvPr>
        </p:nvSpPr>
        <p:spPr/>
        <p:txBody>
          <a:bodyPr/>
          <a:lstStyle/>
          <a:p>
            <a:r>
              <a:rPr lang="ja-JP" altLang="en-US" dirty="0"/>
              <a:t>直流解析</a:t>
            </a:r>
            <a:endParaRPr kumimoji="1" lang="ja-JP" altLang="en-US" dirty="0"/>
          </a:p>
        </p:txBody>
      </p:sp>
      <p:sp>
        <p:nvSpPr>
          <p:cNvPr id="3" name="スライド番号プレースホルダー 2">
            <a:extLst>
              <a:ext uri="{FF2B5EF4-FFF2-40B4-BE49-F238E27FC236}">
                <a16:creationId xmlns:a16="http://schemas.microsoft.com/office/drawing/2014/main" id="{42A6F71D-8BEC-392B-C78D-14F97BB6F84E}"/>
              </a:ext>
            </a:extLst>
          </p:cNvPr>
          <p:cNvSpPr>
            <a:spLocks noGrp="1"/>
          </p:cNvSpPr>
          <p:nvPr>
            <p:ph type="sldNum" sz="quarter" idx="12"/>
          </p:nvPr>
        </p:nvSpPr>
        <p:spPr/>
        <p:txBody>
          <a:bodyPr/>
          <a:lstStyle/>
          <a:p>
            <a:fld id="{BAC09C9C-7DB0-444B-A568-405A39CC84C0}"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1DEDC8EC-305F-FF90-B8DB-8487A06634C8}"/>
                  </a:ext>
                </a:extLst>
              </p:cNvPr>
              <p:cNvGraphicFramePr>
                <a:graphicFrameLocks noGrp="1"/>
              </p:cNvGraphicFramePr>
              <p:nvPr>
                <p:extLst>
                  <p:ext uri="{D42A27DB-BD31-4B8C-83A1-F6EECF244321}">
                    <p14:modId xmlns:p14="http://schemas.microsoft.com/office/powerpoint/2010/main" val="751725188"/>
                  </p:ext>
                </p:extLst>
              </p:nvPr>
            </p:nvGraphicFramePr>
            <p:xfrm>
              <a:off x="6633882" y="1809622"/>
              <a:ext cx="5145741" cy="2347663"/>
            </p:xfrm>
            <a:graphic>
              <a:graphicData uri="http://schemas.openxmlformats.org/drawingml/2006/table">
                <a:tbl>
                  <a:tblPr bandRow="1">
                    <a:tableStyleId>{5C22544A-7EE6-4342-B048-85BDC9FD1C3A}</a:tableStyleId>
                  </a:tblPr>
                  <a:tblGrid>
                    <a:gridCol w="797879">
                      <a:extLst>
                        <a:ext uri="{9D8B030D-6E8A-4147-A177-3AD203B41FA5}">
                          <a16:colId xmlns:a16="http://schemas.microsoft.com/office/drawing/2014/main" val="2615429296"/>
                        </a:ext>
                      </a:extLst>
                    </a:gridCol>
                    <a:gridCol w="1532945">
                      <a:extLst>
                        <a:ext uri="{9D8B030D-6E8A-4147-A177-3AD203B41FA5}">
                          <a16:colId xmlns:a16="http://schemas.microsoft.com/office/drawing/2014/main" val="3947336299"/>
                        </a:ext>
                      </a:extLst>
                    </a:gridCol>
                    <a:gridCol w="2814917">
                      <a:extLst>
                        <a:ext uri="{9D8B030D-6E8A-4147-A177-3AD203B41FA5}">
                          <a16:colId xmlns:a16="http://schemas.microsoft.com/office/drawing/2014/main" val="2152634863"/>
                        </a:ext>
                      </a:extLst>
                    </a:gridCol>
                  </a:tblGrid>
                  <a:tr h="518863">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設計値</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ja-JP" altLang="en-US" dirty="0"/>
                            <a:t>シミュレーション</a:t>
                          </a:r>
                          <a14:m>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a14:m>
                          <a:endParaRPr kumimoji="1" lang="ja-JP" altLang="en-US" dirty="0"/>
                        </a:p>
                      </a:txBody>
                      <a:tcPr/>
                    </a:tc>
                    <a:extLst>
                      <a:ext uri="{0D108BD9-81ED-4DB2-BD59-A6C34878D82A}">
                        <a16:rowId xmlns:a16="http://schemas.microsoft.com/office/drawing/2014/main" val="1326139856"/>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1.503</m:t>
                                </m:r>
                              </m:oMath>
                            </m:oMathPara>
                          </a14:m>
                          <a:endParaRPr kumimoji="1" lang="ja-JP" altLang="en-US" dirty="0"/>
                        </a:p>
                      </a:txBody>
                      <a:tcPr/>
                    </a:tc>
                    <a:extLst>
                      <a:ext uri="{0D108BD9-81ED-4DB2-BD59-A6C34878D82A}">
                        <a16:rowId xmlns:a16="http://schemas.microsoft.com/office/drawing/2014/main" val="48036666"/>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𝐴𝐵</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0.8</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6</m:t>
                                </m:r>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74.4 </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mV</m:t>
                                </m:r>
                              </m:oMath>
                            </m:oMathPara>
                          </a14:m>
                          <a:endParaRPr kumimoji="1" lang="ja-JP" altLang="en-US" dirty="0"/>
                        </a:p>
                      </a:txBody>
                      <a:tcPr/>
                    </a:tc>
                    <a:extLst>
                      <a:ext uri="{0D108BD9-81ED-4DB2-BD59-A6C34878D82A}">
                        <a16:rowId xmlns:a16="http://schemas.microsoft.com/office/drawing/2014/main" val="4092205570"/>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0.3</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238.7 </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mV</m:t>
                                </m:r>
                              </m:oMath>
                            </m:oMathPara>
                          </a14:m>
                          <a:endParaRPr kumimoji="1" lang="ja-JP" altLang="en-US" i="0" dirty="0"/>
                        </a:p>
                      </a:txBody>
                      <a:tcPr/>
                    </a:tc>
                    <a:extLst>
                      <a:ext uri="{0D108BD9-81ED-4DB2-BD59-A6C34878D82A}">
                        <a16:rowId xmlns:a16="http://schemas.microsoft.com/office/drawing/2014/main" val="2193699405"/>
                      </a:ext>
                    </a:extLst>
                  </a:tr>
                  <a:tr h="340905">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設計値</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シミュレーション</a:t>
                          </a:r>
                          <a14:m>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a14:m>
                          <a:endParaRPr kumimoji="1" lang="ja-JP" altLang="en-US" dirty="0"/>
                        </a:p>
                      </a:txBody>
                      <a:tcPr/>
                    </a:tc>
                    <a:extLst>
                      <a:ext uri="{0D108BD9-81ED-4DB2-BD59-A6C34878D82A}">
                        <a16:rowId xmlns:a16="http://schemas.microsoft.com/office/drawing/2014/main" val="4238474175"/>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3.96</m:t>
                                </m:r>
                              </m:oMath>
                            </m:oMathPara>
                          </a14:m>
                          <a:endParaRPr kumimoji="1" lang="ja-JP" altLang="en-US" dirty="0"/>
                        </a:p>
                      </a:txBody>
                      <a:tcPr/>
                    </a:tc>
                    <a:extLst>
                      <a:ext uri="{0D108BD9-81ED-4DB2-BD59-A6C34878D82A}">
                        <a16:rowId xmlns:a16="http://schemas.microsoft.com/office/drawing/2014/main" val="2970860364"/>
                      </a:ext>
                    </a:extLst>
                  </a:tr>
                </a:tbl>
              </a:graphicData>
            </a:graphic>
          </p:graphicFrame>
        </mc:Choice>
        <mc:Fallback xmlns="">
          <p:graphicFrame>
            <p:nvGraphicFramePr>
              <p:cNvPr id="5" name="表 5">
                <a:extLst>
                  <a:ext uri="{FF2B5EF4-FFF2-40B4-BE49-F238E27FC236}">
                    <a16:creationId xmlns:a16="http://schemas.microsoft.com/office/drawing/2014/main" id="{1DEDC8EC-305F-FF90-B8DB-8487A06634C8}"/>
                  </a:ext>
                </a:extLst>
              </p:cNvPr>
              <p:cNvGraphicFramePr>
                <a:graphicFrameLocks noGrp="1"/>
              </p:cNvGraphicFramePr>
              <p:nvPr>
                <p:extLst>
                  <p:ext uri="{D42A27DB-BD31-4B8C-83A1-F6EECF244321}">
                    <p14:modId xmlns:p14="http://schemas.microsoft.com/office/powerpoint/2010/main" val="751725188"/>
                  </p:ext>
                </p:extLst>
              </p:nvPr>
            </p:nvGraphicFramePr>
            <p:xfrm>
              <a:off x="6633882" y="1809622"/>
              <a:ext cx="5145741" cy="2347663"/>
            </p:xfrm>
            <a:graphic>
              <a:graphicData uri="http://schemas.openxmlformats.org/drawingml/2006/table">
                <a:tbl>
                  <a:tblPr bandRow="1">
                    <a:tableStyleId>{5C22544A-7EE6-4342-B048-85BDC9FD1C3A}</a:tableStyleId>
                  </a:tblPr>
                  <a:tblGrid>
                    <a:gridCol w="797879">
                      <a:extLst>
                        <a:ext uri="{9D8B030D-6E8A-4147-A177-3AD203B41FA5}">
                          <a16:colId xmlns:a16="http://schemas.microsoft.com/office/drawing/2014/main" val="2615429296"/>
                        </a:ext>
                      </a:extLst>
                    </a:gridCol>
                    <a:gridCol w="1532945">
                      <a:extLst>
                        <a:ext uri="{9D8B030D-6E8A-4147-A177-3AD203B41FA5}">
                          <a16:colId xmlns:a16="http://schemas.microsoft.com/office/drawing/2014/main" val="3947336299"/>
                        </a:ext>
                      </a:extLst>
                    </a:gridCol>
                    <a:gridCol w="2814917">
                      <a:extLst>
                        <a:ext uri="{9D8B030D-6E8A-4147-A177-3AD203B41FA5}">
                          <a16:colId xmlns:a16="http://schemas.microsoft.com/office/drawing/2014/main" val="2152634863"/>
                        </a:ext>
                      </a:extLst>
                    </a:gridCol>
                  </a:tblGrid>
                  <a:tr h="518863">
                    <a:tc>
                      <a:txBody>
                        <a:bodyPr/>
                        <a:lstStyle/>
                        <a:p>
                          <a:pPr algn="ctr"/>
                          <a:endParaRPr kumimoji="1" lang="ja-JP" altLang="en-US" dirty="0"/>
                        </a:p>
                      </a:txBody>
                      <a:tcPr/>
                    </a:tc>
                    <a:tc>
                      <a:txBody>
                        <a:bodyPr/>
                        <a:lstStyle/>
                        <a:p>
                          <a:endParaRPr lang="ja-JP"/>
                        </a:p>
                      </a:txBody>
                      <a:tcPr>
                        <a:blipFill>
                          <a:blip r:embed="rId2"/>
                          <a:stretch>
                            <a:fillRect l="-52381" t="-4706" r="-184127" b="-357647"/>
                          </a:stretch>
                        </a:blipFill>
                      </a:tcPr>
                    </a:tc>
                    <a:tc>
                      <a:txBody>
                        <a:bodyPr/>
                        <a:lstStyle/>
                        <a:p>
                          <a:endParaRPr lang="ja-JP"/>
                        </a:p>
                      </a:txBody>
                      <a:tcPr>
                        <a:blipFill>
                          <a:blip r:embed="rId2"/>
                          <a:stretch>
                            <a:fillRect l="-83117" t="-4706" r="-433" b="-357647"/>
                          </a:stretch>
                        </a:blipFill>
                      </a:tcPr>
                    </a:tc>
                    <a:extLst>
                      <a:ext uri="{0D108BD9-81ED-4DB2-BD59-A6C34878D82A}">
                        <a16:rowId xmlns:a16="http://schemas.microsoft.com/office/drawing/2014/main" val="1326139856"/>
                      </a:ext>
                    </a:extLst>
                  </a:tr>
                  <a:tr h="365760">
                    <a:tc>
                      <a:txBody>
                        <a:bodyPr/>
                        <a:lstStyle/>
                        <a:p>
                          <a:endParaRPr lang="ja-JP"/>
                        </a:p>
                      </a:txBody>
                      <a:tcPr>
                        <a:blipFill>
                          <a:blip r:embed="rId2"/>
                          <a:stretch>
                            <a:fillRect l="-763" t="-148333" r="-546565" b="-406667"/>
                          </a:stretch>
                        </a:blipFill>
                      </a:tcPr>
                    </a:tc>
                    <a:tc>
                      <a:txBody>
                        <a:bodyPr/>
                        <a:lstStyle/>
                        <a:p>
                          <a:endParaRPr lang="ja-JP"/>
                        </a:p>
                      </a:txBody>
                      <a:tcPr>
                        <a:blipFill>
                          <a:blip r:embed="rId2"/>
                          <a:stretch>
                            <a:fillRect l="-52381" t="-148333" r="-184127" b="-406667"/>
                          </a:stretch>
                        </a:blipFill>
                      </a:tcPr>
                    </a:tc>
                    <a:tc>
                      <a:txBody>
                        <a:bodyPr/>
                        <a:lstStyle/>
                        <a:p>
                          <a:endParaRPr lang="ja-JP"/>
                        </a:p>
                      </a:txBody>
                      <a:tcPr>
                        <a:blipFill>
                          <a:blip r:embed="rId2"/>
                          <a:stretch>
                            <a:fillRect l="-83117" t="-148333" r="-433" b="-406667"/>
                          </a:stretch>
                        </a:blipFill>
                      </a:tcPr>
                    </a:tc>
                    <a:extLst>
                      <a:ext uri="{0D108BD9-81ED-4DB2-BD59-A6C34878D82A}">
                        <a16:rowId xmlns:a16="http://schemas.microsoft.com/office/drawing/2014/main" val="48036666"/>
                      </a:ext>
                    </a:extLst>
                  </a:tr>
                  <a:tr h="365760">
                    <a:tc>
                      <a:txBody>
                        <a:bodyPr/>
                        <a:lstStyle/>
                        <a:p>
                          <a:endParaRPr lang="ja-JP"/>
                        </a:p>
                      </a:txBody>
                      <a:tcPr>
                        <a:blipFill>
                          <a:blip r:embed="rId2"/>
                          <a:stretch>
                            <a:fillRect l="-763" t="-244262" r="-546565" b="-300000"/>
                          </a:stretch>
                        </a:blipFill>
                      </a:tcPr>
                    </a:tc>
                    <a:tc>
                      <a:txBody>
                        <a:bodyPr/>
                        <a:lstStyle/>
                        <a:p>
                          <a:endParaRPr lang="ja-JP"/>
                        </a:p>
                      </a:txBody>
                      <a:tcPr>
                        <a:blipFill>
                          <a:blip r:embed="rId2"/>
                          <a:stretch>
                            <a:fillRect l="-52381" t="-244262" r="-184127" b="-300000"/>
                          </a:stretch>
                        </a:blipFill>
                      </a:tcPr>
                    </a:tc>
                    <a:tc>
                      <a:txBody>
                        <a:bodyPr/>
                        <a:lstStyle/>
                        <a:p>
                          <a:endParaRPr lang="ja-JP"/>
                        </a:p>
                      </a:txBody>
                      <a:tcPr>
                        <a:blipFill>
                          <a:blip r:embed="rId2"/>
                          <a:stretch>
                            <a:fillRect l="-83117" t="-244262" r="-433" b="-300000"/>
                          </a:stretch>
                        </a:blipFill>
                      </a:tcPr>
                    </a:tc>
                    <a:extLst>
                      <a:ext uri="{0D108BD9-81ED-4DB2-BD59-A6C34878D82A}">
                        <a16:rowId xmlns:a16="http://schemas.microsoft.com/office/drawing/2014/main" val="4092205570"/>
                      </a:ext>
                    </a:extLst>
                  </a:tr>
                  <a:tr h="365760">
                    <a:tc>
                      <a:txBody>
                        <a:bodyPr/>
                        <a:lstStyle/>
                        <a:p>
                          <a:endParaRPr lang="ja-JP"/>
                        </a:p>
                      </a:txBody>
                      <a:tcPr>
                        <a:blipFill>
                          <a:blip r:embed="rId2"/>
                          <a:stretch>
                            <a:fillRect l="-763" t="-350000" r="-546565" b="-205000"/>
                          </a:stretch>
                        </a:blipFill>
                      </a:tcPr>
                    </a:tc>
                    <a:tc>
                      <a:txBody>
                        <a:bodyPr/>
                        <a:lstStyle/>
                        <a:p>
                          <a:endParaRPr lang="ja-JP"/>
                        </a:p>
                      </a:txBody>
                      <a:tcPr>
                        <a:blipFill>
                          <a:blip r:embed="rId2"/>
                          <a:stretch>
                            <a:fillRect l="-52381" t="-350000" r="-184127" b="-205000"/>
                          </a:stretch>
                        </a:blipFill>
                      </a:tcPr>
                    </a:tc>
                    <a:tc>
                      <a:txBody>
                        <a:bodyPr/>
                        <a:lstStyle/>
                        <a:p>
                          <a:endParaRPr lang="ja-JP"/>
                        </a:p>
                      </a:txBody>
                      <a:tcPr>
                        <a:blipFill>
                          <a:blip r:embed="rId2"/>
                          <a:stretch>
                            <a:fillRect l="-83117" t="-350000" r="-433" b="-205000"/>
                          </a:stretch>
                        </a:blipFill>
                      </a:tcPr>
                    </a:tc>
                    <a:extLst>
                      <a:ext uri="{0D108BD9-81ED-4DB2-BD59-A6C34878D82A}">
                        <a16:rowId xmlns:a16="http://schemas.microsoft.com/office/drawing/2014/main" val="2193699405"/>
                      </a:ext>
                    </a:extLst>
                  </a:tr>
                  <a:tr h="365760">
                    <a:tc>
                      <a:txBody>
                        <a:bodyPr/>
                        <a:lstStyle/>
                        <a:p>
                          <a:pPr algn="ctr"/>
                          <a:endParaRPr kumimoji="1" lang="ja-JP" altLang="en-US" dirty="0"/>
                        </a:p>
                      </a:txBody>
                      <a:tcPr/>
                    </a:tc>
                    <a:tc>
                      <a:txBody>
                        <a:bodyPr/>
                        <a:lstStyle/>
                        <a:p>
                          <a:endParaRPr lang="ja-JP"/>
                        </a:p>
                      </a:txBody>
                      <a:tcPr>
                        <a:blipFill>
                          <a:blip r:embed="rId2"/>
                          <a:stretch>
                            <a:fillRect l="-52381" t="-450000" r="-184127" b="-105000"/>
                          </a:stretch>
                        </a:blipFill>
                      </a:tcPr>
                    </a:tc>
                    <a:tc>
                      <a:txBody>
                        <a:bodyPr/>
                        <a:lstStyle/>
                        <a:p>
                          <a:endParaRPr lang="ja-JP"/>
                        </a:p>
                      </a:txBody>
                      <a:tcPr>
                        <a:blipFill>
                          <a:blip r:embed="rId2"/>
                          <a:stretch>
                            <a:fillRect l="-83117" t="-450000" r="-433" b="-105000"/>
                          </a:stretch>
                        </a:blipFill>
                      </a:tcPr>
                    </a:tc>
                    <a:extLst>
                      <a:ext uri="{0D108BD9-81ED-4DB2-BD59-A6C34878D82A}">
                        <a16:rowId xmlns:a16="http://schemas.microsoft.com/office/drawing/2014/main" val="4238474175"/>
                      </a:ext>
                    </a:extLst>
                  </a:tr>
                  <a:tr h="365760">
                    <a:tc>
                      <a:txBody>
                        <a:bodyPr/>
                        <a:lstStyle/>
                        <a:p>
                          <a:endParaRPr lang="ja-JP"/>
                        </a:p>
                      </a:txBody>
                      <a:tcPr>
                        <a:blipFill>
                          <a:blip r:embed="rId2"/>
                          <a:stretch>
                            <a:fillRect l="-763" t="-550000" r="-546565" b="-5000"/>
                          </a:stretch>
                        </a:blipFill>
                      </a:tcPr>
                    </a:tc>
                    <a:tc>
                      <a:txBody>
                        <a:bodyPr/>
                        <a:lstStyle/>
                        <a:p>
                          <a:endParaRPr lang="ja-JP"/>
                        </a:p>
                      </a:txBody>
                      <a:tcPr>
                        <a:blipFill>
                          <a:blip r:embed="rId2"/>
                          <a:stretch>
                            <a:fillRect l="-52381" t="-550000" r="-184127" b="-5000"/>
                          </a:stretch>
                        </a:blipFill>
                      </a:tcPr>
                    </a:tc>
                    <a:tc>
                      <a:txBody>
                        <a:bodyPr/>
                        <a:lstStyle/>
                        <a:p>
                          <a:endParaRPr lang="ja-JP"/>
                        </a:p>
                      </a:txBody>
                      <a:tcPr>
                        <a:blipFill>
                          <a:blip r:embed="rId2"/>
                          <a:stretch>
                            <a:fillRect l="-83117" t="-550000" r="-433" b="-5000"/>
                          </a:stretch>
                        </a:blipFill>
                      </a:tcPr>
                    </a:tc>
                    <a:extLst>
                      <a:ext uri="{0D108BD9-81ED-4DB2-BD59-A6C34878D82A}">
                        <a16:rowId xmlns:a16="http://schemas.microsoft.com/office/drawing/2014/main" val="2970860364"/>
                      </a:ext>
                    </a:extLst>
                  </a:tr>
                </a:tbl>
              </a:graphicData>
            </a:graphic>
          </p:graphicFrame>
        </mc:Fallback>
      </mc:AlternateContent>
      <p:pic>
        <p:nvPicPr>
          <p:cNvPr id="6" name="図 5" descr="星のマーク&#10;&#10;中程度の精度で自動的に生成された説明">
            <a:extLst>
              <a:ext uri="{FF2B5EF4-FFF2-40B4-BE49-F238E27FC236}">
                <a16:creationId xmlns:a16="http://schemas.microsoft.com/office/drawing/2014/main" id="{FBC0B8DE-032C-59E3-ECEE-E5684971D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CA4E01B-8A1F-4688-B561-A88EDE338A1E}"/>
                  </a:ext>
                </a:extLst>
              </p:cNvPr>
              <p:cNvSpPr txBox="1"/>
              <p:nvPr/>
            </p:nvSpPr>
            <p:spPr>
              <a:xfrm>
                <a:off x="6908449" y="4706471"/>
                <a:ext cx="4700845" cy="156966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 </m:t>
                      </m:r>
                      <m:r>
                        <m:rPr>
                          <m:sty m:val="p"/>
                        </m:rPr>
                        <a:rPr lang="en-US" altLang="ja-JP" sz="2400" b="0" i="0" smtClean="0">
                          <a:latin typeface="Cambria Math" panose="02040503050406030204" pitchFamily="18" charset="0"/>
                        </a:rPr>
                        <m:t>V</m:t>
                      </m:r>
                    </m:oMath>
                  </m:oMathPara>
                </a14:m>
                <a:endParaRPr lang="en-US" altLang="ja-JP" sz="2400" dirty="0"/>
              </a:p>
              <a:p>
                <a:pPr algn="l"/>
                <a:r>
                  <a:rPr lang="ja-JP" altLang="en-US" sz="2400" dirty="0"/>
                  <a:t>各部の電位は設計とずれているが電流はなぜかかなり設計に近い値になった。</a:t>
                </a:r>
                <a:endParaRPr kumimoji="1" lang="ja-JP" altLang="en-US" sz="2400" dirty="0"/>
              </a:p>
            </p:txBody>
          </p:sp>
        </mc:Choice>
        <mc:Fallback xmlns="">
          <p:sp>
            <p:nvSpPr>
              <p:cNvPr id="7" name="テキスト ボックス 6">
                <a:extLst>
                  <a:ext uri="{FF2B5EF4-FFF2-40B4-BE49-F238E27FC236}">
                    <a16:creationId xmlns:a16="http://schemas.microsoft.com/office/drawing/2014/main" id="{8CA4E01B-8A1F-4688-B561-A88EDE338A1E}"/>
                  </a:ext>
                </a:extLst>
              </p:cNvPr>
              <p:cNvSpPr txBox="1">
                <a:spLocks noRot="1" noChangeAspect="1" noMove="1" noResize="1" noEditPoints="1" noAdjustHandles="1" noChangeArrowheads="1" noChangeShapeType="1" noTextEdit="1"/>
              </p:cNvSpPr>
              <p:nvPr/>
            </p:nvSpPr>
            <p:spPr>
              <a:xfrm>
                <a:off x="6908449" y="4706471"/>
                <a:ext cx="4700845" cy="1569660"/>
              </a:xfrm>
              <a:prstGeom prst="rect">
                <a:avLst/>
              </a:prstGeom>
              <a:blipFill>
                <a:blip r:embed="rId4"/>
                <a:stretch>
                  <a:fillRect l="-1946"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24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6A90A-AB72-2818-C536-EFDAA1DF2524}"/>
              </a:ext>
            </a:extLst>
          </p:cNvPr>
          <p:cNvSpPr>
            <a:spLocks noGrp="1"/>
          </p:cNvSpPr>
          <p:nvPr>
            <p:ph type="title"/>
          </p:nvPr>
        </p:nvSpPr>
        <p:spPr/>
        <p:txBody>
          <a:bodyPr/>
          <a:lstStyle/>
          <a:p>
            <a:r>
              <a:rPr kumimoji="1" lang="en-US" altLang="ja-JP" dirty="0"/>
              <a:t>DC</a:t>
            </a:r>
            <a:r>
              <a:rPr kumimoji="1" lang="ja-JP" altLang="en-US" dirty="0"/>
              <a:t>解析</a:t>
            </a:r>
          </a:p>
        </p:txBody>
      </p:sp>
      <p:sp>
        <p:nvSpPr>
          <p:cNvPr id="3" name="スライド番号プレースホルダー 2">
            <a:extLst>
              <a:ext uri="{FF2B5EF4-FFF2-40B4-BE49-F238E27FC236}">
                <a16:creationId xmlns:a16="http://schemas.microsoft.com/office/drawing/2014/main" id="{0105ABE3-584B-43DB-02C1-9F36F158DFE9}"/>
              </a:ext>
            </a:extLst>
          </p:cNvPr>
          <p:cNvSpPr>
            <a:spLocks noGrp="1"/>
          </p:cNvSpPr>
          <p:nvPr>
            <p:ph type="sldNum" sz="quarter" idx="12"/>
          </p:nvPr>
        </p:nvSpPr>
        <p:spPr/>
        <p:txBody>
          <a:bodyPr/>
          <a:lstStyle/>
          <a:p>
            <a:fld id="{BAC09C9C-7DB0-444B-A568-405A39CC84C0}" type="slidenum">
              <a:rPr kumimoji="1" lang="ja-JP" altLang="en-US" smtClean="0"/>
              <a:t>18</a:t>
            </a:fld>
            <a:endParaRPr kumimoji="1" lang="ja-JP" altLang="en-US"/>
          </a:p>
        </p:txBody>
      </p:sp>
      <p:pic>
        <p:nvPicPr>
          <p:cNvPr id="5" name="図 4" descr="グラフ&#10;&#10;自動的に生成された説明">
            <a:extLst>
              <a:ext uri="{FF2B5EF4-FFF2-40B4-BE49-F238E27FC236}">
                <a16:creationId xmlns:a16="http://schemas.microsoft.com/office/drawing/2014/main" id="{95A03437-4B91-680D-3976-C1D293E6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95" y="1476302"/>
            <a:ext cx="7277763" cy="5094435"/>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1BED49-B9F9-3A7D-4E53-990251F498C5}"/>
                  </a:ext>
                </a:extLst>
              </p:cNvPr>
              <p:cNvSpPr txBox="1"/>
              <p:nvPr/>
            </p:nvSpPr>
            <p:spPr>
              <a:xfrm>
                <a:off x="7283035" y="3429000"/>
                <a:ext cx="4320988" cy="830997"/>
              </a:xfrm>
              <a:prstGeom prst="rect">
                <a:avLst/>
              </a:prstGeom>
              <a:noFill/>
            </p:spPr>
            <p:txBody>
              <a:bodyPr wrap="square" rtlCol="0">
                <a:spAutoFit/>
              </a:bodyPr>
              <a:lstStyle/>
              <a:p>
                <a:pPr algn="l"/>
                <a:r>
                  <a:rPr kumimoji="1" lang="ja-JP" altLang="en-US" sz="2400" dirty="0"/>
                  <a:t>おおよそ</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𝑣</m:t>
                        </m:r>
                      </m:e>
                      <m:sub>
                        <m:r>
                          <a:rPr kumimoji="1" lang="en-US" altLang="ja-JP" sz="2400" b="0" i="1" dirty="0" smtClean="0">
                            <a:latin typeface="Cambria Math" panose="02040503050406030204" pitchFamily="18" charset="0"/>
                          </a:rPr>
                          <m:t>𝑖𝑛</m:t>
                        </m:r>
                      </m:sub>
                    </m:sSub>
                  </m:oMath>
                </a14:m>
                <a:r>
                  <a:rPr kumimoji="1" lang="ja-JP" altLang="en-US" sz="2400" dirty="0"/>
                  <a:t>に比例した出力が得られた。</a:t>
                </a:r>
                <a:endParaRPr kumimoji="1" lang="en-US" altLang="ja-JP" sz="2400" dirty="0"/>
              </a:p>
            </p:txBody>
          </p:sp>
        </mc:Choice>
        <mc:Fallback xmlns="">
          <p:sp>
            <p:nvSpPr>
              <p:cNvPr id="6" name="テキスト ボックス 5">
                <a:extLst>
                  <a:ext uri="{FF2B5EF4-FFF2-40B4-BE49-F238E27FC236}">
                    <a16:creationId xmlns:a16="http://schemas.microsoft.com/office/drawing/2014/main" id="{4D1BED49-B9F9-3A7D-4E53-990251F498C5}"/>
                  </a:ext>
                </a:extLst>
              </p:cNvPr>
              <p:cNvSpPr txBox="1">
                <a:spLocks noRot="1" noChangeAspect="1" noMove="1" noResize="1" noEditPoints="1" noAdjustHandles="1" noChangeArrowheads="1" noChangeShapeType="1" noTextEdit="1"/>
              </p:cNvSpPr>
              <p:nvPr/>
            </p:nvSpPr>
            <p:spPr>
              <a:xfrm>
                <a:off x="7283035" y="3429000"/>
                <a:ext cx="4320988" cy="830997"/>
              </a:xfrm>
              <a:prstGeom prst="rect">
                <a:avLst/>
              </a:prstGeom>
              <a:blipFill>
                <a:blip r:embed="rId3"/>
                <a:stretch>
                  <a:fillRect l="-2257" t="-5882" b="-154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877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B70A1-C22C-5022-91AE-34EEEA49FBE6}"/>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96E8832F-18C5-E51A-9C5A-FBB51FECC99F}"/>
              </a:ext>
            </a:extLst>
          </p:cNvPr>
          <p:cNvSpPr>
            <a:spLocks noGrp="1"/>
          </p:cNvSpPr>
          <p:nvPr>
            <p:ph type="sldNum" sz="quarter" idx="12"/>
          </p:nvPr>
        </p:nvSpPr>
        <p:spPr/>
        <p:txBody>
          <a:bodyPr/>
          <a:lstStyle/>
          <a:p>
            <a:fld id="{BAC09C9C-7DB0-444B-A568-405A39CC84C0}" type="slidenum">
              <a:rPr kumimoji="1" lang="ja-JP" altLang="en-US" smtClean="0"/>
              <a:t>19</a:t>
            </a:fld>
            <a:endParaRPr kumimoji="1" lang="ja-JP" altLang="en-US"/>
          </a:p>
        </p:txBody>
      </p:sp>
      <p:sp>
        <p:nvSpPr>
          <p:cNvPr id="4" name="テキスト ボックス 3">
            <a:extLst>
              <a:ext uri="{FF2B5EF4-FFF2-40B4-BE49-F238E27FC236}">
                <a16:creationId xmlns:a16="http://schemas.microsoft.com/office/drawing/2014/main" id="{C355B767-F691-F605-855E-3FB3B0C3DC97}"/>
              </a:ext>
            </a:extLst>
          </p:cNvPr>
          <p:cNvSpPr txBox="1"/>
          <p:nvPr/>
        </p:nvSpPr>
        <p:spPr>
          <a:xfrm>
            <a:off x="1286435" y="2545976"/>
            <a:ext cx="9619130" cy="1938992"/>
          </a:xfrm>
          <a:prstGeom prst="rect">
            <a:avLst/>
          </a:prstGeom>
          <a:noFill/>
        </p:spPr>
        <p:txBody>
          <a:bodyPr wrap="square" rtlCol="0">
            <a:spAutoFit/>
          </a:bodyPr>
          <a:lstStyle/>
          <a:p>
            <a:pPr marL="342900" indent="-342900" algn="l">
              <a:buFont typeface="Arial" panose="020B0604020202020204" pitchFamily="34" charset="0"/>
              <a:buChar char="•"/>
            </a:pPr>
            <a:r>
              <a:rPr lang="ja-JP" altLang="en-US" sz="2400" dirty="0"/>
              <a:t>従来のギルバート乗算回路の設計がおおよそ終わった</a:t>
            </a:r>
            <a:endParaRPr lang="en-US" altLang="ja-JP" sz="2400" dirty="0"/>
          </a:p>
          <a:p>
            <a:pPr marL="342900" indent="-342900" algn="l">
              <a:buFont typeface="Arial" panose="020B0604020202020204" pitchFamily="34" charset="0"/>
              <a:buChar char="•"/>
            </a:pPr>
            <a:r>
              <a:rPr kumimoji="1" lang="ja-JP" altLang="en-US" sz="2400" dirty="0"/>
              <a:t>周波数解析のやり方が分からなかったので確認する</a:t>
            </a:r>
            <a:endParaRPr kumimoji="1" lang="en-US" altLang="ja-JP" sz="2400" dirty="0"/>
          </a:p>
          <a:p>
            <a:pPr marL="342900" indent="-342900" algn="l">
              <a:buFont typeface="Arial" panose="020B0604020202020204" pitchFamily="34" charset="0"/>
              <a:buChar char="•"/>
            </a:pPr>
            <a:endParaRPr kumimoji="1"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r>
              <a:rPr lang="ja-JP" altLang="en-US" sz="2400" dirty="0"/>
              <a:t>折り返し型の設計を行う</a:t>
            </a:r>
            <a:endParaRPr kumimoji="1" lang="ja-JP" altLang="en-US" sz="2400" dirty="0"/>
          </a:p>
        </p:txBody>
      </p:sp>
    </p:spTree>
    <p:extLst>
      <p:ext uri="{BB962C8B-B14F-4D97-AF65-F5344CB8AC3E}">
        <p14:creationId xmlns:p14="http://schemas.microsoft.com/office/powerpoint/2010/main" val="28061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ED583-AA2E-C333-751F-80AF74307B2D}"/>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0A08625-9189-5662-2926-625F7DA40413}"/>
                  </a:ext>
                </a:extLst>
              </p:cNvPr>
              <p:cNvSpPr txBox="1"/>
              <p:nvPr/>
            </p:nvSpPr>
            <p:spPr>
              <a:xfrm>
                <a:off x="6371304" y="1455174"/>
                <a:ext cx="5663381" cy="4571829"/>
              </a:xfrm>
              <a:prstGeom prst="rect">
                <a:avLst/>
              </a:prstGeom>
              <a:noFill/>
            </p:spPr>
            <p:txBody>
              <a:bodyPr wrap="square" rtlCol="0">
                <a:spAutoFit/>
              </a:bodyPr>
              <a:lstStyle/>
              <a:p>
                <a:pPr algn="l"/>
                <a:r>
                  <a:rPr lang="ja-JP" altLang="en-US" sz="2400" dirty="0"/>
                  <a:t>すべての</a:t>
                </a:r>
                <a:r>
                  <a:rPr lang="en-US" altLang="ja-JP" sz="2400" dirty="0"/>
                  <a:t>MOS</a:t>
                </a:r>
                <a:r>
                  <a:rPr lang="ja-JP" altLang="en-US" sz="2400" dirty="0"/>
                  <a:t>を飽和領域で動作させることが条件</a:t>
                </a:r>
                <a:endParaRPr lang="en-US" altLang="ja-JP" sz="2400" dirty="0"/>
              </a:p>
              <a:p>
                <a:pPr algn="l"/>
                <a:r>
                  <a:rPr kumimoji="1" lang="ja-JP" altLang="en-US" sz="2400" dirty="0"/>
                  <a:t>即ち、以下の</a:t>
                </a:r>
                <a:r>
                  <a:rPr kumimoji="1" lang="en-US" altLang="ja-JP" sz="2400" dirty="0"/>
                  <a:t>2</a:t>
                </a:r>
                <a:r>
                  <a:rPr kumimoji="1" lang="ja-JP" altLang="en-US" sz="2400" dirty="0"/>
                  <a:t>式が制約となる。</a:t>
                </a:r>
                <a:endParaRPr kumimoji="1"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oMath>
                </a14:m>
                <a:endParaRPr kumimoji="1" lang="en-US" altLang="ja-JP" sz="2400" b="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oMath>
                </a14:m>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oMath>
                </a14:m>
                <a:endParaRPr kumimoji="1" lang="en-US" altLang="ja-JP" sz="2400" b="0" dirty="0"/>
              </a:p>
              <a:p>
                <a:pPr algn="ctr"/>
                <a:endParaRPr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𝐵</m:t>
                        </m:r>
                      </m:sub>
                    </m:sSub>
                  </m:oMath>
                </a14:m>
                <a:r>
                  <a:rPr kumimoji="1" lang="ja-JP" altLang="en-US" sz="2400" b="0" dirty="0"/>
                  <a:t>について、</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oMath>
                </a14:m>
                <a:r>
                  <a:rPr kumimoji="1" lang="ja-JP" altLang="en-US" sz="2400" b="0" dirty="0"/>
                  <a:t>式より</a:t>
                </a:r>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e>
                          </m:d>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m:oMathPara>
                </a14:m>
                <a:endParaRPr kumimoji="1" lang="en-US" altLang="ja-JP" sz="2400" b="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a14:m>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1</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oMath>
                </a14:m>
                <a:endParaRPr kumimoji="1" lang="en-US" altLang="ja-JP" sz="2400" b="0" dirty="0"/>
              </a:p>
              <a:p>
                <a:r>
                  <a:rPr lang="ja-JP" altLang="en-US" sz="2400" dirty="0"/>
                  <a:t>また、</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b="0" dirty="0"/>
                  <a:t>式より</a:t>
                </a:r>
                <a:endParaRPr kumimoji="1" lang="en-US" altLang="ja-JP" sz="2400" b="0" dirty="0"/>
              </a:p>
              <a:p>
                <a:pPr algn="ct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a14:m>
                <a:r>
                  <a:rPr kumimoji="1" lang="ja-JP" altLang="en-US" sz="2400" b="0" dirty="0"/>
                  <a:t>　</a:t>
                </a:r>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2</m:t>
                            </m:r>
                          </m:e>
                          <m:sub>
                            <m:r>
                              <a:rPr kumimoji="1" lang="en-US" altLang="ja-JP" sz="2400" b="0" i="1" smtClean="0">
                                <a:latin typeface="Cambria Math" panose="02040503050406030204" pitchFamily="18" charset="0"/>
                              </a:rPr>
                              <m:t>𝐵</m:t>
                            </m:r>
                          </m:sub>
                        </m:sSub>
                      </m:e>
                    </m:d>
                  </m:oMath>
                </a14:m>
                <a:endParaRPr kumimoji="1" lang="en-US" altLang="ja-JP" sz="2400" b="0" dirty="0"/>
              </a:p>
              <a:p>
                <a:r>
                  <a:rPr lang="ja-JP" altLang="en-US" sz="2400" dirty="0"/>
                  <a:t>を得る。</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10A08625-9189-5662-2926-625F7DA40413}"/>
                  </a:ext>
                </a:extLst>
              </p:cNvPr>
              <p:cNvSpPr txBox="1">
                <a:spLocks noRot="1" noChangeAspect="1" noMove="1" noResize="1" noEditPoints="1" noAdjustHandles="1" noChangeArrowheads="1" noChangeShapeType="1" noTextEdit="1"/>
              </p:cNvSpPr>
              <p:nvPr/>
            </p:nvSpPr>
            <p:spPr>
              <a:xfrm>
                <a:off x="6371304" y="1455174"/>
                <a:ext cx="5663381" cy="4571829"/>
              </a:xfrm>
              <a:prstGeom prst="rect">
                <a:avLst/>
              </a:prstGeom>
              <a:blipFill>
                <a:blip r:embed="rId2"/>
                <a:stretch>
                  <a:fillRect l="-1615" t="-1067" b="-2133"/>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40A482D9-15FC-6102-D077-226E7A1200BC}"/>
              </a:ext>
            </a:extLst>
          </p:cNvPr>
          <p:cNvSpPr>
            <a:spLocks noGrp="1"/>
          </p:cNvSpPr>
          <p:nvPr>
            <p:ph type="sldNum" sz="quarter" idx="12"/>
          </p:nvPr>
        </p:nvSpPr>
        <p:spPr/>
        <p:txBody>
          <a:bodyPr/>
          <a:lstStyle/>
          <a:p>
            <a:fld id="{BAC09C9C-7DB0-444B-A568-405A39CC84C0}" type="slidenum">
              <a:rPr kumimoji="1" lang="ja-JP" altLang="en-US" smtClean="0"/>
              <a:t>2</a:t>
            </a:fld>
            <a:endParaRPr kumimoji="1" lang="ja-JP" altLang="en-US"/>
          </a:p>
        </p:txBody>
      </p:sp>
      <p:pic>
        <p:nvPicPr>
          <p:cNvPr id="8" name="図 7" descr="星のマーク&#10;&#10;中程度の精度で自動的に生成された説明">
            <a:extLst>
              <a:ext uri="{FF2B5EF4-FFF2-40B4-BE49-F238E27FC236}">
                <a16:creationId xmlns:a16="http://schemas.microsoft.com/office/drawing/2014/main" id="{C7B05FEC-21A0-E48B-41B0-1B024584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p:spTree>
    <p:extLst>
      <p:ext uri="{BB962C8B-B14F-4D97-AF65-F5344CB8AC3E}">
        <p14:creationId xmlns:p14="http://schemas.microsoft.com/office/powerpoint/2010/main" val="20598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FEFFD-F211-A016-C0F6-DC045529815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kumimoji="1" lang="ja-JP" altLang="en-US" dirty="0"/>
              <a:t>直流設計 </a:t>
            </a:r>
            <a:r>
              <a:rPr kumimoji="1" lang="en-US" altLang="ja-JP" dirty="0"/>
              <a:t>– </a:t>
            </a:r>
            <a:r>
              <a:rPr kumimoji="1" lang="ja-JP" altLang="en-US" dirty="0"/>
              <a:t>電圧範囲</a:t>
            </a:r>
            <a:endParaRPr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E3D41FE-F344-E9DB-8321-6A3DDC52A264}"/>
                  </a:ext>
                </a:extLst>
              </p:cNvPr>
              <p:cNvSpPr txBox="1"/>
              <p:nvPr/>
            </p:nvSpPr>
            <p:spPr>
              <a:xfrm>
                <a:off x="698090" y="1189703"/>
                <a:ext cx="10962968" cy="5262979"/>
              </a:xfrm>
              <a:prstGeom prst="rect">
                <a:avLst/>
              </a:prstGeom>
              <a:noFill/>
            </p:spPr>
            <p:txBody>
              <a:bodyPr wrap="square" rtlCol="0">
                <a:spAutoFit/>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a14:m>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1</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oMath>
                </a14:m>
                <a:endParaRPr kumimoji="1" lang="en-US" altLang="ja-JP" sz="2400" b="0" dirty="0"/>
              </a:p>
              <a:p>
                <a:pPr algn="ct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a14:m>
                <a:r>
                  <a:rPr kumimoji="1" lang="ja-JP" altLang="en-US" sz="2400" b="0" dirty="0"/>
                  <a:t>　</a:t>
                </a:r>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2</m:t>
                            </m:r>
                          </m:e>
                          <m:sub>
                            <m:r>
                              <a:rPr kumimoji="1" lang="en-US" altLang="ja-JP" sz="2400" b="0" i="1" smtClean="0">
                                <a:latin typeface="Cambria Math" panose="02040503050406030204" pitchFamily="18" charset="0"/>
                              </a:rPr>
                              <m:t>𝐵</m:t>
                            </m:r>
                          </m:sub>
                        </m:sSub>
                      </m:e>
                    </m:d>
                  </m:oMath>
                </a14:m>
                <a:endParaRPr kumimoji="1" lang="en-US" altLang="ja-JP" sz="2400" dirty="0"/>
              </a:p>
              <a:p>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1</m:t>
                            </m:r>
                          </m:e>
                          <m:sub>
                            <m:r>
                              <a:rPr lang="en-US" altLang="ja-JP" sz="2400" b="0" i="1" smtClean="0">
                                <a:latin typeface="Cambria Math" panose="02040503050406030204" pitchFamily="18" charset="0"/>
                              </a:rPr>
                              <m:t>𝐵</m:t>
                            </m:r>
                          </m:sub>
                        </m:sSub>
                      </m:e>
                    </m:d>
                  </m:oMath>
                </a14:m>
                <a:r>
                  <a:rPr lang="ja-JP" altLang="en-US" sz="2400" dirty="0"/>
                  <a:t>、</a:t>
                </a:r>
                <a14:m>
                  <m:oMath xmlns:m="http://schemas.openxmlformats.org/officeDocument/2006/math">
                    <m:d>
                      <m:dPr>
                        <m:ctrlPr>
                          <a:rPr lang="en-US" altLang="ja-JP" sz="2400" b="0" i="1" dirty="0" smtClean="0">
                            <a:latin typeface="Cambria Math" panose="02040503050406030204" pitchFamily="18" charset="0"/>
                          </a:rPr>
                        </m:ctrlPr>
                      </m:dPr>
                      <m:e>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2</m:t>
                            </m:r>
                          </m:e>
                          <m:sub>
                            <m:r>
                              <a:rPr lang="en-US" altLang="ja-JP" sz="2400" b="0" i="1" dirty="0" smtClean="0">
                                <a:latin typeface="Cambria Math" panose="02040503050406030204" pitchFamily="18" charset="0"/>
                              </a:rPr>
                              <m:t>𝐵</m:t>
                            </m:r>
                          </m:sub>
                        </m:sSub>
                      </m:e>
                    </m:d>
                  </m:oMath>
                </a14:m>
                <a:r>
                  <a:rPr lang="ja-JP" altLang="en-US" sz="2400" dirty="0"/>
                  <a:t>より</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𝐵</m:t>
                        </m:r>
                      </m:sub>
                    </m:sSub>
                  </m:oMath>
                </a14:m>
                <a:r>
                  <a:rPr lang="ja-JP" altLang="en-US" sz="2400" dirty="0"/>
                  <a:t>の範囲</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e>
                    </m:d>
                  </m:oMath>
                </a14:m>
                <a:r>
                  <a:rPr lang="ja-JP" altLang="en-US" sz="2400" dirty="0"/>
                  <a:t>式と</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a14:m>
                <a:r>
                  <a:rPr lang="ja-JP" altLang="en-US" sz="2400" dirty="0"/>
                  <a:t>の下限</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oMath>
                </a14:m>
                <a:r>
                  <a:rPr lang="ja-JP" altLang="en-US" sz="2400" dirty="0"/>
                  <a:t>が導かれた。</a:t>
                </a:r>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e>
                    </m:d>
                  </m:oMath>
                </a14:m>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oMath>
                </a14:m>
                <a:endParaRPr lang="en-US" altLang="ja-JP" sz="2400" dirty="0"/>
              </a:p>
              <a:p>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𝐴</m:t>
                        </m:r>
                      </m:sub>
                    </m:sSub>
                  </m:oMath>
                </a14:m>
                <a:r>
                  <a:rPr kumimoji="1" lang="ja-JP" altLang="en-US" sz="2400" dirty="0"/>
                  <a:t>について同様に</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oMath>
                </a14:m>
                <a:r>
                  <a:rPr kumimoji="1" lang="ja-JP" altLang="en-US" sz="2400" dirty="0"/>
                  <a:t>式より</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&lt;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m:oMathPara>
                </a14:m>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a14:m>
                <a:r>
                  <a:rPr lang="en-US" altLang="ja-JP" sz="2400" dirty="0"/>
                  <a:t>	</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1</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oMath>
                </a14:m>
                <a:endParaRPr lang="en-US" altLang="ja-JP" sz="2400" dirty="0"/>
              </a:p>
              <a:p>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oMath>
                </a14:m>
                <a:r>
                  <a:rPr kumimoji="1" lang="ja-JP" altLang="en-US" sz="2400" dirty="0"/>
                  <a:t>式より</a:t>
                </a:r>
                <a:endParaRPr kumimoji="1" lang="en-US" altLang="ja-JP" sz="2400" dirty="0"/>
              </a:p>
              <a:p>
                <a:pPr algn="ct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2</m:t>
                            </m:r>
                          </m:e>
                          <m:sub>
                            <m:r>
                              <a:rPr kumimoji="1" lang="en-US" altLang="ja-JP" sz="2400" b="0" i="1" smtClean="0">
                                <a:latin typeface="Cambria Math" panose="02040503050406030204" pitchFamily="18" charset="0"/>
                              </a:rPr>
                              <m:t>𝐴</m:t>
                            </m:r>
                          </m:sub>
                        </m:sSub>
                      </m:e>
                    </m:d>
                  </m:oMath>
                </a14:m>
                <a:endParaRPr kumimoji="1" lang="en-US" altLang="ja-JP" sz="2400" dirty="0"/>
              </a:p>
              <a:p>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1</m:t>
                            </m:r>
                          </m:e>
                          <m:sub>
                            <m:r>
                              <a:rPr lang="en-US" altLang="ja-JP" sz="2400" b="0" i="1" smtClean="0">
                                <a:latin typeface="Cambria Math" panose="02040503050406030204" pitchFamily="18" charset="0"/>
                              </a:rPr>
                              <m:t>𝐴</m:t>
                            </m:r>
                          </m:sub>
                        </m:sSub>
                      </m:e>
                    </m:d>
                  </m:oMath>
                </a14:m>
                <a:r>
                  <a:rPr lang="ja-JP" altLang="en-US" sz="2400" dirty="0"/>
                  <a:t>、</a:t>
                </a:r>
                <a14:m>
                  <m:oMath xmlns:m="http://schemas.openxmlformats.org/officeDocument/2006/math">
                    <m:d>
                      <m:dPr>
                        <m:ctrlPr>
                          <a:rPr lang="en-US" altLang="ja-JP" sz="2400" b="0" i="1" dirty="0" smtClean="0">
                            <a:latin typeface="Cambria Math" panose="02040503050406030204" pitchFamily="18" charset="0"/>
                          </a:rPr>
                        </m:ctrlPr>
                      </m:dPr>
                      <m:e>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2</m:t>
                            </m:r>
                          </m:e>
                          <m:sub>
                            <m:r>
                              <a:rPr lang="en-US" altLang="ja-JP" sz="2400" b="0" i="1" dirty="0" smtClean="0">
                                <a:latin typeface="Cambria Math" panose="02040503050406030204" pitchFamily="18" charset="0"/>
                              </a:rPr>
                              <m:t>𝐴</m:t>
                            </m:r>
                          </m:sub>
                        </m:sSub>
                      </m:e>
                    </m:d>
                  </m:oMath>
                </a14:m>
                <a:r>
                  <a:rPr lang="ja-JP" altLang="en-US" sz="2400" dirty="0"/>
                  <a:t>より</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𝐴</m:t>
                        </m:r>
                      </m:sub>
                    </m:sSub>
                  </m:oMath>
                </a14:m>
                <a:r>
                  <a:rPr lang="ja-JP" altLang="en-US" sz="2400" dirty="0"/>
                  <a:t>の範囲</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m:t>
                        </m:r>
                      </m:e>
                    </m:d>
                  </m:oMath>
                </a14:m>
                <a:r>
                  <a:rPr lang="ja-JP" altLang="en-US" sz="2400" dirty="0"/>
                  <a:t>式と</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oMath>
                </a14:m>
                <a:r>
                  <a:rPr lang="ja-JP" altLang="en-US" sz="2400" dirty="0"/>
                  <a:t>の下限</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6</m:t>
                        </m:r>
                      </m:e>
                    </m:d>
                  </m:oMath>
                </a14:m>
                <a:r>
                  <a:rPr lang="ja-JP" altLang="en-US" sz="2400" dirty="0"/>
                  <a:t>が導かれた。</a:t>
                </a: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m:t>
                        </m:r>
                      </m:e>
                    </m:d>
                  </m:oMath>
                </a14:m>
                <a:endParaRPr kumimoji="1"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lang="en-US" altLang="ja-JP" sz="2400" i="1" smtClean="0">
                        <a:latin typeface="Cambria Math" panose="02040503050406030204" pitchFamily="18" charset="0"/>
                      </a:rPr>
                      <m:t>−</m:t>
                    </m:r>
                    <m:r>
                      <m:rPr>
                        <m:sty m:val="p"/>
                      </m:rPr>
                      <a:rPr lang="en-US" altLang="ja-JP" sz="2400" smtClean="0">
                        <a:latin typeface="Cambria Math" panose="02040503050406030204" pitchFamily="18" charset="0"/>
                      </a:rPr>
                      <m:t>Δ</m:t>
                    </m:r>
                    <m:r>
                      <a:rPr lang="en-US" altLang="ja-JP" sz="2400" i="1">
                        <a:latin typeface="Cambria Math" panose="02040503050406030204" pitchFamily="18" charset="0"/>
                      </a:rPr>
                      <m:t>𝑣</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6</m:t>
                        </m:r>
                      </m:e>
                    </m:d>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9E3D41FE-F344-E9DB-8321-6A3DDC52A264}"/>
                  </a:ext>
                </a:extLst>
              </p:cNvPr>
              <p:cNvSpPr txBox="1">
                <a:spLocks noRot="1" noChangeAspect="1" noMove="1" noResize="1" noEditPoints="1" noAdjustHandles="1" noChangeArrowheads="1" noChangeShapeType="1" noTextEdit="1"/>
              </p:cNvSpPr>
              <p:nvPr/>
            </p:nvSpPr>
            <p:spPr>
              <a:xfrm>
                <a:off x="698090" y="1189703"/>
                <a:ext cx="10962968" cy="5262979"/>
              </a:xfrm>
              <a:prstGeom prst="rect">
                <a:avLst/>
              </a:prstGeom>
              <a:blipFill>
                <a:blip r:embed="rId2"/>
                <a:stretch>
                  <a:fillRect l="-16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A7918111-F720-35E6-D02F-46FC7B3CE8B0}"/>
              </a:ext>
            </a:extLst>
          </p:cNvPr>
          <p:cNvSpPr>
            <a:spLocks noGrp="1"/>
          </p:cNvSpPr>
          <p:nvPr>
            <p:ph type="sldNum" sz="quarter" idx="12"/>
          </p:nvPr>
        </p:nvSpPr>
        <p:spPr/>
        <p:txBody>
          <a:bodyPr/>
          <a:lstStyle/>
          <a:p>
            <a:fld id="{BAC09C9C-7DB0-444B-A568-405A39CC84C0}" type="slidenum">
              <a:rPr kumimoji="1" lang="ja-JP" altLang="en-US" smtClean="0"/>
              <a:t>3</a:t>
            </a:fld>
            <a:endParaRPr kumimoji="1" lang="ja-JP" altLang="en-US"/>
          </a:p>
        </p:txBody>
      </p:sp>
    </p:spTree>
    <p:extLst>
      <p:ext uri="{BB962C8B-B14F-4D97-AF65-F5344CB8AC3E}">
        <p14:creationId xmlns:p14="http://schemas.microsoft.com/office/powerpoint/2010/main" val="225333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53851-3A21-22FA-F5E8-919F452A7BD0}"/>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B7720B1-73E9-4418-9078-65081AD7C1C7}"/>
                  </a:ext>
                </a:extLst>
              </p:cNvPr>
              <p:cNvSpPr txBox="1"/>
              <p:nvPr/>
            </p:nvSpPr>
            <p:spPr>
              <a:xfrm>
                <a:off x="6096000" y="1634964"/>
                <a:ext cx="6184490" cy="4578754"/>
              </a:xfrm>
              <a:prstGeom prst="rect">
                <a:avLst/>
              </a:prstGeom>
              <a:noFill/>
            </p:spPr>
            <p:txBody>
              <a:bodyPr wrap="square" rtlCol="0">
                <a:spAutoFit/>
              </a:bodyPr>
              <a:lstStyle/>
              <a:p>
                <a:pPr algn="l"/>
                <a:r>
                  <a:rPr kumimoji="1" lang="ja-JP" altLang="en-US" sz="2400" dirty="0"/>
                  <a:t>設計要件</a:t>
                </a:r>
                <a:endParaRPr kumimoji="1" lang="en-US" altLang="ja-JP" sz="2400" dirty="0"/>
              </a:p>
              <a:p>
                <a:pPr marL="342900" indent="-342900" algn="l">
                  <a:buFont typeface="Arial" panose="020B0604020202020204" pitchFamily="34" charset="0"/>
                  <a:buChar char="•"/>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=±200 </m:t>
                    </m:r>
                    <m:r>
                      <m:rPr>
                        <m:sty m:val="p"/>
                      </m:rPr>
                      <a:rPr kumimoji="1" lang="en-US" altLang="ja-JP" sz="2400" b="0" i="0" smtClean="0">
                        <a:latin typeface="Cambria Math" panose="02040503050406030204" pitchFamily="18" charset="0"/>
                      </a:rPr>
                      <m:t>mV</m:t>
                    </m:r>
                  </m:oMath>
                </a14:m>
                <a:endParaRPr kumimoji="1" lang="en-US" altLang="ja-JP" sz="2400" dirty="0"/>
              </a:p>
              <a:p>
                <a:pPr marL="342900" indent="-342900" algn="l">
                  <a:buFont typeface="Arial" panose="020B0604020202020204" pitchFamily="34" charset="0"/>
                  <a:buChar char="•"/>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=±200 </m:t>
                    </m:r>
                    <m:r>
                      <m:rPr>
                        <m:sty m:val="p"/>
                      </m:rPr>
                      <a:rPr kumimoji="1" lang="en-US" altLang="ja-JP" sz="2400" b="0" i="0" smtClean="0">
                        <a:latin typeface="Cambria Math" panose="02040503050406030204" pitchFamily="18" charset="0"/>
                      </a:rPr>
                      <m:t>mV</m:t>
                    </m:r>
                  </m:oMath>
                </a14:m>
                <a:endParaRPr kumimoji="1" lang="en-US" altLang="ja-JP" sz="2400" b="0" dirty="0"/>
              </a:p>
              <a:p>
                <a:pPr algn="l"/>
                <a:endParaRPr kumimoji="1" lang="en-US" altLang="ja-JP" sz="2400" b="0" dirty="0"/>
              </a:p>
              <a:p>
                <a:pPr algn="ct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𝑡h</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𝑆</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𝑣</m:t>
                        </m:r>
                      </m:e>
                      <m:sub>
                        <m:r>
                          <a:rPr lang="en-US" altLang="ja-JP" sz="2000" b="0" i="1" smtClean="0">
                            <a:latin typeface="Cambria Math" panose="02040503050406030204" pitchFamily="18" charset="0"/>
                          </a:rPr>
                          <m:t>𝑖𝑛</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𝐵</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𝐴𝐵</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𝑡h</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𝑣</m:t>
                        </m:r>
                      </m:e>
                      <m:sub>
                        <m:r>
                          <a:rPr lang="en-US" altLang="ja-JP" sz="2000" b="0" i="1" smtClean="0">
                            <a:latin typeface="Cambria Math" panose="02040503050406030204" pitchFamily="18" charset="0"/>
                          </a:rPr>
                          <m:t>𝑖𝑛</m:t>
                        </m:r>
                      </m:sub>
                    </m:sSub>
                  </m:oMath>
                </a14:m>
                <a:r>
                  <a:rPr lang="en-US" altLang="ja-JP" sz="2000" dirty="0"/>
                  <a:t>	</a:t>
                </a:r>
                <a14:m>
                  <m:oMath xmlns:m="http://schemas.openxmlformats.org/officeDocument/2006/math">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3</m:t>
                        </m:r>
                      </m:e>
                    </m:d>
                  </m:oMath>
                </a14:m>
                <a:endParaRPr lang="en-US" altLang="ja-JP" sz="2000" dirty="0"/>
              </a:p>
              <a:p>
                <a:pPr algn="ct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𝐵</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𝑣</m:t>
                        </m:r>
                      </m:e>
                      <m:sub>
                        <m:r>
                          <a:rPr lang="en-US" altLang="ja-JP" sz="2000" b="0" i="1" smtClean="0">
                            <a:latin typeface="Cambria Math" panose="02040503050406030204" pitchFamily="18" charset="0"/>
                          </a:rPr>
                          <m:t>𝑖𝑛</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𝑡h</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𝐴𝐵</m:t>
                        </m:r>
                      </m:sub>
                    </m:sSub>
                  </m:oMath>
                </a14:m>
                <a:r>
                  <a:rPr lang="en-US" altLang="ja-JP" sz="2000" dirty="0"/>
                  <a:t>	</a:t>
                </a:r>
                <a14:m>
                  <m:oMath xmlns:m="http://schemas.openxmlformats.org/officeDocument/2006/math">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4</m:t>
                        </m:r>
                      </m:e>
                    </m:d>
                  </m:oMath>
                </a14:m>
                <a:endParaRPr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𝑡h</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𝐴𝐵</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𝐶𝑇𝑅𝐿</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m:t>
                          </m:r>
                        </m:sub>
                      </m:sSub>
                    </m:oMath>
                  </m:oMathPara>
                </a14:m>
                <a:endParaRPr kumimoji="1" lang="en-US" altLang="ja-JP" sz="2000" b="0" i="1" dirty="0">
                  <a:latin typeface="Cambria Math" panose="02040503050406030204" pitchFamily="18" charset="0"/>
                </a:endParaRPr>
              </a:p>
              <a:p>
                <a:pPr algn="ctr"/>
                <a14:m>
                  <m:oMath xmlns:m="http://schemas.openxmlformats.org/officeDocument/2006/math">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𝑜𝑢𝑡</m:t>
                        </m:r>
                      </m:sub>
                    </m:sSub>
                    <m:r>
                      <a:rPr lang="en-US" altLang="ja-JP" sz="2000" i="1">
                        <a:latin typeface="Cambria Math" panose="02040503050406030204" pitchFamily="18" charset="0"/>
                      </a:rPr>
                      <m:t>−</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𝑣</m:t>
                    </m:r>
                    <m:r>
                      <a:rPr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𝐴𝐵</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𝐶𝑇𝑅𝐿</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𝑡h</m:t>
                        </m:r>
                      </m:sub>
                    </m:sSub>
                  </m:oMath>
                </a14:m>
                <a:r>
                  <a:rPr kumimoji="1" lang="en-US" altLang="ja-JP" sz="2000" dirty="0"/>
                  <a:t>	</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5</m:t>
                        </m:r>
                      </m:e>
                    </m:d>
                  </m:oMath>
                </a14:m>
                <a:endParaRPr kumimoji="1" lang="en-US" altLang="ja-JP" sz="2000" dirty="0"/>
              </a:p>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𝐶𝑇𝑅𝐿</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𝑡h</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𝑜𝑢𝑡</m:t>
                        </m:r>
                      </m:sub>
                    </m:sSub>
                  </m:oMath>
                </a14:m>
                <a:r>
                  <a:rPr lang="en-US" altLang="ja-JP" sz="2000" dirty="0"/>
                  <a:t> </a:t>
                </a:r>
                <a14:m>
                  <m:oMath xmlns:m="http://schemas.openxmlformats.org/officeDocument/2006/math">
                    <m:r>
                      <a:rPr lang="en-US" altLang="ja-JP" sz="2000" i="1">
                        <a:latin typeface="Cambria Math" panose="02040503050406030204" pitchFamily="18" charset="0"/>
                      </a:rPr>
                      <m:t>−</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𝑣</m:t>
                    </m:r>
                    <m:r>
                      <a:rPr lang="en-US" altLang="ja-JP" sz="2000" i="1">
                        <a:latin typeface="Cambria Math" panose="02040503050406030204" pitchFamily="18" charset="0"/>
                      </a:rPr>
                      <m:t> </m:t>
                    </m:r>
                  </m:oMath>
                </a14:m>
                <a:r>
                  <a:rPr kumimoji="1" lang="en-US" altLang="ja-JP" sz="2000" dirty="0"/>
                  <a:t>	</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6</m:t>
                        </m:r>
                      </m:e>
                    </m:d>
                  </m:oMath>
                </a14:m>
                <a:endParaRPr kumimoji="1" lang="en-US" altLang="ja-JP" sz="2400" dirty="0"/>
              </a:p>
              <a:p>
                <a:pPr algn="ctr"/>
                <a:endParaRPr lang="en-US" altLang="ja-JP" sz="2400" dirty="0"/>
              </a:p>
              <a:p>
                <a:pPr algn="l"/>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=±300 </m:t>
                    </m:r>
                    <m:r>
                      <m:rPr>
                        <m:sty m:val="p"/>
                      </m:rPr>
                      <a:rPr kumimoji="1" lang="en-US" altLang="ja-JP" sz="2400" b="0" i="0" smtClean="0">
                        <a:latin typeface="Cambria Math" panose="02040503050406030204" pitchFamily="18" charset="0"/>
                      </a:rPr>
                      <m:t>mV</m:t>
                    </m:r>
                    <m:r>
                      <a:rPr lang="ja-JP" altLang="en-US" sz="2400" i="1">
                        <a:latin typeface="Cambria Math" panose="02040503050406030204" pitchFamily="18" charset="0"/>
                      </a:rPr>
                      <m:t>と</m:t>
                    </m:r>
                  </m:oMath>
                </a14:m>
                <a:r>
                  <a:rPr kumimoji="1" lang="ja-JP" altLang="en-US" sz="2400" dirty="0"/>
                  <a:t>すると</a:t>
                </a:r>
                <a:endParaRPr kumimoji="1" lang="en-US" altLang="ja-JP" sz="2400"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𝑑𝑑</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=1.5 </m:t>
                      </m:r>
                      <m:r>
                        <m:rPr>
                          <m:sty m:val="p"/>
                        </m:rPr>
                        <a:rPr kumimoji="1" lang="en-US" altLang="ja-JP" sz="2400" b="0" i="0" smtClean="0">
                          <a:latin typeface="Cambria Math" panose="02040503050406030204" pitchFamily="18" charset="0"/>
                        </a:rPr>
                        <m:t>V</m:t>
                      </m:r>
                    </m:oMath>
                  </m:oMathPara>
                </a14:m>
                <a:endParaRPr kumimoji="1" lang="en-US" altLang="ja-JP" sz="2400" dirty="0"/>
              </a:p>
              <a:p>
                <a:pPr algn="l"/>
                <a:r>
                  <a:rPr lang="ja-JP" altLang="en-US" sz="2400" dirty="0"/>
                  <a:t>と決められた。</a:t>
                </a:r>
                <a:endParaRPr kumimoji="1" lang="en-US" altLang="ja-JP" sz="2400" dirty="0"/>
              </a:p>
            </p:txBody>
          </p:sp>
        </mc:Choice>
        <mc:Fallback xmlns="">
          <p:sp>
            <p:nvSpPr>
              <p:cNvPr id="8" name="テキスト ボックス 7">
                <a:extLst>
                  <a:ext uri="{FF2B5EF4-FFF2-40B4-BE49-F238E27FC236}">
                    <a16:creationId xmlns:a16="http://schemas.microsoft.com/office/drawing/2014/main" id="{CB7720B1-73E9-4418-9078-65081AD7C1C7}"/>
                  </a:ext>
                </a:extLst>
              </p:cNvPr>
              <p:cNvSpPr txBox="1">
                <a:spLocks noRot="1" noChangeAspect="1" noMove="1" noResize="1" noEditPoints="1" noAdjustHandles="1" noChangeArrowheads="1" noChangeShapeType="1" noTextEdit="1"/>
              </p:cNvSpPr>
              <p:nvPr/>
            </p:nvSpPr>
            <p:spPr>
              <a:xfrm>
                <a:off x="6096000" y="1634964"/>
                <a:ext cx="6184490" cy="4578754"/>
              </a:xfrm>
              <a:prstGeom prst="rect">
                <a:avLst/>
              </a:prstGeom>
              <a:blipFill>
                <a:blip r:embed="rId2"/>
                <a:stretch>
                  <a:fillRect l="-1478" t="-1065" b="-2264"/>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DDF09E45-8093-B405-D2EF-82FD945781CB}"/>
              </a:ext>
            </a:extLst>
          </p:cNvPr>
          <p:cNvSpPr/>
          <p:nvPr/>
        </p:nvSpPr>
        <p:spPr>
          <a:xfrm>
            <a:off x="6096000" y="3036162"/>
            <a:ext cx="6096000" cy="16882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8C33FF2E-74B8-BDBA-3921-CFCA6B0E114B}"/>
              </a:ext>
            </a:extLst>
          </p:cNvPr>
          <p:cNvSpPr>
            <a:spLocks noGrp="1"/>
          </p:cNvSpPr>
          <p:nvPr>
            <p:ph type="sldNum" sz="quarter" idx="12"/>
          </p:nvPr>
        </p:nvSpPr>
        <p:spPr/>
        <p:txBody>
          <a:bodyPr/>
          <a:lstStyle/>
          <a:p>
            <a:fld id="{BAC09C9C-7DB0-444B-A568-405A39CC84C0}" type="slidenum">
              <a:rPr kumimoji="1" lang="ja-JP" altLang="en-US" smtClean="0"/>
              <a:t>4</a:t>
            </a:fld>
            <a:endParaRPr kumimoji="1" lang="ja-JP" altLang="en-US"/>
          </a:p>
        </p:txBody>
      </p:sp>
      <p:pic>
        <p:nvPicPr>
          <p:cNvPr id="6" name="図 5" descr="星のマーク&#10;&#10;中程度の精度で自動的に生成された説明">
            <a:extLst>
              <a:ext uri="{FF2B5EF4-FFF2-40B4-BE49-F238E27FC236}">
                <a16:creationId xmlns:a16="http://schemas.microsoft.com/office/drawing/2014/main" id="{CC677CEC-8C44-A68B-7774-22AB706A2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p:spTree>
    <p:extLst>
      <p:ext uri="{BB962C8B-B14F-4D97-AF65-F5344CB8AC3E}">
        <p14:creationId xmlns:p14="http://schemas.microsoft.com/office/powerpoint/2010/main" val="217820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67FD32D-0817-01F3-5393-46042A5A5443}"/>
              </a:ext>
            </a:extLst>
          </p:cNvPr>
          <p:cNvSpPr>
            <a:spLocks noGrp="1"/>
          </p:cNvSpPr>
          <p:nvPr>
            <p:ph type="sldNum" sz="quarter" idx="12"/>
          </p:nvPr>
        </p:nvSpPr>
        <p:spPr/>
        <p:txBody>
          <a:bodyPr/>
          <a:lstStyle/>
          <a:p>
            <a:fld id="{BAC09C9C-7DB0-444B-A568-405A39CC84C0}" type="slidenum">
              <a:rPr kumimoji="1" lang="ja-JP" altLang="en-US" smtClean="0"/>
              <a:t>5</a:t>
            </a:fld>
            <a:endParaRPr kumimoji="1" lang="ja-JP" altLang="en-US"/>
          </a:p>
        </p:txBody>
      </p:sp>
      <p:sp>
        <p:nvSpPr>
          <p:cNvPr id="3" name="タイトル 1">
            <a:extLst>
              <a:ext uri="{FF2B5EF4-FFF2-40B4-BE49-F238E27FC236}">
                <a16:creationId xmlns:a16="http://schemas.microsoft.com/office/drawing/2014/main" id="{818A041E-2DDD-A5A4-75A6-1FD08F9DD81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kumimoji="1" lang="ja-JP" altLang="en-US" dirty="0"/>
              <a:t>直流設計 </a:t>
            </a:r>
            <a:r>
              <a:rPr kumimoji="1" lang="en-US" altLang="ja-JP" dirty="0"/>
              <a:t>– </a:t>
            </a:r>
            <a:r>
              <a:rPr kumimoji="1" lang="ja-JP" altLang="en-US" dirty="0"/>
              <a:t>電圧範囲</a:t>
            </a:r>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6A086C2-A5A9-62C9-D035-CC282E3ABA57}"/>
                  </a:ext>
                </a:extLst>
              </p:cNvPr>
              <p:cNvSpPr txBox="1"/>
              <p:nvPr/>
            </p:nvSpPr>
            <p:spPr>
              <a:xfrm>
                <a:off x="501445" y="1027906"/>
                <a:ext cx="11189110" cy="5632311"/>
              </a:xfrm>
              <a:prstGeom prst="rect">
                <a:avLst/>
              </a:prstGeom>
              <a:noFill/>
            </p:spPr>
            <p:txBody>
              <a:bodyPr wrap="square" rtlCol="0">
                <a:spAutoFit/>
              </a:bodyPr>
              <a:lstStyle/>
              <a:p>
                <a:pPr algn="l"/>
                <a:r>
                  <a:rPr lang="ja-JP" altLang="en-US" sz="2400" dirty="0">
                    <a:latin typeface="Cambria Math" panose="02040503050406030204" pitchFamily="18" charset="0"/>
                  </a:rPr>
                  <a:t>今回はしきい電圧を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=0.5 </m:t>
                    </m:r>
                    <m:r>
                      <m:rPr>
                        <m:sty m:val="p"/>
                      </m:rPr>
                      <a:rPr lang="en-US" altLang="ja-JP" sz="2400" b="0" i="0" smtClean="0">
                        <a:latin typeface="Cambria Math" panose="02040503050406030204" pitchFamily="18" charset="0"/>
                      </a:rPr>
                      <m:t>V</m:t>
                    </m:r>
                  </m:oMath>
                </a14:m>
                <a:r>
                  <a:rPr kumimoji="1" lang="ja-JP" altLang="en-US" sz="2400" b="0" dirty="0">
                    <a:latin typeface="Cambria Math" panose="02040503050406030204" pitchFamily="18" charset="0"/>
                  </a:rPr>
                  <a:t>と一定値として計算した。</a:t>
                </a:r>
                <a:endParaRPr kumimoji="1" lang="en-US" altLang="ja-JP" sz="2400" b="0" dirty="0">
                  <a:latin typeface="Cambria Math" panose="02040503050406030204" pitchFamily="18" charset="0"/>
                </a:endParaRPr>
              </a:p>
              <a:p>
                <a:pPr algn="l"/>
                <a:endParaRPr kumimoji="1" lang="en-US" altLang="ja-JP" sz="2400" b="0" i="1" dirty="0">
                  <a:latin typeface="Cambria Math" panose="02040503050406030204" pitchFamily="18" charset="0"/>
                </a:endParaRPr>
              </a:p>
              <a:p>
                <a:pPr algn="l"/>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6</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𝑜𝑢𝑡</m:t>
                          </m:r>
                        </m:sub>
                      </m:sSub>
                      <m:r>
                        <m:rPr>
                          <m:nor/>
                        </m:rPr>
                        <a:rPr lang="en-US" altLang="ja-JP" sz="2400" dirty="0"/>
                        <m:t> </m:t>
                      </m:r>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oMath>
                  </m:oMathPara>
                </a14:m>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=1.5−0.2+0.5−0.2=1.6</m:t>
                      </m:r>
                    </m:oMath>
                  </m:oMathPara>
                </a14:m>
                <a:endParaRPr kumimoji="1" lang="en-US" altLang="ja-JP" sz="2400" b="0" i="1" dirty="0">
                  <a:latin typeface="Cambria Math" panose="02040503050406030204" pitchFamily="18" charset="0"/>
                </a:endParaRPr>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&lt;1.6</m:t>
                    </m:r>
                  </m:oMath>
                </a14:m>
                <a:r>
                  <a:rPr kumimoji="1" lang="en-US" altLang="ja-JP" sz="2400" b="0" i="1" dirty="0">
                    <a:latin typeface="Cambria Math" panose="02040503050406030204" pitchFamily="18" charset="0"/>
                  </a:rPr>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oMath>
                </a14:m>
                <a:endParaRPr kumimoji="1" lang="en-US" altLang="ja-JP" sz="2400" b="0" i="1" dirty="0">
                  <a:latin typeface="Cambria Math" panose="02040503050406030204" pitchFamily="18" charset="0"/>
                </a:endParaRPr>
              </a:p>
              <a:p>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m:t>
                        </m:r>
                      </m:e>
                    </m:d>
                  </m:oMath>
                </a14:m>
                <a:r>
                  <a:rPr kumimoji="1" lang="ja-JP" altLang="en-US" sz="2400" dirty="0"/>
                  <a:t>式、</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&lt;</m:t>
                      </m:r>
                      <m:r>
                        <a:rPr lang="en-US" altLang="ja-JP" sz="2400" b="0" i="1" smtClean="0">
                          <a:latin typeface="Cambria Math" panose="02040503050406030204" pitchFamily="18" charset="0"/>
                        </a:rPr>
                        <m:t>1.6</m:t>
                      </m:r>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b="0" i="0" smtClean="0">
                          <a:latin typeface="Cambria Math" panose="02040503050406030204" pitchFamily="18" charset="0"/>
                        </a:rPr>
                        <m:t>&lt;1.6</m:t>
                      </m:r>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&lt;1.6−</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=1.6−0.5−0.2=0.9</m:t>
                      </m:r>
                    </m:oMath>
                  </m:oMathPara>
                </a14:m>
                <a:endParaRPr kumimoji="1" lang="en-US" altLang="ja-JP" sz="2400" b="0" dirty="0"/>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&lt;0.9</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8</m:t>
                        </m:r>
                      </m:e>
                    </m:d>
                  </m:oMath>
                </a14:m>
                <a:endParaRPr kumimoji="1" lang="en-US" altLang="ja-JP" sz="2400" dirty="0"/>
              </a:p>
              <a:p>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4</m:t>
                        </m:r>
                      </m:e>
                    </m:d>
                  </m:oMath>
                </a14:m>
                <a:r>
                  <a:rPr kumimoji="1" lang="ja-JP" altLang="en-US" sz="2400" dirty="0"/>
                  <a:t>式、</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8</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&lt;0.</m:t>
                      </m:r>
                      <m:r>
                        <a:rPr kumimoji="1" lang="en-US" altLang="ja-JP" sz="2400" b="0" i="0" smtClean="0">
                          <a:latin typeface="Cambria Math" panose="02040503050406030204" pitchFamily="18" charset="0"/>
                        </a:rPr>
                        <m:t>9</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&lt;0.9−</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=0.9−0.2+0.5=1.2</m:t>
                      </m:r>
                    </m:oMath>
                  </m:oMathPara>
                </a14:m>
                <a:endParaRPr kumimoji="1" lang="en-US" altLang="ja-JP" sz="2400" b="0" dirty="0"/>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&lt;1.2</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9</m:t>
                        </m:r>
                      </m:e>
                    </m:d>
                  </m:oMath>
                </a14:m>
                <a:endParaRPr kumimoji="1" lang="ja-JP" altLang="en-US" sz="2400" dirty="0"/>
              </a:p>
            </p:txBody>
          </p:sp>
        </mc:Choice>
        <mc:Fallback xmlns="">
          <p:sp>
            <p:nvSpPr>
              <p:cNvPr id="5" name="テキスト ボックス 4">
                <a:extLst>
                  <a:ext uri="{FF2B5EF4-FFF2-40B4-BE49-F238E27FC236}">
                    <a16:creationId xmlns:a16="http://schemas.microsoft.com/office/drawing/2014/main" id="{36A086C2-A5A9-62C9-D035-CC282E3ABA57}"/>
                  </a:ext>
                </a:extLst>
              </p:cNvPr>
              <p:cNvSpPr txBox="1">
                <a:spLocks noRot="1" noChangeAspect="1" noMove="1" noResize="1" noEditPoints="1" noAdjustHandles="1" noChangeArrowheads="1" noChangeShapeType="1" noTextEdit="1"/>
              </p:cNvSpPr>
              <p:nvPr/>
            </p:nvSpPr>
            <p:spPr>
              <a:xfrm>
                <a:off x="501445" y="1027906"/>
                <a:ext cx="11189110" cy="5632311"/>
              </a:xfrm>
              <a:prstGeom prst="rect">
                <a:avLst/>
              </a:prstGeom>
              <a:blipFill>
                <a:blip r:embed="rId2"/>
                <a:stretch>
                  <a:fillRect l="-817" t="-7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0965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DAA81-5B05-C79B-5F5E-F78A773EC31B}"/>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p:sp>
        <p:nvSpPr>
          <p:cNvPr id="3" name="スライド番号プレースホルダー 2">
            <a:extLst>
              <a:ext uri="{FF2B5EF4-FFF2-40B4-BE49-F238E27FC236}">
                <a16:creationId xmlns:a16="http://schemas.microsoft.com/office/drawing/2014/main" id="{B3E0CA05-6043-2C1D-4B77-847F2C07C2FC}"/>
              </a:ext>
            </a:extLst>
          </p:cNvPr>
          <p:cNvSpPr>
            <a:spLocks noGrp="1"/>
          </p:cNvSpPr>
          <p:nvPr>
            <p:ph type="sldNum" sz="quarter" idx="12"/>
          </p:nvPr>
        </p:nvSpPr>
        <p:spPr/>
        <p:txBody>
          <a:bodyPr/>
          <a:lstStyle/>
          <a:p>
            <a:fld id="{BAC09C9C-7DB0-444B-A568-405A39CC84C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7943DB-B3E2-AC49-FA77-7947748FEF11}"/>
                  </a:ext>
                </a:extLst>
              </p:cNvPr>
              <p:cNvSpPr txBox="1"/>
              <p:nvPr/>
            </p:nvSpPr>
            <p:spPr>
              <a:xfrm>
                <a:off x="569258" y="1462703"/>
                <a:ext cx="11053483" cy="4893647"/>
              </a:xfrm>
              <a:prstGeom prst="rect">
                <a:avLst/>
              </a:prstGeom>
              <a:noFill/>
            </p:spPr>
            <p:txBody>
              <a:bodyPr wrap="square" rtlCol="0">
                <a:spAutoFit/>
              </a:bodyPr>
              <a:lstStyle/>
              <a:p>
                <a:pPr algn="l"/>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3</m:t>
                        </m:r>
                      </m:e>
                    </m:d>
                  </m:oMath>
                </a14:m>
                <a:r>
                  <a:rPr kumimoji="1" lang="ja-JP" altLang="en-US" sz="2400" dirty="0"/>
                  <a:t>式、</a:t>
                </a:r>
                <a14:m>
                  <m:oMath xmlns:m="http://schemas.openxmlformats.org/officeDocument/2006/math">
                    <m:d>
                      <m:dPr>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9</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𝐵</m:t>
                          </m:r>
                        </m:sub>
                      </m:sSub>
                      <m:r>
                        <a:rPr lang="en-US" altLang="ja-JP" sz="2400" b="0" i="1" smtClean="0">
                          <a:latin typeface="Cambria Math" panose="02040503050406030204" pitchFamily="18" charset="0"/>
                        </a:rPr>
                        <m:t>&lt;1.2</m:t>
                      </m:r>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=1.2−0.5−0.2=0.5</m:t>
                      </m:r>
                    </m:oMath>
                  </m:oMathPara>
                </a14:m>
                <a:endParaRPr kumimoji="1" lang="en-US" altLang="ja-JP" sz="2400" b="0" dirty="0"/>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&lt;0.5</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10</m:t>
                        </m:r>
                      </m:e>
                    </m:d>
                  </m:oMath>
                </a14:m>
                <a:endParaRPr kumimoji="1" lang="en-US" altLang="ja-JP" sz="2400" dirty="0"/>
              </a:p>
              <a:p>
                <a:pPr algn="l"/>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oMath>
                </a14:m>
                <a:r>
                  <a:rPr lang="ja-JP" altLang="en-US" sz="2400" dirty="0"/>
                  <a:t>を定数と考えると、</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e>
                    </m:d>
                  </m:oMath>
                </a14:m>
                <a:r>
                  <a:rPr lang="ja-JP" altLang="en-US" sz="2400" dirty="0"/>
                  <a:t>式より</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𝐵</m:t>
                          </m:r>
                        </m:sub>
                      </m:sSub>
                      <m:r>
                        <a:rPr lang="en-US" altLang="ja-JP" sz="2400" b="0" i="0" smtClean="0">
                          <a:latin typeface="Cambria Math" panose="02040503050406030204" pitchFamily="18" charset="0"/>
                        </a:rPr>
                        <m:t>&lt;1.2</m:t>
                      </m:r>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0.5+</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+0.2&lt;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m:oMathPara>
                </a14:m>
                <a:endParaRPr lang="en-US" altLang="ja-JP" sz="2400" b="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a14:m>
                <a:r>
                  <a:rPr lang="en-US" altLang="ja-JP" sz="2400" dirty="0"/>
                  <a:t> </a:t>
                </a:r>
                <a14:m>
                  <m:oMath xmlns:m="http://schemas.openxmlformats.org/officeDocument/2006/math">
                    <m:r>
                      <a:rPr lang="en-US" altLang="ja-JP" sz="2400">
                        <a:latin typeface="Cambria Math" panose="02040503050406030204" pitchFamily="18" charset="0"/>
                      </a:rPr>
                      <m:t>&lt;1.2</m:t>
                    </m:r>
                    <m:r>
                      <a:rPr lang="en-US" altLang="ja-JP" sz="2400" i="1">
                        <a:latin typeface="Cambria Math" panose="02040503050406030204" pitchFamily="18" charset="0"/>
                      </a:rPr>
                      <m:t> </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11</m:t>
                        </m:r>
                      </m:e>
                    </m:d>
                  </m:oMath>
                </a14:m>
                <a:endParaRPr lang="en-US" altLang="ja-JP" sz="2400" dirty="0"/>
              </a:p>
              <a:p>
                <a:pPr algn="l"/>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oMath>
                </a14:m>
                <a:r>
                  <a:rPr lang="ja-JP" altLang="en-US" sz="2400" dirty="0"/>
                  <a:t>式、</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11</m:t>
                        </m:r>
                      </m:e>
                    </m:d>
                  </m:oMath>
                </a14:m>
                <a:r>
                  <a:rPr lang="ja-JP" altLang="en-US" sz="2400" dirty="0"/>
                  <a:t>式より</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&lt;0.9</m:t>
                      </m:r>
                    </m:oMath>
                  </m:oMathPara>
                </a14:m>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+0.7+0.2−0.5&lt;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m:oMathPara>
                </a14:m>
                <a:endParaRPr lang="en-US" altLang="ja-JP" sz="2400" b="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i="1">
                        <a:latin typeface="Cambria Math" panose="02040503050406030204" pitchFamily="18" charset="0"/>
                      </a:rPr>
                      <m:t>&lt;0.9</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m:t>
                        </m:r>
                      </m:e>
                    </m:d>
                  </m:oMath>
                </a14:m>
                <a:endParaRPr kumimoji="1" lang="ja-JP" altLang="en-US" sz="2400" dirty="0"/>
              </a:p>
            </p:txBody>
          </p:sp>
        </mc:Choice>
        <mc:Fallback xmlns="">
          <p:sp>
            <p:nvSpPr>
              <p:cNvPr id="6" name="テキスト ボックス 5">
                <a:extLst>
                  <a:ext uri="{FF2B5EF4-FFF2-40B4-BE49-F238E27FC236}">
                    <a16:creationId xmlns:a16="http://schemas.microsoft.com/office/drawing/2014/main" id="{667943DB-B3E2-AC49-FA77-7947748FEF11}"/>
                  </a:ext>
                </a:extLst>
              </p:cNvPr>
              <p:cNvSpPr txBox="1">
                <a:spLocks noRot="1" noChangeAspect="1" noMove="1" noResize="1" noEditPoints="1" noAdjustHandles="1" noChangeArrowheads="1" noChangeShapeType="1" noTextEdit="1"/>
              </p:cNvSpPr>
              <p:nvPr/>
            </p:nvSpPr>
            <p:spPr>
              <a:xfrm>
                <a:off x="569258" y="1462703"/>
                <a:ext cx="11053483" cy="4893647"/>
              </a:xfrm>
              <a:prstGeom prst="rect">
                <a:avLst/>
              </a:prstGeom>
              <a:blipFill>
                <a:blip r:embed="rId2"/>
                <a:stretch>
                  <a:fillRect l="-110" t="-9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589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2BE0F-E340-0674-8009-7D5F47362093}"/>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p:sp>
        <p:nvSpPr>
          <p:cNvPr id="3" name="スライド番号プレースホルダー 2">
            <a:extLst>
              <a:ext uri="{FF2B5EF4-FFF2-40B4-BE49-F238E27FC236}">
                <a16:creationId xmlns:a16="http://schemas.microsoft.com/office/drawing/2014/main" id="{CCC66B7E-0C63-340B-D81E-D3562F356555}"/>
              </a:ext>
            </a:extLst>
          </p:cNvPr>
          <p:cNvSpPr>
            <a:spLocks noGrp="1"/>
          </p:cNvSpPr>
          <p:nvPr>
            <p:ph type="sldNum" sz="quarter" idx="12"/>
          </p:nvPr>
        </p:nvSpPr>
        <p:spPr/>
        <p:txBody>
          <a:bodyPr/>
          <a:lstStyle/>
          <a:p>
            <a:fld id="{BAC09C9C-7DB0-444B-A568-405A39CC84C0}" type="slidenum">
              <a:rPr kumimoji="1" lang="ja-JP" altLang="en-US" smtClean="0"/>
              <a:t>7</a:t>
            </a:fld>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5E0AABF-16F0-7CA2-809A-CB277E86A9F3}"/>
                  </a:ext>
                </a:extLst>
              </p:cNvPr>
              <p:cNvSpPr txBox="1"/>
              <p:nvPr/>
            </p:nvSpPr>
            <p:spPr>
              <a:xfrm>
                <a:off x="493059" y="1580216"/>
                <a:ext cx="11205882" cy="4524315"/>
              </a:xfrm>
              <a:prstGeom prst="rect">
                <a:avLst/>
              </a:prstGeom>
              <a:noFill/>
            </p:spPr>
            <p:txBody>
              <a:bodyPr wrap="square" rtlCol="0">
                <a:spAutoFit/>
              </a:bodyPr>
              <a:lstStyle/>
              <a:p>
                <a:pPr algn="l"/>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m:t>
                        </m:r>
                      </m:e>
                    </m:d>
                  </m:oMath>
                </a14:m>
                <a:r>
                  <a:rPr kumimoji="1" lang="ja-JP" altLang="en-US" sz="2400" dirty="0"/>
                  <a:t>式、</a:t>
                </a:r>
                <a14:m>
                  <m:oMath xmlns:m="http://schemas.openxmlformats.org/officeDocument/2006/math">
                    <m:d>
                      <m:dPr>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12</m:t>
                        </m:r>
                      </m:e>
                    </m:d>
                  </m:oMath>
                </a14:m>
                <a:r>
                  <a:rPr kumimoji="1" lang="ja-JP" altLang="en-US" sz="2400" dirty="0"/>
                  <a:t>式より</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&lt;1.6</m:t>
                      </m:r>
                    </m:oMath>
                  </m:oMathPara>
                </a14:m>
                <a:endParaRPr lang="en-US" altLang="ja-JP" sz="2400" dirty="0"/>
              </a:p>
              <a:p>
                <a:pPr algn="ct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m:oMathPara>
                </a14:m>
                <a:endParaRPr lang="en-US" altLang="ja-JP" sz="2400" b="0" dirty="0"/>
              </a:p>
              <a:p>
                <a:pPr algn="ct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0.5+</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+0.4+0.2&lt;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m:oMathPara>
                </a14:m>
                <a:endParaRPr lang="en-US" altLang="ja-JP" sz="2400" b="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+1.1&lt;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&lt;1.6</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oMath>
                </a14:m>
                <a:endParaRPr lang="en-US" altLang="ja-JP" sz="2400" b="0" dirty="0"/>
              </a:p>
              <a:p>
                <a:endParaRPr lang="en-US" altLang="ja-JP" sz="2400" dirty="0"/>
              </a:p>
              <a:p>
                <a:pPr algn="l"/>
                <a:r>
                  <a:rPr lang="ja-JP" altLang="en-US" sz="2400" dirty="0"/>
                  <a:t>以上をまとめると</a:t>
                </a: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&lt;0.5</m:t>
                    </m:r>
                  </m:oMath>
                </a14:m>
                <a:r>
                  <a:rPr kumimoji="1" lang="en-US" altLang="ja-JP" sz="2400" dirty="0"/>
                  <a:t>	</a:t>
                </a:r>
                <a:r>
                  <a:rPr kumimoji="1" lang="ja-JP" altLang="en-US" sz="2400" dirty="0"/>
                  <a:t>　　　</a:t>
                </a:r>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10</m:t>
                        </m:r>
                      </m:e>
                    </m:d>
                  </m:oMath>
                </a14:m>
                <a:endParaRPr kumimoji="1"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a14:m>
                <a:r>
                  <a:rPr lang="en-US" altLang="ja-JP" sz="2400" dirty="0"/>
                  <a:t> </a:t>
                </a:r>
                <a14:m>
                  <m:oMath xmlns:m="http://schemas.openxmlformats.org/officeDocument/2006/math">
                    <m:r>
                      <a:rPr lang="en-US" altLang="ja-JP" sz="2400">
                        <a:latin typeface="Cambria Math" panose="02040503050406030204" pitchFamily="18" charset="0"/>
                      </a:rPr>
                      <m:t>&lt;1.2</m:t>
                    </m:r>
                    <m:r>
                      <a:rPr lang="en-US" altLang="ja-JP" sz="2400" i="1">
                        <a:latin typeface="Cambria Math" panose="02040503050406030204" pitchFamily="18" charset="0"/>
                      </a:rPr>
                      <m:t> </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11</m:t>
                        </m:r>
                      </m:e>
                    </m:d>
                  </m:oMath>
                </a14:m>
                <a:endParaRPr kumimoji="1"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i="1">
                        <a:latin typeface="Cambria Math" panose="02040503050406030204" pitchFamily="18" charset="0"/>
                      </a:rPr>
                      <m:t>&lt;0.9</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m:t>
                        </m:r>
                      </m:e>
                    </m:d>
                  </m:oMath>
                </a14:m>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+1.1&lt;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&lt;1.6</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oMath>
                </a14:m>
                <a:endParaRPr lang="en-US" altLang="ja-JP" sz="2400" b="0" dirty="0"/>
              </a:p>
              <a:p>
                <a:endParaRPr lang="en-US" altLang="ja-JP" sz="2400" b="0" dirty="0"/>
              </a:p>
            </p:txBody>
          </p:sp>
        </mc:Choice>
        <mc:Fallback xmlns="">
          <p:sp>
            <p:nvSpPr>
              <p:cNvPr id="4" name="テキスト ボックス 3">
                <a:extLst>
                  <a:ext uri="{FF2B5EF4-FFF2-40B4-BE49-F238E27FC236}">
                    <a16:creationId xmlns:a16="http://schemas.microsoft.com/office/drawing/2014/main" id="{65E0AABF-16F0-7CA2-809A-CB277E86A9F3}"/>
                  </a:ext>
                </a:extLst>
              </p:cNvPr>
              <p:cNvSpPr txBox="1">
                <a:spLocks noRot="1" noChangeAspect="1" noMove="1" noResize="1" noEditPoints="1" noAdjustHandles="1" noChangeArrowheads="1" noChangeShapeType="1" noTextEdit="1"/>
              </p:cNvSpPr>
              <p:nvPr/>
            </p:nvSpPr>
            <p:spPr>
              <a:xfrm>
                <a:off x="493059" y="1580216"/>
                <a:ext cx="11205882" cy="4524315"/>
              </a:xfrm>
              <a:prstGeom prst="rect">
                <a:avLst/>
              </a:prstGeom>
              <a:blipFill>
                <a:blip r:embed="rId2"/>
                <a:stretch>
                  <a:fillRect l="-871" t="-10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466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95E2874-9223-4EBC-7EB9-6A73D60EEC92}"/>
              </a:ext>
            </a:extLst>
          </p:cNvPr>
          <p:cNvSpPr>
            <a:spLocks noGrp="1"/>
          </p:cNvSpPr>
          <p:nvPr>
            <p:ph type="sldNum" sz="quarter" idx="12"/>
          </p:nvPr>
        </p:nvSpPr>
        <p:spPr/>
        <p:txBody>
          <a:bodyPr/>
          <a:lstStyle/>
          <a:p>
            <a:fld id="{BAC09C9C-7DB0-444B-A568-405A39CC84C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6007400-3C2B-6289-98BB-D0E44B993CD7}"/>
                  </a:ext>
                </a:extLst>
              </p:cNvPr>
              <p:cNvSpPr txBox="1"/>
              <p:nvPr/>
            </p:nvSpPr>
            <p:spPr>
              <a:xfrm>
                <a:off x="6559850" y="1554588"/>
                <a:ext cx="5702711" cy="4388189"/>
              </a:xfrm>
              <a:prstGeom prst="rect">
                <a:avLst/>
              </a:prstGeom>
              <a:noFill/>
            </p:spPr>
            <p:txBody>
              <a:bodyPr wrap="square" rtlCol="0">
                <a:spAutoFit/>
              </a:bodyPr>
              <a:lstStyle/>
              <a:p>
                <a:r>
                  <a:rPr kumimoji="1" lang="ja-JP" altLang="en-US" sz="2400" dirty="0"/>
                  <a:t>ギルバート乗算回路の利得について、</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=2</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𝐵</m:t>
                              </m:r>
                            </m:sub>
                          </m:sSub>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m:oMathPara>
                </a14:m>
                <a:endParaRPr kumimoji="1" lang="en-US" altLang="ja-JP" sz="2400" dirty="0"/>
              </a:p>
              <a:p>
                <a:r>
                  <a:rPr lang="ja-JP" altLang="en-US" sz="2400" dirty="0"/>
                  <a:t>で計算できる。ただし、</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oMath>
                </a14:m>
                <a:r>
                  <a:rPr kumimoji="1" lang="ja-JP" altLang="en-US" sz="2400" dirty="0"/>
                  <a:t>はそれぞれ</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𝐵</m:t>
                        </m:r>
                      </m:sub>
                    </m:sSub>
                  </m:oMath>
                </a14:m>
                <a:r>
                  <a:rPr kumimoji="1" lang="ja-JP" altLang="en-US" sz="2400" dirty="0"/>
                  <a:t>の</a:t>
                </a:r>
                <a14:m>
                  <m:oMath xmlns:m="http://schemas.openxmlformats.org/officeDocument/2006/math">
                    <m:f>
                      <m:fPr>
                        <m:ctrlPr>
                          <a:rPr kumimoji="1" lang="en-US" altLang="ja-JP" sz="2400" b="0" i="1" dirty="0" smtClean="0">
                            <a:latin typeface="Cambria Math" panose="02040503050406030204" pitchFamily="18" charset="0"/>
                          </a:rPr>
                        </m:ctrlPr>
                      </m:fPr>
                      <m:num>
                        <m:r>
                          <a:rPr kumimoji="1" lang="en-US" altLang="ja-JP" sz="2400" b="0" i="1" dirty="0" smtClean="0">
                            <a:latin typeface="Cambria Math" panose="02040503050406030204" pitchFamily="18" charset="0"/>
                          </a:rPr>
                          <m:t>𝜇</m:t>
                        </m:r>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𝐶</m:t>
                            </m:r>
                          </m:e>
                          <m:sub>
                            <m:r>
                              <a:rPr kumimoji="1" lang="en-US" altLang="ja-JP" sz="2400" b="0" i="1" dirty="0" smtClean="0">
                                <a:latin typeface="Cambria Math" panose="02040503050406030204" pitchFamily="18" charset="0"/>
                              </a:rPr>
                              <m:t>𝑜𝑥</m:t>
                            </m:r>
                          </m:sub>
                        </m:sSub>
                      </m:num>
                      <m:den>
                        <m:r>
                          <a:rPr kumimoji="1" lang="en-US" altLang="ja-JP" sz="2400" b="0" i="1" dirty="0" smtClean="0">
                            <a:latin typeface="Cambria Math" panose="02040503050406030204" pitchFamily="18" charset="0"/>
                          </a:rPr>
                          <m:t>2</m:t>
                        </m:r>
                      </m:den>
                    </m:f>
                    <m:r>
                      <a:rPr kumimoji="1" lang="en-US" altLang="ja-JP" sz="2400" b="0" i="1" dirty="0" smtClean="0">
                        <a:latin typeface="Cambria Math" panose="02040503050406030204" pitchFamily="18" charset="0"/>
                      </a:rPr>
                      <m:t>⋅</m:t>
                    </m:r>
                    <m:f>
                      <m:fPr>
                        <m:ctrlPr>
                          <a:rPr kumimoji="1" lang="en-US" altLang="ja-JP" sz="2400" b="0" i="1" dirty="0" smtClean="0">
                            <a:latin typeface="Cambria Math" panose="02040503050406030204" pitchFamily="18" charset="0"/>
                          </a:rPr>
                        </m:ctrlPr>
                      </m:fPr>
                      <m:num>
                        <m:r>
                          <a:rPr kumimoji="1" lang="en-US" altLang="ja-JP" sz="2400" b="0" i="1" dirty="0" smtClean="0">
                            <a:latin typeface="Cambria Math" panose="02040503050406030204" pitchFamily="18" charset="0"/>
                          </a:rPr>
                          <m:t>𝑊</m:t>
                        </m:r>
                      </m:num>
                      <m:den>
                        <m:r>
                          <a:rPr kumimoji="1" lang="en-US" altLang="ja-JP" sz="2400" b="0" i="1" dirty="0" smtClean="0">
                            <a:latin typeface="Cambria Math" panose="02040503050406030204" pitchFamily="18" charset="0"/>
                          </a:rPr>
                          <m:t>𝐿</m:t>
                        </m:r>
                      </m:den>
                    </m:f>
                  </m:oMath>
                </a14:m>
                <a:r>
                  <a:rPr kumimoji="1" lang="ja-JP" altLang="en-US" sz="2400" dirty="0"/>
                  <a:t>である。</a:t>
                </a:r>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𝐵</m:t>
                        </m:r>
                      </m:sub>
                    </m:sSub>
                  </m:oMath>
                </a14:m>
                <a:r>
                  <a:rPr kumimoji="1" lang="ja-JP" altLang="en-US" sz="2400" dirty="0"/>
                  <a:t>の</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𝐺𝑆</m:t>
                        </m:r>
                      </m:sub>
                    </m:sSub>
                  </m:oMath>
                </a14:m>
                <a:r>
                  <a:rPr kumimoji="1" lang="ja-JP" altLang="en-US" sz="2400" dirty="0"/>
                  <a:t>がそれぞれ等しいとき、電流の比から</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oMath>
                  </m:oMathPara>
                </a14:m>
                <a:endParaRPr kumimoji="1" lang="en-US" altLang="ja-JP" sz="2400" dirty="0"/>
              </a:p>
              <a:p>
                <a:r>
                  <a:rPr lang="ja-JP" altLang="en-US" sz="2400" dirty="0"/>
                  <a:t>である。したがって</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𝑜𝑢𝑡</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8</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m:oMathPara>
                </a14:m>
                <a:endParaRPr kumimoji="1" lang="en-US" altLang="ja-JP" sz="2400" dirty="0"/>
              </a:p>
              <a:p>
                <a:r>
                  <a:rPr kumimoji="1" lang="ja-JP" altLang="en-US" sz="2400" dirty="0"/>
                  <a:t>と書ける。</a:t>
                </a:r>
                <a:endParaRPr kumimoji="1" lang="en-US" altLang="ja-JP" sz="2400" dirty="0"/>
              </a:p>
            </p:txBody>
          </p:sp>
        </mc:Choice>
        <mc:Fallback xmlns="">
          <p:sp>
            <p:nvSpPr>
              <p:cNvPr id="3" name="テキスト ボックス 2">
                <a:extLst>
                  <a:ext uri="{FF2B5EF4-FFF2-40B4-BE49-F238E27FC236}">
                    <a16:creationId xmlns:a16="http://schemas.microsoft.com/office/drawing/2014/main" id="{26007400-3C2B-6289-98BB-D0E44B993CD7}"/>
                  </a:ext>
                </a:extLst>
              </p:cNvPr>
              <p:cNvSpPr txBox="1">
                <a:spLocks noRot="1" noChangeAspect="1" noMove="1" noResize="1" noEditPoints="1" noAdjustHandles="1" noChangeArrowheads="1" noChangeShapeType="1" noTextEdit="1"/>
              </p:cNvSpPr>
              <p:nvPr/>
            </p:nvSpPr>
            <p:spPr>
              <a:xfrm>
                <a:off x="6559850" y="1554588"/>
                <a:ext cx="5702711" cy="4388189"/>
              </a:xfrm>
              <a:prstGeom prst="rect">
                <a:avLst/>
              </a:prstGeom>
              <a:blipFill>
                <a:blip r:embed="rId2"/>
                <a:stretch>
                  <a:fillRect l="-1603" t="-1111" b="-2222"/>
                </a:stretch>
              </a:blipFill>
            </p:spPr>
            <p:txBody>
              <a:bodyPr/>
              <a:lstStyle/>
              <a:p>
                <a:r>
                  <a:rPr lang="ja-JP" altLang="en-US">
                    <a:noFill/>
                  </a:rPr>
                  <a:t> </a:t>
                </a:r>
              </a:p>
            </p:txBody>
          </p:sp>
        </mc:Fallback>
      </mc:AlternateContent>
      <p:sp>
        <p:nvSpPr>
          <p:cNvPr id="4" name="タイトル 1">
            <a:extLst>
              <a:ext uri="{FF2B5EF4-FFF2-40B4-BE49-F238E27FC236}">
                <a16:creationId xmlns:a16="http://schemas.microsoft.com/office/drawing/2014/main" id="{B46D1E0B-128E-7BC3-8FA0-ED9F8ED2776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kumimoji="1" lang="ja-JP" altLang="en-US" dirty="0"/>
              <a:t>直流設計 </a:t>
            </a:r>
            <a:r>
              <a:rPr kumimoji="1" lang="en-US" altLang="ja-JP" dirty="0"/>
              <a:t>– </a:t>
            </a:r>
            <a:r>
              <a:rPr kumimoji="1" lang="ja-JP" altLang="en-US" dirty="0"/>
              <a:t>電圧範囲</a:t>
            </a:r>
            <a:endParaRPr lang="ja-JP" altLang="en-US" dirty="0"/>
          </a:p>
        </p:txBody>
      </p:sp>
      <p:pic>
        <p:nvPicPr>
          <p:cNvPr id="6" name="図 5" descr="星のマーク&#10;&#10;中程度の精度で自動的に生成された説明">
            <a:extLst>
              <a:ext uri="{FF2B5EF4-FFF2-40B4-BE49-F238E27FC236}">
                <a16:creationId xmlns:a16="http://schemas.microsoft.com/office/drawing/2014/main" id="{48490E50-0077-F646-F028-3E3462F89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p:spTree>
    <p:extLst>
      <p:ext uri="{BB962C8B-B14F-4D97-AF65-F5344CB8AC3E}">
        <p14:creationId xmlns:p14="http://schemas.microsoft.com/office/powerpoint/2010/main" val="124273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17B031-6C3A-4904-0015-F4D5E72D9D3A}"/>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p:sp>
        <p:nvSpPr>
          <p:cNvPr id="3" name="スライド番号プレースホルダー 2">
            <a:extLst>
              <a:ext uri="{FF2B5EF4-FFF2-40B4-BE49-F238E27FC236}">
                <a16:creationId xmlns:a16="http://schemas.microsoft.com/office/drawing/2014/main" id="{199BBD87-ED15-553F-E244-CAC8B285E5A0}"/>
              </a:ext>
            </a:extLst>
          </p:cNvPr>
          <p:cNvSpPr>
            <a:spLocks noGrp="1"/>
          </p:cNvSpPr>
          <p:nvPr>
            <p:ph type="sldNum" sz="quarter" idx="12"/>
          </p:nvPr>
        </p:nvSpPr>
        <p:spPr/>
        <p:txBody>
          <a:bodyPr/>
          <a:lstStyle/>
          <a:p>
            <a:fld id="{BAC09C9C-7DB0-444B-A568-405A39CC84C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58ED32-E0FC-C79C-FD3C-75A3DCF0CF79}"/>
                  </a:ext>
                </a:extLst>
              </p:cNvPr>
              <p:cNvSpPr txBox="1"/>
              <p:nvPr/>
            </p:nvSpPr>
            <p:spPr>
              <a:xfrm>
                <a:off x="838200" y="1873624"/>
                <a:ext cx="10515600" cy="4154984"/>
              </a:xfrm>
              <a:prstGeom prst="rect">
                <a:avLst/>
              </a:prstGeom>
              <a:noFill/>
            </p:spPr>
            <p:txBody>
              <a:bodyPr wrap="square" rtlCol="0">
                <a:spAutoFit/>
              </a:bodyPr>
              <a:lstStyle/>
              <a:p>
                <a:pPr algn="l"/>
                <a:r>
                  <a:rPr kumimoji="1" lang="ja-JP" altLang="en-US" sz="2400" dirty="0"/>
                  <a:t>今回は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=0. </m:t>
                    </m:r>
                    <m:r>
                      <a:rPr kumimoji="1" lang="en-US" altLang="ja-JP" sz="2400" b="0" i="0" smtClean="0">
                        <a:latin typeface="Cambria Math" panose="02040503050406030204" pitchFamily="18" charset="0"/>
                      </a:rPr>
                      <m:t>3 </m:t>
                    </m:r>
                    <m:r>
                      <m:rPr>
                        <m:sty m:val="p"/>
                      </m:rPr>
                      <a:rPr kumimoji="1" lang="en-US" altLang="ja-JP" sz="2400" b="0" i="0" smtClean="0">
                        <a:latin typeface="Cambria Math" panose="02040503050406030204" pitchFamily="18" charset="0"/>
                      </a:rPr>
                      <m:t>V</m:t>
                    </m:r>
                  </m:oMath>
                </a14:m>
                <a:r>
                  <a:rPr kumimoji="1" lang="ja-JP" altLang="en-US" sz="2400" dirty="0"/>
                  <a:t>、</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𝐼</m:t>
                        </m:r>
                      </m:e>
                      <m:sub>
                        <m:r>
                          <a:rPr kumimoji="1" lang="en-US" altLang="ja-JP" sz="2400" b="0" i="1" dirty="0" smtClean="0">
                            <a:latin typeface="Cambria Math" panose="02040503050406030204" pitchFamily="18" charset="0"/>
                          </a:rPr>
                          <m:t>𝑆</m:t>
                        </m:r>
                      </m:sub>
                    </m:sSub>
                    <m:r>
                      <a:rPr kumimoji="1" lang="en-US" altLang="ja-JP" sz="2400" b="0" i="1" dirty="0" smtClean="0">
                        <a:latin typeface="Cambria Math" panose="02040503050406030204" pitchFamily="18" charset="0"/>
                      </a:rPr>
                      <m:t>=1 </m:t>
                    </m:r>
                    <m:r>
                      <m:rPr>
                        <m:sty m:val="p"/>
                      </m:rPr>
                      <a:rPr kumimoji="1" lang="en-US" altLang="ja-JP" sz="2400" b="0" i="0" dirty="0" smtClean="0">
                        <a:latin typeface="Cambria Math" panose="02040503050406030204" pitchFamily="18" charset="0"/>
                      </a:rPr>
                      <m:t>mA</m:t>
                    </m:r>
                  </m:oMath>
                </a14:m>
                <a:r>
                  <a:rPr kumimoji="1" lang="ja-JP" altLang="en-US" sz="2400" dirty="0"/>
                  <a:t>とした。</a:t>
                </a:r>
                <a:endParaRPr kumimoji="1" lang="en-US" altLang="ja-JP" sz="2400" dirty="0"/>
              </a:p>
              <a:p>
                <a:pPr algn="l"/>
                <a:r>
                  <a:rPr kumimoji="1" lang="ja-JP" altLang="en-US" sz="2400" dirty="0"/>
                  <a:t>この時、</a:t>
                </a:r>
                <a:endParaRPr kumimoji="1" lang="en-US" altLang="ja-JP" sz="2400" dirty="0"/>
              </a:p>
              <a:p>
                <a:pPr algn="ctr"/>
                <a14:m>
                  <m:oMath xmlns:m="http://schemas.openxmlformats.org/officeDocument/2006/math">
                    <m:r>
                      <a:rPr lang="en-US" altLang="ja-JP" sz="2400" i="1">
                        <a:latin typeface="Cambria Math" panose="02040503050406030204" pitchFamily="18" charset="0"/>
                      </a:rPr>
                      <m:t>1</m:t>
                    </m:r>
                    <m:r>
                      <a:rPr lang="en-US" altLang="ja-JP" sz="2400" b="0" i="1" smtClean="0">
                        <a:latin typeface="Cambria Math" panose="02040503050406030204" pitchFamily="18" charset="0"/>
                      </a:rPr>
                      <m:t>.0&lt;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a14:m>
                <a:r>
                  <a:rPr lang="en-US" altLang="ja-JP" sz="2400" dirty="0"/>
                  <a:t> </a:t>
                </a:r>
                <a14:m>
                  <m:oMath xmlns:m="http://schemas.openxmlformats.org/officeDocument/2006/math">
                    <m:r>
                      <a:rPr lang="en-US" altLang="ja-JP" sz="2400">
                        <a:latin typeface="Cambria Math" panose="02040503050406030204" pitchFamily="18" charset="0"/>
                      </a:rPr>
                      <m:t>&lt;1.2</m:t>
                    </m:r>
                  </m:oMath>
                </a14:m>
                <a:endParaRPr kumimoji="1" lang="en-US" altLang="ja-JP" sz="2400" dirty="0"/>
              </a:p>
              <a:p>
                <a:pPr algn="ct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0</m:t>
                      </m:r>
                      <m:r>
                        <a:rPr lang="en-US" altLang="ja-JP" sz="2400" b="0" i="1" smtClean="0">
                          <a:latin typeface="Cambria Math" panose="02040503050406030204" pitchFamily="18" charset="0"/>
                        </a:rPr>
                        <m:t>.7&lt;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i="1">
                          <a:latin typeface="Cambria Math" panose="02040503050406030204" pitchFamily="18" charset="0"/>
                        </a:rPr>
                        <m:t>&lt;0.9</m:t>
                      </m:r>
                    </m:oMath>
                  </m:oMathPara>
                </a14:m>
                <a:endParaRPr lang="en-US" altLang="ja-JP" sz="2400" dirty="0"/>
              </a:p>
              <a:p>
                <a:pPr algn="ct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1.4&lt;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&lt;1.6</m:t>
                      </m:r>
                    </m:oMath>
                  </m:oMathPara>
                </a14:m>
                <a:endParaRPr lang="en-US" altLang="ja-JP" sz="2400" b="0" dirty="0"/>
              </a:p>
              <a:p>
                <a:pPr algn="l"/>
                <a:r>
                  <a:rPr lang="ja-JP" altLang="en-US" sz="2400" dirty="0"/>
                  <a:t>であり、</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a14:m>
                <a:r>
                  <a:rPr lang="ja-JP" altLang="en-US" sz="2400" dirty="0"/>
                  <a:t>を仮定している。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a14:m>
                <a:r>
                  <a:rPr lang="ja-JP" altLang="en-US" sz="2400" dirty="0"/>
                  <a:t>を範囲の中間で使えば、</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=1.1 </m:t>
                    </m:r>
                    <m:r>
                      <m:rPr>
                        <m:sty m:val="p"/>
                      </m:rPr>
                      <a:rPr lang="en-US" altLang="ja-JP" sz="2400" b="0" i="0" smtClean="0">
                        <a:latin typeface="Cambria Math" panose="02040503050406030204" pitchFamily="18" charset="0"/>
                      </a:rPr>
                      <m:t>V</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=0.8 </m:t>
                    </m:r>
                    <m:r>
                      <m:rPr>
                        <m:sty m:val="p"/>
                      </m:rPr>
                      <a:rPr lang="en-US" altLang="ja-JP" sz="2400" b="0" i="0" smtClean="0">
                        <a:latin typeface="Cambria Math" panose="02040503050406030204" pitchFamily="18" charset="0"/>
                      </a:rPr>
                      <m:t>V</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=1.5 </m:t>
                    </m:r>
                    <m:r>
                      <m:rPr>
                        <m:sty m:val="p"/>
                      </m:rPr>
                      <a:rPr lang="en-US" altLang="ja-JP" sz="2400" b="0" i="0" smtClean="0">
                        <a:latin typeface="Cambria Math" panose="02040503050406030204" pitchFamily="18" charset="0"/>
                      </a:rPr>
                      <m:t>V</m:t>
                    </m:r>
                  </m:oMath>
                </a14:m>
                <a:r>
                  <a:rPr lang="ja-JP" altLang="en-US" sz="2400" dirty="0"/>
                  <a:t>と決められる。</a:t>
                </a:r>
                <a:endParaRPr lang="en-US" altLang="ja-JP" sz="2400" dirty="0"/>
              </a:p>
              <a:p>
                <a:pPr algn="l"/>
                <a:endParaRPr lang="en-US" altLang="ja-JP" sz="2400" dirty="0"/>
              </a:p>
              <a:p>
                <a:pPr algn="l"/>
                <a:r>
                  <a:rPr lang="ja-JP" altLang="en-US" sz="2400" dirty="0"/>
                  <a:t>実際には基板バイアス効果により、</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𝑀</m:t>
                        </m:r>
                      </m:e>
                      <m:sub>
                        <m:r>
                          <a:rPr lang="en-US" altLang="ja-JP" sz="2400" b="0" i="1" smtClean="0">
                            <a:latin typeface="Cambria Math" panose="02040503050406030204" pitchFamily="18" charset="0"/>
                          </a:rPr>
                          <m:t>𝐴</m:t>
                        </m:r>
                      </m:sub>
                    </m:sSub>
                  </m:oMath>
                </a14:m>
                <a:r>
                  <a:rPr lang="ja-JP" altLang="en-US" sz="2400" dirty="0"/>
                  <a:t>と</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𝑀</m:t>
                        </m:r>
                      </m:e>
                      <m:sub>
                        <m:r>
                          <a:rPr lang="en-US" altLang="ja-JP" sz="2400" b="0" i="1" dirty="0" smtClean="0">
                            <a:latin typeface="Cambria Math" panose="02040503050406030204" pitchFamily="18" charset="0"/>
                          </a:rPr>
                          <m:t>𝐵</m:t>
                        </m:r>
                      </m:sub>
                    </m:sSub>
                  </m:oMath>
                </a14:m>
                <a:r>
                  <a:rPr lang="ja-JP" altLang="en-US" sz="2400" dirty="0"/>
                  <a:t>のしきい電圧が異なるので、</a:t>
                </a:r>
                <a:r>
                  <a:rPr lang="en-US" altLang="ja-JP" sz="2400" dirty="0" err="1"/>
                  <a:t>mos</a:t>
                </a:r>
                <a:r>
                  <a:rPr lang="ja-JP" altLang="en-US" sz="2400" dirty="0"/>
                  <a:t>単体でのシミュレーションを行いゲートソース間電圧を調整した。</a:t>
                </a:r>
                <a:endParaRPr lang="en-US" altLang="ja-JP" sz="2400" dirty="0"/>
              </a:p>
              <a:p>
                <a:pPr algn="l"/>
                <a:endParaRPr kumimoji="1" lang="ja-JP" altLang="en-US" sz="2400" dirty="0"/>
              </a:p>
            </p:txBody>
          </p:sp>
        </mc:Choice>
        <mc:Fallback xmlns="">
          <p:sp>
            <p:nvSpPr>
              <p:cNvPr id="4" name="テキスト ボックス 3">
                <a:extLst>
                  <a:ext uri="{FF2B5EF4-FFF2-40B4-BE49-F238E27FC236}">
                    <a16:creationId xmlns:a16="http://schemas.microsoft.com/office/drawing/2014/main" id="{3A58ED32-E0FC-C79C-FD3C-75A3DCF0CF79}"/>
                  </a:ext>
                </a:extLst>
              </p:cNvPr>
              <p:cNvSpPr txBox="1">
                <a:spLocks noRot="1" noChangeAspect="1" noMove="1" noResize="1" noEditPoints="1" noAdjustHandles="1" noChangeArrowheads="1" noChangeShapeType="1" noTextEdit="1"/>
              </p:cNvSpPr>
              <p:nvPr/>
            </p:nvSpPr>
            <p:spPr>
              <a:xfrm>
                <a:off x="838200" y="1873624"/>
                <a:ext cx="10515600" cy="4154984"/>
              </a:xfrm>
              <a:prstGeom prst="rect">
                <a:avLst/>
              </a:prstGeom>
              <a:blipFill>
                <a:blip r:embed="rId2"/>
                <a:stretch>
                  <a:fillRect l="-928" t="-11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05068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1506</Words>
  <Application>Microsoft Office PowerPoint</Application>
  <PresentationFormat>ワイド画面</PresentationFormat>
  <Paragraphs>233</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游ゴシック Light</vt:lpstr>
      <vt:lpstr>Arial</vt:lpstr>
      <vt:lpstr>Cambria Math</vt:lpstr>
      <vt:lpstr>Office テーマ</vt:lpstr>
      <vt:lpstr>進捗報告</vt:lpstr>
      <vt:lpstr>直流設計 – 電圧範囲</vt:lpstr>
      <vt:lpstr>PowerPoint プレゼンテーション</vt:lpstr>
      <vt:lpstr>直流設計 – 電圧範囲</vt:lpstr>
      <vt:lpstr>PowerPoint プレゼンテーション</vt:lpstr>
      <vt:lpstr>直流設計 – 電圧範囲</vt:lpstr>
      <vt:lpstr>直流設計 – 電圧範囲</vt:lpstr>
      <vt:lpstr>PowerPoint プレゼンテーション</vt:lpstr>
      <vt:lpstr>直流設計 – 電圧範囲</vt:lpstr>
      <vt:lpstr>M_Cの設計</vt:lpstr>
      <vt:lpstr>M_A,M_Bの設計</vt:lpstr>
      <vt:lpstr>M_A,M_Bの設計</vt:lpstr>
      <vt:lpstr>しきい電圧の推定</vt:lpstr>
      <vt:lpstr>しきい電圧の推定</vt:lpstr>
      <vt:lpstr>M_A,M_Bのしきい電圧</vt:lpstr>
      <vt:lpstr>設計値</vt:lpstr>
      <vt:lpstr>直流解析</vt:lpstr>
      <vt:lpstr>DC解析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KOJIMAHIKARU</dc:creator>
  <cp:lastModifiedBy>KOJIMAHIKARU</cp:lastModifiedBy>
  <cp:revision>14</cp:revision>
  <dcterms:created xsi:type="dcterms:W3CDTF">2023-06-29T13:58:00Z</dcterms:created>
  <dcterms:modified xsi:type="dcterms:W3CDTF">2023-07-02T19:29:58Z</dcterms:modified>
</cp:coreProperties>
</file>