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8"/>
  </p:notesMasterIdLst>
  <p:sldIdLst>
    <p:sldId id="353" r:id="rId2"/>
    <p:sldId id="348" r:id="rId3"/>
    <p:sldId id="349" r:id="rId4"/>
    <p:sldId id="350" r:id="rId5"/>
    <p:sldId id="351" r:id="rId6"/>
    <p:sldId id="31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D9CE5D-61FA-482B-8052-138F7A63320C}" type="datetimeFigureOut">
              <a:rPr kumimoji="1" lang="ja-JP" altLang="en-US" smtClean="0"/>
              <a:t>2023/9/26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AB8E24-7DA5-4C4A-BA38-CC2EA76EDC84}" type="slidenum">
              <a:rPr kumimoji="1" lang="ja-JP" altLang="en-US" smtClean="0"/>
              <a:t>‹#›</a:t>
            </a:fld>
            <a:endParaRPr kumimoji="1" lang="ja-JP" altLang="en-US"/>
          </a:p>
        </p:txBody>
      </p:sp>
    </p:spTree>
    <p:extLst>
      <p:ext uri="{BB962C8B-B14F-4D97-AF65-F5344CB8AC3E}">
        <p14:creationId xmlns:p14="http://schemas.microsoft.com/office/powerpoint/2010/main" val="3432089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5254F-312E-0F6E-C5CF-16BF74899F7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B48CD2A-7ABD-1BF4-1234-C3A32B2F3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068A297-141B-80B0-0780-5A62858DFDE8}"/>
              </a:ext>
            </a:extLst>
          </p:cNvPr>
          <p:cNvSpPr>
            <a:spLocks noGrp="1"/>
          </p:cNvSpPr>
          <p:nvPr>
            <p:ph type="dt" sz="half" idx="10"/>
          </p:nvPr>
        </p:nvSpPr>
        <p:spPr/>
        <p:txBody>
          <a:bodyPr/>
          <a:lstStyle/>
          <a:p>
            <a:fld id="{CA916B0A-B1DB-4993-8DCF-EFEF8B581A66}" type="datetime1">
              <a:rPr kumimoji="1" lang="ja-JP" altLang="en-US" smtClean="0"/>
              <a:t>2023/9/26</a:t>
            </a:fld>
            <a:endParaRPr kumimoji="1" lang="ja-JP" altLang="en-US"/>
          </a:p>
        </p:txBody>
      </p:sp>
      <p:sp>
        <p:nvSpPr>
          <p:cNvPr id="5" name="フッター プレースホルダー 4">
            <a:extLst>
              <a:ext uri="{FF2B5EF4-FFF2-40B4-BE49-F238E27FC236}">
                <a16:creationId xmlns:a16="http://schemas.microsoft.com/office/drawing/2014/main" id="{4A2AC721-B87A-4373-5BC1-308FD602020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7B49807-26C4-FCD0-1E60-30F545913562}"/>
              </a:ext>
            </a:extLst>
          </p:cNvPr>
          <p:cNvSpPr>
            <a:spLocks noGrp="1"/>
          </p:cNvSpPr>
          <p:nvPr>
            <p:ph type="sldNum" sz="quarter" idx="12"/>
          </p:nvPr>
        </p:nvSpPr>
        <p:spPr/>
        <p:txBody>
          <a:bodyPr/>
          <a:lstStyle/>
          <a:p>
            <a:fld id="{7C7E7249-DBBF-4205-994E-BA9E6B4E52F4}" type="slidenum">
              <a:rPr kumimoji="1" lang="ja-JP" altLang="en-US" smtClean="0"/>
              <a:t>‹#›</a:t>
            </a:fld>
            <a:endParaRPr kumimoji="1" lang="ja-JP" altLang="en-US"/>
          </a:p>
        </p:txBody>
      </p:sp>
    </p:spTree>
    <p:extLst>
      <p:ext uri="{BB962C8B-B14F-4D97-AF65-F5344CB8AC3E}">
        <p14:creationId xmlns:p14="http://schemas.microsoft.com/office/powerpoint/2010/main" val="1099128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1A20F0-E8FF-FCD3-1682-B8EDF03DE2D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FDE9D5A-A474-2AA0-7F91-B8C17C8891D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377149-9357-5AC4-CE27-FF03DA96E805}"/>
              </a:ext>
            </a:extLst>
          </p:cNvPr>
          <p:cNvSpPr>
            <a:spLocks noGrp="1"/>
          </p:cNvSpPr>
          <p:nvPr>
            <p:ph type="dt" sz="half" idx="10"/>
          </p:nvPr>
        </p:nvSpPr>
        <p:spPr/>
        <p:txBody>
          <a:bodyPr/>
          <a:lstStyle/>
          <a:p>
            <a:fld id="{B3508203-7DD5-467C-9241-F9EBF3773BD2}" type="datetime1">
              <a:rPr kumimoji="1" lang="ja-JP" altLang="en-US" smtClean="0"/>
              <a:t>2023/9/26</a:t>
            </a:fld>
            <a:endParaRPr kumimoji="1" lang="ja-JP" altLang="en-US"/>
          </a:p>
        </p:txBody>
      </p:sp>
      <p:sp>
        <p:nvSpPr>
          <p:cNvPr id="5" name="フッター プレースホルダー 4">
            <a:extLst>
              <a:ext uri="{FF2B5EF4-FFF2-40B4-BE49-F238E27FC236}">
                <a16:creationId xmlns:a16="http://schemas.microsoft.com/office/drawing/2014/main" id="{DDB7F866-AB7D-1CD6-10A5-B28EE7ABC9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05FDB0-4EF6-AA6C-B347-369A88056C42}"/>
              </a:ext>
            </a:extLst>
          </p:cNvPr>
          <p:cNvSpPr>
            <a:spLocks noGrp="1"/>
          </p:cNvSpPr>
          <p:nvPr>
            <p:ph type="sldNum" sz="quarter" idx="12"/>
          </p:nvPr>
        </p:nvSpPr>
        <p:spPr/>
        <p:txBody>
          <a:bodyPr/>
          <a:lstStyle/>
          <a:p>
            <a:fld id="{7C7E7249-DBBF-4205-994E-BA9E6B4E52F4}" type="slidenum">
              <a:rPr kumimoji="1" lang="ja-JP" altLang="en-US" smtClean="0"/>
              <a:t>‹#›</a:t>
            </a:fld>
            <a:endParaRPr kumimoji="1" lang="ja-JP" altLang="en-US"/>
          </a:p>
        </p:txBody>
      </p:sp>
    </p:spTree>
    <p:extLst>
      <p:ext uri="{BB962C8B-B14F-4D97-AF65-F5344CB8AC3E}">
        <p14:creationId xmlns:p14="http://schemas.microsoft.com/office/powerpoint/2010/main" val="153778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CF87B89-A997-6CD3-8BDD-2E6576C5FB3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E3B3EA0-83F2-CE01-B05A-B21BBC17F68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9EC6226-7A39-80AB-0AD5-692699C71271}"/>
              </a:ext>
            </a:extLst>
          </p:cNvPr>
          <p:cNvSpPr>
            <a:spLocks noGrp="1"/>
          </p:cNvSpPr>
          <p:nvPr>
            <p:ph type="dt" sz="half" idx="10"/>
          </p:nvPr>
        </p:nvSpPr>
        <p:spPr/>
        <p:txBody>
          <a:bodyPr/>
          <a:lstStyle/>
          <a:p>
            <a:fld id="{8D80C124-4D56-4A4A-8642-885793FFCB06}" type="datetime1">
              <a:rPr kumimoji="1" lang="ja-JP" altLang="en-US" smtClean="0"/>
              <a:t>2023/9/26</a:t>
            </a:fld>
            <a:endParaRPr kumimoji="1" lang="ja-JP" altLang="en-US"/>
          </a:p>
        </p:txBody>
      </p:sp>
      <p:sp>
        <p:nvSpPr>
          <p:cNvPr id="5" name="フッター プレースホルダー 4">
            <a:extLst>
              <a:ext uri="{FF2B5EF4-FFF2-40B4-BE49-F238E27FC236}">
                <a16:creationId xmlns:a16="http://schemas.microsoft.com/office/drawing/2014/main" id="{5F01E02B-BC68-A4FC-14F6-9292490A55B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C05EB40-EB1A-1085-47C3-36AD26CC5FE1}"/>
              </a:ext>
            </a:extLst>
          </p:cNvPr>
          <p:cNvSpPr>
            <a:spLocks noGrp="1"/>
          </p:cNvSpPr>
          <p:nvPr>
            <p:ph type="sldNum" sz="quarter" idx="12"/>
          </p:nvPr>
        </p:nvSpPr>
        <p:spPr/>
        <p:txBody>
          <a:bodyPr/>
          <a:lstStyle/>
          <a:p>
            <a:fld id="{7C7E7249-DBBF-4205-994E-BA9E6B4E52F4}" type="slidenum">
              <a:rPr kumimoji="1" lang="ja-JP" altLang="en-US" smtClean="0"/>
              <a:t>‹#›</a:t>
            </a:fld>
            <a:endParaRPr kumimoji="1" lang="ja-JP" altLang="en-US"/>
          </a:p>
        </p:txBody>
      </p:sp>
    </p:spTree>
    <p:extLst>
      <p:ext uri="{BB962C8B-B14F-4D97-AF65-F5344CB8AC3E}">
        <p14:creationId xmlns:p14="http://schemas.microsoft.com/office/powerpoint/2010/main" val="1245621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C063F-BD82-0197-48C5-490265D33D9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C864FE6-F9E5-91F9-C26D-BA3ED5B01F7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D3C9FD-7D8E-2B28-3AB3-8F15178AAD01}"/>
              </a:ext>
            </a:extLst>
          </p:cNvPr>
          <p:cNvSpPr>
            <a:spLocks noGrp="1"/>
          </p:cNvSpPr>
          <p:nvPr>
            <p:ph type="dt" sz="half" idx="10"/>
          </p:nvPr>
        </p:nvSpPr>
        <p:spPr/>
        <p:txBody>
          <a:bodyPr/>
          <a:lstStyle/>
          <a:p>
            <a:fld id="{EA5FCBFE-164A-4A22-B925-18149354243A}" type="datetime1">
              <a:rPr kumimoji="1" lang="ja-JP" altLang="en-US" smtClean="0"/>
              <a:t>2023/9/26</a:t>
            </a:fld>
            <a:endParaRPr kumimoji="1" lang="ja-JP" altLang="en-US"/>
          </a:p>
        </p:txBody>
      </p:sp>
      <p:sp>
        <p:nvSpPr>
          <p:cNvPr id="5" name="フッター プレースホルダー 4">
            <a:extLst>
              <a:ext uri="{FF2B5EF4-FFF2-40B4-BE49-F238E27FC236}">
                <a16:creationId xmlns:a16="http://schemas.microsoft.com/office/drawing/2014/main" id="{017543A1-4434-D43D-5DD4-4C2711B2FA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1F3CFE-6F47-6D8D-69EC-14BAC7DEEB55}"/>
              </a:ext>
            </a:extLst>
          </p:cNvPr>
          <p:cNvSpPr>
            <a:spLocks noGrp="1"/>
          </p:cNvSpPr>
          <p:nvPr>
            <p:ph type="sldNum" sz="quarter" idx="12"/>
          </p:nvPr>
        </p:nvSpPr>
        <p:spPr/>
        <p:txBody>
          <a:bodyPr/>
          <a:lstStyle/>
          <a:p>
            <a:fld id="{7C7E7249-DBBF-4205-994E-BA9E6B4E52F4}" type="slidenum">
              <a:rPr kumimoji="1" lang="ja-JP" altLang="en-US" smtClean="0"/>
              <a:t>‹#›</a:t>
            </a:fld>
            <a:endParaRPr kumimoji="1" lang="ja-JP" altLang="en-US"/>
          </a:p>
        </p:txBody>
      </p:sp>
    </p:spTree>
    <p:extLst>
      <p:ext uri="{BB962C8B-B14F-4D97-AF65-F5344CB8AC3E}">
        <p14:creationId xmlns:p14="http://schemas.microsoft.com/office/powerpoint/2010/main" val="3010019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78CF25-E525-34DA-4BB8-0413B485CA6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839BB0-A079-D369-A831-C8B6376E23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A58F3BE-2576-440B-4AB6-41D8416BF54A}"/>
              </a:ext>
            </a:extLst>
          </p:cNvPr>
          <p:cNvSpPr>
            <a:spLocks noGrp="1"/>
          </p:cNvSpPr>
          <p:nvPr>
            <p:ph type="dt" sz="half" idx="10"/>
          </p:nvPr>
        </p:nvSpPr>
        <p:spPr/>
        <p:txBody>
          <a:bodyPr/>
          <a:lstStyle/>
          <a:p>
            <a:fld id="{0C3F089E-634E-43F2-80BF-90F7AE078B84}" type="datetime1">
              <a:rPr kumimoji="1" lang="ja-JP" altLang="en-US" smtClean="0"/>
              <a:t>2023/9/26</a:t>
            </a:fld>
            <a:endParaRPr kumimoji="1" lang="ja-JP" altLang="en-US"/>
          </a:p>
        </p:txBody>
      </p:sp>
      <p:sp>
        <p:nvSpPr>
          <p:cNvPr id="5" name="フッター プレースホルダー 4">
            <a:extLst>
              <a:ext uri="{FF2B5EF4-FFF2-40B4-BE49-F238E27FC236}">
                <a16:creationId xmlns:a16="http://schemas.microsoft.com/office/drawing/2014/main" id="{BCC158A1-473E-DA9B-30A4-7324BA076D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5F95DE-53B4-59A0-B99A-6B2F03257E29}"/>
              </a:ext>
            </a:extLst>
          </p:cNvPr>
          <p:cNvSpPr>
            <a:spLocks noGrp="1"/>
          </p:cNvSpPr>
          <p:nvPr>
            <p:ph type="sldNum" sz="quarter" idx="12"/>
          </p:nvPr>
        </p:nvSpPr>
        <p:spPr/>
        <p:txBody>
          <a:bodyPr/>
          <a:lstStyle/>
          <a:p>
            <a:fld id="{7C7E7249-DBBF-4205-994E-BA9E6B4E52F4}" type="slidenum">
              <a:rPr kumimoji="1" lang="ja-JP" altLang="en-US" smtClean="0"/>
              <a:t>‹#›</a:t>
            </a:fld>
            <a:endParaRPr kumimoji="1" lang="ja-JP" altLang="en-US"/>
          </a:p>
        </p:txBody>
      </p:sp>
    </p:spTree>
    <p:extLst>
      <p:ext uri="{BB962C8B-B14F-4D97-AF65-F5344CB8AC3E}">
        <p14:creationId xmlns:p14="http://schemas.microsoft.com/office/powerpoint/2010/main" val="1995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AA5DF1-1EB5-1040-49AB-BB448360659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389E91B-20E0-C366-6CFE-419B6C0FB1B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F0B0760-E028-37E5-62B8-534776D4F6A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5DD02EF-9EE4-CE2A-ECF9-C476AE4DB704}"/>
              </a:ext>
            </a:extLst>
          </p:cNvPr>
          <p:cNvSpPr>
            <a:spLocks noGrp="1"/>
          </p:cNvSpPr>
          <p:nvPr>
            <p:ph type="dt" sz="half" idx="10"/>
          </p:nvPr>
        </p:nvSpPr>
        <p:spPr/>
        <p:txBody>
          <a:bodyPr/>
          <a:lstStyle/>
          <a:p>
            <a:fld id="{4CF99ADF-D65A-4F03-84A9-0E4DCD8C8486}" type="datetime1">
              <a:rPr kumimoji="1" lang="ja-JP" altLang="en-US" smtClean="0"/>
              <a:t>2023/9/26</a:t>
            </a:fld>
            <a:endParaRPr kumimoji="1" lang="ja-JP" altLang="en-US"/>
          </a:p>
        </p:txBody>
      </p:sp>
      <p:sp>
        <p:nvSpPr>
          <p:cNvPr id="6" name="フッター プレースホルダー 5">
            <a:extLst>
              <a:ext uri="{FF2B5EF4-FFF2-40B4-BE49-F238E27FC236}">
                <a16:creationId xmlns:a16="http://schemas.microsoft.com/office/drawing/2014/main" id="{E03F053E-38A9-8B43-B9AD-C5398AF5E89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96C896E-A1D3-8143-1D70-55FE0AA883CE}"/>
              </a:ext>
            </a:extLst>
          </p:cNvPr>
          <p:cNvSpPr>
            <a:spLocks noGrp="1"/>
          </p:cNvSpPr>
          <p:nvPr>
            <p:ph type="sldNum" sz="quarter" idx="12"/>
          </p:nvPr>
        </p:nvSpPr>
        <p:spPr/>
        <p:txBody>
          <a:bodyPr/>
          <a:lstStyle/>
          <a:p>
            <a:fld id="{7C7E7249-DBBF-4205-994E-BA9E6B4E52F4}" type="slidenum">
              <a:rPr kumimoji="1" lang="ja-JP" altLang="en-US" smtClean="0"/>
              <a:t>‹#›</a:t>
            </a:fld>
            <a:endParaRPr kumimoji="1" lang="ja-JP" altLang="en-US"/>
          </a:p>
        </p:txBody>
      </p:sp>
    </p:spTree>
    <p:extLst>
      <p:ext uri="{BB962C8B-B14F-4D97-AF65-F5344CB8AC3E}">
        <p14:creationId xmlns:p14="http://schemas.microsoft.com/office/powerpoint/2010/main" val="752648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1947BE-768D-6D96-85E5-B13F71BE626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6AC1066-9901-5741-5578-633097A992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E8680A1-EAA6-676D-CBB3-0C9F465A6BF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75CB5B4-9C01-34D2-5DAE-0E81691304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CBB067F-CE97-9C51-569C-F798C6BE260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00B33F5-E505-7DB0-1E3C-30B1E9546AF9}"/>
              </a:ext>
            </a:extLst>
          </p:cNvPr>
          <p:cNvSpPr>
            <a:spLocks noGrp="1"/>
          </p:cNvSpPr>
          <p:nvPr>
            <p:ph type="dt" sz="half" idx="10"/>
          </p:nvPr>
        </p:nvSpPr>
        <p:spPr/>
        <p:txBody>
          <a:bodyPr/>
          <a:lstStyle/>
          <a:p>
            <a:fld id="{330CE2E5-3EA6-424E-A72F-6566F0FFFA6B}" type="datetime1">
              <a:rPr kumimoji="1" lang="ja-JP" altLang="en-US" smtClean="0"/>
              <a:t>2023/9/26</a:t>
            </a:fld>
            <a:endParaRPr kumimoji="1" lang="ja-JP" altLang="en-US"/>
          </a:p>
        </p:txBody>
      </p:sp>
      <p:sp>
        <p:nvSpPr>
          <p:cNvPr id="8" name="フッター プレースホルダー 7">
            <a:extLst>
              <a:ext uri="{FF2B5EF4-FFF2-40B4-BE49-F238E27FC236}">
                <a16:creationId xmlns:a16="http://schemas.microsoft.com/office/drawing/2014/main" id="{209EDFF9-E506-49D3-B448-8E22DD70265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68EED46-CAC0-DFB5-3138-7493B72F538D}"/>
              </a:ext>
            </a:extLst>
          </p:cNvPr>
          <p:cNvSpPr>
            <a:spLocks noGrp="1"/>
          </p:cNvSpPr>
          <p:nvPr>
            <p:ph type="sldNum" sz="quarter" idx="12"/>
          </p:nvPr>
        </p:nvSpPr>
        <p:spPr/>
        <p:txBody>
          <a:bodyPr/>
          <a:lstStyle/>
          <a:p>
            <a:fld id="{7C7E7249-DBBF-4205-994E-BA9E6B4E52F4}" type="slidenum">
              <a:rPr kumimoji="1" lang="ja-JP" altLang="en-US" smtClean="0"/>
              <a:t>‹#›</a:t>
            </a:fld>
            <a:endParaRPr kumimoji="1" lang="ja-JP" altLang="en-US"/>
          </a:p>
        </p:txBody>
      </p:sp>
    </p:spTree>
    <p:extLst>
      <p:ext uri="{BB962C8B-B14F-4D97-AF65-F5344CB8AC3E}">
        <p14:creationId xmlns:p14="http://schemas.microsoft.com/office/powerpoint/2010/main" val="1914772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44C2FB-3288-BCFD-7BE1-04AF1CBA1CD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B709BA7-25DA-79AA-53DA-1932F5186A8E}"/>
              </a:ext>
            </a:extLst>
          </p:cNvPr>
          <p:cNvSpPr>
            <a:spLocks noGrp="1"/>
          </p:cNvSpPr>
          <p:nvPr>
            <p:ph type="dt" sz="half" idx="10"/>
          </p:nvPr>
        </p:nvSpPr>
        <p:spPr/>
        <p:txBody>
          <a:bodyPr/>
          <a:lstStyle/>
          <a:p>
            <a:fld id="{1D557DF3-7998-4376-8D22-99A55CF5E1F2}" type="datetime1">
              <a:rPr kumimoji="1" lang="ja-JP" altLang="en-US" smtClean="0"/>
              <a:t>2023/9/26</a:t>
            </a:fld>
            <a:endParaRPr kumimoji="1" lang="ja-JP" altLang="en-US"/>
          </a:p>
        </p:txBody>
      </p:sp>
      <p:sp>
        <p:nvSpPr>
          <p:cNvPr id="4" name="フッター プレースホルダー 3">
            <a:extLst>
              <a:ext uri="{FF2B5EF4-FFF2-40B4-BE49-F238E27FC236}">
                <a16:creationId xmlns:a16="http://schemas.microsoft.com/office/drawing/2014/main" id="{4858930F-910E-3B24-3D1C-1AA1DB8966E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153C085-4F3C-E807-4E14-4DAEBD0EF11E}"/>
              </a:ext>
            </a:extLst>
          </p:cNvPr>
          <p:cNvSpPr>
            <a:spLocks noGrp="1"/>
          </p:cNvSpPr>
          <p:nvPr>
            <p:ph type="sldNum" sz="quarter" idx="12"/>
          </p:nvPr>
        </p:nvSpPr>
        <p:spPr/>
        <p:txBody>
          <a:bodyPr/>
          <a:lstStyle/>
          <a:p>
            <a:fld id="{7C7E7249-DBBF-4205-994E-BA9E6B4E52F4}" type="slidenum">
              <a:rPr kumimoji="1" lang="ja-JP" altLang="en-US" smtClean="0"/>
              <a:t>‹#›</a:t>
            </a:fld>
            <a:endParaRPr kumimoji="1" lang="ja-JP" altLang="en-US"/>
          </a:p>
        </p:txBody>
      </p:sp>
    </p:spTree>
    <p:extLst>
      <p:ext uri="{BB962C8B-B14F-4D97-AF65-F5344CB8AC3E}">
        <p14:creationId xmlns:p14="http://schemas.microsoft.com/office/powerpoint/2010/main" val="13513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0224875-EBA9-FFF2-672E-51FA7B69FEA3}"/>
              </a:ext>
            </a:extLst>
          </p:cNvPr>
          <p:cNvSpPr>
            <a:spLocks noGrp="1"/>
          </p:cNvSpPr>
          <p:nvPr>
            <p:ph type="dt" sz="half" idx="10"/>
          </p:nvPr>
        </p:nvSpPr>
        <p:spPr/>
        <p:txBody>
          <a:bodyPr/>
          <a:lstStyle/>
          <a:p>
            <a:fld id="{975103AA-DC8C-4031-AD01-39D60AE801A0}" type="datetime1">
              <a:rPr kumimoji="1" lang="ja-JP" altLang="en-US" smtClean="0"/>
              <a:t>2023/9/26</a:t>
            </a:fld>
            <a:endParaRPr kumimoji="1" lang="ja-JP" altLang="en-US"/>
          </a:p>
        </p:txBody>
      </p:sp>
      <p:sp>
        <p:nvSpPr>
          <p:cNvPr id="3" name="フッター プレースホルダー 2">
            <a:extLst>
              <a:ext uri="{FF2B5EF4-FFF2-40B4-BE49-F238E27FC236}">
                <a16:creationId xmlns:a16="http://schemas.microsoft.com/office/drawing/2014/main" id="{CB071AEF-F156-7610-772E-857FA1A3F9E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AC750DC-4BB3-55D7-850C-9052F29E35E6}"/>
              </a:ext>
            </a:extLst>
          </p:cNvPr>
          <p:cNvSpPr>
            <a:spLocks noGrp="1"/>
          </p:cNvSpPr>
          <p:nvPr>
            <p:ph type="sldNum" sz="quarter" idx="12"/>
          </p:nvPr>
        </p:nvSpPr>
        <p:spPr/>
        <p:txBody>
          <a:bodyPr/>
          <a:lstStyle/>
          <a:p>
            <a:fld id="{7C7E7249-DBBF-4205-994E-BA9E6B4E52F4}" type="slidenum">
              <a:rPr kumimoji="1" lang="ja-JP" altLang="en-US" smtClean="0"/>
              <a:t>‹#›</a:t>
            </a:fld>
            <a:endParaRPr kumimoji="1" lang="ja-JP" altLang="en-US"/>
          </a:p>
        </p:txBody>
      </p:sp>
    </p:spTree>
    <p:extLst>
      <p:ext uri="{BB962C8B-B14F-4D97-AF65-F5344CB8AC3E}">
        <p14:creationId xmlns:p14="http://schemas.microsoft.com/office/powerpoint/2010/main" val="2463587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9D10CA-4F1B-13A9-28F8-0D8CB0C87F3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036D40C-A606-B760-BD44-FBCE69E2CB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19782B1-FC91-9CF4-DF2D-0E10F5F3F2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557F835-09FA-A206-C7FC-50E968672D76}"/>
              </a:ext>
            </a:extLst>
          </p:cNvPr>
          <p:cNvSpPr>
            <a:spLocks noGrp="1"/>
          </p:cNvSpPr>
          <p:nvPr>
            <p:ph type="dt" sz="half" idx="10"/>
          </p:nvPr>
        </p:nvSpPr>
        <p:spPr/>
        <p:txBody>
          <a:bodyPr/>
          <a:lstStyle/>
          <a:p>
            <a:fld id="{45068C2C-9505-4636-96CF-CAA2B776D0A4}" type="datetime1">
              <a:rPr kumimoji="1" lang="ja-JP" altLang="en-US" smtClean="0"/>
              <a:t>2023/9/26</a:t>
            </a:fld>
            <a:endParaRPr kumimoji="1" lang="ja-JP" altLang="en-US"/>
          </a:p>
        </p:txBody>
      </p:sp>
      <p:sp>
        <p:nvSpPr>
          <p:cNvPr id="6" name="フッター プレースホルダー 5">
            <a:extLst>
              <a:ext uri="{FF2B5EF4-FFF2-40B4-BE49-F238E27FC236}">
                <a16:creationId xmlns:a16="http://schemas.microsoft.com/office/drawing/2014/main" id="{D4548398-0FF2-51B9-399C-93AD229E799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57890C4-FD55-0D15-29BF-730307294CB3}"/>
              </a:ext>
            </a:extLst>
          </p:cNvPr>
          <p:cNvSpPr>
            <a:spLocks noGrp="1"/>
          </p:cNvSpPr>
          <p:nvPr>
            <p:ph type="sldNum" sz="quarter" idx="12"/>
          </p:nvPr>
        </p:nvSpPr>
        <p:spPr/>
        <p:txBody>
          <a:bodyPr/>
          <a:lstStyle/>
          <a:p>
            <a:fld id="{7C7E7249-DBBF-4205-994E-BA9E6B4E52F4}" type="slidenum">
              <a:rPr kumimoji="1" lang="ja-JP" altLang="en-US" smtClean="0"/>
              <a:t>‹#›</a:t>
            </a:fld>
            <a:endParaRPr kumimoji="1" lang="ja-JP" altLang="en-US"/>
          </a:p>
        </p:txBody>
      </p:sp>
    </p:spTree>
    <p:extLst>
      <p:ext uri="{BB962C8B-B14F-4D97-AF65-F5344CB8AC3E}">
        <p14:creationId xmlns:p14="http://schemas.microsoft.com/office/powerpoint/2010/main" val="400061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31ADCF-AF92-3917-DC39-08F0784237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5C27A19-783B-F8D1-FB8A-0E936FE00B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C7E1215-0E8D-4A1C-127B-D020AF88D2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DAC5064-0794-1FF0-B06B-932B289B278A}"/>
              </a:ext>
            </a:extLst>
          </p:cNvPr>
          <p:cNvSpPr>
            <a:spLocks noGrp="1"/>
          </p:cNvSpPr>
          <p:nvPr>
            <p:ph type="dt" sz="half" idx="10"/>
          </p:nvPr>
        </p:nvSpPr>
        <p:spPr/>
        <p:txBody>
          <a:bodyPr/>
          <a:lstStyle/>
          <a:p>
            <a:fld id="{60F88D35-FB27-4A2E-9A1E-A3B7BB737312}" type="datetime1">
              <a:rPr kumimoji="1" lang="ja-JP" altLang="en-US" smtClean="0"/>
              <a:t>2023/9/26</a:t>
            </a:fld>
            <a:endParaRPr kumimoji="1" lang="ja-JP" altLang="en-US"/>
          </a:p>
        </p:txBody>
      </p:sp>
      <p:sp>
        <p:nvSpPr>
          <p:cNvPr id="6" name="フッター プレースホルダー 5">
            <a:extLst>
              <a:ext uri="{FF2B5EF4-FFF2-40B4-BE49-F238E27FC236}">
                <a16:creationId xmlns:a16="http://schemas.microsoft.com/office/drawing/2014/main" id="{C27C22AB-FF9F-E262-8C7B-B9E64833BF0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EA2532-DDAD-ED79-0986-546DBB4B8FE0}"/>
              </a:ext>
            </a:extLst>
          </p:cNvPr>
          <p:cNvSpPr>
            <a:spLocks noGrp="1"/>
          </p:cNvSpPr>
          <p:nvPr>
            <p:ph type="sldNum" sz="quarter" idx="12"/>
          </p:nvPr>
        </p:nvSpPr>
        <p:spPr/>
        <p:txBody>
          <a:bodyPr/>
          <a:lstStyle/>
          <a:p>
            <a:fld id="{7C7E7249-DBBF-4205-994E-BA9E6B4E52F4}" type="slidenum">
              <a:rPr kumimoji="1" lang="ja-JP" altLang="en-US" smtClean="0"/>
              <a:t>‹#›</a:t>
            </a:fld>
            <a:endParaRPr kumimoji="1" lang="ja-JP" altLang="en-US"/>
          </a:p>
        </p:txBody>
      </p:sp>
    </p:spTree>
    <p:extLst>
      <p:ext uri="{BB962C8B-B14F-4D97-AF65-F5344CB8AC3E}">
        <p14:creationId xmlns:p14="http://schemas.microsoft.com/office/powerpoint/2010/main" val="298654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50FC228-1FEB-CCA3-2A8A-1B92EEBE19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68CF290-DE51-7259-AB8C-8D05A78C42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317739-D07A-C3C7-8590-23E6751055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EF33B8-B2EA-480F-8CA7-8AD3664E254F}" type="datetime1">
              <a:rPr kumimoji="1" lang="ja-JP" altLang="en-US" smtClean="0"/>
              <a:t>2023/9/26</a:t>
            </a:fld>
            <a:endParaRPr kumimoji="1" lang="ja-JP" altLang="en-US"/>
          </a:p>
        </p:txBody>
      </p:sp>
      <p:sp>
        <p:nvSpPr>
          <p:cNvPr id="5" name="フッター プレースホルダー 4">
            <a:extLst>
              <a:ext uri="{FF2B5EF4-FFF2-40B4-BE49-F238E27FC236}">
                <a16:creationId xmlns:a16="http://schemas.microsoft.com/office/drawing/2014/main" id="{5685F4B7-579B-06AF-09C7-0E02C6E154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56B7AAD-485A-6B91-65BB-50699EE006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7E7249-DBBF-4205-994E-BA9E6B4E52F4}" type="slidenum">
              <a:rPr kumimoji="1" lang="ja-JP" altLang="en-US" smtClean="0"/>
              <a:t>‹#›</a:t>
            </a:fld>
            <a:endParaRPr kumimoji="1" lang="ja-JP" altLang="en-US"/>
          </a:p>
        </p:txBody>
      </p:sp>
    </p:spTree>
    <p:extLst>
      <p:ext uri="{BB962C8B-B14F-4D97-AF65-F5344CB8AC3E}">
        <p14:creationId xmlns:p14="http://schemas.microsoft.com/office/powerpoint/2010/main" val="822707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D782D97-F400-F4AC-0379-485E8F9BC433}"/>
              </a:ext>
            </a:extLst>
          </p:cNvPr>
          <p:cNvSpPr>
            <a:spLocks noGrp="1"/>
          </p:cNvSpPr>
          <p:nvPr>
            <p:ph type="title"/>
          </p:nvPr>
        </p:nvSpPr>
        <p:spPr/>
        <p:txBody>
          <a:bodyPr/>
          <a:lstStyle/>
          <a:p>
            <a:r>
              <a:rPr lang="ja-JP" altLang="en-US" dirty="0"/>
              <a:t>アクティブインダクタ</a:t>
            </a:r>
          </a:p>
        </p:txBody>
      </p:sp>
      <p:sp>
        <p:nvSpPr>
          <p:cNvPr id="5" name="スライド番号プレースホルダー 4">
            <a:extLst>
              <a:ext uri="{FF2B5EF4-FFF2-40B4-BE49-F238E27FC236}">
                <a16:creationId xmlns:a16="http://schemas.microsoft.com/office/drawing/2014/main" id="{965A0EBA-441B-A27F-2B91-9ED69CB054AB}"/>
              </a:ext>
            </a:extLst>
          </p:cNvPr>
          <p:cNvSpPr>
            <a:spLocks noGrp="1"/>
          </p:cNvSpPr>
          <p:nvPr>
            <p:ph type="sldNum" sz="quarter" idx="12"/>
          </p:nvPr>
        </p:nvSpPr>
        <p:spPr/>
        <p:txBody>
          <a:bodyPr/>
          <a:lstStyle/>
          <a:p>
            <a:fld id="{7C7E7249-DBBF-4205-994E-BA9E6B4E52F4}" type="slidenum">
              <a:rPr kumimoji="1" lang="ja-JP" altLang="en-US" smtClean="0"/>
              <a:t>1</a:t>
            </a:fld>
            <a:endParaRPr kumimoji="1" lang="ja-JP" altLang="en-US"/>
          </a:p>
        </p:txBody>
      </p:sp>
    </p:spTree>
    <p:extLst>
      <p:ext uri="{BB962C8B-B14F-4D97-AF65-F5344CB8AC3E}">
        <p14:creationId xmlns:p14="http://schemas.microsoft.com/office/powerpoint/2010/main" val="2118585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742D206F-D598-4722-B5A7-18B14D760AA7}"/>
              </a:ext>
            </a:extLst>
          </p:cNvPr>
          <p:cNvSpPr>
            <a:spLocks noGrp="1"/>
          </p:cNvSpPr>
          <p:nvPr>
            <p:ph type="title"/>
          </p:nvPr>
        </p:nvSpPr>
        <p:spPr/>
        <p:txBody>
          <a:bodyPr/>
          <a:lstStyle/>
          <a:p>
            <a:r>
              <a:rPr lang="ja-JP" altLang="en-US" dirty="0"/>
              <a:t>インダクタ成分を持たせる意味</a:t>
            </a:r>
          </a:p>
        </p:txBody>
      </p:sp>
      <p:pic>
        <p:nvPicPr>
          <p:cNvPr id="17" name="コンテンツ プレースホルダー 16">
            <a:extLst>
              <a:ext uri="{FF2B5EF4-FFF2-40B4-BE49-F238E27FC236}">
                <a16:creationId xmlns:a16="http://schemas.microsoft.com/office/drawing/2014/main" id="{D59A4813-E181-CDED-C41C-886BF7917A9E}"/>
              </a:ext>
            </a:extLst>
          </p:cNvPr>
          <p:cNvPicPr>
            <a:picLocks noGrp="1" noChangeAspect="1"/>
          </p:cNvPicPr>
          <p:nvPr>
            <p:ph sz="half" idx="2"/>
          </p:nvPr>
        </p:nvPicPr>
        <p:blipFill>
          <a:blip r:embed="rId2"/>
          <a:stretch>
            <a:fillRect/>
          </a:stretch>
        </p:blipFill>
        <p:spPr>
          <a:xfrm>
            <a:off x="7028619" y="1430117"/>
            <a:ext cx="5038876" cy="5062758"/>
          </a:xfrm>
          <a:prstGeom prst="rect">
            <a:avLst/>
          </a:prstGeom>
        </p:spPr>
      </p:pic>
      <mc:AlternateContent xmlns:mc="http://schemas.openxmlformats.org/markup-compatibility/2006" xmlns:a14="http://schemas.microsoft.com/office/drawing/2010/main">
        <mc:Choice Requires="a14">
          <p:sp>
            <p:nvSpPr>
              <p:cNvPr id="6" name="コンテンツ プレースホルダー 5">
                <a:extLst>
                  <a:ext uri="{FF2B5EF4-FFF2-40B4-BE49-F238E27FC236}">
                    <a16:creationId xmlns:a16="http://schemas.microsoft.com/office/drawing/2014/main" id="{794AD5AA-B3BD-F37D-6E93-D6215110F5D9}"/>
                  </a:ext>
                </a:extLst>
              </p:cNvPr>
              <p:cNvSpPr>
                <a:spLocks noGrp="1"/>
              </p:cNvSpPr>
              <p:nvPr>
                <p:ph sz="half" idx="1"/>
              </p:nvPr>
            </p:nvSpPr>
            <p:spPr>
              <a:xfrm>
                <a:off x="231775" y="1550491"/>
                <a:ext cx="7099754" cy="5012872"/>
              </a:xfrm>
            </p:spPr>
            <p:txBody>
              <a:bodyPr>
                <a:normAutofit/>
              </a:bodyPr>
              <a:lstStyle/>
              <a:p>
                <a:pPr marL="0" indent="0">
                  <a:buNone/>
                </a:pPr>
                <a:r>
                  <a:rPr lang="ja-JP" altLang="en-US" dirty="0"/>
                  <a:t>ギルバート型乗算回路の静特性は、</a:t>
                </a:r>
                <a:r>
                  <a:rPr kumimoji="1" lang="en-US" altLang="ja-JP" sz="2800" b="0" dirty="0"/>
                  <a:t> (</a:t>
                </a:r>
                <a:r>
                  <a:rPr kumimoji="1" lang="ja-JP" altLang="en-US" sz="2800" b="0" dirty="0"/>
                  <a:t>右図</a:t>
                </a:r>
                <a:r>
                  <a:rPr kumimoji="1" lang="en-US" altLang="ja-JP" sz="2800" b="0" dirty="0"/>
                  <a:t>)</a:t>
                </a:r>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m:rPr>
                              <m:sty m:val="p"/>
                            </m:rPr>
                            <a:rPr kumimoji="1" lang="en-US" altLang="ja-JP" sz="2800" b="0" i="0" smtClean="0">
                              <a:latin typeface="Cambria Math" panose="02040503050406030204" pitchFamily="18" charset="0"/>
                            </a:rPr>
                            <m:t>out</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𝑅</m:t>
                          </m:r>
                        </m:e>
                        <m:sub>
                          <m:r>
                            <m:rPr>
                              <m:sty m:val="p"/>
                            </m:rPr>
                            <a:rPr kumimoji="1" lang="en-US" altLang="ja-JP" sz="2800" b="0" i="0" smtClean="0">
                              <a:latin typeface="Cambria Math" panose="02040503050406030204" pitchFamily="18" charset="0"/>
                            </a:rPr>
                            <m:t>L</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𝑣</m:t>
                          </m:r>
                        </m:e>
                        <m:sub>
                          <m:r>
                            <m:rPr>
                              <m:sty m:val="p"/>
                            </m:rPr>
                            <a:rPr lang="en-US" altLang="ja-JP" i="1">
                              <a:latin typeface="Cambria Math" panose="02040503050406030204" pitchFamily="18" charset="0"/>
                            </a:rPr>
                            <m:t>CTRL</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𝑣</m:t>
                          </m:r>
                        </m:e>
                        <m:sub>
                          <m:r>
                            <m:rPr>
                              <m:sty m:val="p"/>
                            </m:rPr>
                            <a:rPr kumimoji="1" lang="en-US" altLang="ja-JP" sz="2800" b="0" i="0" smtClean="0">
                              <a:latin typeface="Cambria Math" panose="02040503050406030204" pitchFamily="18" charset="0"/>
                            </a:rPr>
                            <m:t>in</m:t>
                          </m:r>
                        </m:sub>
                      </m:sSub>
                      <m:r>
                        <a:rPr lang="en-US" altLang="ja-JP" i="1">
                          <a:latin typeface="Cambria Math" panose="02040503050406030204" pitchFamily="18" charset="0"/>
                        </a:rPr>
                        <m:t>…</m:t>
                      </m:r>
                      <m:r>
                        <a:rPr lang="en-US" altLang="ja-JP" b="0" i="0" smtClean="0">
                          <a:latin typeface="Cambria Math" panose="02040503050406030204" pitchFamily="18" charset="0"/>
                        </a:rPr>
                        <m:t>(1)</m:t>
                      </m:r>
                    </m:oMath>
                  </m:oMathPara>
                </a14:m>
                <a:endParaRPr lang="en-US" altLang="ja-JP" dirty="0"/>
              </a:p>
              <a:p>
                <a:pPr marL="0" indent="0">
                  <a:buNone/>
                </a:pPr>
                <a:r>
                  <a:rPr lang="en-US" altLang="ja-JP" dirty="0"/>
                  <a:t>(</a:t>
                </a:r>
                <a14:m>
                  <m:oMath xmlns:m="http://schemas.openxmlformats.org/officeDocument/2006/math">
                    <m:r>
                      <a:rPr kumimoji="1" lang="en-US" altLang="ja-JP" sz="2800" b="0" i="1" smtClean="0">
                        <a:latin typeface="Cambria Math" panose="02040503050406030204" pitchFamily="18" charset="0"/>
                      </a:rPr>
                      <m:t>𝐴</m:t>
                    </m:r>
                    <m:r>
                      <a:rPr lang="ja-JP" altLang="en-US" i="1">
                        <a:latin typeface="Cambria Math" panose="02040503050406030204" pitchFamily="18" charset="0"/>
                      </a:rPr>
                      <m:t>は</m:t>
                    </m:r>
                  </m:oMath>
                </a14:m>
                <a:r>
                  <a:rPr lang="en-US" altLang="ja-JP" dirty="0"/>
                  <a:t>MOSFET</a:t>
                </a:r>
                <a:r>
                  <a:rPr lang="ja-JP" altLang="en-US" dirty="0"/>
                  <a:t>のサイズ等により決定される定数</a:t>
                </a:r>
                <a:r>
                  <a:rPr lang="en-US" altLang="ja-JP" dirty="0"/>
                  <a:t>)</a:t>
                </a:r>
              </a:p>
              <a:p>
                <a:pPr marL="0" indent="0">
                  <a:buNone/>
                </a:pPr>
                <a:r>
                  <a:rPr lang="ja-JP" altLang="en-US" dirty="0"/>
                  <a:t>実際は</a:t>
                </a:r>
                <a:r>
                  <a:rPr lang="en-US" altLang="ja-JP" dirty="0"/>
                  <a:t>MOSFET</a:t>
                </a:r>
                <a:r>
                  <a:rPr lang="ja-JP" altLang="en-US" dirty="0"/>
                  <a:t>の寄生容量から、複素成分を持ち、周波数特性は高周波で劣化する。</a:t>
                </a:r>
                <a:endParaRPr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𝐴</m:t>
                              </m:r>
                            </m:e>
                            <m:sub>
                              <m:r>
                                <a:rPr lang="en-US" altLang="ja-JP" i="1">
                                  <a:latin typeface="Cambria Math" panose="02040503050406030204" pitchFamily="18" charset="0"/>
                                </a:rPr>
                                <m:t>0</m:t>
                              </m:r>
                            </m:sub>
                          </m:sSub>
                        </m:num>
                        <m:den>
                          <m:r>
                            <a:rPr lang="en-US" altLang="ja-JP" i="1">
                              <a:latin typeface="Cambria Math" panose="02040503050406030204" pitchFamily="18" charset="0"/>
                            </a:rPr>
                            <m:t>1+</m:t>
                          </m:r>
                          <m:r>
                            <m:rPr>
                              <m:sty m:val="p"/>
                            </m:rPr>
                            <a:rPr lang="en-US" altLang="ja-JP">
                              <a:latin typeface="Cambria Math" panose="02040503050406030204" pitchFamily="18" charset="0"/>
                            </a:rPr>
                            <m:t>j</m:t>
                          </m:r>
                          <m:r>
                            <a:rPr lang="en-US" altLang="ja-JP" i="1">
                              <a:latin typeface="Cambria Math" panose="02040503050406030204" pitchFamily="18" charset="0"/>
                            </a:rPr>
                            <m:t>𝜔𝜏</m:t>
                          </m:r>
                        </m:den>
                      </m:f>
                      <m:r>
                        <a:rPr lang="en-US" altLang="ja-JP" i="1">
                          <a:latin typeface="Cambria Math" panose="02040503050406030204" pitchFamily="18" charset="0"/>
                        </a:rPr>
                        <m:t>…</m:t>
                      </m:r>
                      <m:r>
                        <a:rPr lang="en-US" altLang="ja-JP">
                          <a:latin typeface="Cambria Math" panose="02040503050406030204" pitchFamily="18" charset="0"/>
                        </a:rPr>
                        <m:t>(</m:t>
                      </m:r>
                      <m:r>
                        <a:rPr lang="en-US" altLang="ja-JP" b="0" i="0" smtClean="0">
                          <a:latin typeface="Cambria Math" panose="02040503050406030204" pitchFamily="18" charset="0"/>
                        </a:rPr>
                        <m:t>2</m:t>
                      </m:r>
                      <m:r>
                        <a:rPr lang="en-US" altLang="ja-JP">
                          <a:latin typeface="Cambria Math" panose="02040503050406030204" pitchFamily="18" charset="0"/>
                        </a:rPr>
                        <m:t>)</m:t>
                      </m:r>
                    </m:oMath>
                  </m:oMathPara>
                </a14:m>
                <a:endParaRPr lang="en-US" altLang="ja-JP" dirty="0"/>
              </a:p>
              <a:p>
                <a:pPr marL="0" indent="0">
                  <a:buNone/>
                </a:pPr>
                <a:r>
                  <a:rPr lang="ja-JP" altLang="en-US" dirty="0"/>
                  <a:t>と</a:t>
                </a:r>
                <a14:m>
                  <m:oMath xmlns:m="http://schemas.openxmlformats.org/officeDocument/2006/math">
                    <m:r>
                      <a:rPr kumimoji="1" lang="en-US" altLang="ja-JP" sz="2800" b="0" i="1" smtClean="0">
                        <a:latin typeface="Cambria Math" panose="02040503050406030204" pitchFamily="18" charset="0"/>
                      </a:rPr>
                      <m:t>𝐴</m:t>
                    </m:r>
                    <m:r>
                      <a:rPr lang="ja-JP" altLang="en-US" i="1">
                        <a:latin typeface="Cambria Math" panose="02040503050406030204" pitchFamily="18" charset="0"/>
                      </a:rPr>
                      <m:t>は</m:t>
                    </m:r>
                  </m:oMath>
                </a14:m>
                <a:r>
                  <a:rPr lang="ja-JP" altLang="en-US" dirty="0"/>
                  <a:t>上式のように近似できる。</a:t>
                </a:r>
                <a:endParaRPr lang="en-US" altLang="ja-JP" dirty="0"/>
              </a:p>
              <a:p>
                <a:pPr marL="0" indent="0">
                  <a:buNone/>
                </a:pPr>
                <a:endParaRPr lang="en-US" altLang="ja-JP" dirty="0"/>
              </a:p>
              <a:p>
                <a:pPr marL="0" indent="0">
                  <a:buNone/>
                </a:pPr>
                <a:endParaRPr lang="ja-JP" altLang="en-US" dirty="0"/>
              </a:p>
            </p:txBody>
          </p:sp>
        </mc:Choice>
        <mc:Fallback xmlns="">
          <p:sp>
            <p:nvSpPr>
              <p:cNvPr id="6" name="コンテンツ プレースホルダー 5">
                <a:extLst>
                  <a:ext uri="{FF2B5EF4-FFF2-40B4-BE49-F238E27FC236}">
                    <a16:creationId xmlns:a16="http://schemas.microsoft.com/office/drawing/2014/main" id="{794AD5AA-B3BD-F37D-6E93-D6215110F5D9}"/>
                  </a:ext>
                </a:extLst>
              </p:cNvPr>
              <p:cNvSpPr>
                <a:spLocks noGrp="1" noRot="1" noChangeAspect="1" noMove="1" noResize="1" noEditPoints="1" noAdjustHandles="1" noChangeArrowheads="1" noChangeShapeType="1" noTextEdit="1"/>
              </p:cNvSpPr>
              <p:nvPr>
                <p:ph sz="half" idx="1"/>
              </p:nvPr>
            </p:nvSpPr>
            <p:spPr>
              <a:xfrm>
                <a:off x="231775" y="1550491"/>
                <a:ext cx="7099754" cy="5012872"/>
              </a:xfrm>
              <a:blipFill>
                <a:blip r:embed="rId3"/>
                <a:stretch>
                  <a:fillRect l="-1717" t="-1944"/>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69A4457-AA22-0B4F-616A-13FF25072D17}"/>
              </a:ext>
            </a:extLst>
          </p:cNvPr>
          <p:cNvSpPr>
            <a:spLocks noGrp="1"/>
          </p:cNvSpPr>
          <p:nvPr>
            <p:ph type="sldNum" sz="quarter" idx="12"/>
          </p:nvPr>
        </p:nvSpPr>
        <p:spPr/>
        <p:txBody>
          <a:bodyPr/>
          <a:lstStyle/>
          <a:p>
            <a:fld id="{A59BAC54-5D5D-4F43-802D-EC3B03B6D038}" type="slidenum">
              <a:rPr kumimoji="1" lang="ja-JP" altLang="en-US" smtClean="0"/>
              <a:t>2</a:t>
            </a:fld>
            <a:endParaRPr kumimoji="1" lang="ja-JP" altLang="en-US"/>
          </a:p>
        </p:txBody>
      </p:sp>
    </p:spTree>
    <p:extLst>
      <p:ext uri="{BB962C8B-B14F-4D97-AF65-F5344CB8AC3E}">
        <p14:creationId xmlns:p14="http://schemas.microsoft.com/office/powerpoint/2010/main" val="4219002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742D206F-D598-4722-B5A7-18B14D760AA7}"/>
              </a:ext>
            </a:extLst>
          </p:cNvPr>
          <p:cNvSpPr>
            <a:spLocks noGrp="1"/>
          </p:cNvSpPr>
          <p:nvPr>
            <p:ph type="title"/>
          </p:nvPr>
        </p:nvSpPr>
        <p:spPr/>
        <p:txBody>
          <a:bodyPr/>
          <a:lstStyle/>
          <a:p>
            <a:r>
              <a:rPr lang="ja-JP" altLang="en-US" dirty="0"/>
              <a:t>インダクタ成分を持たせる意味</a:t>
            </a:r>
          </a:p>
        </p:txBody>
      </p:sp>
      <mc:AlternateContent xmlns:mc="http://schemas.openxmlformats.org/markup-compatibility/2006" xmlns:a14="http://schemas.microsoft.com/office/drawing/2010/main">
        <mc:Choice Requires="a14">
          <p:sp>
            <p:nvSpPr>
              <p:cNvPr id="6" name="コンテンツ プレースホルダー 5">
                <a:extLst>
                  <a:ext uri="{FF2B5EF4-FFF2-40B4-BE49-F238E27FC236}">
                    <a16:creationId xmlns:a16="http://schemas.microsoft.com/office/drawing/2014/main" id="{794AD5AA-B3BD-F37D-6E93-D6215110F5D9}"/>
                  </a:ext>
                </a:extLst>
              </p:cNvPr>
              <p:cNvSpPr>
                <a:spLocks noGrp="1"/>
              </p:cNvSpPr>
              <p:nvPr>
                <p:ph sz="half" idx="1"/>
              </p:nvPr>
            </p:nvSpPr>
            <p:spPr>
              <a:xfrm>
                <a:off x="231775" y="1550491"/>
                <a:ext cx="7099754" cy="5012872"/>
              </a:xfrm>
            </p:spPr>
            <p:txBody>
              <a:bodyPr>
                <a:normAutofit/>
              </a:bodyPr>
              <a:lstStyle/>
              <a:p>
                <a:pPr marL="0" indent="0">
                  <a:buNone/>
                </a:pPr>
                <a:r>
                  <a:rPr lang="ja-JP" altLang="en-US" dirty="0"/>
                  <a:t>インダクタ成分を持たせた右図の回路で各電圧成分の直交流を考慮し</a:t>
                </a:r>
                <a:endParaRPr kumimoji="1" lang="en-US" altLang="ja-JP" sz="28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e>
                        <m:sub>
                          <m:r>
                            <m:rPr>
                              <m:sty m:val="p"/>
                            </m:rPr>
                            <a:rPr kumimoji="1" lang="en-US" altLang="ja-JP" sz="2800" b="0" i="0" smtClean="0">
                              <a:latin typeface="Cambria Math" panose="02040503050406030204" pitchFamily="18" charset="0"/>
                            </a:rPr>
                            <m:t>out</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d>
                        <m:dPr>
                          <m:ctrlPr>
                            <a:rPr kumimoji="1" lang="en-US" altLang="ja-JP" sz="2800" b="0" i="1" smtClean="0">
                              <a:latin typeface="Cambria Math" panose="02040503050406030204" pitchFamily="18" charset="0"/>
                            </a:rPr>
                          </m:ctrlPr>
                        </m:d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𝑅</m:t>
                              </m:r>
                            </m:e>
                            <m:sub>
                              <m:r>
                                <m:rPr>
                                  <m:sty m:val="p"/>
                                </m:rPr>
                                <a:rPr lang="en-US" altLang="ja-JP" sz="2800">
                                  <a:latin typeface="Cambria Math" panose="02040503050406030204" pitchFamily="18" charset="0"/>
                                </a:rPr>
                                <m:t>L</m:t>
                              </m:r>
                            </m:sub>
                          </m:sSub>
                          <m:r>
                            <a:rPr lang="en-US" altLang="ja-JP" sz="2800" b="0" i="0" smtClean="0">
                              <a:latin typeface="Cambria Math" panose="02040503050406030204" pitchFamily="18" charset="0"/>
                            </a:rPr>
                            <m:t>+</m:t>
                          </m:r>
                          <m:r>
                            <m:rPr>
                              <m:sty m:val="p"/>
                            </m:rPr>
                            <a:rPr kumimoji="1" lang="en-US" altLang="ja-JP" sz="2800" b="0" i="0" smtClean="0">
                              <a:latin typeface="Cambria Math" panose="02040503050406030204" pitchFamily="18" charset="0"/>
                            </a:rPr>
                            <m:t>j</m:t>
                          </m:r>
                          <m:r>
                            <a:rPr kumimoji="1" lang="en-US" altLang="ja-JP" sz="2800" b="0" i="1" smtClean="0">
                              <a:latin typeface="Cambria Math" panose="02040503050406030204" pitchFamily="18" charset="0"/>
                            </a:rPr>
                            <m:t>𝜔</m:t>
                          </m:r>
                          <m:r>
                            <a:rPr kumimoji="1" lang="en-US" altLang="ja-JP" sz="2800" b="0" i="1" smtClean="0">
                              <a:latin typeface="Cambria Math" panose="02040503050406030204" pitchFamily="18" charset="0"/>
                            </a:rPr>
                            <m:t>𝐿</m:t>
                          </m:r>
                        </m:e>
                      </m:d>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𝑣</m:t>
                          </m:r>
                        </m:e>
                        <m:sub>
                          <m:r>
                            <m:rPr>
                              <m:sty m:val="p"/>
                            </m:rPr>
                            <a:rPr kumimoji="1" lang="en-US" altLang="ja-JP" sz="2800" b="0" i="0" smtClean="0">
                              <a:latin typeface="Cambria Math" panose="02040503050406030204" pitchFamily="18" charset="0"/>
                            </a:rPr>
                            <m:t>CTRL</m:t>
                          </m:r>
                        </m:sub>
                      </m:sSub>
                      <m:sSub>
                        <m:sSubPr>
                          <m:ctrlPr>
                            <a:rPr kumimoji="1" lang="en-US" altLang="ja-JP" sz="2800" b="0" i="1" smtClean="0">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𝑣</m:t>
                              </m:r>
                            </m:e>
                          </m:acc>
                        </m:e>
                        <m:sub>
                          <m:r>
                            <m:rPr>
                              <m:sty m:val="p"/>
                            </m:rPr>
                            <a:rPr kumimoji="1" lang="en-US" altLang="ja-JP" sz="2800" b="0" i="0" smtClean="0">
                              <a:latin typeface="Cambria Math" panose="02040503050406030204" pitchFamily="18" charset="0"/>
                            </a:rPr>
                            <m:t>in</m:t>
                          </m:r>
                        </m:sub>
                      </m:sSub>
                      <m:r>
                        <a:rPr lang="en-US" altLang="ja-JP" i="1">
                          <a:latin typeface="Cambria Math" panose="02040503050406030204" pitchFamily="18" charset="0"/>
                        </a:rPr>
                        <m:t>…</m:t>
                      </m:r>
                      <m:r>
                        <a:rPr lang="en-US" altLang="ja-JP">
                          <a:latin typeface="Cambria Math" panose="02040503050406030204" pitchFamily="18" charset="0"/>
                        </a:rPr>
                        <m:t>(</m:t>
                      </m:r>
                      <m:r>
                        <a:rPr lang="en-US" altLang="ja-JP" b="0" i="0" smtClean="0">
                          <a:latin typeface="Cambria Math" panose="02040503050406030204" pitchFamily="18" charset="0"/>
                        </a:rPr>
                        <m:t>3</m:t>
                      </m:r>
                      <m:r>
                        <a:rPr lang="en-US" altLang="ja-JP">
                          <a:latin typeface="Cambria Math" panose="02040503050406030204" pitchFamily="18" charset="0"/>
                        </a:rPr>
                        <m:t>)</m:t>
                      </m:r>
                    </m:oMath>
                  </m:oMathPara>
                </a14:m>
                <a:endParaRPr lang="en-US" altLang="ja-JP" dirty="0"/>
              </a:p>
              <a:p>
                <a:pPr marL="0" indent="0">
                  <a:buNone/>
                </a:pPr>
                <a14:m>
                  <m:oMath xmlns:m="http://schemas.openxmlformats.org/officeDocument/2006/math">
                    <m:r>
                      <a:rPr kumimoji="1" lang="en-US" altLang="ja-JP" sz="2800" b="0" i="1" smtClean="0">
                        <a:latin typeface="Cambria Math" panose="02040503050406030204" pitchFamily="18" charset="0"/>
                      </a:rPr>
                      <m:t>𝐴</m:t>
                    </m:r>
                    <m:r>
                      <a:rPr lang="ja-JP" altLang="en-US" i="1">
                        <a:latin typeface="Cambria Math" panose="02040503050406030204" pitchFamily="18" charset="0"/>
                      </a:rPr>
                      <m:t>に</m:t>
                    </m:r>
                  </m:oMath>
                </a14:m>
                <a:r>
                  <a:rPr lang="ja-JP" altLang="en-US" dirty="0"/>
                  <a:t>ついて、式</a:t>
                </a:r>
                <a:r>
                  <a:rPr lang="en-US" altLang="ja-JP" dirty="0"/>
                  <a:t>(2)</a:t>
                </a:r>
                <a:r>
                  <a:rPr lang="ja-JP" altLang="en-US" dirty="0"/>
                  <a:t>を利用し</a:t>
                </a:r>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e>
                        <m:sub>
                          <m:r>
                            <m:rPr>
                              <m:sty m:val="p"/>
                            </m:rPr>
                            <a:rPr kumimoji="1" lang="en-US" altLang="ja-JP" sz="2800" b="0" i="0" smtClean="0">
                              <a:latin typeface="Cambria Math" panose="02040503050406030204" pitchFamily="18" charset="0"/>
                            </a:rPr>
                            <m:t>out</m:t>
                          </m:r>
                        </m:sub>
                      </m:sSub>
                      <m:r>
                        <a:rPr kumimoji="1" lang="en-US" altLang="ja-JP" sz="2800" b="0" i="1" smtClean="0">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𝐴</m:t>
                              </m:r>
                            </m:e>
                            <m:sub>
                              <m:r>
                                <a:rPr lang="en-US" altLang="ja-JP" i="1">
                                  <a:latin typeface="Cambria Math" panose="02040503050406030204" pitchFamily="18" charset="0"/>
                                </a:rPr>
                                <m:t>0</m:t>
                              </m:r>
                            </m:sub>
                          </m:sSub>
                        </m:num>
                        <m:den>
                          <m:r>
                            <a:rPr lang="en-US" altLang="ja-JP" i="1">
                              <a:latin typeface="Cambria Math" panose="02040503050406030204" pitchFamily="18" charset="0"/>
                            </a:rPr>
                            <m:t>1+</m:t>
                          </m:r>
                          <m:r>
                            <m:rPr>
                              <m:sty m:val="p"/>
                            </m:rPr>
                            <a:rPr lang="en-US" altLang="ja-JP">
                              <a:latin typeface="Cambria Math" panose="02040503050406030204" pitchFamily="18" charset="0"/>
                            </a:rPr>
                            <m:t>j</m:t>
                          </m:r>
                          <m:r>
                            <a:rPr lang="en-US" altLang="ja-JP" i="1">
                              <a:latin typeface="Cambria Math" panose="02040503050406030204" pitchFamily="18" charset="0"/>
                            </a:rPr>
                            <m:t>𝜔𝜏</m:t>
                          </m:r>
                        </m:den>
                      </m:f>
                      <m:d>
                        <m:dPr>
                          <m:ctrlPr>
                            <a:rPr kumimoji="1" lang="en-US" altLang="ja-JP" sz="2800" b="0" i="1" smtClean="0">
                              <a:latin typeface="Cambria Math" panose="02040503050406030204" pitchFamily="18" charset="0"/>
                            </a:rPr>
                          </m:ctrlPr>
                        </m:d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𝑅</m:t>
                              </m:r>
                            </m:e>
                            <m:sub>
                              <m:r>
                                <m:rPr>
                                  <m:sty m:val="p"/>
                                </m:rPr>
                                <a:rPr lang="en-US" altLang="ja-JP" sz="2800">
                                  <a:latin typeface="Cambria Math" panose="02040503050406030204" pitchFamily="18" charset="0"/>
                                </a:rPr>
                                <m:t>L</m:t>
                              </m:r>
                            </m:sub>
                          </m:sSub>
                          <m:r>
                            <a:rPr lang="en-US" altLang="ja-JP" sz="2800" b="0" i="0" smtClean="0">
                              <a:latin typeface="Cambria Math" panose="02040503050406030204" pitchFamily="18" charset="0"/>
                            </a:rPr>
                            <m:t>+</m:t>
                          </m:r>
                          <m:r>
                            <m:rPr>
                              <m:sty m:val="p"/>
                            </m:rPr>
                            <a:rPr kumimoji="1" lang="en-US" altLang="ja-JP" sz="2800" b="0" i="0" smtClean="0">
                              <a:latin typeface="Cambria Math" panose="02040503050406030204" pitchFamily="18" charset="0"/>
                            </a:rPr>
                            <m:t>j</m:t>
                          </m:r>
                          <m:r>
                            <a:rPr kumimoji="1" lang="en-US" altLang="ja-JP" sz="2800" b="0" i="1" smtClean="0">
                              <a:latin typeface="Cambria Math" panose="02040503050406030204" pitchFamily="18" charset="0"/>
                            </a:rPr>
                            <m:t>𝜔</m:t>
                          </m:r>
                          <m:r>
                            <a:rPr kumimoji="1" lang="en-US" altLang="ja-JP" sz="2800" b="0" i="1" smtClean="0">
                              <a:latin typeface="Cambria Math" panose="02040503050406030204" pitchFamily="18" charset="0"/>
                            </a:rPr>
                            <m:t>𝐿</m:t>
                          </m:r>
                        </m:e>
                      </m:d>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𝑣</m:t>
                          </m:r>
                        </m:e>
                        <m:sub>
                          <m:r>
                            <m:rPr>
                              <m:sty m:val="p"/>
                            </m:rPr>
                            <a:rPr kumimoji="1" lang="en-US" altLang="ja-JP" sz="2800" b="0" i="0" smtClean="0">
                              <a:latin typeface="Cambria Math" panose="02040503050406030204" pitchFamily="18" charset="0"/>
                            </a:rPr>
                            <m:t>CTRL</m:t>
                          </m:r>
                        </m:sub>
                      </m:sSub>
                      <m:sSub>
                        <m:sSubPr>
                          <m:ctrlPr>
                            <a:rPr kumimoji="1" lang="en-US" altLang="ja-JP" sz="2800" b="0" i="1" smtClean="0">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𝑣</m:t>
                              </m:r>
                            </m:e>
                          </m:acc>
                        </m:e>
                        <m:sub>
                          <m:r>
                            <m:rPr>
                              <m:sty m:val="p"/>
                            </m:rPr>
                            <a:rPr kumimoji="1" lang="en-US" altLang="ja-JP" sz="2800" b="0" i="0" smtClean="0">
                              <a:latin typeface="Cambria Math" panose="02040503050406030204" pitchFamily="18" charset="0"/>
                            </a:rPr>
                            <m:t>in</m:t>
                          </m:r>
                        </m:sub>
                      </m:sSub>
                    </m:oMath>
                  </m:oMathPara>
                </a14:m>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e>
                        <m:sub>
                          <m:r>
                            <m:rPr>
                              <m:sty m:val="p"/>
                            </m:rPr>
                            <a:rPr kumimoji="1" lang="en-US" altLang="ja-JP" sz="2800" b="0" i="0" smtClean="0">
                              <a:latin typeface="Cambria Math" panose="02040503050406030204" pitchFamily="18" charset="0"/>
                            </a:rPr>
                            <m:t>out</m:t>
                          </m:r>
                        </m:sub>
                      </m:sSub>
                      <m:r>
                        <a:rPr kumimoji="1" lang="en-US" altLang="ja-JP" sz="2800"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𝐴</m:t>
                          </m:r>
                        </m:e>
                        <m:sub>
                          <m:r>
                            <a:rPr lang="en-US" altLang="ja-JP" i="1">
                              <a:latin typeface="Cambria Math" panose="02040503050406030204" pitchFamily="18" charset="0"/>
                            </a:rPr>
                            <m:t>0</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m:rPr>
                              <m:sty m:val="p"/>
                            </m:rPr>
                            <a:rPr lang="en-US" altLang="ja-JP">
                              <a:latin typeface="Cambria Math" panose="02040503050406030204" pitchFamily="18" charset="0"/>
                            </a:rPr>
                            <m:t>L</m:t>
                          </m:r>
                        </m:sub>
                      </m:sSub>
                      <m:f>
                        <m:fPr>
                          <m:ctrlPr>
                            <a:rPr lang="en-US" altLang="ja-JP" i="1">
                              <a:latin typeface="Cambria Math" panose="02040503050406030204" pitchFamily="18" charset="0"/>
                            </a:rPr>
                          </m:ctrlPr>
                        </m:fPr>
                        <m:num>
                          <m:r>
                            <a:rPr lang="en-US" altLang="ja-JP" b="0" i="1" smtClean="0">
                              <a:latin typeface="Cambria Math" panose="02040503050406030204" pitchFamily="18" charset="0"/>
                            </a:rPr>
                            <m:t>1+</m:t>
                          </m:r>
                          <m:r>
                            <m:rPr>
                              <m:sty m:val="p"/>
                            </m:rPr>
                            <a:rPr lang="en-US" altLang="ja-JP">
                              <a:latin typeface="Cambria Math" panose="02040503050406030204" pitchFamily="18" charset="0"/>
                            </a:rPr>
                            <m:t>j</m:t>
                          </m:r>
                          <m:r>
                            <a:rPr lang="en-US" altLang="ja-JP" i="1">
                              <a:latin typeface="Cambria Math" panose="02040503050406030204" pitchFamily="18" charset="0"/>
                            </a:rPr>
                            <m:t>𝜔</m:t>
                          </m:r>
                          <m:r>
                            <a:rPr lang="en-US" altLang="ja-JP" i="1">
                              <a:latin typeface="Cambria Math" panose="02040503050406030204" pitchFamily="18" charset="0"/>
                            </a:rPr>
                            <m:t>𝐿</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m:rPr>
                                  <m:sty m:val="p"/>
                                </m:rPr>
                                <a:rPr lang="en-US" altLang="ja-JP">
                                  <a:latin typeface="Cambria Math" panose="02040503050406030204" pitchFamily="18" charset="0"/>
                                </a:rPr>
                                <m:t>L</m:t>
                              </m:r>
                            </m:sub>
                          </m:sSub>
                        </m:num>
                        <m:den>
                          <m:r>
                            <a:rPr lang="en-US" altLang="ja-JP" i="1">
                              <a:latin typeface="Cambria Math" panose="02040503050406030204" pitchFamily="18" charset="0"/>
                            </a:rPr>
                            <m:t>1+</m:t>
                          </m:r>
                          <m:r>
                            <m:rPr>
                              <m:sty m:val="p"/>
                            </m:rPr>
                            <a:rPr lang="en-US" altLang="ja-JP">
                              <a:latin typeface="Cambria Math" panose="02040503050406030204" pitchFamily="18" charset="0"/>
                            </a:rPr>
                            <m:t>j</m:t>
                          </m:r>
                          <m:r>
                            <a:rPr lang="en-US" altLang="ja-JP" i="1">
                              <a:latin typeface="Cambria Math" panose="02040503050406030204" pitchFamily="18" charset="0"/>
                            </a:rPr>
                            <m:t>𝜔𝜏</m:t>
                          </m:r>
                        </m:den>
                      </m:f>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𝑣</m:t>
                          </m:r>
                        </m:e>
                        <m:sub>
                          <m:r>
                            <m:rPr>
                              <m:sty m:val="p"/>
                            </m:rPr>
                            <a:rPr kumimoji="1" lang="en-US" altLang="ja-JP" sz="2800" b="0" i="0" smtClean="0">
                              <a:latin typeface="Cambria Math" panose="02040503050406030204" pitchFamily="18" charset="0"/>
                            </a:rPr>
                            <m:t>CTRL</m:t>
                          </m:r>
                        </m:sub>
                      </m:sSub>
                      <m:sSub>
                        <m:sSubPr>
                          <m:ctrlPr>
                            <a:rPr kumimoji="1" lang="en-US" altLang="ja-JP" sz="2800" b="0" i="1" smtClean="0">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𝑣</m:t>
                              </m:r>
                            </m:e>
                          </m:acc>
                        </m:e>
                        <m:sub>
                          <m:r>
                            <m:rPr>
                              <m:sty m:val="p"/>
                            </m:rPr>
                            <a:rPr kumimoji="1" lang="en-US" altLang="ja-JP" sz="2800" b="0" i="0" smtClean="0">
                              <a:latin typeface="Cambria Math" panose="02040503050406030204" pitchFamily="18" charset="0"/>
                            </a:rPr>
                            <m:t>in</m:t>
                          </m:r>
                        </m:sub>
                      </m:sSub>
                    </m:oMath>
                  </m:oMathPara>
                </a14:m>
                <a:endParaRPr lang="en-US" altLang="ja-JP" dirty="0"/>
              </a:p>
              <a:p>
                <a:pPr marL="0" indent="0">
                  <a:buNone/>
                </a:pPr>
                <a:r>
                  <a:rPr lang="ja-JP" altLang="en-US" dirty="0"/>
                  <a:t>したがって、</a:t>
                </a:r>
                <a14:m>
                  <m:oMath xmlns:m="http://schemas.openxmlformats.org/officeDocument/2006/math">
                    <m:r>
                      <a:rPr lang="en-US" altLang="ja-JP" sz="2800" i="1">
                        <a:latin typeface="Cambria Math" panose="02040503050406030204" pitchFamily="18" charset="0"/>
                      </a:rPr>
                      <m:t>𝐿</m:t>
                    </m:r>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𝑅</m:t>
                        </m:r>
                      </m:e>
                      <m:sub>
                        <m:r>
                          <m:rPr>
                            <m:sty m:val="p"/>
                          </m:rPr>
                          <a:rPr lang="en-US" altLang="ja-JP" sz="2800">
                            <a:latin typeface="Cambria Math" panose="02040503050406030204" pitchFamily="18" charset="0"/>
                          </a:rPr>
                          <m:t>L</m:t>
                        </m:r>
                      </m:sub>
                    </m:sSub>
                    <m:r>
                      <a:rPr lang="en-US" altLang="ja-JP" sz="2800" b="0" i="1" smtClean="0">
                        <a:latin typeface="Cambria Math" panose="02040503050406030204" pitchFamily="18" charset="0"/>
                      </a:rPr>
                      <m:t>𝜏</m:t>
                    </m:r>
                  </m:oMath>
                </a14:m>
                <a:r>
                  <a:rPr lang="en-US" altLang="ja-JP" dirty="0"/>
                  <a:t> </a:t>
                </a:r>
                <a:r>
                  <a:rPr lang="ja-JP" altLang="en-US" dirty="0"/>
                  <a:t>を満たすようなインダクタ成分を入れることで、高周波特性が改善すると見込まれる。</a:t>
                </a:r>
                <a:endParaRPr lang="en-US" altLang="ja-JP" dirty="0"/>
              </a:p>
              <a:p>
                <a:pPr marL="0" indent="0">
                  <a:buNone/>
                </a:pPr>
                <a:endParaRPr lang="en-US" altLang="ja-JP" dirty="0"/>
              </a:p>
              <a:p>
                <a:pPr marL="0" indent="0">
                  <a:buNone/>
                </a:pPr>
                <a:endParaRPr lang="ja-JP" altLang="en-US" dirty="0"/>
              </a:p>
            </p:txBody>
          </p:sp>
        </mc:Choice>
        <mc:Fallback xmlns="">
          <p:sp>
            <p:nvSpPr>
              <p:cNvPr id="6" name="コンテンツ プレースホルダー 5">
                <a:extLst>
                  <a:ext uri="{FF2B5EF4-FFF2-40B4-BE49-F238E27FC236}">
                    <a16:creationId xmlns:a16="http://schemas.microsoft.com/office/drawing/2014/main" id="{794AD5AA-B3BD-F37D-6E93-D6215110F5D9}"/>
                  </a:ext>
                </a:extLst>
              </p:cNvPr>
              <p:cNvSpPr>
                <a:spLocks noGrp="1" noRot="1" noChangeAspect="1" noMove="1" noResize="1" noEditPoints="1" noAdjustHandles="1" noChangeArrowheads="1" noChangeShapeType="1" noTextEdit="1"/>
              </p:cNvSpPr>
              <p:nvPr>
                <p:ph sz="half" idx="1"/>
              </p:nvPr>
            </p:nvSpPr>
            <p:spPr>
              <a:xfrm>
                <a:off x="231775" y="1550491"/>
                <a:ext cx="7099754" cy="5012872"/>
              </a:xfrm>
              <a:blipFill>
                <a:blip r:embed="rId2"/>
                <a:stretch>
                  <a:fillRect l="-1717" t="-1944"/>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69A4457-AA22-0B4F-616A-13FF25072D17}"/>
              </a:ext>
            </a:extLst>
          </p:cNvPr>
          <p:cNvSpPr>
            <a:spLocks noGrp="1"/>
          </p:cNvSpPr>
          <p:nvPr>
            <p:ph type="sldNum" sz="quarter" idx="12"/>
          </p:nvPr>
        </p:nvSpPr>
        <p:spPr/>
        <p:txBody>
          <a:bodyPr/>
          <a:lstStyle/>
          <a:p>
            <a:fld id="{A59BAC54-5D5D-4F43-802D-EC3B03B6D038}" type="slidenum">
              <a:rPr kumimoji="1" lang="ja-JP" altLang="en-US" smtClean="0"/>
              <a:t>3</a:t>
            </a:fld>
            <a:endParaRPr kumimoji="1" lang="ja-JP" altLang="en-US"/>
          </a:p>
        </p:txBody>
      </p:sp>
      <p:pic>
        <p:nvPicPr>
          <p:cNvPr id="11" name="コンテンツ プレースホルダー 10">
            <a:extLst>
              <a:ext uri="{FF2B5EF4-FFF2-40B4-BE49-F238E27FC236}">
                <a16:creationId xmlns:a16="http://schemas.microsoft.com/office/drawing/2014/main" id="{34275748-8A52-5ABE-01C2-29898A5CC10C}"/>
              </a:ext>
            </a:extLst>
          </p:cNvPr>
          <p:cNvPicPr>
            <a:picLocks noGrp="1" noChangeAspect="1"/>
          </p:cNvPicPr>
          <p:nvPr>
            <p:ph sz="half" idx="2"/>
          </p:nvPr>
        </p:nvPicPr>
        <p:blipFill>
          <a:blip r:embed="rId3"/>
          <a:stretch>
            <a:fillRect/>
          </a:stretch>
        </p:blipFill>
        <p:spPr>
          <a:xfrm>
            <a:off x="7073446" y="1392380"/>
            <a:ext cx="4950795" cy="5329095"/>
          </a:xfrm>
          <a:prstGeom prst="rect">
            <a:avLst/>
          </a:prstGeom>
        </p:spPr>
      </p:pic>
    </p:spTree>
    <p:extLst>
      <p:ext uri="{BB962C8B-B14F-4D97-AF65-F5344CB8AC3E}">
        <p14:creationId xmlns:p14="http://schemas.microsoft.com/office/powerpoint/2010/main" val="2372395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E18C1D-708D-F909-52A5-AA4E4E1CA82E}"/>
              </a:ext>
            </a:extLst>
          </p:cNvPr>
          <p:cNvSpPr>
            <a:spLocks noGrp="1"/>
          </p:cNvSpPr>
          <p:nvPr>
            <p:ph type="title"/>
          </p:nvPr>
        </p:nvSpPr>
        <p:spPr/>
        <p:txBody>
          <a:bodyPr/>
          <a:lstStyle/>
          <a:p>
            <a:r>
              <a:rPr lang="ja-JP" altLang="en-US" dirty="0"/>
              <a:t>アクティブインダクタの原理</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633ACC4-9AF2-157C-1026-9E570A6D972C}"/>
                  </a:ext>
                </a:extLst>
              </p:cNvPr>
              <p:cNvSpPr>
                <a:spLocks noGrp="1"/>
              </p:cNvSpPr>
              <p:nvPr>
                <p:ph sz="half" idx="1"/>
              </p:nvPr>
            </p:nvSpPr>
            <p:spPr>
              <a:xfrm>
                <a:off x="838199" y="1825625"/>
                <a:ext cx="6787243" cy="4895850"/>
              </a:xfrm>
            </p:spPr>
            <p:txBody>
              <a:bodyPr>
                <a:normAutofit/>
              </a:bodyPr>
              <a:lstStyle/>
              <a:p>
                <a:pPr marL="0" indent="0">
                  <a:buNone/>
                </a:pPr>
                <a:r>
                  <a:rPr lang="ja-JP" altLang="en-US" sz="2800" dirty="0">
                    <a:latin typeface="+mn-ea"/>
                  </a:rPr>
                  <a:t>入力インピーダンス</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𝑍</m:t>
                        </m:r>
                      </m:e>
                      <m:sub>
                        <m:r>
                          <m:rPr>
                            <m:sty m:val="p"/>
                          </m:rPr>
                          <a:rPr kumimoji="1" lang="en-US" altLang="ja-JP" sz="2800" b="0" i="0" smtClean="0">
                            <a:latin typeface="Cambria Math" panose="02040503050406030204" pitchFamily="18" charset="0"/>
                          </a:rPr>
                          <m:t>L</m:t>
                        </m:r>
                      </m:sub>
                    </m:sSub>
                  </m:oMath>
                </a14:m>
                <a:r>
                  <a:rPr kumimoji="1" lang="ja-JP" altLang="en-US" sz="2800" b="0" dirty="0">
                    <a:latin typeface="+mn-ea"/>
                  </a:rPr>
                  <a:t>は右図のような回路を考えることで、以下のように考えられる。</a:t>
                </a:r>
                <a:endParaRPr kumimoji="1" lang="en-US" altLang="ja-JP" sz="2800" b="0" dirty="0">
                  <a:latin typeface="+mn-ea"/>
                </a:endParaRPr>
              </a:p>
              <a:p>
                <a:pPr marL="0" indent="0">
                  <a:buNone/>
                </a:pPr>
                <a14:m>
                  <m:oMathPara xmlns:m="http://schemas.openxmlformats.org/officeDocument/2006/math">
                    <m:oMathParaPr>
                      <m:jc m:val="left"/>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𝑍</m:t>
                          </m:r>
                        </m:e>
                        <m:sub>
                          <m:r>
                            <m:rPr>
                              <m:sty m:val="p"/>
                            </m:rPr>
                            <a:rPr kumimoji="1" lang="en-US" altLang="ja-JP" sz="2800" b="0" i="0" smtClean="0">
                              <a:latin typeface="Cambria Math" panose="02040503050406030204" pitchFamily="18" charset="0"/>
                            </a:rPr>
                            <m:t>L</m:t>
                          </m:r>
                        </m:sub>
                      </m:sSub>
                      <m:r>
                        <a:rPr lang="en-US" altLang="ja-JP"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𝑟</m:t>
                              </m:r>
                            </m:e>
                            <m:sub>
                              <m:r>
                                <m:rPr>
                                  <m:sty m:val="p"/>
                                </m:rPr>
                                <a:rPr lang="en-US" altLang="ja-JP" sz="2800">
                                  <a:latin typeface="Cambria Math" panose="02040503050406030204" pitchFamily="18" charset="0"/>
                                </a:rPr>
                                <m:t>ds</m:t>
                              </m:r>
                            </m:sub>
                          </m:sSub>
                          <m:d>
                            <m:dPr>
                              <m:ctrlPr>
                                <a:rPr lang="en-US" altLang="ja-JP" sz="2800" b="0" i="1" smtClean="0">
                                  <a:latin typeface="Cambria Math" panose="02040503050406030204" pitchFamily="18" charset="0"/>
                                </a:rPr>
                              </m:ctrlPr>
                            </m:dPr>
                            <m:e>
                              <m:r>
                                <a:rPr lang="en-US" altLang="ja-JP" sz="2800" i="1">
                                  <a:latin typeface="Cambria Math" panose="02040503050406030204" pitchFamily="18" charset="0"/>
                                </a:rPr>
                                <m:t>1+</m:t>
                              </m:r>
                              <m:r>
                                <m:rPr>
                                  <m:sty m:val="p"/>
                                </m:rPr>
                                <a:rPr lang="en-US" altLang="ja-JP" sz="2800">
                                  <a:latin typeface="Cambria Math" panose="02040503050406030204" pitchFamily="18" charset="0"/>
                                </a:rPr>
                                <m:t>j</m:t>
                              </m:r>
                              <m:r>
                                <a:rPr lang="en-US" altLang="ja-JP" sz="2800" i="1">
                                  <a:latin typeface="Cambria Math" panose="02040503050406030204" pitchFamily="18" charset="0"/>
                                </a:rPr>
                                <m:t>𝜔</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𝐶</m:t>
                                  </m:r>
                                </m:e>
                                <m:sub>
                                  <m:r>
                                    <m:rPr>
                                      <m:sty m:val="p"/>
                                    </m:rPr>
                                    <a:rPr lang="en-US" altLang="ja-JP" sz="2800">
                                      <a:latin typeface="Cambria Math" panose="02040503050406030204" pitchFamily="18" charset="0"/>
                                    </a:rPr>
                                    <m:t>gs</m:t>
                                  </m:r>
                                </m:sub>
                              </m:s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𝑅</m:t>
                                  </m:r>
                                </m:e>
                                <m:sub>
                                  <m:r>
                                    <m:rPr>
                                      <m:sty m:val="p"/>
                                    </m:rPr>
                                    <a:rPr lang="en-US" altLang="ja-JP" b="0" i="0" smtClean="0">
                                      <a:latin typeface="Cambria Math" panose="02040503050406030204" pitchFamily="18" charset="0"/>
                                    </a:rPr>
                                    <m:t>LD</m:t>
                                  </m:r>
                                </m:sub>
                              </m:sSub>
                            </m:e>
                          </m:d>
                        </m:num>
                        <m:den>
                          <m:r>
                            <a:rPr lang="en-US" altLang="ja-JP" sz="2800" b="0" i="1" smtClean="0">
                              <a:latin typeface="Cambria Math" panose="02040503050406030204" pitchFamily="18" charset="0"/>
                            </a:rPr>
                            <m:t>1+</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𝑔</m:t>
                              </m:r>
                            </m:e>
                            <m:sub>
                              <m:r>
                                <m:rPr>
                                  <m:sty m:val="p"/>
                                </m:rPr>
                                <a:rPr lang="en-US" altLang="ja-JP" sz="2800">
                                  <a:latin typeface="Cambria Math" panose="02040503050406030204" pitchFamily="18" charset="0"/>
                                </a:rPr>
                                <m:t>m</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𝑟</m:t>
                              </m:r>
                            </m:e>
                            <m:sub>
                              <m:r>
                                <m:rPr>
                                  <m:sty m:val="p"/>
                                </m:rPr>
                                <a:rPr lang="en-US" altLang="ja-JP" sz="2800">
                                  <a:latin typeface="Cambria Math" panose="02040503050406030204" pitchFamily="18" charset="0"/>
                                </a:rPr>
                                <m:t>ds</m:t>
                              </m:r>
                            </m:sub>
                          </m:sSub>
                          <m:r>
                            <a:rPr lang="en-US" altLang="ja-JP" sz="2800" b="0" i="1" smtClean="0">
                              <a:latin typeface="Cambria Math" panose="02040503050406030204" pitchFamily="18" charset="0"/>
                            </a:rPr>
                            <m:t>+</m:t>
                          </m:r>
                          <m:r>
                            <m:rPr>
                              <m:sty m:val="p"/>
                            </m:rPr>
                            <a:rPr lang="en-US" altLang="ja-JP" sz="2800">
                              <a:latin typeface="Cambria Math" panose="02040503050406030204" pitchFamily="18" charset="0"/>
                            </a:rPr>
                            <m:t>j</m:t>
                          </m:r>
                          <m:r>
                            <a:rPr lang="en-US" altLang="ja-JP" sz="2800" i="1">
                              <a:latin typeface="Cambria Math" panose="02040503050406030204" pitchFamily="18" charset="0"/>
                            </a:rPr>
                            <m:t>𝜔</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𝐶</m:t>
                              </m:r>
                            </m:e>
                            <m:sub>
                              <m:r>
                                <m:rPr>
                                  <m:sty m:val="p"/>
                                </m:rPr>
                                <a:rPr lang="en-US" altLang="ja-JP" sz="2800">
                                  <a:latin typeface="Cambria Math" panose="02040503050406030204" pitchFamily="18" charset="0"/>
                                </a:rPr>
                                <m:t>gs</m:t>
                              </m:r>
                            </m:sub>
                          </m:sSub>
                          <m:d>
                            <m:dPr>
                              <m:ctrlPr>
                                <a:rPr lang="en-US" altLang="ja-JP" sz="2800"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m:rPr>
                                      <m:sty m:val="p"/>
                                    </m:rPr>
                                    <a:rPr lang="en-US" altLang="ja-JP">
                                      <a:latin typeface="Cambria Math" panose="02040503050406030204" pitchFamily="18" charset="0"/>
                                    </a:rPr>
                                    <m:t>L</m:t>
                                  </m:r>
                                  <m:r>
                                    <m:rPr>
                                      <m:sty m:val="p"/>
                                    </m:rPr>
                                    <a:rPr lang="en-US" altLang="ja-JP" b="0" i="0" smtClean="0">
                                      <a:latin typeface="Cambria Math" panose="02040503050406030204" pitchFamily="18" charset="0"/>
                                    </a:rPr>
                                    <m:t>D</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𝑟</m:t>
                                  </m:r>
                                </m:e>
                                <m:sub>
                                  <m:r>
                                    <m:rPr>
                                      <m:sty m:val="p"/>
                                    </m:rPr>
                                    <a:rPr lang="en-US" altLang="ja-JP" sz="2800">
                                      <a:latin typeface="Cambria Math" panose="02040503050406030204" pitchFamily="18" charset="0"/>
                                    </a:rPr>
                                    <m:t>ds</m:t>
                                  </m:r>
                                </m:sub>
                              </m:sSub>
                            </m:e>
                          </m:d>
                        </m:den>
                      </m:f>
                    </m:oMath>
                  </m:oMathPara>
                </a14:m>
                <a:endParaRPr kumimoji="1" lang="en-US" altLang="ja-JP" dirty="0"/>
              </a:p>
              <a:p>
                <a:pPr marL="0" indent="0">
                  <a:buNone/>
                </a:pPr>
                <a:endParaRPr lang="en-US" altLang="ja-JP"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7633ACC4-9AF2-157C-1026-9E570A6D972C}"/>
                  </a:ext>
                </a:extLst>
              </p:cNvPr>
              <p:cNvSpPr>
                <a:spLocks noGrp="1" noRot="1" noChangeAspect="1" noMove="1" noResize="1" noEditPoints="1" noAdjustHandles="1" noChangeArrowheads="1" noChangeShapeType="1" noTextEdit="1"/>
              </p:cNvSpPr>
              <p:nvPr>
                <p:ph sz="half" idx="1"/>
              </p:nvPr>
            </p:nvSpPr>
            <p:spPr>
              <a:xfrm>
                <a:off x="838199" y="1825625"/>
                <a:ext cx="6787243" cy="4895850"/>
              </a:xfrm>
              <a:blipFill>
                <a:blip r:embed="rId2"/>
                <a:stretch>
                  <a:fillRect l="-1795" t="-1990"/>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7141E19F-9C07-19B2-8AF7-868E3183A7F9}"/>
              </a:ext>
            </a:extLst>
          </p:cNvPr>
          <p:cNvSpPr>
            <a:spLocks noGrp="1"/>
          </p:cNvSpPr>
          <p:nvPr>
            <p:ph type="sldNum" sz="quarter" idx="12"/>
          </p:nvPr>
        </p:nvSpPr>
        <p:spPr/>
        <p:txBody>
          <a:bodyPr/>
          <a:lstStyle/>
          <a:p>
            <a:fld id="{A59BAC54-5D5D-4F43-802D-EC3B03B6D038}" type="slidenum">
              <a:rPr kumimoji="1" lang="ja-JP" altLang="en-US" smtClean="0"/>
              <a:t>4</a:t>
            </a:fld>
            <a:endParaRPr kumimoji="1" lang="ja-JP" altLang="en-US"/>
          </a:p>
        </p:txBody>
      </p:sp>
      <p:pic>
        <p:nvPicPr>
          <p:cNvPr id="10" name="コンテンツ プレースホルダー 9">
            <a:extLst>
              <a:ext uri="{FF2B5EF4-FFF2-40B4-BE49-F238E27FC236}">
                <a16:creationId xmlns:a16="http://schemas.microsoft.com/office/drawing/2014/main" id="{16173390-C676-7291-6A73-60CE191B1F0A}"/>
              </a:ext>
            </a:extLst>
          </p:cNvPr>
          <p:cNvPicPr>
            <a:picLocks noGrp="1" noChangeAspect="1"/>
          </p:cNvPicPr>
          <p:nvPr>
            <p:ph sz="half" idx="2"/>
          </p:nvPr>
        </p:nvPicPr>
        <p:blipFill>
          <a:blip r:embed="rId3"/>
          <a:stretch>
            <a:fillRect/>
          </a:stretch>
        </p:blipFill>
        <p:spPr>
          <a:xfrm>
            <a:off x="7881124" y="1690688"/>
            <a:ext cx="3472675" cy="4695057"/>
          </a:xfrm>
          <a:prstGeom prst="rect">
            <a:avLst/>
          </a:prstGeom>
        </p:spPr>
      </p:pic>
    </p:spTree>
    <p:extLst>
      <p:ext uri="{BB962C8B-B14F-4D97-AF65-F5344CB8AC3E}">
        <p14:creationId xmlns:p14="http://schemas.microsoft.com/office/powerpoint/2010/main" val="1905709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F92081-910E-D199-734D-B6C09DC1F83E}"/>
              </a:ext>
            </a:extLst>
          </p:cNvPr>
          <p:cNvSpPr>
            <a:spLocks noGrp="1"/>
          </p:cNvSpPr>
          <p:nvPr>
            <p:ph type="title"/>
          </p:nvPr>
        </p:nvSpPr>
        <p:spPr/>
        <p:txBody>
          <a:bodyPr/>
          <a:lstStyle/>
          <a:p>
            <a:r>
              <a:rPr kumimoji="1" lang="ja-JP" altLang="en-US" dirty="0"/>
              <a:t>アクティブインダクタの原理</a:t>
            </a:r>
            <a:r>
              <a:rPr lang="ja-JP" altLang="en-US" dirty="0"/>
              <a:t>②</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DAE04C2-5E73-AD0F-79F5-BB396B1EB94F}"/>
                  </a:ext>
                </a:extLst>
              </p:cNvPr>
              <p:cNvSpPr>
                <a:spLocks noGrp="1"/>
              </p:cNvSpPr>
              <p:nvPr>
                <p:ph sz="half" idx="1"/>
              </p:nvPr>
            </p:nvSpPr>
            <p:spPr>
              <a:xfrm>
                <a:off x="337457" y="1789566"/>
                <a:ext cx="5181600" cy="4749346"/>
              </a:xfrm>
            </p:spPr>
            <p:txBody>
              <a:bodyPr>
                <a:normAutofit fontScale="85000"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𝑍</m:t>
                          </m:r>
                        </m:e>
                        <m:sub>
                          <m:r>
                            <m:rPr>
                              <m:sty m:val="p"/>
                            </m:rPr>
                            <a:rPr lang="en-US" altLang="ja-JP">
                              <a:latin typeface="Cambria Math" panose="02040503050406030204" pitchFamily="18" charset="0"/>
                            </a:rPr>
                            <m:t>L</m:t>
                          </m:r>
                        </m:sub>
                      </m:sSub>
                      <m:r>
                        <a:rPr lang="en-US" altLang="ja-JP" i="1">
                          <a:latin typeface="Cambria Math" panose="02040503050406030204" pitchFamily="18" charset="0"/>
                        </a:rPr>
                        <m:t> </m:t>
                      </m:r>
                      <m:r>
                        <a:rPr lang="en-US" altLang="ja-JP"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𝑟</m:t>
                              </m:r>
                            </m:e>
                            <m:sub>
                              <m:r>
                                <m:rPr>
                                  <m:sty m:val="p"/>
                                </m:rPr>
                                <a:rPr lang="en-US" altLang="ja-JP" sz="2800">
                                  <a:latin typeface="Cambria Math" panose="02040503050406030204" pitchFamily="18" charset="0"/>
                                </a:rPr>
                                <m:t>ds</m:t>
                              </m:r>
                            </m:sub>
                          </m:sSub>
                          <m:d>
                            <m:dPr>
                              <m:ctrlPr>
                                <a:rPr lang="en-US" altLang="ja-JP" sz="2800" b="0" i="1" smtClean="0">
                                  <a:latin typeface="Cambria Math" panose="02040503050406030204" pitchFamily="18" charset="0"/>
                                </a:rPr>
                              </m:ctrlPr>
                            </m:dPr>
                            <m:e>
                              <m:r>
                                <a:rPr lang="en-US" altLang="ja-JP" sz="2800" i="1">
                                  <a:latin typeface="Cambria Math" panose="02040503050406030204" pitchFamily="18" charset="0"/>
                                </a:rPr>
                                <m:t>1+</m:t>
                              </m:r>
                              <m:r>
                                <m:rPr>
                                  <m:sty m:val="p"/>
                                </m:rPr>
                                <a:rPr lang="en-US" altLang="ja-JP" sz="2800">
                                  <a:latin typeface="Cambria Math" panose="02040503050406030204" pitchFamily="18" charset="0"/>
                                </a:rPr>
                                <m:t>j</m:t>
                              </m:r>
                              <m:r>
                                <a:rPr lang="en-US" altLang="ja-JP" sz="2800" i="1">
                                  <a:latin typeface="Cambria Math" panose="02040503050406030204" pitchFamily="18" charset="0"/>
                                </a:rPr>
                                <m:t>𝜔</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𝐶</m:t>
                                  </m:r>
                                </m:e>
                                <m:sub>
                                  <m:r>
                                    <m:rPr>
                                      <m:sty m:val="p"/>
                                    </m:rPr>
                                    <a:rPr lang="en-US" altLang="ja-JP" sz="2800">
                                      <a:latin typeface="Cambria Math" panose="02040503050406030204" pitchFamily="18" charset="0"/>
                                    </a:rPr>
                                    <m:t>gs</m:t>
                                  </m:r>
                                </m:sub>
                              </m:s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𝑅</m:t>
                                  </m:r>
                                </m:e>
                                <m:sub>
                                  <m:r>
                                    <m:rPr>
                                      <m:sty m:val="p"/>
                                    </m:rPr>
                                    <a:rPr lang="en-US" altLang="ja-JP" b="0" i="0" smtClean="0">
                                      <a:latin typeface="Cambria Math" panose="02040503050406030204" pitchFamily="18" charset="0"/>
                                    </a:rPr>
                                    <m:t>L</m:t>
                                  </m:r>
                                  <m:r>
                                    <a:rPr lang="en-US" altLang="ja-JP" b="0" i="1" smtClean="0">
                                      <a:latin typeface="Cambria Math" panose="02040503050406030204" pitchFamily="18" charset="0"/>
                                    </a:rPr>
                                    <m:t>𝐷</m:t>
                                  </m:r>
                                </m:sub>
                              </m:sSub>
                            </m:e>
                          </m:d>
                        </m:num>
                        <m:den>
                          <m:r>
                            <a:rPr lang="en-US" altLang="ja-JP" sz="2800" b="0" i="1" smtClean="0">
                              <a:latin typeface="Cambria Math" panose="02040503050406030204" pitchFamily="18" charset="0"/>
                            </a:rPr>
                            <m:t>1+</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𝑔</m:t>
                              </m:r>
                            </m:e>
                            <m:sub>
                              <m:r>
                                <m:rPr>
                                  <m:sty m:val="p"/>
                                </m:rPr>
                                <a:rPr lang="en-US" altLang="ja-JP" sz="2800">
                                  <a:latin typeface="Cambria Math" panose="02040503050406030204" pitchFamily="18" charset="0"/>
                                </a:rPr>
                                <m:t>m</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𝑟</m:t>
                              </m:r>
                            </m:e>
                            <m:sub>
                              <m:r>
                                <m:rPr>
                                  <m:sty m:val="p"/>
                                </m:rPr>
                                <a:rPr lang="en-US" altLang="ja-JP" sz="2800">
                                  <a:latin typeface="Cambria Math" panose="02040503050406030204" pitchFamily="18" charset="0"/>
                                </a:rPr>
                                <m:t>ds</m:t>
                              </m:r>
                            </m:sub>
                          </m:sSub>
                          <m:r>
                            <a:rPr lang="en-US" altLang="ja-JP" sz="2800" b="0" i="1" smtClean="0">
                              <a:latin typeface="Cambria Math" panose="02040503050406030204" pitchFamily="18" charset="0"/>
                            </a:rPr>
                            <m:t>+</m:t>
                          </m:r>
                          <m:r>
                            <m:rPr>
                              <m:sty m:val="p"/>
                            </m:rPr>
                            <a:rPr lang="en-US" altLang="ja-JP" sz="2800">
                              <a:latin typeface="Cambria Math" panose="02040503050406030204" pitchFamily="18" charset="0"/>
                            </a:rPr>
                            <m:t>j</m:t>
                          </m:r>
                          <m:r>
                            <a:rPr lang="en-US" altLang="ja-JP" sz="2800" i="1">
                              <a:latin typeface="Cambria Math" panose="02040503050406030204" pitchFamily="18" charset="0"/>
                            </a:rPr>
                            <m:t>𝜔</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𝐶</m:t>
                              </m:r>
                            </m:e>
                            <m:sub>
                              <m:r>
                                <m:rPr>
                                  <m:sty m:val="p"/>
                                </m:rPr>
                                <a:rPr lang="en-US" altLang="ja-JP" sz="2800">
                                  <a:latin typeface="Cambria Math" panose="02040503050406030204" pitchFamily="18" charset="0"/>
                                </a:rPr>
                                <m:t>gs</m:t>
                              </m:r>
                            </m:sub>
                          </m:sSub>
                          <m:d>
                            <m:dPr>
                              <m:ctrlPr>
                                <a:rPr lang="en-US" altLang="ja-JP" sz="2800"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m:rPr>
                                      <m:sty m:val="p"/>
                                    </m:rPr>
                                    <a:rPr lang="en-US" altLang="ja-JP">
                                      <a:latin typeface="Cambria Math" panose="02040503050406030204" pitchFamily="18" charset="0"/>
                                    </a:rPr>
                                    <m:t>L</m:t>
                                  </m:r>
                                  <m:r>
                                    <a:rPr lang="en-US" altLang="ja-JP" b="0" i="1" smtClean="0">
                                      <a:latin typeface="Cambria Math" panose="02040503050406030204" pitchFamily="18" charset="0"/>
                                    </a:rPr>
                                    <m:t>𝐷</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𝑟</m:t>
                                  </m:r>
                                </m:e>
                                <m:sub>
                                  <m:r>
                                    <m:rPr>
                                      <m:sty m:val="p"/>
                                    </m:rPr>
                                    <a:rPr lang="en-US" altLang="ja-JP" sz="2800">
                                      <a:latin typeface="Cambria Math" panose="02040503050406030204" pitchFamily="18" charset="0"/>
                                    </a:rPr>
                                    <m:t>ds</m:t>
                                  </m:r>
                                </m:sub>
                              </m:sSub>
                            </m:e>
                          </m:d>
                        </m:den>
                      </m:f>
                    </m:oMath>
                  </m:oMathPara>
                </a14:m>
                <a:endParaRPr lang="en-US" altLang="ja-JP" sz="2800" dirty="0"/>
              </a:p>
              <a:p>
                <a:pPr marL="0" indent="0">
                  <a:buNone/>
                </a:pPr>
                <a:r>
                  <a:rPr kumimoji="1" lang="ja-JP" altLang="en-US" dirty="0"/>
                  <a:t>について、分母、分子に分けて検討する。</a:t>
                </a:r>
                <a:endParaRPr kumimoji="1" lang="en-US" altLang="ja-JP" dirty="0"/>
              </a:p>
              <a:p>
                <a:pPr marL="0" indent="0">
                  <a:buNone/>
                </a:pPr>
                <a:r>
                  <a:rPr kumimoji="1" lang="ja-JP" altLang="en-US" dirty="0"/>
                  <a:t>分子</a:t>
                </a:r>
                <a:endParaRPr kumimoji="1" lang="en-US" altLang="ja-JP"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𝑟</m:t>
                          </m:r>
                        </m:e>
                        <m:sub>
                          <m:r>
                            <m:rPr>
                              <m:sty m:val="p"/>
                            </m:rPr>
                            <a:rPr lang="en-US" altLang="ja-JP" sz="2800">
                              <a:latin typeface="Cambria Math" panose="02040503050406030204" pitchFamily="18" charset="0"/>
                            </a:rPr>
                            <m:t>ds</m:t>
                          </m:r>
                        </m:sub>
                      </m:sSub>
                      <m:d>
                        <m:dPr>
                          <m:ctrlPr>
                            <a:rPr lang="en-US" altLang="ja-JP" sz="2800" b="0" i="1" smtClean="0">
                              <a:latin typeface="Cambria Math" panose="02040503050406030204" pitchFamily="18" charset="0"/>
                            </a:rPr>
                          </m:ctrlPr>
                        </m:dPr>
                        <m:e>
                          <m:r>
                            <a:rPr lang="en-US" altLang="ja-JP" sz="2800" i="1">
                              <a:latin typeface="Cambria Math" panose="02040503050406030204" pitchFamily="18" charset="0"/>
                            </a:rPr>
                            <m:t>1+</m:t>
                          </m:r>
                          <m:r>
                            <m:rPr>
                              <m:sty m:val="p"/>
                            </m:rPr>
                            <a:rPr lang="en-US" altLang="ja-JP" sz="2800">
                              <a:latin typeface="Cambria Math" panose="02040503050406030204" pitchFamily="18" charset="0"/>
                            </a:rPr>
                            <m:t>j</m:t>
                          </m:r>
                          <m:r>
                            <a:rPr lang="en-US" altLang="ja-JP" sz="2800" i="1">
                              <a:latin typeface="Cambria Math" panose="02040503050406030204" pitchFamily="18" charset="0"/>
                            </a:rPr>
                            <m:t>𝜔</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𝐶</m:t>
                              </m:r>
                            </m:e>
                            <m:sub>
                              <m:r>
                                <m:rPr>
                                  <m:sty m:val="p"/>
                                </m:rPr>
                                <a:rPr lang="en-US" altLang="ja-JP" sz="2800">
                                  <a:latin typeface="Cambria Math" panose="02040503050406030204" pitchFamily="18" charset="0"/>
                                </a:rPr>
                                <m:t>gs</m:t>
                              </m:r>
                            </m:sub>
                          </m:s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𝑅</m:t>
                              </m:r>
                            </m:e>
                            <m:sub>
                              <m:r>
                                <m:rPr>
                                  <m:sty m:val="p"/>
                                </m:rPr>
                                <a:rPr lang="en-US" altLang="ja-JP" b="0" i="0" smtClean="0">
                                  <a:latin typeface="Cambria Math" panose="02040503050406030204" pitchFamily="18" charset="0"/>
                                </a:rPr>
                                <m:t>LD</m:t>
                              </m:r>
                            </m:sub>
                          </m:sSub>
                        </m:e>
                      </m:d>
                    </m:oMath>
                  </m:oMathPara>
                </a14:m>
                <a:endParaRPr lang="en-US" altLang="ja-JP" b="0" i="1" dirty="0">
                  <a:latin typeface="Cambria Math" panose="02040503050406030204" pitchFamily="18" charset="0"/>
                </a:endParaRPr>
              </a:p>
              <a:p>
                <a:pPr marL="0" indent="0">
                  <a:buNone/>
                </a:pPr>
                <a:endParaRPr lang="en-US" altLang="ja-JP"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m>
                        <m:mPr>
                          <m:mcs>
                            <m:mc>
                              <m:mcPr>
                                <m:count m:val="1"/>
                                <m:mcJc m:val="center"/>
                              </m:mcPr>
                            </m:mc>
                          </m:mcs>
                          <m:ctrlPr>
                            <a:rPr lang="en-US" altLang="ja-JP" b="0" i="1" smtClean="0">
                              <a:latin typeface="Cambria Math" panose="02040503050406030204" pitchFamily="18" charset="0"/>
                            </a:rPr>
                          </m:ctrlPr>
                        </m:mPr>
                        <m:mr>
                          <m:e>
                            <m:r>
                              <a:rPr lang="ja-JP" altLang="en-US"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m:rPr>
                                    <m:sty m:val="p"/>
                                  </m:rPr>
                                  <a:rPr lang="en-US" altLang="ja-JP">
                                    <a:latin typeface="Cambria Math" panose="02040503050406030204" pitchFamily="18" charset="0"/>
                                  </a:rPr>
                                  <m:t>ds</m:t>
                                </m:r>
                              </m:sub>
                            </m:sSub>
                            <m:r>
                              <a:rPr lang="ja-JP" altLang="en-US"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𝜔</m:t>
                            </m:r>
                            <m:r>
                              <m:rPr>
                                <m:nor/>
                              </m:rPr>
                              <a:rPr lang="en-US" altLang="ja-JP">
                                <a:latin typeface="Cambria Math" panose="02040503050406030204" pitchFamily="18" charset="0"/>
                                <a:ea typeface="Cambria Math" panose="02040503050406030204" pitchFamily="18" charset="0"/>
                              </a:rPr>
                              <m:t>≪</m:t>
                            </m:r>
                            <m:r>
                              <m:rPr>
                                <m:nor/>
                              </m:rPr>
                              <a:rPr lang="en-US" altLang="ja-JP" b="0" i="0" smtClean="0">
                                <a:latin typeface="Cambria Math" panose="02040503050406030204" pitchFamily="18" charset="0"/>
                                <a:ea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m:rPr>
                                    <m:sty m:val="p"/>
                                  </m:rPr>
                                  <a:rPr lang="en-US" altLang="ja-JP">
                                    <a:latin typeface="Cambria Math" panose="02040503050406030204" pitchFamily="18" charset="0"/>
                                  </a:rPr>
                                  <m:t>gs</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m:rPr>
                                    <m:sty m:val="p"/>
                                  </m:rPr>
                                  <a:rPr lang="en-US" altLang="ja-JP">
                                    <a:latin typeface="Cambria Math" panose="02040503050406030204" pitchFamily="18" charset="0"/>
                                  </a:rPr>
                                  <m:t>L</m:t>
                                </m:r>
                                <m:r>
                                  <a:rPr lang="en-US" altLang="ja-JP" b="0" i="1" smtClean="0">
                                    <a:latin typeface="Cambria Math" panose="02040503050406030204" pitchFamily="18" charset="0"/>
                                  </a:rPr>
                                  <m:t>𝐷</m:t>
                                </m:r>
                              </m:sub>
                            </m:sSub>
                            <m:r>
                              <a:rPr lang="ja-JP" altLang="en-US" i="1">
                                <a:latin typeface="Cambria Math" panose="02040503050406030204" pitchFamily="18" charset="0"/>
                              </a:rPr>
                              <m:t>　</m:t>
                            </m:r>
                          </m:e>
                        </m:mr>
                        <m:mr>
                          <m:e>
                            <m:r>
                              <m:rPr>
                                <m:sty m:val="p"/>
                              </m:rPr>
                              <a:rPr lang="en-US" altLang="ja-JP">
                                <a:latin typeface="Cambria Math" panose="02040503050406030204" pitchFamily="18" charset="0"/>
                              </a:rPr>
                              <m:t>j</m:t>
                            </m:r>
                            <m:r>
                              <a:rPr lang="en-US" altLang="ja-JP" i="1">
                                <a:latin typeface="Cambria Math" panose="02040503050406030204" pitchFamily="18" charset="0"/>
                              </a:rPr>
                              <m:t>𝜔</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m:rPr>
                                    <m:sty m:val="p"/>
                                  </m:rPr>
                                  <a:rPr lang="en-US" altLang="ja-JP">
                                    <a:latin typeface="Cambria Math" panose="02040503050406030204" pitchFamily="18" charset="0"/>
                                  </a:rPr>
                                  <m:t>gs</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m:rPr>
                                    <m:sty m:val="p"/>
                                  </m:rPr>
                                  <a:rPr lang="en-US" altLang="ja-JP">
                                    <a:latin typeface="Cambria Math" panose="02040503050406030204" pitchFamily="18" charset="0"/>
                                  </a:rPr>
                                  <m:t>L</m:t>
                                </m:r>
                                <m:r>
                                  <m:rPr>
                                    <m:sty m:val="p"/>
                                  </m:rPr>
                                  <a:rPr lang="en-US" altLang="ja-JP" b="0" i="0" smtClean="0">
                                    <a:latin typeface="Cambria Math" panose="02040503050406030204" pitchFamily="18" charset="0"/>
                                  </a:rPr>
                                  <m:t>D</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m:rPr>
                                    <m:sty m:val="p"/>
                                  </m:rPr>
                                  <a:rPr lang="en-US" altLang="ja-JP">
                                    <a:latin typeface="Cambria Math" panose="02040503050406030204" pitchFamily="18" charset="0"/>
                                  </a:rPr>
                                  <m:t>ds</m:t>
                                </m:r>
                              </m:sub>
                            </m:sSub>
                            <m:r>
                              <a:rPr lang="en-US" altLang="ja-JP" b="0" i="1" smtClean="0">
                                <a:latin typeface="Cambria Math" panose="02040503050406030204" pitchFamily="18" charset="0"/>
                              </a:rPr>
                              <m:t> </m:t>
                            </m:r>
                            <m:r>
                              <a:rPr lang="ja-JP" altLang="en-US" i="1">
                                <a:latin typeface="Cambria Math" panose="02040503050406030204" pitchFamily="18" charset="0"/>
                              </a:rPr>
                              <m:t>　</m:t>
                            </m:r>
                            <m:r>
                              <a:rPr lang="en-US" altLang="ja-JP" i="1">
                                <a:latin typeface="Cambria Math" panose="02040503050406030204" pitchFamily="18" charset="0"/>
                              </a:rPr>
                              <m:t>𝜔</m:t>
                            </m:r>
                            <m:r>
                              <m:rPr>
                                <m:nor/>
                              </m:rPr>
                              <a:rPr lang="en-US" altLang="ja-JP">
                                <a:latin typeface="Cambria Math" panose="02040503050406030204" pitchFamily="18" charset="0"/>
                                <a:ea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m:rPr>
                                    <m:sty m:val="p"/>
                                  </m:rPr>
                                  <a:rPr lang="en-US" altLang="ja-JP">
                                    <a:latin typeface="Cambria Math" panose="02040503050406030204" pitchFamily="18" charset="0"/>
                                  </a:rPr>
                                  <m:t>gs</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m:rPr>
                                    <m:sty m:val="p"/>
                                  </m:rPr>
                                  <a:rPr lang="en-US" altLang="ja-JP">
                                    <a:latin typeface="Cambria Math" panose="02040503050406030204" pitchFamily="18" charset="0"/>
                                  </a:rPr>
                                  <m:t>L</m:t>
                                </m:r>
                                <m:r>
                                  <m:rPr>
                                    <m:sty m:val="p"/>
                                  </m:rPr>
                                  <a:rPr lang="en-US" altLang="ja-JP" b="0" i="0" smtClean="0">
                                    <a:latin typeface="Cambria Math" panose="02040503050406030204" pitchFamily="18" charset="0"/>
                                  </a:rPr>
                                  <m:t>D</m:t>
                                </m:r>
                              </m:sub>
                            </m:sSub>
                          </m:e>
                        </m:mr>
                      </m:m>
                    </m:oMath>
                  </m:oMathPara>
                </a14:m>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1DAE04C2-5E73-AD0F-79F5-BB396B1EB94F}"/>
                  </a:ext>
                </a:extLst>
              </p:cNvPr>
              <p:cNvSpPr>
                <a:spLocks noGrp="1" noRot="1" noChangeAspect="1" noMove="1" noResize="1" noEditPoints="1" noAdjustHandles="1" noChangeArrowheads="1" noChangeShapeType="1" noTextEdit="1"/>
              </p:cNvSpPr>
              <p:nvPr>
                <p:ph sz="half" idx="1"/>
              </p:nvPr>
            </p:nvSpPr>
            <p:spPr>
              <a:xfrm>
                <a:off x="337457" y="1789566"/>
                <a:ext cx="5181600" cy="4749346"/>
              </a:xfrm>
              <a:blipFill>
                <a:blip r:embed="rId2"/>
                <a:stretch>
                  <a:fillRect l="-17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BDF5AB8C-6191-F409-3123-F21BDC3F2B0A}"/>
                  </a:ext>
                </a:extLst>
              </p:cNvPr>
              <p:cNvSpPr>
                <a:spLocks noGrp="1"/>
              </p:cNvSpPr>
              <p:nvPr>
                <p:ph sz="half" idx="2"/>
              </p:nvPr>
            </p:nvSpPr>
            <p:spPr>
              <a:xfrm>
                <a:off x="5355772" y="1649640"/>
                <a:ext cx="6716485" cy="5029198"/>
              </a:xfrm>
            </p:spPr>
            <p:txBody>
              <a:bodyPr>
                <a:normAutofit fontScale="85000" lnSpcReduction="10000"/>
              </a:bodyPr>
              <a:lstStyle/>
              <a:p>
                <a:pPr marL="0" indent="0">
                  <a:lnSpc>
                    <a:spcPct val="100000"/>
                  </a:lnSpc>
                  <a:buNone/>
                </a:pP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𝑅</m:t>
                        </m:r>
                      </m:e>
                      <m:sub>
                        <m:r>
                          <m:rPr>
                            <m:sty m:val="p"/>
                          </m:rPr>
                          <a:rPr lang="en-US" altLang="ja-JP">
                            <a:latin typeface="Cambria Math" panose="02040503050406030204" pitchFamily="18" charset="0"/>
                          </a:rPr>
                          <m:t>L</m:t>
                        </m:r>
                      </m:sub>
                    </m:sSub>
                    <m:r>
                      <a:rPr lang="en-US" altLang="ja-JP" b="0" i="1" smtClean="0">
                        <a:latin typeface="Cambria Math" panose="02040503050406030204" pitchFamily="18" charset="0"/>
                      </a:rPr>
                      <m:t>≫1/</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𝑔</m:t>
                        </m:r>
                      </m:e>
                      <m:sub>
                        <m:r>
                          <m:rPr>
                            <m:sty m:val="p"/>
                          </m:rPr>
                          <a:rPr lang="en-US" altLang="ja-JP" b="0" i="0" smtClean="0">
                            <a:latin typeface="Cambria Math" panose="02040503050406030204" pitchFamily="18" charset="0"/>
                          </a:rPr>
                          <m:t>m</m:t>
                        </m:r>
                      </m:sub>
                    </m:sSub>
                  </m:oMath>
                </a14:m>
                <a:r>
                  <a:rPr kumimoji="1" lang="ja-JP" altLang="en-US" dirty="0"/>
                  <a:t>と選ぶことにより、</a:t>
                </a:r>
                <a:r>
                  <a:rPr lang="ja-JP" altLang="en-US" dirty="0"/>
                  <a:t>分母は</a:t>
                </a:r>
                <a:endParaRPr lang="en-US" altLang="ja-JP" dirty="0"/>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1+</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𝑔</m:t>
                          </m:r>
                        </m:e>
                        <m:sub>
                          <m:r>
                            <m:rPr>
                              <m:sty m:val="p"/>
                            </m:rPr>
                            <a:rPr lang="en-US" altLang="ja-JP" sz="2800">
                              <a:latin typeface="Cambria Math" panose="02040503050406030204" pitchFamily="18" charset="0"/>
                            </a:rPr>
                            <m:t>m</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𝑟</m:t>
                          </m:r>
                        </m:e>
                        <m:sub>
                          <m:r>
                            <m:rPr>
                              <m:sty m:val="p"/>
                            </m:rPr>
                            <a:rPr lang="en-US" altLang="ja-JP" sz="2800">
                              <a:latin typeface="Cambria Math" panose="02040503050406030204" pitchFamily="18" charset="0"/>
                            </a:rPr>
                            <m:t>ds</m:t>
                          </m:r>
                        </m:sub>
                      </m:sSub>
                      <m:r>
                        <a:rPr lang="en-US" altLang="ja-JP" sz="2800" b="0" i="1" smtClean="0">
                          <a:latin typeface="Cambria Math" panose="02040503050406030204" pitchFamily="18" charset="0"/>
                        </a:rPr>
                        <m:t>+</m:t>
                      </m:r>
                      <m:r>
                        <m:rPr>
                          <m:sty m:val="p"/>
                        </m:rPr>
                        <a:rPr lang="en-US" altLang="ja-JP" sz="2800">
                          <a:latin typeface="Cambria Math" panose="02040503050406030204" pitchFamily="18" charset="0"/>
                        </a:rPr>
                        <m:t>j</m:t>
                      </m:r>
                      <m:r>
                        <a:rPr lang="en-US" altLang="ja-JP" sz="2800" i="1">
                          <a:latin typeface="Cambria Math" panose="02040503050406030204" pitchFamily="18" charset="0"/>
                        </a:rPr>
                        <m:t>𝜔</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𝐶</m:t>
                          </m:r>
                        </m:e>
                        <m:sub>
                          <m:r>
                            <m:rPr>
                              <m:sty m:val="p"/>
                            </m:rPr>
                            <a:rPr lang="en-US" altLang="ja-JP" sz="2800">
                              <a:latin typeface="Cambria Math" panose="02040503050406030204" pitchFamily="18" charset="0"/>
                            </a:rPr>
                            <m:t>gs</m:t>
                          </m:r>
                        </m:sub>
                      </m:sSub>
                      <m:d>
                        <m:dPr>
                          <m:ctrlPr>
                            <a:rPr lang="en-US" altLang="ja-JP" sz="2800"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m:rPr>
                                  <m:sty m:val="p"/>
                                </m:rPr>
                                <a:rPr lang="en-US" altLang="ja-JP">
                                  <a:latin typeface="Cambria Math" panose="02040503050406030204" pitchFamily="18" charset="0"/>
                                </a:rPr>
                                <m:t>L</m:t>
                              </m:r>
                              <m:r>
                                <a:rPr lang="en-US" altLang="ja-JP" b="0" i="1" smtClean="0">
                                  <a:latin typeface="Cambria Math" panose="02040503050406030204" pitchFamily="18" charset="0"/>
                                </a:rPr>
                                <m:t>𝐷</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𝑟</m:t>
                              </m:r>
                            </m:e>
                            <m:sub>
                              <m:r>
                                <m:rPr>
                                  <m:sty m:val="p"/>
                                </m:rPr>
                                <a:rPr lang="en-US" altLang="ja-JP" sz="2800">
                                  <a:latin typeface="Cambria Math" panose="02040503050406030204" pitchFamily="18" charset="0"/>
                                </a:rPr>
                                <m:t>ds</m:t>
                              </m:r>
                            </m:sub>
                          </m:sSub>
                        </m:e>
                      </m:d>
                    </m:oMath>
                  </m:oMathPara>
                </a14:m>
                <a:endParaRPr kumimoji="1" lang="en-US" altLang="ja-JP" dirty="0"/>
              </a:p>
              <a:p>
                <a:pPr marL="0" indent="0">
                  <a:lnSpc>
                    <a:spcPct val="100000"/>
                  </a:lnSpc>
                  <a:buNone/>
                </a:pPr>
                <a:endParaRPr lang="en-US" altLang="ja-JP" dirty="0"/>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m>
                        <m:mPr>
                          <m:mcs>
                            <m:mc>
                              <m:mcPr>
                                <m:count m:val="1"/>
                                <m:mcJc m:val="center"/>
                              </m:mcPr>
                            </m:mc>
                          </m:mcs>
                          <m:ctrlPr>
                            <a:rPr lang="en-US" altLang="ja-JP" sz="2800" b="0" i="1" smtClean="0">
                              <a:latin typeface="Cambria Math" panose="02040503050406030204" pitchFamily="18" charset="0"/>
                            </a:rPr>
                          </m:ctrlPr>
                        </m:mPr>
                        <m:mr>
                          <m:e>
                            <m:r>
                              <m:rPr>
                                <m:brk m:alnAt="7"/>
                              </m:rPr>
                              <a:rPr lang="en-US" altLang="ja-JP" sz="2800" b="0" i="1" smtClean="0">
                                <a:latin typeface="Cambria Math" panose="02040503050406030204" pitchFamily="18" charset="0"/>
                              </a:rPr>
                              <m:t> </m:t>
                            </m:r>
                            <m:r>
                              <a:rPr lang="en-US" altLang="ja-JP" sz="2800" b="0" i="1" smtClean="0">
                                <a:latin typeface="Cambria Math" panose="02040503050406030204" pitchFamily="18" charset="0"/>
                              </a:rPr>
                              <m:t>     </m:t>
                            </m:r>
                            <m:r>
                              <a:rPr lang="en-US" altLang="ja-JP" i="1">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m:rPr>
                                    <m:sty m:val="p"/>
                                  </m:rPr>
                                  <a:rPr lang="en-US" altLang="ja-JP">
                                    <a:latin typeface="Cambria Math" panose="02040503050406030204" pitchFamily="18" charset="0"/>
                                  </a:rPr>
                                  <m:t>m</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m:rPr>
                                    <m:sty m:val="p"/>
                                  </m:rPr>
                                  <a:rPr lang="en-US" altLang="ja-JP">
                                    <a:latin typeface="Cambria Math" panose="02040503050406030204" pitchFamily="18" charset="0"/>
                                  </a:rPr>
                                  <m:t>ds</m:t>
                                </m:r>
                              </m:sub>
                            </m:sSub>
                            <m:r>
                              <a:rPr lang="en-US" altLang="ja-JP" i="1">
                                <a:latin typeface="Cambria Math" panose="02040503050406030204" pitchFamily="18" charset="0"/>
                              </a:rPr>
                              <m:t>         </m:t>
                            </m:r>
                            <m:r>
                              <a:rPr lang="en-US" altLang="ja-JP" i="1">
                                <a:latin typeface="Cambria Math" panose="02040503050406030204" pitchFamily="18" charset="0"/>
                              </a:rPr>
                              <m:t>𝜔</m:t>
                            </m:r>
                            <m:r>
                              <m:rPr>
                                <m:nor/>
                              </m:rPr>
                              <a:rPr lang="en-US" altLang="ja-JP">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m:rPr>
                                    <m:sty m:val="p"/>
                                  </m:rPr>
                                  <a:rPr lang="en-US" altLang="ja-JP">
                                    <a:latin typeface="Cambria Math" panose="02040503050406030204" pitchFamily="18" charset="0"/>
                                  </a:rPr>
                                  <m:t>m</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m:rPr>
                                    <m:sty m:val="p"/>
                                  </m:rPr>
                                  <a:rPr lang="en-US" altLang="ja-JP">
                                    <a:latin typeface="Cambria Math" panose="02040503050406030204" pitchFamily="18" charset="0"/>
                                  </a:rPr>
                                  <m:t>ds</m:t>
                                </m:r>
                              </m:sub>
                            </m:sSub>
                            <m:r>
                              <m:rPr>
                                <m:nor/>
                              </m:rPr>
                              <a:rPr lang="en-US" altLang="ja-JP">
                                <a:latin typeface="Cambria Math" panose="02040503050406030204" pitchFamily="18" charset="0"/>
                              </a:rPr>
                              <m:t>)</m:t>
                            </m:r>
                            <m:r>
                              <m:rPr>
                                <m:nor/>
                              </m:rPr>
                              <a:rPr lang="en-US" altLang="ja-JP">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m:rPr>
                                    <m:sty m:val="p"/>
                                  </m:rPr>
                                  <a:rPr lang="en-US" altLang="ja-JP">
                                    <a:latin typeface="Cambria Math" panose="02040503050406030204" pitchFamily="18" charset="0"/>
                                  </a:rPr>
                                  <m:t>gs</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m:rPr>
                                        <m:sty m:val="p"/>
                                      </m:rPr>
                                      <a:rPr lang="en-US" altLang="ja-JP">
                                        <a:latin typeface="Cambria Math" panose="02040503050406030204" pitchFamily="18" charset="0"/>
                                      </a:rPr>
                                      <m:t>L</m:t>
                                    </m:r>
                                    <m:r>
                                      <m:rPr>
                                        <m:sty m:val="p"/>
                                      </m:rPr>
                                      <a:rPr lang="en-US" altLang="ja-JP" b="0" i="0" smtClean="0">
                                        <a:latin typeface="Cambria Math" panose="02040503050406030204" pitchFamily="18" charset="0"/>
                                      </a:rPr>
                                      <m:t>D</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m:rPr>
                                        <m:sty m:val="p"/>
                                      </m:rPr>
                                      <a:rPr lang="en-US" altLang="ja-JP">
                                        <a:latin typeface="Cambria Math" panose="02040503050406030204" pitchFamily="18" charset="0"/>
                                      </a:rPr>
                                      <m:t>ds</m:t>
                                    </m:r>
                                  </m:sub>
                                </m:sSub>
                              </m:e>
                            </m:d>
                          </m:e>
                        </m:mr>
                        <m:mr>
                          <m:e>
                            <m:r>
                              <m:rPr>
                                <m:sty m:val="p"/>
                              </m:rPr>
                              <a:rPr lang="en-US" altLang="ja-JP">
                                <a:latin typeface="Cambria Math" panose="02040503050406030204" pitchFamily="18" charset="0"/>
                              </a:rPr>
                              <m:t>j</m:t>
                            </m:r>
                            <m:r>
                              <a:rPr lang="en-US" altLang="ja-JP" i="1">
                                <a:latin typeface="Cambria Math" panose="02040503050406030204" pitchFamily="18" charset="0"/>
                              </a:rPr>
                              <m:t>𝜔</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m:rPr>
                                    <m:sty m:val="p"/>
                                  </m:rPr>
                                  <a:rPr lang="en-US" altLang="ja-JP">
                                    <a:latin typeface="Cambria Math" panose="02040503050406030204" pitchFamily="18" charset="0"/>
                                  </a:rPr>
                                  <m:t>gs</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m:rPr>
                                        <m:sty m:val="p"/>
                                      </m:rPr>
                                      <a:rPr lang="en-US" altLang="ja-JP">
                                        <a:latin typeface="Cambria Math" panose="02040503050406030204" pitchFamily="18" charset="0"/>
                                      </a:rPr>
                                      <m:t>L</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m:rPr>
                                        <m:sty m:val="p"/>
                                      </m:rPr>
                                      <a:rPr lang="en-US" altLang="ja-JP">
                                        <a:latin typeface="Cambria Math" panose="02040503050406030204" pitchFamily="18" charset="0"/>
                                      </a:rPr>
                                      <m:t>ds</m:t>
                                    </m:r>
                                  </m:sub>
                                </m:sSub>
                              </m:e>
                            </m:d>
                            <m:r>
                              <a:rPr lang="en-US" altLang="ja-JP" i="1">
                                <a:latin typeface="Cambria Math" panose="02040503050406030204" pitchFamily="18" charset="0"/>
                              </a:rPr>
                              <m:t>    </m:t>
                            </m:r>
                            <m:r>
                              <a:rPr lang="en-US" altLang="ja-JP" i="1">
                                <a:latin typeface="Cambria Math" panose="02040503050406030204" pitchFamily="18" charset="0"/>
                              </a:rPr>
                              <m:t>𝜔</m:t>
                            </m:r>
                            <m:r>
                              <m:rPr>
                                <m:nor/>
                              </m:rPr>
                              <a:rPr lang="en-US" altLang="ja-JP">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m:rPr>
                                    <m:sty m:val="p"/>
                                  </m:rPr>
                                  <a:rPr lang="en-US" altLang="ja-JP">
                                    <a:latin typeface="Cambria Math" panose="02040503050406030204" pitchFamily="18" charset="0"/>
                                  </a:rPr>
                                  <m:t>m</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m:rPr>
                                    <m:sty m:val="p"/>
                                  </m:rPr>
                                  <a:rPr lang="en-US" altLang="ja-JP">
                                    <a:latin typeface="Cambria Math" panose="02040503050406030204" pitchFamily="18" charset="0"/>
                                  </a:rPr>
                                  <m:t>ds</m:t>
                                </m:r>
                              </m:sub>
                            </m:sSub>
                            <m:r>
                              <m:rPr>
                                <m:nor/>
                              </m:rPr>
                              <a:rPr lang="en-US" altLang="ja-JP">
                                <a:latin typeface="Cambria Math" panose="02040503050406030204" pitchFamily="18" charset="0"/>
                              </a:rPr>
                              <m:t>)</m:t>
                            </m:r>
                            <m:r>
                              <m:rPr>
                                <m:nor/>
                              </m:rPr>
                              <a:rPr lang="en-US" altLang="ja-JP">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m:rPr>
                                    <m:sty m:val="p"/>
                                  </m:rPr>
                                  <a:rPr lang="en-US" altLang="ja-JP">
                                    <a:latin typeface="Cambria Math" panose="02040503050406030204" pitchFamily="18" charset="0"/>
                                  </a:rPr>
                                  <m:t>gs</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m:rPr>
                                        <m:sty m:val="p"/>
                                      </m:rPr>
                                      <a:rPr lang="en-US" altLang="ja-JP">
                                        <a:latin typeface="Cambria Math" panose="02040503050406030204" pitchFamily="18" charset="0"/>
                                      </a:rPr>
                                      <m:t>L</m:t>
                                    </m:r>
                                    <m:r>
                                      <a:rPr lang="en-US" altLang="ja-JP" b="0" i="1" smtClean="0">
                                        <a:latin typeface="Cambria Math" panose="02040503050406030204" pitchFamily="18" charset="0"/>
                                      </a:rPr>
                                      <m:t>𝐷</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m:rPr>
                                        <m:sty m:val="p"/>
                                      </m:rPr>
                                      <a:rPr lang="en-US" altLang="ja-JP">
                                        <a:latin typeface="Cambria Math" panose="02040503050406030204" pitchFamily="18" charset="0"/>
                                      </a:rPr>
                                      <m:t>ds</m:t>
                                    </m:r>
                                  </m:sub>
                                </m:sSub>
                              </m:e>
                            </m:d>
                          </m:e>
                        </m:mr>
                      </m:m>
                    </m:oMath>
                  </m:oMathPara>
                </a14:m>
                <a:endParaRPr kumimoji="1" lang="en-US" altLang="ja-JP" dirty="0"/>
              </a:p>
              <a:p>
                <a:pPr marL="0" indent="0">
                  <a:lnSpc>
                    <a:spcPct val="100000"/>
                  </a:lnSpc>
                  <a:buNone/>
                </a:pPr>
                <a:endParaRPr kumimoji="1" lang="en-US" altLang="ja-JP" dirty="0"/>
              </a:p>
              <a:p>
                <a:pPr marL="0" indent="0">
                  <a:lnSpc>
                    <a:spcPct val="100000"/>
                  </a:lnSpc>
                  <a:buNone/>
                </a:pPr>
                <a:r>
                  <a:rPr kumimoji="1" lang="ja-JP" altLang="en-US" dirty="0"/>
                  <a:t>よって、</a:t>
                </a:r>
                <a14:m>
                  <m:oMath xmlns:m="http://schemas.openxmlformats.org/officeDocument/2006/math">
                    <m:f>
                      <m:fPr>
                        <m:ctrlPr>
                          <a:rPr lang="en-US" altLang="ja-JP" b="0" i="1" smtClean="0">
                            <a:latin typeface="Cambria Math" panose="02040503050406030204" pitchFamily="18" charset="0"/>
                            <a:ea typeface="Cambria Math" panose="02040503050406030204" pitchFamily="18" charset="0"/>
                          </a:rPr>
                        </m:ctrlPr>
                      </m:fPr>
                      <m:num>
                        <m:r>
                          <m:rPr>
                            <m:nor/>
                          </m:rPr>
                          <a:rPr lang="en-US" altLang="ja-JP" b="0" i="0" smtClean="0">
                            <a:latin typeface="Cambria Math" panose="02040503050406030204" pitchFamily="18" charset="0"/>
                            <a:ea typeface="Cambria Math" panose="02040503050406030204" pitchFamily="18" charset="0"/>
                          </a:rPr>
                          <m:t>1</m:t>
                        </m:r>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m:rPr>
                                <m:sty m:val="p"/>
                              </m:rPr>
                              <a:rPr lang="en-US" altLang="ja-JP">
                                <a:latin typeface="Cambria Math" panose="02040503050406030204" pitchFamily="18" charset="0"/>
                              </a:rPr>
                              <m:t>gs</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m:rPr>
                                <m:sty m:val="p"/>
                              </m:rPr>
                              <a:rPr lang="en-US" altLang="ja-JP">
                                <a:latin typeface="Cambria Math" panose="02040503050406030204" pitchFamily="18" charset="0"/>
                              </a:rPr>
                              <m:t>L</m:t>
                            </m:r>
                            <m:r>
                              <m:rPr>
                                <m:sty m:val="p"/>
                              </m:rPr>
                              <a:rPr lang="en-US" altLang="ja-JP" b="0" i="0" smtClean="0">
                                <a:latin typeface="Cambria Math" panose="02040503050406030204" pitchFamily="18" charset="0"/>
                              </a:rPr>
                              <m:t>D</m:t>
                            </m:r>
                          </m:sub>
                        </m:sSub>
                      </m:den>
                    </m:f>
                    <m:r>
                      <a:rPr lang="en-US" altLang="ja-JP" b="0" i="1" smtClean="0">
                        <a:latin typeface="Cambria Math" panose="02040503050406030204" pitchFamily="18" charset="0"/>
                      </a:rPr>
                      <m:t>&lt;</m:t>
                    </m:r>
                    <m:f>
                      <m:fPr>
                        <m:ctrlPr>
                          <a:rPr lang="en-US" altLang="ja-JP" i="1">
                            <a:latin typeface="Cambria Math" panose="02040503050406030204" pitchFamily="18" charset="0"/>
                            <a:ea typeface="Cambria Math" panose="02040503050406030204" pitchFamily="18" charset="0"/>
                          </a:rPr>
                        </m:ctrlPr>
                      </m:fPr>
                      <m:num>
                        <m:r>
                          <m:rPr>
                            <m:nor/>
                          </m:rPr>
                          <a:rPr lang="en-US" altLang="ja-JP">
                            <a:latin typeface="Cambria Math" panose="02040503050406030204" pitchFamily="18" charset="0"/>
                            <a:ea typeface="Cambria Math" panose="02040503050406030204" pitchFamily="18" charset="0"/>
                          </a:rPr>
                          <m:t>1</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m:rPr>
                                <m:sty m:val="p"/>
                              </m:rPr>
                              <a:rPr lang="en-US" altLang="ja-JP">
                                <a:latin typeface="Cambria Math" panose="02040503050406030204" pitchFamily="18" charset="0"/>
                              </a:rPr>
                              <m:t>m</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m:rPr>
                                <m:sty m:val="p"/>
                              </m:rPr>
                              <a:rPr lang="en-US" altLang="ja-JP">
                                <a:latin typeface="Cambria Math" panose="02040503050406030204" pitchFamily="18" charset="0"/>
                              </a:rPr>
                              <m:t>ds</m:t>
                            </m:r>
                          </m:sub>
                        </m:sSub>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m:rPr>
                                <m:sty m:val="p"/>
                              </m:rPr>
                              <a:rPr lang="en-US" altLang="ja-JP">
                                <a:latin typeface="Cambria Math" panose="02040503050406030204" pitchFamily="18" charset="0"/>
                              </a:rPr>
                              <m:t>gs</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m:rPr>
                                    <m:sty m:val="p"/>
                                  </m:rPr>
                                  <a:rPr lang="en-US" altLang="ja-JP">
                                    <a:latin typeface="Cambria Math" panose="02040503050406030204" pitchFamily="18" charset="0"/>
                                  </a:rPr>
                                  <m:t>L</m:t>
                                </m:r>
                                <m:r>
                                  <m:rPr>
                                    <m:sty m:val="p"/>
                                  </m:rPr>
                                  <a:rPr lang="en-US" altLang="ja-JP" b="0" i="0" smtClean="0">
                                    <a:latin typeface="Cambria Math" panose="02040503050406030204" pitchFamily="18" charset="0"/>
                                  </a:rPr>
                                  <m:t>D</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m:rPr>
                                    <m:sty m:val="p"/>
                                  </m:rPr>
                                  <a:rPr lang="en-US" altLang="ja-JP">
                                    <a:latin typeface="Cambria Math" panose="02040503050406030204" pitchFamily="18" charset="0"/>
                                  </a:rPr>
                                  <m:t>ds</m:t>
                                </m:r>
                              </m:sub>
                            </m:sSub>
                          </m:e>
                        </m:d>
                      </m:den>
                    </m:f>
                  </m:oMath>
                </a14:m>
                <a:r>
                  <a:rPr kumimoji="1" lang="ja-JP" altLang="en-US" dirty="0"/>
                  <a:t>が成立し、</a:t>
                </a:r>
                <a:endParaRPr kumimoji="1" lang="en-US" altLang="ja-JP" dirty="0"/>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ea typeface="Cambria Math" panose="02040503050406030204" pitchFamily="18" charset="0"/>
                            </a:rPr>
                          </m:ctrlPr>
                        </m:fPr>
                        <m:num>
                          <m:r>
                            <m:rPr>
                              <m:nor/>
                            </m:rPr>
                            <a:rPr lang="en-US" altLang="ja-JP">
                              <a:latin typeface="Cambria Math" panose="02040503050406030204" pitchFamily="18" charset="0"/>
                              <a:ea typeface="Cambria Math" panose="02040503050406030204" pitchFamily="18" charset="0"/>
                            </a:rPr>
                            <m:t>1</m:t>
                          </m:r>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m:rPr>
                                  <m:sty m:val="p"/>
                                </m:rPr>
                                <a:rPr lang="en-US" altLang="ja-JP">
                                  <a:latin typeface="Cambria Math" panose="02040503050406030204" pitchFamily="18" charset="0"/>
                                </a:rPr>
                                <m:t>gs</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m:rPr>
                                  <m:sty m:val="p"/>
                                </m:rPr>
                                <a:rPr lang="en-US" altLang="ja-JP">
                                  <a:latin typeface="Cambria Math" panose="02040503050406030204" pitchFamily="18" charset="0"/>
                                </a:rPr>
                                <m:t>L</m:t>
                              </m:r>
                              <m:r>
                                <m:rPr>
                                  <m:sty m:val="p"/>
                                </m:rPr>
                                <a:rPr lang="en-US" altLang="ja-JP" b="0" i="0" smtClean="0">
                                  <a:latin typeface="Cambria Math" panose="02040503050406030204" pitchFamily="18" charset="0"/>
                                </a:rPr>
                                <m:t>D</m:t>
                              </m:r>
                            </m:sub>
                          </m:sSub>
                        </m:den>
                      </m:f>
                      <m:r>
                        <a:rPr lang="en-US" altLang="ja-JP" i="1">
                          <a:latin typeface="Cambria Math" panose="02040503050406030204" pitchFamily="18" charset="0"/>
                        </a:rPr>
                        <m:t>&lt;</m:t>
                      </m:r>
                      <m:r>
                        <a:rPr lang="en-US" altLang="ja-JP" i="1">
                          <a:latin typeface="Cambria Math" panose="02040503050406030204" pitchFamily="18" charset="0"/>
                        </a:rPr>
                        <m:t>𝜔</m:t>
                      </m:r>
                      <m:r>
                        <a:rPr lang="en-US" altLang="ja-JP" i="1">
                          <a:latin typeface="Cambria Math" panose="02040503050406030204" pitchFamily="18" charset="0"/>
                        </a:rPr>
                        <m:t>&lt;</m:t>
                      </m:r>
                      <m:f>
                        <m:fPr>
                          <m:ctrlPr>
                            <a:rPr lang="en-US" altLang="ja-JP" i="1">
                              <a:latin typeface="Cambria Math" panose="02040503050406030204" pitchFamily="18" charset="0"/>
                              <a:ea typeface="Cambria Math" panose="02040503050406030204" pitchFamily="18" charset="0"/>
                            </a:rPr>
                          </m:ctrlPr>
                        </m:fPr>
                        <m:num>
                          <m:r>
                            <m:rPr>
                              <m:nor/>
                            </m:rPr>
                            <a:rPr lang="en-US" altLang="ja-JP">
                              <a:latin typeface="Cambria Math" panose="02040503050406030204" pitchFamily="18" charset="0"/>
                              <a:ea typeface="Cambria Math" panose="02040503050406030204" pitchFamily="18" charset="0"/>
                            </a:rPr>
                            <m:t>1</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m:rPr>
                                  <m:sty m:val="p"/>
                                </m:rPr>
                                <a:rPr lang="en-US" altLang="ja-JP">
                                  <a:latin typeface="Cambria Math" panose="02040503050406030204" pitchFamily="18" charset="0"/>
                                </a:rPr>
                                <m:t>m</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m:rPr>
                                  <m:sty m:val="p"/>
                                </m:rPr>
                                <a:rPr lang="en-US" altLang="ja-JP">
                                  <a:latin typeface="Cambria Math" panose="02040503050406030204" pitchFamily="18" charset="0"/>
                                </a:rPr>
                                <m:t>ds</m:t>
                              </m:r>
                            </m:sub>
                          </m:sSub>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m:rPr>
                                  <m:sty m:val="p"/>
                                </m:rPr>
                                <a:rPr lang="en-US" altLang="ja-JP">
                                  <a:latin typeface="Cambria Math" panose="02040503050406030204" pitchFamily="18" charset="0"/>
                                </a:rPr>
                                <m:t>gs</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m:rPr>
                                      <m:sty m:val="p"/>
                                    </m:rPr>
                                    <a:rPr lang="en-US" altLang="ja-JP">
                                      <a:latin typeface="Cambria Math" panose="02040503050406030204" pitchFamily="18" charset="0"/>
                                    </a:rPr>
                                    <m:t>L</m:t>
                                  </m:r>
                                  <m:r>
                                    <m:rPr>
                                      <m:sty m:val="p"/>
                                    </m:rPr>
                                    <a:rPr lang="en-US" altLang="ja-JP" b="0" i="0" smtClean="0">
                                      <a:latin typeface="Cambria Math" panose="02040503050406030204" pitchFamily="18" charset="0"/>
                                    </a:rPr>
                                    <m:t>D</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m:rPr>
                                      <m:sty m:val="p"/>
                                    </m:rPr>
                                    <a:rPr lang="en-US" altLang="ja-JP">
                                      <a:latin typeface="Cambria Math" panose="02040503050406030204" pitchFamily="18" charset="0"/>
                                    </a:rPr>
                                    <m:t>ds</m:t>
                                  </m:r>
                                </m:sub>
                              </m:sSub>
                            </m:e>
                          </m:d>
                        </m:den>
                      </m:f>
                    </m:oMath>
                  </m:oMathPara>
                </a14:m>
                <a:endParaRPr kumimoji="1" lang="en-US" altLang="ja-JP" dirty="0"/>
              </a:p>
              <a:p>
                <a:pPr marL="0" indent="0">
                  <a:lnSpc>
                    <a:spcPct val="100000"/>
                  </a:lnSpc>
                  <a:buNone/>
                </a:pPr>
                <a:r>
                  <a:rPr kumimoji="1" lang="ja-JP" altLang="en-US" dirty="0"/>
                  <a:t>の範囲で誘導性</a:t>
                </a:r>
                <a:r>
                  <a:rPr kumimoji="1" lang="en-US" altLang="ja-JP" dirty="0"/>
                  <a:t>(</a:t>
                </a:r>
                <a:r>
                  <a:rPr lang="ja-JP" altLang="en-US" dirty="0"/>
                  <a:t>周波数に対しインピーダンス増加の傾向</a:t>
                </a:r>
                <a:r>
                  <a:rPr kumimoji="1" lang="en-US" altLang="ja-JP" dirty="0"/>
                  <a:t>)</a:t>
                </a:r>
                <a:r>
                  <a:rPr kumimoji="1" lang="ja-JP" altLang="en-US" dirty="0"/>
                  <a:t>が見られる。</a:t>
                </a:r>
              </a:p>
            </p:txBody>
          </p:sp>
        </mc:Choice>
        <mc:Fallback xmlns="">
          <p:sp>
            <p:nvSpPr>
              <p:cNvPr id="4" name="コンテンツ プレースホルダー 3">
                <a:extLst>
                  <a:ext uri="{FF2B5EF4-FFF2-40B4-BE49-F238E27FC236}">
                    <a16:creationId xmlns:a16="http://schemas.microsoft.com/office/drawing/2014/main" id="{BDF5AB8C-6191-F409-3123-F21BDC3F2B0A}"/>
                  </a:ext>
                </a:extLst>
              </p:cNvPr>
              <p:cNvSpPr>
                <a:spLocks noGrp="1" noRot="1" noChangeAspect="1" noMove="1" noResize="1" noEditPoints="1" noAdjustHandles="1" noChangeArrowheads="1" noChangeShapeType="1" noTextEdit="1"/>
              </p:cNvSpPr>
              <p:nvPr>
                <p:ph sz="half" idx="2"/>
              </p:nvPr>
            </p:nvSpPr>
            <p:spPr>
              <a:xfrm>
                <a:off x="5355772" y="1649640"/>
                <a:ext cx="6716485" cy="5029198"/>
              </a:xfrm>
              <a:blipFill>
                <a:blip r:embed="rId3"/>
                <a:stretch>
                  <a:fillRect l="-1453" t="-1576" r="-1181"/>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7F960757-1640-6908-52D1-2115D1D1512F}"/>
              </a:ext>
            </a:extLst>
          </p:cNvPr>
          <p:cNvSpPr>
            <a:spLocks noGrp="1"/>
          </p:cNvSpPr>
          <p:nvPr>
            <p:ph type="sldNum" sz="quarter" idx="12"/>
          </p:nvPr>
        </p:nvSpPr>
        <p:spPr/>
        <p:txBody>
          <a:bodyPr/>
          <a:lstStyle/>
          <a:p>
            <a:fld id="{A59BAC54-5D5D-4F43-802D-EC3B03B6D038}" type="slidenum">
              <a:rPr kumimoji="1" lang="ja-JP" altLang="en-US" smtClean="0"/>
              <a:t>5</a:t>
            </a:fld>
            <a:endParaRPr kumimoji="1" lang="ja-JP" altLang="en-US"/>
          </a:p>
        </p:txBody>
      </p:sp>
    </p:spTree>
    <p:extLst>
      <p:ext uri="{BB962C8B-B14F-4D97-AF65-F5344CB8AC3E}">
        <p14:creationId xmlns:p14="http://schemas.microsoft.com/office/powerpoint/2010/main" val="3970825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F75C3F-77B5-FAF8-1990-5A0EA7A1314F}"/>
              </a:ext>
            </a:extLst>
          </p:cNvPr>
          <p:cNvSpPr>
            <a:spLocks noGrp="1"/>
          </p:cNvSpPr>
          <p:nvPr>
            <p:ph type="title"/>
          </p:nvPr>
        </p:nvSpPr>
        <p:spPr/>
        <p:txBody>
          <a:bodyPr/>
          <a:lstStyle/>
          <a:p>
            <a:r>
              <a:rPr kumimoji="1" lang="ja-JP" altLang="en-US" dirty="0"/>
              <a:t>インピーダンス</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3555051-AD05-6503-8C99-4523A7A8DDDF}"/>
                  </a:ext>
                </a:extLst>
              </p:cNvPr>
              <p:cNvSpPr>
                <a:spLocks noGrp="1"/>
              </p:cNvSpPr>
              <p:nvPr>
                <p:ph idx="1"/>
              </p:nvPr>
            </p:nvSpPr>
            <p:spPr/>
            <p:txBody>
              <a:bodyPr>
                <a:normAutofit/>
              </a:bodyPr>
              <a:lstStyle/>
              <a:p>
                <a:pPr marL="0" indent="0">
                  <a:buNone/>
                </a:pPr>
                <a:r>
                  <a:rPr kumimoji="1" lang="ja-JP" altLang="en-US" sz="2800" b="0" dirty="0">
                    <a:latin typeface="Cambria Math" panose="02040503050406030204" pitchFamily="18" charset="0"/>
                  </a:rPr>
                  <a:t>アクティブインダクタを使用した際、インピーダンスは以下のように近似できる。</a:t>
                </a:r>
                <a:endParaRPr kumimoji="1" lang="en-US" altLang="ja-JP" sz="2800" b="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𝑣</m:t>
                          </m:r>
                        </m:num>
                        <m:den>
                          <m:r>
                            <a:rPr kumimoji="1" lang="en-US" altLang="ja-JP" sz="2800" b="0" i="1" smtClean="0">
                              <a:latin typeface="Cambria Math" panose="02040503050406030204" pitchFamily="18" charset="0"/>
                            </a:rPr>
                            <m:t>𝑖</m:t>
                          </m:r>
                        </m:den>
                      </m:f>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r>
                                <m:rPr>
                                  <m:sty m:val="p"/>
                                </m:rPr>
                                <a:rPr kumimoji="1" lang="en-US" altLang="ja-JP" sz="2800" b="0" i="0" smtClean="0">
                                  <a:latin typeface="Cambria Math" panose="02040503050406030204" pitchFamily="18" charset="0"/>
                                </a:rPr>
                                <m:t>j</m:t>
                              </m:r>
                              <m:r>
                                <a:rPr kumimoji="1" lang="en-US" altLang="ja-JP" sz="2800" b="0" i="1" smtClean="0">
                                  <a:latin typeface="Cambria Math" panose="02040503050406030204" pitchFamily="18" charset="0"/>
                                </a:rPr>
                                <m:t>𝜔</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𝐶</m:t>
                                  </m:r>
                                </m:e>
                                <m:sub>
                                  <m:r>
                                    <m:rPr>
                                      <m:sty m:val="p"/>
                                    </m:rPr>
                                    <a:rPr kumimoji="1" lang="en-US" altLang="ja-JP" sz="2800" b="0" i="0" smtClean="0">
                                      <a:latin typeface="Cambria Math" panose="02040503050406030204" pitchFamily="18" charset="0"/>
                                    </a:rPr>
                                    <m:t>gs</m:t>
                                  </m:r>
                                </m:sub>
                              </m:sSub>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R</m:t>
                                  </m:r>
                                </m:e>
                                <m:sub>
                                  <m:r>
                                    <m:rPr>
                                      <m:sty m:val="p"/>
                                    </m:rPr>
                                    <a:rPr lang="en-US" altLang="ja-JP" i="1">
                                      <a:latin typeface="Cambria Math" panose="02040503050406030204" pitchFamily="18" charset="0"/>
                                    </a:rPr>
                                    <m:t>LD</m:t>
                                  </m:r>
                                </m:sub>
                              </m:sSub>
                            </m:num>
                            <m:den>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𝑔</m:t>
                                  </m:r>
                                </m:e>
                                <m:sub>
                                  <m:r>
                                    <m:rPr>
                                      <m:sty m:val="p"/>
                                    </m:rPr>
                                    <a:rPr kumimoji="1" lang="en-US" altLang="ja-JP" sz="2800" b="0" i="0" smtClean="0">
                                      <a:latin typeface="Cambria Math" panose="02040503050406030204" pitchFamily="18" charset="0"/>
                                    </a:rPr>
                                    <m:t>m</m:t>
                                  </m:r>
                                </m:sub>
                              </m:sSub>
                              <m:r>
                                <a:rPr kumimoji="1" lang="en-US" altLang="ja-JP" sz="2800" b="0" i="1" smtClean="0">
                                  <a:latin typeface="Cambria Math" panose="02040503050406030204" pitchFamily="18" charset="0"/>
                                </a:rPr>
                                <m:t>+</m:t>
                              </m:r>
                              <m:r>
                                <m:rPr>
                                  <m:sty m:val="p"/>
                                </m:rPr>
                                <a:rPr lang="en-US" altLang="ja-JP" sz="2800">
                                  <a:latin typeface="Cambria Math" panose="02040503050406030204" pitchFamily="18" charset="0"/>
                                </a:rPr>
                                <m:t>j</m:t>
                              </m:r>
                              <m:r>
                                <a:rPr lang="en-US" altLang="ja-JP" sz="2800" i="1">
                                  <a:latin typeface="Cambria Math" panose="02040503050406030204" pitchFamily="18" charset="0"/>
                                </a:rPr>
                                <m:t>𝜔</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𝐶</m:t>
                                  </m:r>
                                </m:e>
                                <m:sub>
                                  <m:r>
                                    <m:rPr>
                                      <m:sty m:val="p"/>
                                    </m:rPr>
                                    <a:rPr kumimoji="1" lang="en-US" altLang="ja-JP" sz="2800" b="0" i="0" smtClean="0">
                                      <a:latin typeface="Cambria Math" panose="02040503050406030204" pitchFamily="18" charset="0"/>
                                    </a:rPr>
                                    <m:t>gs</m:t>
                                  </m:r>
                                </m:sub>
                              </m:sSub>
                            </m:den>
                          </m:f>
                        </m:e>
                      </m:d>
                      <m:r>
                        <a:rPr lang="en-US" altLang="ja-JP" i="1">
                          <a:latin typeface="Cambria Math" panose="02040503050406030204" pitchFamily="18" charset="0"/>
                          <a:ea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b="0" i="1" smtClean="0">
                              <a:latin typeface="Cambria Math" panose="02040503050406030204" pitchFamily="18" charset="0"/>
                            </a:rPr>
                            <m:t>𝑟</m:t>
                          </m:r>
                        </m:e>
                        <m:sub>
                          <m:r>
                            <m:rPr>
                              <m:sty m:val="p"/>
                            </m:rPr>
                            <a:rPr lang="en-US" altLang="ja-JP" sz="2800" b="0" i="0" smtClean="0">
                              <a:latin typeface="Cambria Math" panose="02040503050406030204" pitchFamily="18" charset="0"/>
                            </a:rPr>
                            <m:t>ds</m:t>
                          </m:r>
                        </m:sub>
                      </m:sSub>
                      <m:r>
                        <a:rPr lang="en-US" altLang="ja-JP" sz="2800" b="0" i="1" smtClean="0">
                          <a:latin typeface="Cambria Math" panose="02040503050406030204" pitchFamily="18" charset="0"/>
                          <a:ea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1+</m:t>
                          </m:r>
                          <m:r>
                            <m:rPr>
                              <m:sty m:val="p"/>
                            </m:rPr>
                            <a:rPr lang="en-US" altLang="ja-JP" sz="2800">
                              <a:latin typeface="Cambria Math" panose="02040503050406030204" pitchFamily="18" charset="0"/>
                            </a:rPr>
                            <m:t>j</m:t>
                          </m:r>
                          <m:r>
                            <a:rPr lang="en-US" altLang="ja-JP" sz="2800" i="1">
                              <a:latin typeface="Cambria Math" panose="02040503050406030204" pitchFamily="18" charset="0"/>
                            </a:rPr>
                            <m:t>𝜔</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𝐶</m:t>
                              </m:r>
                            </m:e>
                            <m:sub>
                              <m:r>
                                <m:rPr>
                                  <m:sty m:val="p"/>
                                </m:rPr>
                                <a:rPr lang="en-US" altLang="ja-JP" sz="2800">
                                  <a:latin typeface="Cambria Math" panose="02040503050406030204" pitchFamily="18" charset="0"/>
                                </a:rPr>
                                <m:t>gs</m:t>
                              </m:r>
                            </m:sub>
                          </m:sSub>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R</m:t>
                              </m:r>
                            </m:e>
                            <m:sub>
                              <m:r>
                                <m:rPr>
                                  <m:sty m:val="p"/>
                                </m:rPr>
                                <a:rPr lang="en-US" altLang="ja-JP" i="1">
                                  <a:latin typeface="Cambria Math" panose="02040503050406030204" pitchFamily="18" charset="0"/>
                                </a:rPr>
                                <m:t>LD</m:t>
                              </m:r>
                            </m:sub>
                          </m:sSub>
                        </m:num>
                        <m:den>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𝑔</m:t>
                              </m:r>
                            </m:e>
                            <m:sub>
                              <m:r>
                                <m:rPr>
                                  <m:sty m:val="p"/>
                                </m:rPr>
                                <a:rPr lang="en-US" altLang="ja-JP" sz="2800">
                                  <a:latin typeface="Cambria Math" panose="02040503050406030204" pitchFamily="18" charset="0"/>
                                </a:rPr>
                                <m:t>m</m:t>
                              </m:r>
                            </m:sub>
                          </m:sSub>
                          <m:r>
                            <a:rPr lang="en-US" altLang="ja-JP" sz="2800" i="1">
                              <a:latin typeface="Cambria Math" panose="02040503050406030204" pitchFamily="18" charset="0"/>
                            </a:rPr>
                            <m:t>+</m:t>
                          </m:r>
                          <m:r>
                            <m:rPr>
                              <m:sty m:val="p"/>
                            </m:rPr>
                            <a:rPr lang="en-US" altLang="ja-JP" sz="2800">
                              <a:latin typeface="Cambria Math" panose="02040503050406030204" pitchFamily="18" charset="0"/>
                            </a:rPr>
                            <m:t>j</m:t>
                          </m:r>
                          <m:r>
                            <a:rPr lang="en-US" altLang="ja-JP" sz="2800" i="1">
                              <a:latin typeface="Cambria Math" panose="02040503050406030204" pitchFamily="18" charset="0"/>
                            </a:rPr>
                            <m:t>𝜔</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𝐶</m:t>
                              </m:r>
                            </m:e>
                            <m:sub>
                              <m:r>
                                <m:rPr>
                                  <m:sty m:val="p"/>
                                </m:rPr>
                                <a:rPr lang="en-US" altLang="ja-JP" sz="2800">
                                  <a:latin typeface="Cambria Math" panose="02040503050406030204" pitchFamily="18" charset="0"/>
                                </a:rPr>
                                <m:t>gs</m:t>
                              </m:r>
                            </m:sub>
                          </m:sSub>
                        </m:den>
                      </m:f>
                    </m:oMath>
                  </m:oMathPara>
                </a14:m>
                <a:endParaRPr kumimoji="1" lang="en-US" altLang="ja-JP" sz="2800" dirty="0"/>
              </a:p>
              <a:p>
                <a:pPr marL="0" indent="0">
                  <a:lnSpc>
                    <a:spcPct val="150000"/>
                  </a:lnSpc>
                  <a:buNone/>
                </a:pPr>
                <a14:m>
                  <m:oMathPara xmlns:m="http://schemas.openxmlformats.org/officeDocument/2006/math">
                    <m:oMathParaPr>
                      <m:jc m:val="left"/>
                    </m:oMathParaPr>
                    <m:oMath xmlns:m="http://schemas.openxmlformats.org/officeDocument/2006/math">
                      <m:r>
                        <a:rPr lang="en-US" altLang="ja-JP" sz="2600" i="1" smtClean="0">
                          <a:latin typeface="Cambria Math" panose="02040503050406030204" pitchFamily="18" charset="0"/>
                          <a:ea typeface="Cambria Math" panose="02040503050406030204" pitchFamily="18" charset="0"/>
                        </a:rPr>
                        <m:t>≅</m:t>
                      </m:r>
                      <m:f>
                        <m:fPr>
                          <m:ctrlPr>
                            <a:rPr lang="en-US" altLang="ja-JP" sz="2600" i="1">
                              <a:latin typeface="Cambria Math" panose="02040503050406030204" pitchFamily="18" charset="0"/>
                            </a:rPr>
                          </m:ctrlPr>
                        </m:fPr>
                        <m:num>
                          <m:r>
                            <a:rPr lang="en-US" altLang="ja-JP" sz="2600" i="1">
                              <a:latin typeface="Cambria Math" panose="02040503050406030204" pitchFamily="18" charset="0"/>
                            </a:rPr>
                            <m:t>1</m:t>
                          </m:r>
                        </m:num>
                        <m:den>
                          <m:sSub>
                            <m:sSubPr>
                              <m:ctrlPr>
                                <a:rPr lang="en-US" altLang="ja-JP" sz="2600" i="1">
                                  <a:latin typeface="Cambria Math" panose="02040503050406030204" pitchFamily="18" charset="0"/>
                                </a:rPr>
                              </m:ctrlPr>
                            </m:sSubPr>
                            <m:e>
                              <m:r>
                                <a:rPr lang="en-US" altLang="ja-JP" sz="2600" i="1">
                                  <a:latin typeface="Cambria Math" panose="02040503050406030204" pitchFamily="18" charset="0"/>
                                </a:rPr>
                                <m:t>𝑔</m:t>
                              </m:r>
                            </m:e>
                            <m:sub>
                              <m:r>
                                <m:rPr>
                                  <m:sty m:val="p"/>
                                </m:rPr>
                                <a:rPr lang="en-US" altLang="ja-JP" sz="2600">
                                  <a:latin typeface="Cambria Math" panose="02040503050406030204" pitchFamily="18" charset="0"/>
                                </a:rPr>
                                <m:t>m</m:t>
                              </m:r>
                            </m:sub>
                          </m:sSub>
                        </m:den>
                      </m:f>
                      <m:r>
                        <a:rPr lang="en-US" altLang="ja-JP" sz="2600" b="0" i="1" smtClean="0">
                          <a:latin typeface="Cambria Math" panose="02040503050406030204" pitchFamily="18" charset="0"/>
                        </a:rPr>
                        <m:t>+</m:t>
                      </m:r>
                      <m:r>
                        <m:rPr>
                          <m:sty m:val="p"/>
                        </m:rPr>
                        <a:rPr lang="en-US" altLang="ja-JP" sz="2600">
                          <a:latin typeface="Cambria Math" panose="02040503050406030204" pitchFamily="18" charset="0"/>
                        </a:rPr>
                        <m:t>j</m:t>
                      </m:r>
                      <m:r>
                        <a:rPr lang="en-US" altLang="ja-JP" sz="2600" i="1">
                          <a:latin typeface="Cambria Math" panose="02040503050406030204" pitchFamily="18" charset="0"/>
                        </a:rPr>
                        <m:t>𝜔</m:t>
                      </m:r>
                      <m:f>
                        <m:fPr>
                          <m:ctrlPr>
                            <a:rPr lang="en-US" altLang="ja-JP" sz="2600" i="1">
                              <a:latin typeface="Cambria Math" panose="02040503050406030204" pitchFamily="18" charset="0"/>
                            </a:rPr>
                          </m:ctrlPr>
                        </m:fPr>
                        <m:num>
                          <m:sSub>
                            <m:sSubPr>
                              <m:ctrlPr>
                                <a:rPr lang="en-US" altLang="ja-JP" sz="2600" i="1">
                                  <a:latin typeface="Cambria Math" panose="02040503050406030204" pitchFamily="18" charset="0"/>
                                </a:rPr>
                              </m:ctrlPr>
                            </m:sSubPr>
                            <m:e>
                              <m:r>
                                <a:rPr lang="en-US" altLang="ja-JP" sz="2600" i="1">
                                  <a:latin typeface="Cambria Math" panose="02040503050406030204" pitchFamily="18" charset="0"/>
                                </a:rPr>
                                <m:t>𝐶</m:t>
                              </m:r>
                            </m:e>
                            <m:sub>
                              <m:r>
                                <m:rPr>
                                  <m:sty m:val="p"/>
                                </m:rPr>
                                <a:rPr lang="en-US" altLang="ja-JP" sz="2600">
                                  <a:latin typeface="Cambria Math" panose="02040503050406030204" pitchFamily="18" charset="0"/>
                                </a:rPr>
                                <m:t>gs</m:t>
                              </m:r>
                            </m:sub>
                          </m:sSub>
                          <m:sSub>
                            <m:sSubPr>
                              <m:ctrlPr>
                                <a:rPr lang="en-US" altLang="ja-JP" sz="2600" i="1">
                                  <a:latin typeface="Cambria Math" panose="02040503050406030204" pitchFamily="18" charset="0"/>
                                </a:rPr>
                              </m:ctrlPr>
                            </m:sSubPr>
                            <m:e>
                              <m:r>
                                <m:rPr>
                                  <m:sty m:val="p"/>
                                </m:rPr>
                                <a:rPr lang="en-US" altLang="ja-JP" sz="2600" i="1">
                                  <a:latin typeface="Cambria Math" panose="02040503050406030204" pitchFamily="18" charset="0"/>
                                </a:rPr>
                                <m:t>R</m:t>
                              </m:r>
                            </m:e>
                            <m:sub>
                              <m:r>
                                <m:rPr>
                                  <m:sty m:val="p"/>
                                </m:rPr>
                                <a:rPr lang="en-US" altLang="ja-JP" sz="2600" i="1">
                                  <a:latin typeface="Cambria Math" panose="02040503050406030204" pitchFamily="18" charset="0"/>
                                </a:rPr>
                                <m:t>LD</m:t>
                              </m:r>
                            </m:sub>
                          </m:sSub>
                        </m:num>
                        <m:den>
                          <m:sSub>
                            <m:sSubPr>
                              <m:ctrlPr>
                                <a:rPr lang="en-US" altLang="ja-JP" sz="2600" i="1">
                                  <a:latin typeface="Cambria Math" panose="02040503050406030204" pitchFamily="18" charset="0"/>
                                </a:rPr>
                              </m:ctrlPr>
                            </m:sSubPr>
                            <m:e>
                              <m:r>
                                <a:rPr lang="en-US" altLang="ja-JP" sz="2600" i="1">
                                  <a:latin typeface="Cambria Math" panose="02040503050406030204" pitchFamily="18" charset="0"/>
                                </a:rPr>
                                <m:t>𝑔</m:t>
                              </m:r>
                            </m:e>
                            <m:sub>
                              <m:r>
                                <m:rPr>
                                  <m:sty m:val="p"/>
                                </m:rPr>
                                <a:rPr lang="en-US" altLang="ja-JP" sz="2600">
                                  <a:latin typeface="Cambria Math" panose="02040503050406030204" pitchFamily="18" charset="0"/>
                                </a:rPr>
                                <m:t>m</m:t>
                              </m:r>
                            </m:sub>
                          </m:sSub>
                        </m:den>
                      </m:f>
                      <m:r>
                        <a:rPr lang="en-US" altLang="ja-JP" sz="2600" b="0" i="1" smtClean="0">
                          <a:latin typeface="Cambria Math" panose="02040503050406030204" pitchFamily="18" charset="0"/>
                        </a:rPr>
                        <m:t> </m:t>
                      </m:r>
                      <m:d>
                        <m:dPr>
                          <m:ctrlPr>
                            <a:rPr lang="en-US" altLang="ja-JP" sz="2600" b="0" i="1" smtClean="0">
                              <a:latin typeface="Cambria Math" panose="02040503050406030204" pitchFamily="18" charset="0"/>
                            </a:rPr>
                          </m:ctrlPr>
                        </m:dPr>
                        <m:e>
                          <m:r>
                            <a:rPr lang="en-US" altLang="ja-JP" sz="2600" b="0" i="1" smtClean="0">
                              <a:latin typeface="Cambria Math" panose="02040503050406030204" pitchFamily="18" charset="0"/>
                            </a:rPr>
                            <m:t>𝑓</m:t>
                          </m:r>
                          <m:r>
                            <a:rPr lang="en-US" altLang="ja-JP" sz="2600" b="0" i="1" smtClean="0">
                              <a:latin typeface="Cambria Math" panose="02040503050406030204" pitchFamily="18" charset="0"/>
                            </a:rPr>
                            <m:t>≪</m:t>
                          </m:r>
                          <m:f>
                            <m:fPr>
                              <m:ctrlPr>
                                <a:rPr lang="en-US" altLang="ja-JP" sz="2600" i="1">
                                  <a:latin typeface="Cambria Math" panose="02040503050406030204" pitchFamily="18" charset="0"/>
                                </a:rPr>
                              </m:ctrlPr>
                            </m:fPr>
                            <m:num>
                              <m:sSub>
                                <m:sSubPr>
                                  <m:ctrlPr>
                                    <a:rPr lang="en-US" altLang="ja-JP" sz="2600" i="1">
                                      <a:latin typeface="Cambria Math" panose="02040503050406030204" pitchFamily="18" charset="0"/>
                                    </a:rPr>
                                  </m:ctrlPr>
                                </m:sSubPr>
                                <m:e>
                                  <m:r>
                                    <a:rPr lang="en-US" altLang="ja-JP" sz="2600" i="1">
                                      <a:latin typeface="Cambria Math" panose="02040503050406030204" pitchFamily="18" charset="0"/>
                                    </a:rPr>
                                    <m:t>𝑔</m:t>
                                  </m:r>
                                </m:e>
                                <m:sub>
                                  <m:r>
                                    <m:rPr>
                                      <m:sty m:val="p"/>
                                    </m:rPr>
                                    <a:rPr lang="en-US" altLang="ja-JP" sz="2600">
                                      <a:latin typeface="Cambria Math" panose="02040503050406030204" pitchFamily="18" charset="0"/>
                                    </a:rPr>
                                    <m:t>m</m:t>
                                  </m:r>
                                </m:sub>
                              </m:sSub>
                            </m:num>
                            <m:den>
                              <m:r>
                                <a:rPr lang="en-US" altLang="ja-JP" sz="2600" i="1">
                                  <a:latin typeface="Cambria Math" panose="02040503050406030204" pitchFamily="18" charset="0"/>
                                </a:rPr>
                                <m:t>2</m:t>
                              </m:r>
                              <m:r>
                                <m:rPr>
                                  <m:sty m:val="p"/>
                                </m:rPr>
                                <a:rPr lang="en-US" altLang="ja-JP" sz="2600">
                                  <a:latin typeface="Cambria Math" panose="02040503050406030204" pitchFamily="18" charset="0"/>
                                </a:rPr>
                                <m:t>π</m:t>
                              </m:r>
                              <m:sSub>
                                <m:sSubPr>
                                  <m:ctrlPr>
                                    <a:rPr lang="en-US" altLang="ja-JP" sz="2600" i="1">
                                      <a:latin typeface="Cambria Math" panose="02040503050406030204" pitchFamily="18" charset="0"/>
                                    </a:rPr>
                                  </m:ctrlPr>
                                </m:sSubPr>
                                <m:e>
                                  <m:r>
                                    <a:rPr lang="en-US" altLang="ja-JP" sz="2600" i="1">
                                      <a:latin typeface="Cambria Math" panose="02040503050406030204" pitchFamily="18" charset="0"/>
                                    </a:rPr>
                                    <m:t>𝐶</m:t>
                                  </m:r>
                                </m:e>
                                <m:sub>
                                  <m:r>
                                    <m:rPr>
                                      <m:sty m:val="p"/>
                                    </m:rPr>
                                    <a:rPr lang="en-US" altLang="ja-JP" sz="2600">
                                      <a:latin typeface="Cambria Math" panose="02040503050406030204" pitchFamily="18" charset="0"/>
                                    </a:rPr>
                                    <m:t>gs</m:t>
                                  </m:r>
                                </m:sub>
                              </m:sSub>
                            </m:den>
                          </m:f>
                          <m:r>
                            <a:rPr lang="en-US" altLang="ja-JP" sz="2600" b="0" i="1" smtClean="0">
                              <a:latin typeface="Cambria Math" panose="02040503050406030204" pitchFamily="18" charset="0"/>
                            </a:rPr>
                            <m:t> </m:t>
                          </m:r>
                          <m:r>
                            <a:rPr lang="ja-JP" altLang="en-US" sz="2600" i="1">
                              <a:latin typeface="Cambria Math" panose="02040503050406030204" pitchFamily="18" charset="0"/>
                            </a:rPr>
                            <m:t>に</m:t>
                          </m:r>
                          <m:r>
                            <a:rPr lang="ja-JP" altLang="en-US" sz="2600" i="1" smtClean="0">
                              <a:latin typeface="Cambria Math" panose="02040503050406030204" pitchFamily="18" charset="0"/>
                            </a:rPr>
                            <m:t>対して</m:t>
                          </m:r>
                          <m:r>
                            <a:rPr lang="ja-JP" altLang="en-US" sz="2600" i="1">
                              <a:latin typeface="Cambria Math" panose="02040503050406030204" pitchFamily="18" charset="0"/>
                            </a:rPr>
                            <m:t>利用可</m:t>
                          </m:r>
                        </m:e>
                      </m:d>
                    </m:oMath>
                  </m:oMathPara>
                </a14:m>
                <a:endParaRPr lang="en-US" altLang="ja-JP" sz="2600" i="1" dirty="0">
                  <a:latin typeface="Cambria Math" panose="02040503050406030204" pitchFamily="18" charset="0"/>
                </a:endParaRPr>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3555051-AD05-6503-8C99-4523A7A8DDDF}"/>
                  </a:ext>
                </a:extLst>
              </p:cNvPr>
              <p:cNvSpPr>
                <a:spLocks noGrp="1" noRot="1" noChangeAspect="1" noMove="1" noResize="1" noEditPoints="1" noAdjustHandles="1" noChangeArrowheads="1" noChangeShapeType="1" noTextEdit="1"/>
              </p:cNvSpPr>
              <p:nvPr>
                <p:ph idx="1"/>
              </p:nvPr>
            </p:nvSpPr>
            <p:spPr>
              <a:blipFill>
                <a:blip r:embed="rId2"/>
                <a:stretch>
                  <a:fillRect l="-1217" t="-2241" r="-696"/>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92349CBB-FCDD-5A2D-2787-3DE51C509F97}"/>
              </a:ext>
            </a:extLst>
          </p:cNvPr>
          <p:cNvSpPr>
            <a:spLocks noGrp="1"/>
          </p:cNvSpPr>
          <p:nvPr>
            <p:ph type="sldNum" sz="quarter" idx="12"/>
          </p:nvPr>
        </p:nvSpPr>
        <p:spPr/>
        <p:txBody>
          <a:bodyPr/>
          <a:lstStyle/>
          <a:p>
            <a:fld id="{924F15B5-D230-46EA-A16E-48DA41321501}" type="slidenum">
              <a:rPr kumimoji="1" lang="ja-JP" altLang="en-US" smtClean="0"/>
              <a:t>6</a:t>
            </a:fld>
            <a:endParaRPr kumimoji="1" lang="ja-JP" altLang="en-US"/>
          </a:p>
        </p:txBody>
      </p:sp>
    </p:spTree>
    <p:extLst>
      <p:ext uri="{BB962C8B-B14F-4D97-AF65-F5344CB8AC3E}">
        <p14:creationId xmlns:p14="http://schemas.microsoft.com/office/powerpoint/2010/main" val="6984577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Words>
  <Application>Microsoft Office PowerPoint</Application>
  <PresentationFormat>ワイド画面</PresentationFormat>
  <Paragraphs>43</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游ゴシック</vt:lpstr>
      <vt:lpstr>游ゴシック Light</vt:lpstr>
      <vt:lpstr>Arial</vt:lpstr>
      <vt:lpstr>Cambria Math</vt:lpstr>
      <vt:lpstr>Office テーマ</vt:lpstr>
      <vt:lpstr>アクティブインダクタ</vt:lpstr>
      <vt:lpstr>インダクタ成分を持たせる意味</vt:lpstr>
      <vt:lpstr>インダクタ成分を持たせる意味</vt:lpstr>
      <vt:lpstr>アクティブインダクタの原理</vt:lpstr>
      <vt:lpstr>アクティブインダクタの原理②</vt:lpstr>
      <vt:lpstr>インピーダンス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2023-07-17T01:21:44Z</dcterms:created>
  <dcterms:modified xsi:type="dcterms:W3CDTF">2023-09-26T04:12:31Z</dcterms:modified>
</cp:coreProperties>
</file>