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169D-6DA2-4F59-A4D9-290C1D6388C2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34711-3693-4BD2-AE4F-6F35042794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72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1E75E6-885C-1F1A-01C2-49CA1B4A8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A6E550-603E-DC01-558C-A31255051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6A5E1D-587E-BA27-744B-05FDDAD7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90BB-A3FC-4EA8-BD32-4C0A89225977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B4808F-F10D-A12F-D255-1287A4EF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3D40AC-A5EE-26CB-3391-4A95F486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4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94730-47F7-22E0-E164-2708A9A5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635C23-BAB0-A498-E329-81D729B84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7633DC-74EB-17FD-3486-69E58FAC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495B-D321-41E4-8D09-34C1A0BE9322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66181-4EDE-D739-54A4-FC7C6E40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62A7DF-B3B8-CB50-7260-F92BF3F4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2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754CD6-106D-34F0-5584-95841A95E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3B1FE3-0895-9314-6E7B-149D30C63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47605B-037E-90AA-00DB-5B36DBFF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F256-5C06-4BED-A556-CEA4A9D244B6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8C5323-E6F7-A658-6370-58048B15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04C8DC-5121-34FD-87D7-DD2D4111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18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9728A-A1E3-E7B4-DC79-5A1996FF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677693-72D7-DA06-B911-B2A1CD8E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2D718E-5900-B3B4-AAB4-A6CEAF60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C86-C6AB-41A7-9AEE-46EBA6B961E1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940C08-6232-5062-7B06-B43E9CB6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EB3F25-D1AF-2C3E-802F-82652940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74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C0FED-6F39-2F4B-6965-69E5BCD6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501D7C-F529-0510-A00C-57F19D23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E74800-0B10-DBF2-1AF4-F8CD070A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AF60-CC5F-46C4-ABA3-7494F6396695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685044-FEF6-8A13-20C4-6D5C63F5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023C3D-2688-7C25-9BA4-8D81A889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99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8C61F-EE81-20AC-4FE8-6390927E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8FF9C-40EB-EA26-A9F4-52F37894D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351E11-AF07-D2BE-4FE3-EAFD25A82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DC31F3-DE64-23F8-CFB9-87ED9DC0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45D6-224B-4959-A077-BF5679C3616D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DAF988-F464-40FE-5B79-C3CD2394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CF0ACF-91C5-D3EC-4513-DCA69A4A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09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F64E1-6443-E043-3E1B-A239543D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54BABF-1999-1058-85A9-E10E882A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CEB422-278B-AA52-524A-9546ADFD4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686157-BEB2-1D4E-A112-7F12DC402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AB3173-DEF7-CE1F-DDCA-656C0977A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837BEF-5ACE-475F-1D4F-DB7299BC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997A-A3AB-48BB-B00C-1F97C8CC5087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214D95-ADA9-ADBD-CA5D-9C6FDB2E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2058DA-769A-DE5B-26C8-44CB4B81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86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5E5B2-5D2D-9732-44BA-B56120F2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C98AB2B-6F86-122D-7802-13D929B6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1402-0F35-4287-808D-51DF891FCF56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C1BBB8-529E-CF4F-B3DC-BF3309BD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DE6E07-B6FA-2C34-9E94-B6C67CC1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96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534B28-1196-DC33-1462-F555EB05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A481-06D2-46AB-A0F7-D83558CB0693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F08E40-AE4F-ACDF-2D20-18AFDBB6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B5826C-7D2F-214D-8976-78F5049D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07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AD46A-89F3-F184-0145-E6F38BB3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1E6EA8-6721-EBC2-5BED-0F52396DD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EE9C73-4619-60AA-475A-1F241AA8C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B3B61A-AED9-3C11-11D6-F75D99D9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82C2-C54D-43DD-B98A-2AA02898D3E9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E5B3E1-DDA5-A204-19DE-0A770EA6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9C834D-2F6C-8F11-2AE5-0FEE1B04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59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EDA828-42B5-2F1B-1AF9-6FBA52BE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4483E6-81C0-3992-8213-AE70C4594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EE7D4C-26FA-7CDB-79E1-ABE9A1366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81E6BF-75C2-6B98-07D6-65200C53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2FD4-F470-4D8E-8EE4-7CE2E84E3ABF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920BA5-FDF7-881B-CE15-18593432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1589A8-E997-CF2B-0526-EBEB0161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28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9F154AB-28EB-79FC-9424-B6FA1F0B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150E4E-F6AC-2B6B-550A-F3DACE66F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D65432-FB55-263B-73FC-550F7C420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7ADCB-2EB3-428C-8CC5-2862C50D23B5}" type="datetime1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6ADB8A-5DB5-7245-5571-36DBC0777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40015-3AFB-0625-BD01-111E5EFBE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4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1C792-6273-36C5-12C4-3620C6F87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周波数特性劣化の原因となる端子間の寄生容量の特定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5F8B8D-E71F-EF53-9AA1-C04280BF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2023/09/26</a:t>
            </a:r>
          </a:p>
          <a:p>
            <a:r>
              <a:rPr lang="en-US" altLang="ja-JP" dirty="0"/>
              <a:t>B4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651CAF-BA8C-8C77-A407-18DAFB78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8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2C0CAD40-A608-E052-075A-F9F16E3A2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345" y="1460988"/>
            <a:ext cx="8496189" cy="528271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64FD895-1D81-2FA4-8265-E8F4DDF8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基本となる小信号等価回路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FA0ECDF-13CB-0C08-D697-66292196D73C}"/>
              </a:ext>
            </a:extLst>
          </p:cNvPr>
          <p:cNvCxnSpPr>
            <a:cxnSpLocks/>
          </p:cNvCxnSpPr>
          <p:nvPr/>
        </p:nvCxnSpPr>
        <p:spPr>
          <a:xfrm flipV="1">
            <a:off x="6569942" y="3429000"/>
            <a:ext cx="1202458" cy="40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6F18631-4B5E-2C0F-5B84-FB9F861EB712}"/>
              </a:ext>
            </a:extLst>
          </p:cNvPr>
          <p:cNvCxnSpPr>
            <a:cxnSpLocks/>
          </p:cNvCxnSpPr>
          <p:nvPr/>
        </p:nvCxnSpPr>
        <p:spPr>
          <a:xfrm>
            <a:off x="4343400" y="3429000"/>
            <a:ext cx="1117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A84B7ED-11A7-2FBC-ECFC-0B3A90CBD299}"/>
              </a:ext>
            </a:extLst>
          </p:cNvPr>
          <p:cNvCxnSpPr>
            <a:cxnSpLocks/>
          </p:cNvCxnSpPr>
          <p:nvPr/>
        </p:nvCxnSpPr>
        <p:spPr>
          <a:xfrm>
            <a:off x="2842492" y="3429000"/>
            <a:ext cx="11897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4E8275E-C6AC-EC03-19B6-80BDD033F1FC}"/>
              </a:ext>
            </a:extLst>
          </p:cNvPr>
          <p:cNvCxnSpPr>
            <a:cxnSpLocks/>
          </p:cNvCxnSpPr>
          <p:nvPr/>
        </p:nvCxnSpPr>
        <p:spPr>
          <a:xfrm>
            <a:off x="349250" y="3429000"/>
            <a:ext cx="1174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ー 18">
            <a:extLst>
              <a:ext uri="{FF2B5EF4-FFF2-40B4-BE49-F238E27FC236}">
                <a16:creationId xmlns:a16="http://schemas.microsoft.com/office/drawing/2014/main" id="{0A7B61A3-2188-9825-5951-D0C85BAD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F42C507-513C-482D-DE7F-3D04DD1ABE1C}"/>
                  </a:ext>
                </a:extLst>
              </p:cNvPr>
              <p:cNvSpPr txBox="1"/>
              <p:nvPr/>
            </p:nvSpPr>
            <p:spPr>
              <a:xfrm>
                <a:off x="8752217" y="2551822"/>
                <a:ext cx="27432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前述の議論により、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が小さいとき小信号等価回路では図のように表現できる。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F42C507-513C-482D-DE7F-3D04DD1AB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217" y="2551822"/>
                <a:ext cx="2743200" cy="1938992"/>
              </a:xfrm>
              <a:prstGeom prst="rect">
                <a:avLst/>
              </a:prstGeom>
              <a:blipFill>
                <a:blip r:embed="rId3"/>
                <a:stretch>
                  <a:fillRect l="-3556" t="-2516" r="-10000" b="-62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44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DEBCFA-8D10-7A24-4CF8-F490B812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出力電圧の計算</a:t>
            </a:r>
          </a:p>
        </p:txBody>
      </p:sp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47002620-D159-DB76-DE45-C26EC0A48F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2091"/>
          <a:stretch/>
        </p:blipFill>
        <p:spPr>
          <a:xfrm>
            <a:off x="-76145" y="1844656"/>
            <a:ext cx="5076770" cy="4648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0B83127-8E25-DD81-9460-5BAB5B30D1C7}"/>
                  </a:ext>
                </a:extLst>
              </p:cNvPr>
              <p:cNvSpPr txBox="1"/>
              <p:nvPr/>
            </p:nvSpPr>
            <p:spPr>
              <a:xfrm>
                <a:off x="4664365" y="288925"/>
                <a:ext cx="7613360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完全に差動で動作するので左半分の半回路を考える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(1+2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0B83127-8E25-DD81-9460-5BAB5B30D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365" y="288925"/>
                <a:ext cx="7613360" cy="6361485"/>
              </a:xfrm>
              <a:prstGeom prst="rect">
                <a:avLst/>
              </a:prstGeom>
              <a:blipFill>
                <a:blip r:embed="rId3"/>
                <a:stretch>
                  <a:fillRect l="-641" t="-479" r="-480" b="-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DDC527-0CBA-B3E5-2D73-12E7B600CBBD}"/>
              </a:ext>
            </a:extLst>
          </p:cNvPr>
          <p:cNvSpPr txBox="1"/>
          <p:nvPr/>
        </p:nvSpPr>
        <p:spPr>
          <a:xfrm>
            <a:off x="5172075" y="658574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KCL</a:t>
            </a:r>
            <a:r>
              <a:rPr kumimoji="1" lang="ja-JP" altLang="en-US" dirty="0"/>
              <a:t>より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C4D266A-2B92-CA06-3DB4-B208B5CE20E6}"/>
                  </a:ext>
                </a:extLst>
              </p:cNvPr>
              <p:cNvSpPr txBox="1"/>
              <p:nvPr/>
            </p:nvSpPr>
            <p:spPr>
              <a:xfrm>
                <a:off x="5172075" y="3149195"/>
                <a:ext cx="4314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差動回路なので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となる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C4D266A-2B92-CA06-3DB4-B208B5CE2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075" y="3149195"/>
                <a:ext cx="4314825" cy="369332"/>
              </a:xfrm>
              <a:prstGeom prst="rect">
                <a:avLst/>
              </a:prstGeom>
              <a:blipFill>
                <a:blip r:embed="rId4"/>
                <a:stretch>
                  <a:fillRect l="-1130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EBD15D5-D033-6AE0-0003-FB7E56E0B8D1}"/>
              </a:ext>
            </a:extLst>
          </p:cNvPr>
          <p:cNvSpPr/>
          <p:nvPr/>
        </p:nvSpPr>
        <p:spPr>
          <a:xfrm>
            <a:off x="10553700" y="6077210"/>
            <a:ext cx="800100" cy="387350"/>
          </a:xfrm>
          <a:custGeom>
            <a:avLst/>
            <a:gdLst>
              <a:gd name="connsiteX0" fmla="*/ 0 w 800100"/>
              <a:gd name="connsiteY0" fmla="*/ 0 h 387350"/>
              <a:gd name="connsiteX1" fmla="*/ 392049 w 800100"/>
              <a:gd name="connsiteY1" fmla="*/ 0 h 387350"/>
              <a:gd name="connsiteX2" fmla="*/ 800100 w 800100"/>
              <a:gd name="connsiteY2" fmla="*/ 0 h 387350"/>
              <a:gd name="connsiteX3" fmla="*/ 800100 w 800100"/>
              <a:gd name="connsiteY3" fmla="*/ 387350 h 387350"/>
              <a:gd name="connsiteX4" fmla="*/ 408051 w 800100"/>
              <a:gd name="connsiteY4" fmla="*/ 387350 h 387350"/>
              <a:gd name="connsiteX5" fmla="*/ 0 w 800100"/>
              <a:gd name="connsiteY5" fmla="*/ 387350 h 387350"/>
              <a:gd name="connsiteX6" fmla="*/ 0 w 800100"/>
              <a:gd name="connsiteY6" fmla="*/ 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0100" h="387350" extrusionOk="0">
                <a:moveTo>
                  <a:pt x="0" y="0"/>
                </a:moveTo>
                <a:cubicBezTo>
                  <a:pt x="130511" y="-10290"/>
                  <a:pt x="205583" y="12008"/>
                  <a:pt x="392049" y="0"/>
                </a:cubicBezTo>
                <a:cubicBezTo>
                  <a:pt x="578515" y="-12008"/>
                  <a:pt x="623136" y="20273"/>
                  <a:pt x="800100" y="0"/>
                </a:cubicBezTo>
                <a:cubicBezTo>
                  <a:pt x="814247" y="156996"/>
                  <a:pt x="787811" y="278306"/>
                  <a:pt x="800100" y="387350"/>
                </a:cubicBezTo>
                <a:cubicBezTo>
                  <a:pt x="674876" y="372121"/>
                  <a:pt x="539090" y="395534"/>
                  <a:pt x="408051" y="387350"/>
                </a:cubicBezTo>
                <a:cubicBezTo>
                  <a:pt x="277012" y="379166"/>
                  <a:pt x="194525" y="369697"/>
                  <a:pt x="0" y="387350"/>
                </a:cubicBezTo>
                <a:cubicBezTo>
                  <a:pt x="-12120" y="225796"/>
                  <a:pt x="5186" y="92840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84187230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0EE269C-3EC8-79DB-8AEB-F74F549C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993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954A05-6C21-E6AB-9D9F-2020F4FA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ゲートソース間に寄生容量がついた場合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6E2432-4315-FC01-F87B-A28663D59A58}"/>
              </a:ext>
            </a:extLst>
          </p:cNvPr>
          <p:cNvSpPr txBox="1"/>
          <p:nvPr/>
        </p:nvSpPr>
        <p:spPr>
          <a:xfrm>
            <a:off x="8672511" y="2960866"/>
            <a:ext cx="3219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Pmos</a:t>
            </a:r>
            <a:r>
              <a:rPr kumimoji="1" lang="ja-JP" altLang="en-US" dirty="0"/>
              <a:t>作動対の各</a:t>
            </a:r>
            <a:r>
              <a:rPr lang="ja-JP" altLang="en-US" dirty="0"/>
              <a:t>ゲートソース間に容量</a:t>
            </a:r>
            <a:r>
              <a:rPr lang="en-US" altLang="ja-JP" dirty="0"/>
              <a:t>C</a:t>
            </a:r>
            <a:r>
              <a:rPr lang="ja-JP" altLang="en-US" dirty="0"/>
              <a:t>がついた時の出力について先ほど同様半回路を用いて考える。</a:t>
            </a:r>
            <a:endParaRPr kumimoji="1" lang="ja-JP" altLang="en-US" dirty="0"/>
          </a:p>
        </p:txBody>
      </p:sp>
      <p:pic>
        <p:nvPicPr>
          <p:cNvPr id="9" name="図 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96FBB3F-D63F-D4B8-32A2-46543C64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8" y="1362163"/>
            <a:ext cx="8701087" cy="5410111"/>
          </a:xfrm>
          <a:prstGeom prst="rect">
            <a:avLst/>
          </a:prstGeom>
        </p:spPr>
      </p:pic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549E81F-496B-0E14-AC53-E6D37E7E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7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6A06E-8EE2-2A26-1B6D-162D4B48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ゲートソース間に寄生容量がついた場合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3A53DA5-B384-E115-A156-583158035B76}"/>
                  </a:ext>
                </a:extLst>
              </p:cNvPr>
              <p:cNvSpPr txBox="1"/>
              <p:nvPr/>
            </p:nvSpPr>
            <p:spPr>
              <a:xfrm>
                <a:off x="5181599" y="1362163"/>
                <a:ext cx="6257925" cy="4753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0" dirty="0">
                    <a:latin typeface="Cambria Math" panose="02040503050406030204" pitchFamily="18" charset="0"/>
                  </a:rPr>
                  <a:t>KCL</a:t>
                </a:r>
                <a:r>
                  <a:rPr kumimoji="1" lang="ja-JP" altLang="en-US" b="0" dirty="0">
                    <a:latin typeface="Cambria Math" panose="02040503050406030204" pitchFamily="18" charset="0"/>
                  </a:rPr>
                  <a:t>より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r>
                  <a:rPr kumimoji="1" lang="en-US" altLang="ja-JP" dirty="0"/>
                  <a:t>4</a:t>
                </a:r>
                <a:r>
                  <a:rPr kumimoji="1" lang="ja-JP" altLang="en-US" dirty="0"/>
                  <a:t>ページより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3A53DA5-B384-E115-A156-58315803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599" y="1362163"/>
                <a:ext cx="6257925" cy="4753802"/>
              </a:xfrm>
              <a:prstGeom prst="rect">
                <a:avLst/>
              </a:prstGeom>
              <a:blipFill>
                <a:blip r:embed="rId2"/>
                <a:stretch>
                  <a:fillRect l="-779" t="-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5E81E6-3F83-451D-8C04-F34801BE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F7A70AD-C871-934D-873D-5B87D24E22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07"/>
          <a:stretch/>
        </p:blipFill>
        <p:spPr>
          <a:xfrm>
            <a:off x="96558" y="1362163"/>
            <a:ext cx="4532591" cy="541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7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BFDB7-E42A-6532-7C96-968900D2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45" y="365125"/>
            <a:ext cx="11102110" cy="1325563"/>
          </a:xfrm>
        </p:spPr>
        <p:txBody>
          <a:bodyPr/>
          <a:lstStyle/>
          <a:p>
            <a:r>
              <a:rPr kumimoji="1" lang="ja-JP" altLang="en-US" dirty="0"/>
              <a:t>ドレイン</a:t>
            </a:r>
            <a:r>
              <a:rPr lang="ja-JP" altLang="en-US" dirty="0"/>
              <a:t>ソース</a:t>
            </a:r>
            <a:r>
              <a:rPr kumimoji="1" lang="ja-JP" altLang="en-US" dirty="0"/>
              <a:t>間に寄生容量がついた場合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FDC4C39-6D7A-BCDB-1BD8-F542A8A5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8855576-133B-5AD5-1AE0-8F452CD4C675}"/>
              </a:ext>
            </a:extLst>
          </p:cNvPr>
          <p:cNvGrpSpPr/>
          <p:nvPr/>
        </p:nvGrpSpPr>
        <p:grpSpPr>
          <a:xfrm>
            <a:off x="-229956" y="1265382"/>
            <a:ext cx="4894320" cy="5592618"/>
            <a:chOff x="-229956" y="1265382"/>
            <a:chExt cx="4894320" cy="5592618"/>
          </a:xfrm>
        </p:grpSpPr>
        <p:pic>
          <p:nvPicPr>
            <p:cNvPr id="5" name="図 4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66CB7909-BE91-80C2-E244-8BB56378ED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550"/>
            <a:stretch/>
          </p:blipFill>
          <p:spPr>
            <a:xfrm>
              <a:off x="-229956" y="1265382"/>
              <a:ext cx="4755774" cy="5592618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9FA2906-8F75-5176-AE4F-31E77F6F4FEB}"/>
                </a:ext>
              </a:extLst>
            </p:cNvPr>
            <p:cNvSpPr/>
            <p:nvPr/>
          </p:nvSpPr>
          <p:spPr>
            <a:xfrm>
              <a:off x="4368800" y="3833091"/>
              <a:ext cx="295564" cy="4341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F314FCC-E3BD-26B1-1277-088A6B8DB3E6}"/>
                  </a:ext>
                </a:extLst>
              </p:cNvPr>
              <p:cNvSpPr txBox="1"/>
              <p:nvPr/>
            </p:nvSpPr>
            <p:spPr>
              <a:xfrm>
                <a:off x="5142346" y="1357745"/>
                <a:ext cx="6211454" cy="47323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b="0" dirty="0">
                    <a:latin typeface="Cambria Math" panose="02040503050406030204" pitchFamily="18" charset="0"/>
                  </a:rPr>
                  <a:t>KCL</a:t>
                </a:r>
                <a:r>
                  <a:rPr kumimoji="1" lang="ja-JP" altLang="en-US" b="0" dirty="0">
                    <a:latin typeface="Cambria Math" panose="02040503050406030204" pitchFamily="18" charset="0"/>
                  </a:rPr>
                  <a:t>より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𝑑𝑛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4,7</a:t>
                </a:r>
                <a:r>
                  <a:rPr lang="ja-JP" altLang="en-US" dirty="0"/>
                  <a:t>ページ同様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)(2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F314FCC-E3BD-26B1-1277-088A6B8DB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346" y="1357745"/>
                <a:ext cx="6211454" cy="4732386"/>
              </a:xfrm>
              <a:prstGeom prst="rect">
                <a:avLst/>
              </a:prstGeom>
              <a:blipFill>
                <a:blip r:embed="rId3"/>
                <a:stretch>
                  <a:fillRect l="-883" t="-10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24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DBF19-D1F0-4547-430D-5C3AB239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393700"/>
            <a:ext cx="11087100" cy="1325563"/>
          </a:xfrm>
        </p:spPr>
        <p:txBody>
          <a:bodyPr/>
          <a:lstStyle/>
          <a:p>
            <a:r>
              <a:rPr kumimoji="1" lang="ja-JP" altLang="en-US" dirty="0"/>
              <a:t>ゲートドレイン間に寄生容量がついた場合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A954EA2-5B12-B82A-2F5C-32A45BA4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174B617-C23E-F93A-81F0-3BAC17188573}"/>
              </a:ext>
            </a:extLst>
          </p:cNvPr>
          <p:cNvGrpSpPr/>
          <p:nvPr/>
        </p:nvGrpSpPr>
        <p:grpSpPr>
          <a:xfrm>
            <a:off x="-120072" y="1260540"/>
            <a:ext cx="4800600" cy="5531521"/>
            <a:chOff x="0" y="1214359"/>
            <a:chExt cx="4800600" cy="5531521"/>
          </a:xfrm>
        </p:grpSpPr>
        <p:pic>
          <p:nvPicPr>
            <p:cNvPr id="5" name="図 4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7867AC34-64CE-45F2-5EBE-B7D21515F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180"/>
            <a:stretch/>
          </p:blipFill>
          <p:spPr>
            <a:xfrm>
              <a:off x="0" y="1214359"/>
              <a:ext cx="4610100" cy="5531521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A97B3C8-BD15-9D7C-DA86-D3B571CF1C0C}"/>
                </a:ext>
              </a:extLst>
            </p:cNvPr>
            <p:cNvSpPr/>
            <p:nvPr/>
          </p:nvSpPr>
          <p:spPr>
            <a:xfrm>
              <a:off x="4476750" y="3762375"/>
              <a:ext cx="323850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6D7FE4D-4680-8D46-B6D6-4149A0989F45}"/>
                  </a:ext>
                </a:extLst>
              </p:cNvPr>
              <p:cNvSpPr txBox="1"/>
              <p:nvPr/>
            </p:nvSpPr>
            <p:spPr>
              <a:xfrm>
                <a:off x="4490028" y="1230391"/>
                <a:ext cx="7802419" cy="5253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b="0" dirty="0">
                    <a:latin typeface="Cambria Math" panose="02040503050406030204" pitchFamily="18" charset="0"/>
                  </a:rPr>
                  <a:t>KCL</a:t>
                </a:r>
                <a:r>
                  <a:rPr kumimoji="1" lang="ja-JP" altLang="en-US" b="0" dirty="0">
                    <a:latin typeface="Cambria Math" panose="02040503050406030204" pitchFamily="18" charset="0"/>
                  </a:rPr>
                  <a:t>より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𝑐𝑙𝑙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𝑐𝑙𝑟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𝑐𝑙𝑟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𝑐𝑙𝑙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𝑐𝑙𝑟</m:t>
                          </m:r>
                        </m:sub>
                      </m:sSub>
                    </m:oMath>
                  </m:oMathPara>
                </a14:m>
                <a:endParaRPr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𝑙𝑙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𝑐𝑙𝑙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𝑐𝑙𝑟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6D7FE4D-4680-8D46-B6D6-4149A0989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028" y="1230391"/>
                <a:ext cx="7802419" cy="5253105"/>
              </a:xfrm>
              <a:prstGeom prst="rect">
                <a:avLst/>
              </a:prstGeom>
              <a:blipFill>
                <a:blip r:embed="rId3"/>
                <a:stretch>
                  <a:fillRect l="-704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87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1B142F-0166-98D6-450F-E2D697E9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各寄生容量の影響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F555870-7B8B-1811-FF2F-51C30D0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65AB80A-7F13-685F-CA21-0F86D245F5A3}"/>
                  </a:ext>
                </a:extLst>
              </p:cNvPr>
              <p:cNvSpPr txBox="1"/>
              <p:nvPr/>
            </p:nvSpPr>
            <p:spPr>
              <a:xfrm>
                <a:off x="419100" y="2101762"/>
                <a:ext cx="11353800" cy="4308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/>
                  <a:t>ゲートソース間・ドレインソース間</a:t>
                </a:r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𝑆𝐺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(1+2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0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endParaRPr lang="en-US" altLang="ja-JP" sz="2000" dirty="0"/>
              </a:p>
              <a:p>
                <a:r>
                  <a:rPr lang="ja-JP" altLang="en-US" sz="2000" dirty="0"/>
                  <a:t>ゲートドレイン間</a:t>
                </a:r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𝐺𝐷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⋅2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ja-JP" sz="20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endParaRPr lang="ja-JP" alt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sub>
                    </m:sSub>
                  </m:oMath>
                </a14:m>
                <a:r>
                  <a:rPr kumimoji="1" lang="ja-JP" altLang="en-US" sz="2000" dirty="0"/>
                  <a:t>であるので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𝑑𝑝</m:t>
                        </m:r>
                      </m:sub>
                    </m:sSub>
                  </m:oMath>
                </a14:m>
                <a:r>
                  <a:rPr kumimoji="1" lang="ja-JP" altLang="en-US" sz="2000" dirty="0"/>
                  <a:t>となる。</a:t>
                </a:r>
                <a:endParaRPr kumimoji="1" lang="en-US" altLang="ja-JP" sz="2000" dirty="0"/>
              </a:p>
              <a:p>
                <a:r>
                  <a:rPr lang="ja-JP" altLang="en-US" sz="2000" dirty="0"/>
                  <a:t>即ち、寄生容量についてはゲートドレイン間の物が最も影響が大きく、その折れ点角周波数は</a:t>
                </a:r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Hz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000" b="0" dirty="0"/>
              </a:p>
              <a:p>
                <a:r>
                  <a:rPr kumimoji="1" lang="ja-JP" altLang="en-US" sz="2000" dirty="0"/>
                  <a:t>程度と推測できた。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65AB80A-7F13-685F-CA21-0F86D245F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2101762"/>
                <a:ext cx="11353800" cy="4308615"/>
              </a:xfrm>
              <a:prstGeom prst="rect">
                <a:avLst/>
              </a:prstGeom>
              <a:blipFill>
                <a:blip r:embed="rId2"/>
                <a:stretch>
                  <a:fillRect l="-591" t="-849" b="-1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58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4ABCE-E747-04E2-52BD-F10023D6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BB9701A-3884-42F5-BF7C-EA2B996F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ECE3AB-E64B-E97D-7A1D-4B9120EDE164}"/>
              </a:ext>
            </a:extLst>
          </p:cNvPr>
          <p:cNvSpPr txBox="1"/>
          <p:nvPr/>
        </p:nvSpPr>
        <p:spPr>
          <a:xfrm>
            <a:off x="1417781" y="2644170"/>
            <a:ext cx="9356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非線形な回路の小信号等価回路の扱いが分かった。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周波数特性劣化の原因はおそらくゲートドレイン間の寄生容量であると分かった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319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5B636D3-9E24-8435-97BD-8F247EE6ADD9}"/>
              </a:ext>
            </a:extLst>
          </p:cNvPr>
          <p:cNvGrpSpPr/>
          <p:nvPr/>
        </p:nvGrpSpPr>
        <p:grpSpPr>
          <a:xfrm>
            <a:off x="7616085" y="365125"/>
            <a:ext cx="4137210" cy="6317069"/>
            <a:chOff x="7216590" y="365125"/>
            <a:chExt cx="4137210" cy="6317069"/>
          </a:xfrm>
        </p:grpSpPr>
        <p:pic>
          <p:nvPicPr>
            <p:cNvPr id="5" name="図 4" descr="グラフ&#10;&#10;自動的に生成された説明">
              <a:extLst>
                <a:ext uri="{FF2B5EF4-FFF2-40B4-BE49-F238E27FC236}">
                  <a16:creationId xmlns:a16="http://schemas.microsoft.com/office/drawing/2014/main" id="{4148655D-3E55-8BD7-6C24-64CEE5917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58"/>
            <a:stretch/>
          </p:blipFill>
          <p:spPr>
            <a:xfrm>
              <a:off x="7216590" y="365125"/>
              <a:ext cx="4131323" cy="3128398"/>
            </a:xfrm>
            <a:prstGeom prst="rect">
              <a:avLst/>
            </a:prstGeom>
          </p:spPr>
        </p:pic>
        <p:pic>
          <p:nvPicPr>
            <p:cNvPr id="6" name="図 5" descr="グラフ&#10;&#10;自動的に生成された説明">
              <a:extLst>
                <a:ext uri="{FF2B5EF4-FFF2-40B4-BE49-F238E27FC236}">
                  <a16:creationId xmlns:a16="http://schemas.microsoft.com/office/drawing/2014/main" id="{81E788D6-BA84-E04B-9EA3-7CD560712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2" r="7567"/>
            <a:stretch/>
          </p:blipFill>
          <p:spPr>
            <a:xfrm>
              <a:off x="7216590" y="3514355"/>
              <a:ext cx="4137210" cy="3167839"/>
            </a:xfrm>
            <a:prstGeom prst="rect">
              <a:avLst/>
            </a:prstGeom>
          </p:spPr>
        </p:pic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5629A4-8E61-919F-A943-0C0744E2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F53679-5CF7-ECB6-3E92-1CB6B036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04" y="3633186"/>
            <a:ext cx="5257800" cy="2213715"/>
          </a:xfrm>
        </p:spPr>
        <p:txBody>
          <a:bodyPr/>
          <a:lstStyle/>
          <a:p>
            <a:r>
              <a:rPr lang="ja-JP" altLang="en-US" dirty="0"/>
              <a:t>どの端子の寄生容量が周波数特性劣化の原因かを推測する。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小信号等価回路の解析をする。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5A8692-95DF-4FD8-B8E3-F4E03BDB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" name="矢印: 右カーブ 7">
            <a:extLst>
              <a:ext uri="{FF2B5EF4-FFF2-40B4-BE49-F238E27FC236}">
                <a16:creationId xmlns:a16="http://schemas.microsoft.com/office/drawing/2014/main" id="{98C835B5-3AD9-B243-8E04-A471FCB53A7B}"/>
              </a:ext>
            </a:extLst>
          </p:cNvPr>
          <p:cNvSpPr/>
          <p:nvPr/>
        </p:nvSpPr>
        <p:spPr>
          <a:xfrm>
            <a:off x="6986726" y="2680170"/>
            <a:ext cx="843379" cy="1668369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831FDE-6395-CEB0-F070-05882CD9594B}"/>
              </a:ext>
            </a:extLst>
          </p:cNvPr>
          <p:cNvSpPr txBox="1"/>
          <p:nvPr/>
        </p:nvSpPr>
        <p:spPr>
          <a:xfrm>
            <a:off x="6027937" y="4025519"/>
            <a:ext cx="191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桁程度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kumimoji="1" lang="ja-JP" altLang="en-US" dirty="0"/>
              <a:t>周波数特性劣化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58E2F43-49B5-D6F9-913F-6EDED1D09735}"/>
              </a:ext>
            </a:extLst>
          </p:cNvPr>
          <p:cNvSpPr txBox="1"/>
          <p:nvPr/>
        </p:nvSpPr>
        <p:spPr>
          <a:xfrm>
            <a:off x="625104" y="1959679"/>
            <a:ext cx="5402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折り返し型のギルバート乗算回路について、</a:t>
            </a:r>
          </a:p>
        </p:txBody>
      </p:sp>
    </p:spTree>
    <p:extLst>
      <p:ext uri="{BB962C8B-B14F-4D97-AF65-F5344CB8AC3E}">
        <p14:creationId xmlns:p14="http://schemas.microsoft.com/office/powerpoint/2010/main" val="217957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8A2071-3125-3405-31C6-1AEE5B7D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折り返し型ギルバート乗算回路の構成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0CEE3BC-D840-B5BE-E703-119202B8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4" name="図 3" descr="背景パターン&#10;&#10;低い精度で自動的に生成された説明">
            <a:extLst>
              <a:ext uri="{FF2B5EF4-FFF2-40B4-BE49-F238E27FC236}">
                <a16:creationId xmlns:a16="http://schemas.microsoft.com/office/drawing/2014/main" id="{18538BD7-9881-0DF0-952D-5B6F0FEE1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541" y="1592316"/>
            <a:ext cx="6618459" cy="3332425"/>
          </a:xfrm>
          <a:prstGeom prst="rect">
            <a:avLst/>
          </a:prstGeom>
        </p:spPr>
      </p:pic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0A829968-78A1-1554-2E93-E7418A187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077" y="1592316"/>
            <a:ext cx="6227077" cy="4764034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DB8CB1FD-D13B-DAE4-DC1A-3D6E8354EC3E}"/>
              </a:ext>
            </a:extLst>
          </p:cNvPr>
          <p:cNvSpPr/>
          <p:nvPr/>
        </p:nvSpPr>
        <p:spPr>
          <a:xfrm>
            <a:off x="1339874" y="4199138"/>
            <a:ext cx="3285174" cy="132556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23D4043-9397-25F1-F402-3A376709A019}"/>
              </a:ext>
            </a:extLst>
          </p:cNvPr>
          <p:cNvSpPr/>
          <p:nvPr/>
        </p:nvSpPr>
        <p:spPr>
          <a:xfrm>
            <a:off x="1147007" y="2917879"/>
            <a:ext cx="3670908" cy="1556382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C20C5BF-1BE2-CA10-3D29-C767898F351F}"/>
              </a:ext>
            </a:extLst>
          </p:cNvPr>
          <p:cNvSpPr/>
          <p:nvPr/>
        </p:nvSpPr>
        <p:spPr>
          <a:xfrm>
            <a:off x="7931026" y="2467137"/>
            <a:ext cx="3670908" cy="1556382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23511D5-7715-0BEA-04AB-58801B63E832}"/>
              </a:ext>
            </a:extLst>
          </p:cNvPr>
          <p:cNvSpPr/>
          <p:nvPr/>
        </p:nvSpPr>
        <p:spPr>
          <a:xfrm>
            <a:off x="6295560" y="2340403"/>
            <a:ext cx="1497865" cy="115495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6E368D4-18BF-6529-C853-D2FA402D13BE}"/>
                  </a:ext>
                </a:extLst>
              </p:cNvPr>
              <p:cNvSpPr txBox="1"/>
              <p:nvPr/>
            </p:nvSpPr>
            <p:spPr>
              <a:xfrm>
                <a:off x="4872040" y="4936856"/>
                <a:ext cx="584277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dirty="0"/>
                  <a:t>折り返し型では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</a:t>
                </a:r>
                <a:r>
                  <a:rPr kumimoji="1" lang="en-US" altLang="ja-JP" sz="2400" dirty="0"/>
                  <a:t>PMOS</a:t>
                </a:r>
                <a:r>
                  <a:rPr kumimoji="1" lang="ja-JP" altLang="en-US" sz="2400" dirty="0"/>
                  <a:t>で作る</a:t>
                </a:r>
                <a:endParaRPr kumimoji="1" lang="en-US" altLang="ja-JP" sz="2400" dirty="0"/>
              </a:p>
              <a:p>
                <a:pPr algn="ctr"/>
                <a:r>
                  <a:rPr lang="ja-JP" altLang="en-US" sz="2400" dirty="0"/>
                  <a:t>⇓</a:t>
                </a:r>
                <a:endParaRPr lang="en-US" altLang="ja-JP" sz="2400" dirty="0"/>
              </a:p>
              <a:p>
                <a:pPr algn="ctr"/>
                <a:r>
                  <a:rPr kumimoji="1" lang="ja-JP" altLang="en-US" sz="2400" dirty="0"/>
                  <a:t>利得確保のため大きな</a:t>
                </a:r>
                <a:r>
                  <a:rPr lang="ja-JP" altLang="en-US" sz="2400" dirty="0"/>
                  <a:t>ゲートが必要</a:t>
                </a:r>
                <a:endParaRPr lang="en-US" altLang="ja-JP" sz="2400" dirty="0"/>
              </a:p>
              <a:p>
                <a:pPr algn="ctr"/>
                <a:r>
                  <a:rPr kumimoji="1" lang="ja-JP" altLang="en-US" sz="2400" dirty="0"/>
                  <a:t>⇓</a:t>
                </a:r>
                <a:endParaRPr kumimoji="1" lang="en-US" altLang="ja-JP" sz="2400" dirty="0"/>
              </a:p>
              <a:p>
                <a:pPr algn="ctr"/>
                <a:r>
                  <a:rPr lang="ja-JP" altLang="en-US" sz="2400" dirty="0">
                    <a:solidFill>
                      <a:srgbClr val="FF5050"/>
                    </a:solidFill>
                  </a:rPr>
                  <a:t>寄生容量が大きくなる</a:t>
                </a:r>
                <a:endParaRPr kumimoji="1" lang="ja-JP" altLang="en-US" sz="2400" dirty="0">
                  <a:solidFill>
                    <a:srgbClr val="FF5050"/>
                  </a:solidFill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6E368D4-18BF-6529-C853-D2FA402D1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040" y="4936856"/>
                <a:ext cx="5842770" cy="1938992"/>
              </a:xfrm>
              <a:prstGeom prst="rect">
                <a:avLst/>
              </a:prstGeom>
              <a:blipFill>
                <a:blip r:embed="rId4"/>
                <a:stretch>
                  <a:fillRect t="-2516" b="-62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93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8A2071-3125-3405-31C6-1AEE5B7D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折り返し型ギルバート乗算回路の構成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0CEE3BC-D840-B5BE-E703-119202B8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4" name="図 3" descr="背景パターン&#10;&#10;低い精度で自動的に生成された説明">
            <a:extLst>
              <a:ext uri="{FF2B5EF4-FFF2-40B4-BE49-F238E27FC236}">
                <a16:creationId xmlns:a16="http://schemas.microsoft.com/office/drawing/2014/main" id="{18538BD7-9881-0DF0-952D-5B6F0FEE1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541" y="1592316"/>
            <a:ext cx="6618459" cy="3332425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9C20C5BF-1BE2-CA10-3D29-C767898F351F}"/>
              </a:ext>
            </a:extLst>
          </p:cNvPr>
          <p:cNvSpPr/>
          <p:nvPr/>
        </p:nvSpPr>
        <p:spPr>
          <a:xfrm>
            <a:off x="7931026" y="2467137"/>
            <a:ext cx="3670908" cy="1556382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23511D5-7715-0BEA-04AB-58801B63E832}"/>
              </a:ext>
            </a:extLst>
          </p:cNvPr>
          <p:cNvSpPr/>
          <p:nvPr/>
        </p:nvSpPr>
        <p:spPr>
          <a:xfrm>
            <a:off x="6295560" y="2340403"/>
            <a:ext cx="1497865" cy="115495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94B52B-887C-C1BF-0C26-ABF09737AA4C}"/>
              </a:ext>
            </a:extLst>
          </p:cNvPr>
          <p:cNvSpPr txBox="1"/>
          <p:nvPr/>
        </p:nvSpPr>
        <p:spPr>
          <a:xfrm>
            <a:off x="447694" y="2917879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どこの寄生容量が最も大きいのか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オーダーはどの程度なのか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⇒小信号解析を行う</a:t>
            </a:r>
          </a:p>
        </p:txBody>
      </p:sp>
    </p:spTree>
    <p:extLst>
      <p:ext uri="{BB962C8B-B14F-4D97-AF65-F5344CB8AC3E}">
        <p14:creationId xmlns:p14="http://schemas.microsoft.com/office/powerpoint/2010/main" val="419603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414DD9-4636-22E1-9B71-7B43A1B1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PMOS</a:t>
            </a:r>
            <a:r>
              <a:rPr lang="ja-JP" altLang="en-US" dirty="0"/>
              <a:t>では動作点が変化する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50E8DCE-2AD0-14D3-D39B-DB8BEE25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2" name="図 11" descr="黒い背景と白い文字&#10;&#10;自動的に生成された説明">
            <a:extLst>
              <a:ext uri="{FF2B5EF4-FFF2-40B4-BE49-F238E27FC236}">
                <a16:creationId xmlns:a16="http://schemas.microsoft.com/office/drawing/2014/main" id="{29013A98-C0F3-7C12-754F-41F3E7019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4" y="2514177"/>
            <a:ext cx="5124371" cy="24661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F6E99B5-8E3E-872E-27B8-EA5CC381BCEE}"/>
                  </a:ext>
                </a:extLst>
              </p:cNvPr>
              <p:cNvSpPr txBox="1"/>
              <p:nvPr/>
            </p:nvSpPr>
            <p:spPr>
              <a:xfrm>
                <a:off x="5460507" y="2246050"/>
                <a:ext cx="630018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𝑆𝐺</m:t>
                        </m:r>
                      </m:sub>
                    </m:sSub>
                  </m:oMath>
                </a14:m>
                <a:r>
                  <a:rPr lang="ja-JP" altLang="en-US" sz="2400" dirty="0"/>
                  <a:t>が変化</a:t>
                </a:r>
                <a:endParaRPr lang="en-US" altLang="ja-JP" sz="2400" dirty="0"/>
              </a:p>
              <a:p>
                <a:pPr algn="ctr"/>
                <a:r>
                  <a:rPr lang="ja-JP" altLang="en-US" sz="2400" dirty="0"/>
                  <a:t>⇓</a:t>
                </a:r>
                <a:endParaRPr lang="en-US" altLang="ja-JP" sz="2400" dirty="0"/>
              </a:p>
              <a:p>
                <a:pPr algn="ctr"/>
                <a:r>
                  <a:rPr lang="ja-JP" altLang="en-US" sz="2400" dirty="0"/>
                  <a:t>バイアス電流が変化</a:t>
                </a:r>
                <a:endParaRPr lang="en-US" altLang="ja-JP" sz="2400" dirty="0"/>
              </a:p>
              <a:p>
                <a:pPr algn="ctr"/>
                <a:r>
                  <a:rPr lang="ja-JP" altLang="en-US" sz="2400" dirty="0"/>
                  <a:t>⇓</a:t>
                </a:r>
                <a:endParaRPr lang="en-US" altLang="ja-JP" sz="2400" dirty="0"/>
              </a:p>
              <a:p>
                <a:pPr algn="ctr"/>
                <a:r>
                  <a:rPr lang="ja-JP" altLang="en-US" sz="2400" dirty="0">
                    <a:solidFill>
                      <a:srgbClr val="FF0000"/>
                    </a:solidFill>
                  </a:rPr>
                  <a:t>動作点が変わり、トランスコンダクタンスが変化する。</a:t>
                </a:r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algn="ctr"/>
                <a:endParaRPr lang="en-US" altLang="ja-JP" sz="2400" dirty="0"/>
              </a:p>
              <a:p>
                <a:pPr algn="ctr"/>
                <a:endParaRPr lang="en-US" altLang="ja-JP" sz="2400" dirty="0"/>
              </a:p>
              <a:p>
                <a:pPr algn="ctr"/>
                <a:r>
                  <a:rPr lang="ja-JP" altLang="en-US" sz="2400" dirty="0"/>
                  <a:t>トランスコンダクタンスの変化量と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𝑆𝐺</m:t>
                        </m:r>
                      </m:sub>
                    </m:sSub>
                  </m:oMath>
                </a14:m>
                <a:r>
                  <a:rPr lang="ja-JP" altLang="en-US" sz="2400" dirty="0"/>
                  <a:t>の関係はどのようになっているか？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F6E99B5-8E3E-872E-27B8-EA5CC381B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07" y="2246050"/>
                <a:ext cx="6300186" cy="3785652"/>
              </a:xfrm>
              <a:prstGeom prst="rect">
                <a:avLst/>
              </a:prstGeom>
              <a:blipFill>
                <a:blip r:embed="rId3"/>
                <a:stretch>
                  <a:fillRect l="-1452" t="-1288" r="-1258" b="-2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16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6A2EB22-9139-1055-4665-6E9CE166DE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バイアス電流による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の変化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6A2EB22-9139-1055-4665-6E9CE166D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07C3A86-6E56-C020-D11B-C3B9591D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44939D07-D114-942B-4C7C-4FA54EC87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07" y="1307746"/>
            <a:ext cx="6044196" cy="54315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120976-F6BA-850F-23D6-46493FA18EC1}"/>
                  </a:ext>
                </a:extLst>
              </p:cNvPr>
              <p:cNvSpPr txBox="1"/>
              <p:nvPr/>
            </p:nvSpPr>
            <p:spPr>
              <a:xfrm>
                <a:off x="88778" y="1768402"/>
                <a:ext cx="7288566" cy="5089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/>
                  <a:t>KCL</a:t>
                </a:r>
                <a:r>
                  <a:rPr kumimoji="1" lang="ja-JP" altLang="en-US" sz="2400" dirty="0"/>
                  <a:t>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𝑜𝑢𝑡𝑙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2400" dirty="0"/>
                  <a:t>のとき、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𝑜𝑢𝑡𝑙</m:t>
                        </m:r>
                      </m:sub>
                    </m:sSub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𝑜𝑢𝑡𝑟</m:t>
                        </m:r>
                      </m:sub>
                    </m:sSub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なので</m:t>
                    </m:r>
                  </m:oMath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  <a:p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120976-F6BA-850F-23D6-46493FA18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8" y="1768402"/>
                <a:ext cx="7288566" cy="5089598"/>
              </a:xfrm>
              <a:prstGeom prst="rect">
                <a:avLst/>
              </a:prstGeom>
              <a:blipFill>
                <a:blip r:embed="rId4"/>
                <a:stretch>
                  <a:fillRect l="-1339" t="-9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16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6A2EB22-9139-1055-4665-6E9CE166DE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バイアス電流による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の変化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6A2EB22-9139-1055-4665-6E9CE166D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07C3A86-6E56-C020-D11B-C3B9591D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44939D07-D114-942B-4C7C-4FA54EC87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07" y="1307746"/>
            <a:ext cx="6044196" cy="54315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22711C7-3149-B55B-2B33-D52673D77B13}"/>
                  </a:ext>
                </a:extLst>
              </p:cNvPr>
              <p:cNvSpPr txBox="1"/>
              <p:nvPr/>
            </p:nvSpPr>
            <p:spPr>
              <a:xfrm>
                <a:off x="415776" y="1522762"/>
                <a:ext cx="6338656" cy="5323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kumimoji="1" lang="ja-JP" altLang="en-US" sz="2400" dirty="0"/>
                  <a:t>のとき</a:t>
                </a:r>
                <a:r>
                  <a:rPr lang="ja-JP" altLang="en-US" sz="2400" dirty="0"/>
                  <a:t>のトランスコンダクタンスを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𝑚𝑝𝑙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𝑚𝑝𝑟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とすると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𝑚𝑝𝑙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b="0" dirty="0"/>
                  <a:t>ときの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400" b="0" dirty="0"/>
                  <a:t>を代入すると</a:t>
                </a:r>
                <a:endParaRPr kumimoji="1" lang="en-US" altLang="ja-JP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𝑚𝑝𝑙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𝑝𝑆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𝑝𝑆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22711C7-3149-B55B-2B33-D52673D77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76" y="1522762"/>
                <a:ext cx="6338656" cy="5323509"/>
              </a:xfrm>
              <a:prstGeom prst="rect">
                <a:avLst/>
              </a:prstGeom>
              <a:blipFill>
                <a:blip r:embed="rId4"/>
                <a:stretch>
                  <a:fillRect l="-288" t="-916" b="-5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80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6A2EB22-9139-1055-4665-6E9CE166DE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バイアス電流による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の変化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6A2EB22-9139-1055-4665-6E9CE166D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07C3A86-6E56-C020-D11B-C3B9591D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611793-70BF-C05E-9EBA-B349B62BFD27}"/>
                  </a:ext>
                </a:extLst>
              </p:cNvPr>
              <p:cNvSpPr txBox="1"/>
              <p:nvPr/>
            </p:nvSpPr>
            <p:spPr>
              <a:xfrm>
                <a:off x="1380670" y="1532272"/>
                <a:ext cx="9430660" cy="4824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𝑜𝑢𝑡𝑙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𝑚𝑝</m:t>
                                      </m:r>
                                    </m:sub>
                                  </m:s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𝑑𝑝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     ∵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𝑜𝑢𝑡</m:t>
                                          </m:r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𝑚𝑝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⋅0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𝑚𝑝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𝑝𝑆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</m:sub>
                              </m:sSub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611793-70BF-C05E-9EBA-B349B62BF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70" y="1532272"/>
                <a:ext cx="9430660" cy="4824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90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6A2EB22-9139-1055-4665-6E9CE166DE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バイアス電流による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の変化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6A2EB22-9139-1055-4665-6E9CE166D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07C3A86-6E56-C020-D11B-C3B9591D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9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611793-70BF-C05E-9EBA-B349B62BFD27}"/>
                  </a:ext>
                </a:extLst>
              </p:cNvPr>
              <p:cNvSpPr txBox="1"/>
              <p:nvPr/>
            </p:nvSpPr>
            <p:spPr>
              <a:xfrm>
                <a:off x="1289230" y="1290636"/>
                <a:ext cx="9430660" cy="5256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     ∵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000" dirty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2000" dirty="0"/>
                  <a:t>付近で線形近似すると</a:t>
                </a:r>
                <a:endParaRPr kumimoji="1" lang="en-US" altLang="ja-JP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ja-JP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</m:oMath>
                  </m:oMathPara>
                </a14:m>
                <a:endParaRPr kumimoji="1" lang="en-US" altLang="ja-JP" sz="2000" b="0" dirty="0"/>
              </a:p>
              <a:p>
                <a:r>
                  <a:rPr kumimoji="1" lang="ja-JP" altLang="en-US" sz="2000" dirty="0"/>
                  <a:t>従って</a:t>
                </a:r>
                <a:endParaRPr kumimoji="1" lang="en-US" altLang="ja-JP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𝑚𝑝𝑙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</m:sub>
                          </m:sSub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/>
              </a:p>
              <a:p>
                <a:r>
                  <a:rPr lang="ja-JP" altLang="en-US" sz="2000" dirty="0"/>
                  <a:t>と表すことができた。この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𝑚𝑝</m:t>
                            </m:r>
                          </m:sub>
                        </m:sSub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𝑝𝑆</m:t>
                            </m:r>
                          </m:sub>
                        </m:sSub>
                      </m:den>
                    </m:f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2000" dirty="0"/>
                  <a:t>と置けば</a:t>
                </a:r>
                <a:endParaRPr kumimoji="1" lang="en-US" altLang="ja-JP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𝑚𝑝𝑙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/>
              </a:p>
              <a:p>
                <a:r>
                  <a:rPr lang="ja-JP" altLang="en-US" sz="2000" dirty="0"/>
                  <a:t>となる。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611793-70BF-C05E-9EBA-B349B62BF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30" y="1290636"/>
                <a:ext cx="9430660" cy="5256439"/>
              </a:xfrm>
              <a:prstGeom prst="rect">
                <a:avLst/>
              </a:prstGeom>
              <a:blipFill>
                <a:blip r:embed="rId3"/>
                <a:stretch>
                  <a:fillRect l="-646" b="-11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54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1009</Words>
  <Application>Microsoft Office PowerPoint</Application>
  <PresentationFormat>ワイド画面</PresentationFormat>
  <Paragraphs>166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游ゴシック Light</vt:lpstr>
      <vt:lpstr>Arial</vt:lpstr>
      <vt:lpstr>Cambria Math</vt:lpstr>
      <vt:lpstr>Office テーマ</vt:lpstr>
      <vt:lpstr>周波数特性劣化の原因となる端子間の寄生容量の特定</vt:lpstr>
      <vt:lpstr>目的</vt:lpstr>
      <vt:lpstr>折り返し型ギルバート乗算回路の構成</vt:lpstr>
      <vt:lpstr>折り返し型ギルバート乗算回路の構成</vt:lpstr>
      <vt:lpstr>PMOSでは動作点が変化する</vt:lpstr>
      <vt:lpstr>バイアス電流によるg_mの変化</vt:lpstr>
      <vt:lpstr>バイアス電流によるg_mの変化</vt:lpstr>
      <vt:lpstr>バイアス電流によるg_mの変化</vt:lpstr>
      <vt:lpstr>バイアス電流によるg_mの変化</vt:lpstr>
      <vt:lpstr>基本となる小信号等価回路</vt:lpstr>
      <vt:lpstr>出力電圧の計算</vt:lpstr>
      <vt:lpstr>ゲートソース間に寄生容量がついた場合</vt:lpstr>
      <vt:lpstr>ゲートソース間に寄生容量がついた場合</vt:lpstr>
      <vt:lpstr>ドレインソース間に寄生容量がついた場合</vt:lpstr>
      <vt:lpstr>ゲートドレイン間に寄生容量がついた場合</vt:lpstr>
      <vt:lpstr>各寄生容量の影響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周波数特性劣化の原因となる端子間の寄生容量の特定</dc:title>
  <dc:creator>Hikaru Kojima</dc:creator>
  <cp:lastModifiedBy>Hikaru Kojima</cp:lastModifiedBy>
  <cp:revision>2</cp:revision>
  <dcterms:created xsi:type="dcterms:W3CDTF">2023-09-25T07:05:32Z</dcterms:created>
  <dcterms:modified xsi:type="dcterms:W3CDTF">2023-09-25T09:21:48Z</dcterms:modified>
</cp:coreProperties>
</file>