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2024/5/23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Times Newer Roman" panose="00000500000000000000" pitchFamily="50" charset="0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2024</a:t>
            </a:r>
            <a:r>
              <a:rPr kumimoji="1" lang="ja-JP" altLang="en-US" dirty="0"/>
              <a:t>年 月 日</a:t>
            </a:r>
            <a:endParaRPr kumimoji="1" lang="en-US" altLang="ja-JP" dirty="0"/>
          </a:p>
          <a:p>
            <a:r>
              <a:rPr kumimoji="1" lang="en-US" altLang="ja-JP" dirty="0"/>
              <a:t>M1</a:t>
            </a:r>
            <a:r>
              <a:rPr kumimoji="1" lang="ja-JP" altLang="en-US" dirty="0"/>
              <a:t>　小島 光</a:t>
            </a:r>
            <a:endParaRPr kumimoji="1" lang="en-US" altLang="ja-JP" dirty="0"/>
          </a:p>
          <a:p>
            <a:r>
              <a:rPr kumimoji="1" lang="ja-JP" altLang="en-US" dirty="0"/>
              <a:t>明治大学　波動信号処理回路研究室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E-mail : ce241002@meiji.ac.jp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A47C47-BFF6-CBFE-218F-30D91BF1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053741" y="3778370"/>
            <a:ext cx="8084517" cy="51758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  <a:lvl2pPr>
              <a:defRPr>
                <a:latin typeface="Times Newer Roman" panose="00000500000000000000" pitchFamily="50" charset="0"/>
              </a:defRPr>
            </a:lvl2pPr>
            <a:lvl3pPr>
              <a:defRPr>
                <a:latin typeface="Times Newer Roman" panose="00000500000000000000" pitchFamily="50" charset="0"/>
              </a:defRPr>
            </a:lvl3pPr>
            <a:lvl4pPr>
              <a:defRPr>
                <a:latin typeface="Times Newer Roman" panose="00000500000000000000" pitchFamily="50" charset="0"/>
              </a:defRPr>
            </a:lvl4pPr>
            <a:lvl5pPr>
              <a:defRPr>
                <a:latin typeface="Times Newer Roman" panose="00000500000000000000" pitchFamily="50" charset="0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r>
              <a:rPr lang="en-US" altLang="ja-JP"/>
              <a:t>2024/5/24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AC579-A86E-35AB-CCAD-5C233A10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Times Newer Roman" panose="00000500000000000000" pitchFamily="50" charset="0"/>
              </a:defRPr>
            </a:lvl1pPr>
          </a:lstStyle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714CFC-BC59-F772-B35E-02FC128F60C3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5CC5-173F-AD18-A5FF-2089A2CB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9BD6C6A-AEDC-18A3-554B-588D177E3A32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Times Newer Roman" panose="00000500000000000000" pitchFamily="50" charset="0"/>
              </a:defRPr>
            </a:lvl1pPr>
          </a:lstStyle>
          <a:p>
            <a:r>
              <a:rPr lang="en-US" altLang="ja-JP"/>
              <a:t>2024/5/24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C0BEF-F179-8F24-C28E-851BA8AC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Times Newer Roman" panose="00000500000000000000" pitchFamily="50" charset="0"/>
              </a:defRPr>
            </a:lvl1pPr>
          </a:lstStyle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Times Newer Roman" panose="00000500000000000000" pitchFamily="50" charset="0"/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A75EE9-8D15-D789-C805-4C4A9AE0E51F}"/>
              </a:ext>
            </a:extLst>
          </p:cNvPr>
          <p:cNvGrpSpPr/>
          <p:nvPr userDrawn="1"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88F07D-FECD-D0DA-CD05-02C394E380A5}"/>
                </a:ext>
              </a:extLst>
            </p:cNvPr>
            <p:cNvPicPr/>
            <p:nvPr/>
          </p:nvPicPr>
          <p:blipFill rotWithShape="1">
            <a:blip r:embed="rId13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59AC51-C160-7785-B9E7-F9813B96A1C1}"/>
                </a:ext>
              </a:extLst>
            </p:cNvPr>
            <p:cNvPicPr/>
            <p:nvPr/>
          </p:nvPicPr>
          <p:blipFill rotWithShape="1">
            <a:blip r:embed="rId14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19CC1-AEB6-38C8-2A44-E40808FE8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段構成</a:t>
            </a:r>
            <a:r>
              <a:rPr kumimoji="1" lang="en-US" altLang="ja-JP" dirty="0"/>
              <a:t>TIA</a:t>
            </a:r>
            <a:r>
              <a:rPr kumimoji="1" lang="ja-JP" altLang="en-US" dirty="0"/>
              <a:t>の検討</a:t>
            </a:r>
            <a:br>
              <a:rPr kumimoji="1" lang="en-US" altLang="ja-JP" dirty="0"/>
            </a:br>
            <a:r>
              <a:rPr kumimoji="1" lang="ja-JP" altLang="en-US" sz="2400" dirty="0"/>
              <a:t>小信号解析による律速の原因探求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7A2E69-7B9F-1D43-EC58-966DE0E26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2024</a:t>
            </a:r>
            <a:r>
              <a:rPr kumimoji="1" lang="ja-JP" altLang="en-US" dirty="0"/>
              <a:t>年</a:t>
            </a:r>
            <a:r>
              <a:rPr kumimoji="1" lang="en-US" altLang="ja-JP" dirty="0"/>
              <a:t>5</a:t>
            </a:r>
            <a:r>
              <a:rPr kumimoji="1" lang="ja-JP" altLang="en-US" dirty="0"/>
              <a:t>月</a:t>
            </a:r>
            <a:r>
              <a:rPr kumimoji="1" lang="en-US" altLang="ja-JP" dirty="0"/>
              <a:t>24</a:t>
            </a:r>
            <a:r>
              <a:rPr kumimoji="1" lang="ja-JP" altLang="en-US" dirty="0"/>
              <a:t>日　和田研</a:t>
            </a:r>
            <a:r>
              <a:rPr kumimoji="1" lang="en-US" altLang="ja-JP" dirty="0"/>
              <a:t>M1</a:t>
            </a:r>
            <a:r>
              <a:rPr kumimoji="1" lang="ja-JP" altLang="en-US" dirty="0"/>
              <a:t>　小島 光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FAAAC6-D0F4-6D26-DDA7-ACA9758F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DC8656-E24A-0530-1D11-6977E360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C0EC0D-6438-D0EF-229E-E991B321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13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821446-8212-7138-B2ED-FA4EEF97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回路構成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95065B3-D090-3D1C-9FE9-913462C9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204014D-AA08-EFC1-39E1-57E01701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9FA67D-BCFA-6170-2173-9B866A323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9" name="図 8" descr="グラフィカル ユーザー インターフェイス, アプリケーション, Teams&#10;&#10;自動的に生成された説明">
            <a:extLst>
              <a:ext uri="{FF2B5EF4-FFF2-40B4-BE49-F238E27FC236}">
                <a16:creationId xmlns:a16="http://schemas.microsoft.com/office/drawing/2014/main" id="{F3A4BA98-D0D1-B792-BDC3-0930957B6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3" y="1414445"/>
            <a:ext cx="7155913" cy="492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8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2714B-97A8-B3B9-9ACD-E2F17813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小信号等価回路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D911C36-9D8A-3C29-1F46-8383130D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A641F9F-7F37-69D5-9EBC-1DEFB964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8E9292-FD05-6D2C-D31F-CEBC4EB55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ダイアグラム&#10;&#10;自動的に生成された説明">
            <a:extLst>
              <a:ext uri="{FF2B5EF4-FFF2-40B4-BE49-F238E27FC236}">
                <a16:creationId xmlns:a16="http://schemas.microsoft.com/office/drawing/2014/main" id="{5B9E26D9-1D34-0F8A-56DE-C61DF0318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3" y="1203289"/>
            <a:ext cx="5341519" cy="2749569"/>
          </a:xfrm>
          <a:prstGeom prst="rect">
            <a:avLst/>
          </a:prstGeom>
        </p:spPr>
      </p:pic>
      <p:pic>
        <p:nvPicPr>
          <p:cNvPr id="9" name="図 8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5B48C2E6-B0ED-D9A4-9EE6-6F2B7971A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446" y="3009795"/>
            <a:ext cx="8545139" cy="3355147"/>
          </a:xfrm>
          <a:prstGeom prst="rect">
            <a:avLst/>
          </a:prstGeom>
        </p:spPr>
      </p:pic>
      <p:sp>
        <p:nvSpPr>
          <p:cNvPr id="10" name="矢印: 下 9">
            <a:extLst>
              <a:ext uri="{FF2B5EF4-FFF2-40B4-BE49-F238E27FC236}">
                <a16:creationId xmlns:a16="http://schemas.microsoft.com/office/drawing/2014/main" id="{31E9E8FE-3468-8332-FF9B-5C03C68D39AC}"/>
              </a:ext>
            </a:extLst>
          </p:cNvPr>
          <p:cNvSpPr/>
          <p:nvPr/>
        </p:nvSpPr>
        <p:spPr>
          <a:xfrm rot="18798753">
            <a:off x="4637372" y="3103642"/>
            <a:ext cx="573741" cy="7317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24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6FB311-479D-7DE2-51E5-574FDC0B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小信号解析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5544B42-5049-545C-698F-D1778D19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F7C36B-37B8-45D6-8767-4308DDCA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D6A86D-3FA9-BB68-C9E6-61453A836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6" name="図 5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88235701-E25B-3FF0-9DEE-2A84F6867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70" y="2923491"/>
            <a:ext cx="7933765" cy="3115098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71DA4DB7-3E32-CE56-EFCB-06C7326C8FFA}"/>
              </a:ext>
            </a:extLst>
          </p:cNvPr>
          <p:cNvGrpSpPr/>
          <p:nvPr/>
        </p:nvGrpSpPr>
        <p:grpSpPr>
          <a:xfrm>
            <a:off x="1066800" y="1494127"/>
            <a:ext cx="10058399" cy="1029769"/>
            <a:chOff x="1586753" y="1374086"/>
            <a:chExt cx="10058399" cy="1029769"/>
          </a:xfrm>
        </p:grpSpPr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320FBCDE-7E64-4AD1-ABE5-DF2A4412262C}"/>
                </a:ext>
              </a:extLst>
            </p:cNvPr>
            <p:cNvGrpSpPr/>
            <p:nvPr/>
          </p:nvGrpSpPr>
          <p:grpSpPr>
            <a:xfrm>
              <a:off x="2626657" y="1374086"/>
              <a:ext cx="9018495" cy="1029769"/>
              <a:chOff x="1586752" y="1311333"/>
              <a:chExt cx="9018495" cy="102976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テキスト ボックス 6">
                    <a:extLst>
                      <a:ext uri="{FF2B5EF4-FFF2-40B4-BE49-F238E27FC236}">
                        <a16:creationId xmlns:a16="http://schemas.microsoft.com/office/drawing/2014/main" id="{EF382724-3DB5-B571-FFB7-2202C6C0438A}"/>
                      </a:ext>
                    </a:extLst>
                  </p:cNvPr>
                  <p:cNvSpPr txBox="1"/>
                  <p:nvPr/>
                </p:nvSpPr>
                <p:spPr>
                  <a:xfrm>
                    <a:off x="1586752" y="1311333"/>
                    <a:ext cx="9018495" cy="10297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𝑖𝑒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𝑃𝐷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𝑗𝑐</m:t>
                                          </m:r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ja-JP" dirty="0">
                      <a:latin typeface="Times Newer Roman" panose="00000500000000000000" pitchFamily="50" charset="0"/>
                    </a:endParaRPr>
                  </a:p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ja-JP" dirty="0">
                      <a:latin typeface="Times Newer Roman" panose="00000500000000000000" pitchFamily="50" charset="0"/>
                    </a:endParaRPr>
                  </a:p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𝑖𝑒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𝑗𝑐</m:t>
                                          </m:r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𝑗𝑒</m:t>
                                          </m:r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kumimoji="1" lang="ja-JP" altLang="en-US" dirty="0">
                      <a:latin typeface="Times Newer Roman" panose="00000500000000000000" pitchFamily="50" charset="0"/>
                    </a:endParaRPr>
                  </a:p>
                </p:txBody>
              </p:sp>
            </mc:Choice>
            <mc:Fallback>
              <p:sp>
                <p:nvSpPr>
                  <p:cNvPr id="7" name="テキスト ボックス 6">
                    <a:extLst>
                      <a:ext uri="{FF2B5EF4-FFF2-40B4-BE49-F238E27FC236}">
                        <a16:creationId xmlns:a16="http://schemas.microsoft.com/office/drawing/2014/main" id="{EF382724-3DB5-B571-FFB7-2202C6C043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6752" y="1311333"/>
                    <a:ext cx="9018495" cy="102976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60947" b="-8934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左中かっこ 7">
                <a:extLst>
                  <a:ext uri="{FF2B5EF4-FFF2-40B4-BE49-F238E27FC236}">
                    <a16:creationId xmlns:a16="http://schemas.microsoft.com/office/drawing/2014/main" id="{6ACA0775-57E6-3898-3134-880D42ACD511}"/>
                  </a:ext>
                </a:extLst>
              </p:cNvPr>
              <p:cNvSpPr/>
              <p:nvPr/>
            </p:nvSpPr>
            <p:spPr>
              <a:xfrm>
                <a:off x="1766047" y="1311333"/>
                <a:ext cx="233082" cy="1029769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3B802DCC-B725-E21D-856C-5097E3F74734}"/>
                </a:ext>
              </a:extLst>
            </p:cNvPr>
            <p:cNvSpPr txBox="1"/>
            <p:nvPr/>
          </p:nvSpPr>
          <p:spPr>
            <a:xfrm>
              <a:off x="1586753" y="1719511"/>
              <a:ext cx="1156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ja-JP" dirty="0">
                  <a:latin typeface="Times Newer Roman" panose="00000500000000000000" pitchFamily="50" charset="0"/>
                </a:rPr>
                <a:t>KCL</a:t>
              </a:r>
              <a:r>
                <a:rPr kumimoji="1" lang="ja-JP" altLang="en-US" dirty="0">
                  <a:latin typeface="Times Newer Roman" panose="00000500000000000000" pitchFamily="50" charset="0"/>
                </a:rPr>
                <a:t>より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089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9CBA94-CE4D-283C-1BB7-C7E44002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小信号解析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7025A8-D3D7-EBE6-7E92-749A1D874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9BFBB5-F3C0-2027-98D2-088B646A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9F4DE5-3A5C-51C9-8013-D0F8909FE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/>
              <a:t>Wave Signal Processing Circuit Laboratory,  Meiji University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C265373-B539-B93F-6BEA-A66FB65775C2}"/>
              </a:ext>
            </a:extLst>
          </p:cNvPr>
          <p:cNvGrpSpPr/>
          <p:nvPr/>
        </p:nvGrpSpPr>
        <p:grpSpPr>
          <a:xfrm>
            <a:off x="1103718" y="1290288"/>
            <a:ext cx="9049870" cy="1029769"/>
            <a:chOff x="1371600" y="2754346"/>
            <a:chExt cx="9049870" cy="102976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1400ADA0-278D-F6C0-1C0F-2271543CBEE8}"/>
                    </a:ext>
                  </a:extLst>
                </p:cNvPr>
                <p:cNvSpPr txBox="1"/>
                <p:nvPr/>
              </p:nvSpPr>
              <p:spPr>
                <a:xfrm>
                  <a:off x="1402975" y="2754346"/>
                  <a:ext cx="9018495" cy="1029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𝑐𝑒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"/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𝑖𝑒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𝑃𝐷</m:t>
                                        </m:r>
                                      </m:sub>
                                    </m:s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𝑗𝑐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dirty="0">
                    <a:latin typeface="Times Newer Roman" panose="00000500000000000000" pitchFamily="50" charset="0"/>
                  </a:endParaRPr>
                </a:p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𝑗𝑐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𝑐𝑒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dirty="0">
                    <a:latin typeface="Times Newer Roman" panose="00000500000000000000" pitchFamily="50" charset="0"/>
                  </a:endParaRPr>
                </a:p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𝑐𝑒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"/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𝑖𝑒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𝑗𝑐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𝑗𝑒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𝑗𝑐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ja-JP" altLang="en-US" dirty="0">
                    <a:latin typeface="Times Newer Roman" panose="00000500000000000000" pitchFamily="50" charset="0"/>
                  </a:endParaRPr>
                </a:p>
              </p:txBody>
            </p:sp>
          </mc:Choice>
          <mc:Fallback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1400ADA0-278D-F6C0-1C0F-2271543CBE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2975" y="2754346"/>
                  <a:ext cx="9018495" cy="1029769"/>
                </a:xfrm>
                <a:prstGeom prst="rect">
                  <a:avLst/>
                </a:prstGeom>
                <a:blipFill>
                  <a:blip r:embed="rId2"/>
                  <a:stretch>
                    <a:fillRect t="-60947" b="-8934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左中かっこ 9">
              <a:extLst>
                <a:ext uri="{FF2B5EF4-FFF2-40B4-BE49-F238E27FC236}">
                  <a16:creationId xmlns:a16="http://schemas.microsoft.com/office/drawing/2014/main" id="{DD08B3B4-A959-830F-9ADC-5689A37EBBFF}"/>
                </a:ext>
              </a:extLst>
            </p:cNvPr>
            <p:cNvSpPr/>
            <p:nvPr/>
          </p:nvSpPr>
          <p:spPr>
            <a:xfrm>
              <a:off x="1371600" y="2754346"/>
              <a:ext cx="233082" cy="1029769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9A0AB17-C408-A3EF-D1CE-A343587BC65C}"/>
                  </a:ext>
                </a:extLst>
              </p:cNvPr>
              <p:cNvSpPr txBox="1"/>
              <p:nvPr/>
            </p:nvSpPr>
            <p:spPr>
              <a:xfrm>
                <a:off x="1021978" y="2435590"/>
                <a:ext cx="9048688" cy="1634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𝑃𝐷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𝑗𝑒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𝑃𝐷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𝑖𝑒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𝑗𝑒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Times Newer Roman" panose="00000500000000000000" pitchFamily="50" charset="0"/>
                </a:endParaRP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9A0AB17-C408-A3EF-D1CE-A343587BC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978" y="2435590"/>
                <a:ext cx="9048688" cy="1634550"/>
              </a:xfrm>
              <a:prstGeom prst="rect">
                <a:avLst/>
              </a:prstGeom>
              <a:blipFill>
                <a:blip r:embed="rId3"/>
                <a:stretch>
                  <a:fillRect b="-563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左中かっこ 12">
            <a:extLst>
              <a:ext uri="{FF2B5EF4-FFF2-40B4-BE49-F238E27FC236}">
                <a16:creationId xmlns:a16="http://schemas.microsoft.com/office/drawing/2014/main" id="{6D9769C1-291F-1E68-A425-FF65DB85284C}"/>
              </a:ext>
            </a:extLst>
          </p:cNvPr>
          <p:cNvSpPr/>
          <p:nvPr/>
        </p:nvSpPr>
        <p:spPr>
          <a:xfrm>
            <a:off x="1135093" y="2592742"/>
            <a:ext cx="233082" cy="147739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7A46B49-C5B2-44CC-3565-439220683EEC}"/>
                  </a:ext>
                </a:extLst>
              </p:cNvPr>
              <p:cNvSpPr txBox="1"/>
              <p:nvPr/>
            </p:nvSpPr>
            <p:spPr>
              <a:xfrm>
                <a:off x="674003" y="4183749"/>
                <a:ext cx="10843994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dirty="0">
                    <a:latin typeface="Times Newer Roman" panose="00000500000000000000" pitchFamily="50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𝑐𝑒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dirty="0">
                    <a:latin typeface="Times Newer Roman" panose="00000500000000000000" pitchFamily="50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𝑃𝐷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dirty="0">
                    <a:latin typeface="Times Newer Roman" panose="00000500000000000000" pitchFamily="50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𝑗𝑐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𝑗𝑐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r>
                  <a:rPr lang="ja-JP" altLang="en-US" dirty="0">
                    <a:latin typeface="Times Newer Roman" panose="00000500000000000000" pitchFamily="50" charset="0"/>
                  </a:rPr>
                  <a:t>と置くと</a:t>
                </a:r>
                <a:endParaRPr kumimoji="1" lang="ja-JP" altLang="en-US" dirty="0">
                  <a:latin typeface="Times Newer Roman" panose="00000500000000000000" pitchFamily="50" charset="0"/>
                </a:endParaRPr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7A46B49-C5B2-44CC-3565-439220683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03" y="4183749"/>
                <a:ext cx="10843994" cy="668645"/>
              </a:xfrm>
              <a:prstGeom prst="rect">
                <a:avLst/>
              </a:prstGeom>
              <a:blipFill>
                <a:blip r:embed="rId4"/>
                <a:stretch>
                  <a:fillRect l="-506"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7F49D32-A472-4B30-A9EC-89D0B4847104}"/>
                  </a:ext>
                </a:extLst>
              </p:cNvPr>
              <p:cNvSpPr txBox="1"/>
              <p:nvPr/>
            </p:nvSpPr>
            <p:spPr>
              <a:xfrm>
                <a:off x="1103718" y="4776470"/>
                <a:ext cx="9048688" cy="1582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Times Newer Roman" panose="00000500000000000000" pitchFamily="50" charset="0"/>
                </a:endParaRP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7F49D32-A472-4B30-A9EC-89D0B4847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718" y="4776470"/>
                <a:ext cx="9048688" cy="1582484"/>
              </a:xfrm>
              <a:prstGeom prst="rect">
                <a:avLst/>
              </a:prstGeom>
              <a:blipFill>
                <a:blip r:embed="rId5"/>
                <a:stretch>
                  <a:fillRect b="-583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69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A81D06-A31A-68AD-9C65-87C458F3E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小信号解析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E0D8AC4-9B37-6EE8-519D-34C0AFA07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C53AF1-4ED1-3ADC-697A-7E4B3558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9AF9ED-EFFA-023D-4D7C-0AA2E7122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D38E9B7-C254-46F8-FCEF-87CE4AB986A8}"/>
                  </a:ext>
                </a:extLst>
              </p:cNvPr>
              <p:cNvSpPr txBox="1"/>
              <p:nvPr/>
            </p:nvSpPr>
            <p:spPr>
              <a:xfrm>
                <a:off x="133350" y="2011859"/>
                <a:ext cx="11925300" cy="3150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𝑗𝑐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ja-JP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ja-JP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altLang="ja-JP" sz="1200" b="0" dirty="0">
                  <a:latin typeface="Times Newer Roman" panose="000005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𝑗𝑐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sz="1200" dirty="0">
                  <a:latin typeface="Times Newer Roman" panose="000005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𝑗𝑐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sz="1200" dirty="0">
                  <a:latin typeface="Times Newer Roman" panose="00000500000000000000" pitchFamily="50" charset="0"/>
                </a:endParaRPr>
              </a:p>
              <a:p>
                <a:endParaRPr kumimoji="1" lang="en-US" altLang="ja-JP" sz="1200" dirty="0">
                  <a:latin typeface="Times Newer Roman" panose="000005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sz="1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200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1200" b="0" i="0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𝑗𝑐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1200" i="1" dirty="0">
                  <a:latin typeface="Times Newer Roman" panose="00000500000000000000" pitchFamily="50" charset="0"/>
                </a:endParaRPr>
              </a:p>
              <a:p>
                <a:endParaRPr kumimoji="1" lang="en-US" altLang="ja-JP" sz="1200" dirty="0">
                  <a:latin typeface="Times Newer Roman" panose="000005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begChr m:val=""/>
                              <m:endChr m:val="]"/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"/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𝑐𝑒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𝑐𝑒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"/>
                                      <m:endChr m:val="}"/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{"/>
                                          <m:endChr m:val=""/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en-US" altLang="ja-JP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𝑐𝑒</m:t>
                                                  </m:r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𝑗𝑐</m:t>
                                  </m:r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"/>
                              <m:endChr m:val="}"/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𝑗𝑐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𝑗𝑐</m:t>
                                  </m:r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sz="1200" dirty="0">
                  <a:latin typeface="Times Newer Roman" panose="000005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ja-JP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𝑗𝑐</m:t>
                                  </m:r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begChr m:val=""/>
                              <m:endChr m:val="]"/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"/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𝑐𝑒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𝑐𝑒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"/>
                                      <m:endChr m:val="}"/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{"/>
                                          <m:endChr m:val=""/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𝑐𝑒</m:t>
                                                  </m:r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altLang="ja-JP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"/>
                              <m:endChr m:val="}"/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ja-JP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𝑗𝑐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en-US" altLang="ja-JP" sz="1200" dirty="0">
                  <a:latin typeface="Times Newer Roman" panose="00000500000000000000" pitchFamily="50" charset="0"/>
                </a:endParaRPr>
              </a:p>
              <a:p>
                <a:endParaRPr lang="en-US" altLang="ja-JP" sz="1200" dirty="0">
                  <a:latin typeface="Times Newer Roman" panose="00000500000000000000" pitchFamily="50" charset="0"/>
                </a:endParaRPr>
              </a:p>
              <a:p>
                <a:r>
                  <a:rPr lang="ja-JP" altLang="en-US" sz="1200" dirty="0">
                    <a:latin typeface="Times Newer Roman" panose="00000500000000000000" pitchFamily="50" charset="0"/>
                  </a:rPr>
                  <a:t>分母はすべて</a:t>
                </a:r>
                <a:r>
                  <a:rPr lang="en-US" altLang="ja-JP" sz="1200" dirty="0">
                    <a:latin typeface="Times Newer Roman" panose="00000500000000000000" pitchFamily="50" charset="0"/>
                  </a:rPr>
                  <a:t>4</a:t>
                </a:r>
                <a:r>
                  <a:rPr lang="ja-JP" altLang="en-US" sz="1200" dirty="0">
                    <a:latin typeface="Times Newer Roman" panose="00000500000000000000" pitchFamily="50" charset="0"/>
                  </a:rPr>
                  <a:t>次のコンダクタンスの和、分子は</a:t>
                </a:r>
                <a:r>
                  <a:rPr lang="en-US" altLang="ja-JP" sz="1200" dirty="0">
                    <a:latin typeface="Times Newer Roman" panose="00000500000000000000" pitchFamily="50" charset="0"/>
                  </a:rPr>
                  <a:t>3</a:t>
                </a:r>
                <a:r>
                  <a:rPr lang="ja-JP" altLang="en-US" sz="1200" dirty="0">
                    <a:latin typeface="Times Newer Roman" panose="00000500000000000000" pitchFamily="50" charset="0"/>
                  </a:rPr>
                  <a:t>次のコンダクタンスの和になっている。</a:t>
                </a:r>
                <a:endParaRPr lang="en-US" altLang="ja-JP" sz="1200" dirty="0">
                  <a:latin typeface="Times Newer Roman" panose="00000500000000000000" pitchFamily="50" charset="0"/>
                </a:endParaRPr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D38E9B7-C254-46F8-FCEF-87CE4AB98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" y="2011859"/>
                <a:ext cx="11925300" cy="3150927"/>
              </a:xfrm>
              <a:prstGeom prst="rect">
                <a:avLst/>
              </a:prstGeom>
              <a:blipFill>
                <a:blip r:embed="rId2"/>
                <a:stretch>
                  <a:fillRect l="-51" t="-9478" b="-61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611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148D07-B132-5B51-C7F1-2B5B4F86C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小信号解析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E6BB251-9E84-AE99-4CFF-D92DE6FFD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2024/5/24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AB8DAE7-CC8D-5232-29C3-5BC14B48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8AC3DF-9F4F-D204-D68D-FD44BE2B5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93713E7-D5B9-7790-DE72-D3AA0CDAB4EE}"/>
                  </a:ext>
                </a:extLst>
              </p:cNvPr>
              <p:cNvSpPr txBox="1"/>
              <p:nvPr/>
            </p:nvSpPr>
            <p:spPr>
              <a:xfrm>
                <a:off x="838200" y="1767840"/>
                <a:ext cx="10515600" cy="2939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kumimoji="1" lang="ja-JP" altLang="en-US" dirty="0">
                    <a:latin typeface="Times Newer Roman" panose="00000500000000000000" pitchFamily="50" charset="0"/>
                  </a:rPr>
                  <a:t>とおけば、周波数特性は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kumimoji="1" lang="ja-JP" altLang="en-US" dirty="0">
                    <a:latin typeface="Times Newer Roman" panose="00000500000000000000" pitchFamily="50" charset="0"/>
                  </a:rPr>
                  <a:t>の次数が大きいほど影響が強くなる。</a:t>
                </a:r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pPr algn="l"/>
                <a:r>
                  <a:rPr lang="ja-JP" altLang="en-US" dirty="0">
                    <a:latin typeface="Times Newer Roman" panose="00000500000000000000" pitchFamily="50" charset="0"/>
                  </a:rPr>
                  <a:t>⇒考慮すべき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kumimoji="1" lang="ja-JP" altLang="en-US" dirty="0">
                    <a:latin typeface="Times Newer Roman" panose="00000500000000000000" pitchFamily="50" charset="0"/>
                  </a:rPr>
                  <a:t>の係数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>
                    <a:latin typeface="Times Newer Roman" panose="00000500000000000000" pitchFamily="50" charset="0"/>
                  </a:rPr>
                  <a:t>の優先順位が分かるのでこれ以上全体は計算しないでおく。</a:t>
                </a:r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pPr algn="l"/>
                <a:endParaRPr lang="en-US" altLang="ja-JP" dirty="0">
                  <a:latin typeface="Times Newer Roman" panose="00000500000000000000" pitchFamily="5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b="0" dirty="0">
                  <a:latin typeface="Times Newer Roman" panose="000005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𝑗𝑐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"/>
                          <m:endChr m:val="}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𝑗𝑐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b="0" dirty="0">
                  <a:latin typeface="Times Newer Roman" panose="000005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d>
                        <m:dPr>
                          <m:begChr m:val="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𝑐𝑒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𝑗𝑐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𝑐𝑒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𝑗𝑐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𝑗𝑒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b="0" dirty="0">
                  <a:latin typeface="Times Newer Roman" panose="00000500000000000000" pitchFamily="50" charset="0"/>
                </a:endParaRPr>
              </a:p>
              <a:p>
                <a:pPr/>
                <a:endParaRPr lang="en-US" altLang="ja-JP" dirty="0">
                  <a:latin typeface="Times Newer Roman" panose="00000500000000000000" pitchFamily="50" charset="0"/>
                </a:endParaRPr>
              </a:p>
              <a:p>
                <a:pPr/>
                <a:r>
                  <a:rPr lang="ja-JP" altLang="en-US" dirty="0">
                    <a:latin typeface="Times Newer Roman" panose="00000500000000000000" pitchFamily="50" charset="0"/>
                  </a:rPr>
                  <a:t>上の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kumimoji="1" lang="ja-JP" altLang="en-US" b="0" dirty="0">
                    <a:latin typeface="Times Newer Roman" panose="00000500000000000000" pitchFamily="50" charset="0"/>
                  </a:rPr>
                  <a:t>は分母にある、周波数による影響</a:t>
                </a:r>
                <a:r>
                  <a:rPr lang="ja-JP" altLang="en-US" dirty="0">
                    <a:latin typeface="Times Newer Roman" panose="00000500000000000000" pitchFamily="50" charset="0"/>
                  </a:rPr>
                  <a:t>が</a:t>
                </a:r>
                <a:r>
                  <a:rPr kumimoji="1" lang="ja-JP" altLang="en-US" b="0" dirty="0">
                    <a:latin typeface="Times Newer Roman" panose="00000500000000000000" pitchFamily="50" charset="0"/>
                  </a:rPr>
                  <a:t>大きいと思われる項である。</a:t>
                </a:r>
                <a:endParaRPr kumimoji="1" lang="en-US" altLang="ja-JP" b="0" dirty="0">
                  <a:latin typeface="Times Newer Roman" panose="00000500000000000000" pitchFamily="50" charset="0"/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</m:oMath>
                </a14:m>
                <a:r>
                  <a:rPr kumimoji="1" lang="ja-JP" altLang="en-US" b="0" dirty="0">
                    <a:latin typeface="Times Newer Roman" panose="00000500000000000000" pitchFamily="50" charset="0"/>
                  </a:rPr>
                  <a:t>はすべて容量であり、設計できる値ではない。現状の設計におけるパラメータは以下の通り。</a:t>
                </a:r>
                <a:endParaRPr kumimoji="1" lang="en-US" altLang="ja-JP" b="0" dirty="0">
                  <a:latin typeface="Times Newer Roman" panose="00000500000000000000" pitchFamily="50" charset="0"/>
                </a:endParaRP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93713E7-D5B9-7790-DE72-D3AA0CDAB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7840"/>
                <a:ext cx="10515600" cy="2939651"/>
              </a:xfrm>
              <a:prstGeom prst="rect">
                <a:avLst/>
              </a:prstGeom>
              <a:blipFill>
                <a:blip r:embed="rId2"/>
                <a:stretch>
                  <a:fillRect l="-522" b="-2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>
            <a:extLst>
              <a:ext uri="{FF2B5EF4-FFF2-40B4-BE49-F238E27FC236}">
                <a16:creationId xmlns:a16="http://schemas.microsoft.com/office/drawing/2014/main" id="{123AFCC5-4A8D-0ACF-2F25-D98ABFE2A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436" y="4742960"/>
            <a:ext cx="7173128" cy="167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16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2CE02B-1C96-5671-7178-B54E07C49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周波数による影響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611E87E-3C14-AE58-9D7C-D07A840B5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2024/5/24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4510E8-139C-5530-A4D8-9BA56C35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01BEBA-32DA-D9A0-3F03-F5A05FDBF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A54FCD8-6CC5-BE80-382B-790414F2C0AA}"/>
                  </a:ext>
                </a:extLst>
              </p:cNvPr>
              <p:cNvSpPr txBox="1"/>
              <p:nvPr/>
            </p:nvSpPr>
            <p:spPr>
              <a:xfrm>
                <a:off x="657497" y="1579603"/>
                <a:ext cx="10877005" cy="1778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b="0" dirty="0"/>
                  <a:t>前ページより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=7.20263⋯×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−56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≈7.203×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−56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kumimoji="1" lang="en-US" altLang="ja-JP" b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dirty="0">
                    <a:latin typeface="Times Newer Roman" panose="00000500000000000000" pitchFamily="50" charset="0"/>
                  </a:rPr>
                  <a:t>と求められた。</a:t>
                </a:r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pPr algn="l"/>
                <a:r>
                  <a:rPr lang="ja-JP" altLang="en-US" dirty="0">
                    <a:latin typeface="Times Newer Roman" panose="00000500000000000000" pitchFamily="50" charset="0"/>
                  </a:rPr>
                  <a:t>直流では伝達インピーダンス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ja-JP" altLang="en-US" dirty="0">
                    <a:latin typeface="Times Newer Roman" panose="00000500000000000000" pitchFamily="50" charset="0"/>
                  </a:rPr>
                  <a:t>は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dirty="0">
                    <a:latin typeface="Times Newer Roman" panose="00000500000000000000" pitchFamily="50" charset="0"/>
                  </a:rPr>
                  <a:t>なので</a:t>
                </a:r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𝑖𝑒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7.2037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⋯×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3.8247⋯×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dirty="0">
                  <a:latin typeface="Times Newer Roman" panose="00000500000000000000" pitchFamily="50" charset="0"/>
                </a:endParaRP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A54FCD8-6CC5-BE80-382B-790414F2C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97" y="1579603"/>
                <a:ext cx="10877005" cy="1778307"/>
              </a:xfrm>
              <a:prstGeom prst="rect">
                <a:avLst/>
              </a:prstGeom>
              <a:blipFill>
                <a:blip r:embed="rId2"/>
                <a:stretch>
                  <a:fillRect l="-504" t="-17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図 9">
            <a:extLst>
              <a:ext uri="{FF2B5EF4-FFF2-40B4-BE49-F238E27FC236}">
                <a16:creationId xmlns:a16="http://schemas.microsoft.com/office/drawing/2014/main" id="{CA130B1D-20E3-C31D-D61C-3593DDF20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385" y="3854686"/>
            <a:ext cx="7173128" cy="167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26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837C09-D887-2D48-9C1E-8A92B0E0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496986C-DAB6-7A2E-0AB3-B17560A5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2024/5/24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04CE7D-D5AB-D6EE-9582-E8981A17C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133D31-79BD-1AFB-0D7A-3FAA208C4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02828D0-4202-0F11-5180-746948E7776E}"/>
                  </a:ext>
                </a:extLst>
              </p:cNvPr>
              <p:cNvSpPr txBox="1"/>
              <p:nvPr/>
            </p:nvSpPr>
            <p:spPr>
              <a:xfrm>
                <a:off x="52039" y="4269960"/>
                <a:ext cx="12192000" cy="544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ja-JP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𝑗𝑐</m:t>
                                  </m:r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begChr m:val=""/>
                              <m:endChr m:val="]"/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"/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𝑐𝑒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𝑐𝑒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"/>
                                      <m:endChr m:val="}"/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{"/>
                                          <m:endChr m:val=""/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𝑐𝑒</m:t>
                                                  </m:r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altLang="ja-JP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"/>
                              <m:endChr m:val="}"/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ja-JP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𝑗𝑐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ja-JP" altLang="en-US" sz="12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02828D0-4202-0F11-5180-746948E77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9" y="4269960"/>
                <a:ext cx="12192000" cy="544380"/>
              </a:xfrm>
              <a:prstGeom prst="rect">
                <a:avLst/>
              </a:prstGeom>
              <a:blipFill>
                <a:blip r:embed="rId2"/>
                <a:stretch>
                  <a:fillRect t="-27778" b="-10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3ED8F16-22DA-4A65-AB56-F2AB4F8A9BE9}"/>
                  </a:ext>
                </a:extLst>
              </p:cNvPr>
              <p:cNvSpPr txBox="1"/>
              <p:nvPr/>
            </p:nvSpPr>
            <p:spPr>
              <a:xfrm>
                <a:off x="545434" y="3778543"/>
                <a:ext cx="11205210" cy="4914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200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1200" dirty="0">
                    <a:latin typeface="Times Newer Roman" panose="00000500000000000000" pitchFamily="50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2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ja-JP" sz="1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1200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ja-JP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𝑐𝑒</m:t>
                        </m:r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𝑖𝑒</m:t>
                        </m:r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1200" dirty="0">
                    <a:latin typeface="Times Newer Roman" panose="00000500000000000000" pitchFamily="50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200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ja-JP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𝑃𝐷</m:t>
                        </m:r>
                      </m:sub>
                    </m:sSub>
                    <m:r>
                      <a:rPr lang="en-US" altLang="ja-JP" sz="1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𝑗𝑒</m:t>
                        </m:r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1200" dirty="0">
                    <a:latin typeface="Times Newer Roman" panose="00000500000000000000" pitchFamily="50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1200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ja-JP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𝑗𝑐</m:t>
                        </m:r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𝑗𝑐</m:t>
                        </m:r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1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𝑗𝑒</m:t>
                        </m:r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ja-JP" sz="1200" dirty="0">
                  <a:latin typeface="Times Newer Roman" panose="00000500000000000000" pitchFamily="50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sz="1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200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1200" b="0" i="0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𝑗𝑐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1200" dirty="0">
                  <a:latin typeface="Times Newer Roman" panose="00000500000000000000" pitchFamily="50" charset="0"/>
                </a:endParaRPr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3ED8F16-22DA-4A65-AB56-F2AB4F8A9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34" y="3778543"/>
                <a:ext cx="11205210" cy="491417"/>
              </a:xfrm>
              <a:prstGeom prst="rect">
                <a:avLst/>
              </a:prstGeom>
              <a:blipFill>
                <a:blip r:embed="rId3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339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dirty="0">
            <a:latin typeface="Times Newer Roman" panose="00000500000000000000" pitchFamily="50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B9D22E92-26FD-49C4-8F32-81C7869BB9A3}" vid="{C695C887-2EA8-40B3-A9F2-7F39666193F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</Template>
  <TotalTime>1232</TotalTime>
  <Words>552</Words>
  <Application>Microsoft Office PowerPoint</Application>
  <PresentationFormat>ワイド画面</PresentationFormat>
  <Paragraphs>77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游ゴシック</vt:lpstr>
      <vt:lpstr>游ゴシック Medium</vt:lpstr>
      <vt:lpstr>Arial</vt:lpstr>
      <vt:lpstr>Cambria Math</vt:lpstr>
      <vt:lpstr>Times Newer Roman</vt:lpstr>
      <vt:lpstr>Office テーマ</vt:lpstr>
      <vt:lpstr>2段構成TIAの検討 小信号解析による律速の原因探求</vt:lpstr>
      <vt:lpstr>回路構成</vt:lpstr>
      <vt:lpstr>小信号等価回路</vt:lpstr>
      <vt:lpstr>小信号解析</vt:lpstr>
      <vt:lpstr>小信号解析</vt:lpstr>
      <vt:lpstr>小信号解析</vt:lpstr>
      <vt:lpstr>小信号解析</vt:lpstr>
      <vt:lpstr>周波数による影響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2段構成TIAの検討</dc:title>
  <dc:creator>KOJIMAHIKARU</dc:creator>
  <cp:lastModifiedBy>KOJIMAHIKARU</cp:lastModifiedBy>
  <cp:revision>11</cp:revision>
  <dcterms:created xsi:type="dcterms:W3CDTF">2024-05-19T15:53:20Z</dcterms:created>
  <dcterms:modified xsi:type="dcterms:W3CDTF">2024-05-23T07:42:33Z</dcterms:modified>
</cp:coreProperties>
</file>