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5284BC-574F-0927-C42A-E4CDC038E9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751C14C-D43E-F217-A761-5DD8CD4CD0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8E240E-9B62-F5D4-8B9B-8F660893F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2C9E2-EE3C-4033-A23B-46897CC99DB7}" type="datetimeFigureOut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8E7AD7-D449-9383-B97F-41BDCE191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C7875E-4FB0-045A-18FC-5464F6A68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30510-AEF2-470B-A4F5-4051AC32BA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873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D51DE3-4DCB-1528-A8DA-EF165A75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45D2CBF-4C11-2E09-4179-4CED6D29AE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AE55DD-C304-4FDB-76DD-9E82FA7C4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2C9E2-EE3C-4033-A23B-46897CC99DB7}" type="datetimeFigureOut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58C827-DAE1-FA59-A046-BD97800DB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761E5F-A913-B699-3617-2BF7CE6D9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30510-AEF2-470B-A4F5-4051AC32BA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7467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4C3682F-28DD-F4BD-55FE-52C15FA555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0202814-8632-7DD4-DF57-33D80972E0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2DF53C-7FE8-23CC-8206-CE6A9B653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2C9E2-EE3C-4033-A23B-46897CC99DB7}" type="datetimeFigureOut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581E34-56EC-88E2-23AB-CDC660C2D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30E6DD-6DF8-FC54-3114-F7B74AFDA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30510-AEF2-470B-A4F5-4051AC32BA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857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65C2B2-4D23-03C4-3C48-5C7880B81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FEAD29-0440-A73D-4834-46D615323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8CD639-A12B-4B96-A705-E07EB3768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2C9E2-EE3C-4033-A23B-46897CC99DB7}" type="datetimeFigureOut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9E92BA-4B3D-059D-CBA6-565164C97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CA259C-7B52-CDC8-0A37-DD22BFEFB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30510-AEF2-470B-A4F5-4051AC32BA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7836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66E57E-6287-C7AC-D745-0F4B383B3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9741F22-628E-840A-E915-76877714E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773664-AA7B-8C72-187B-EEFA48F4A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2C9E2-EE3C-4033-A23B-46897CC99DB7}" type="datetimeFigureOut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4717E7-EF84-88B4-618C-92FA51511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B6DFDB-A598-63AE-3C6B-96AA91802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30510-AEF2-470B-A4F5-4051AC32BA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4035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7BAF52-86B8-9846-EBF9-4C0A04EDF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B184B6-29C9-8F5B-1358-75210842DF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7C56CDB-BD31-9DE1-F6D3-9AAFF3B7E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DBBA0F-D359-022E-E74A-69B5C1546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2C9E2-EE3C-4033-A23B-46897CC99DB7}" type="datetimeFigureOut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2A4D887-5DEA-E4FB-B78B-A4B5362FE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1212B43-47D2-97F0-956A-29F1194AD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30510-AEF2-470B-A4F5-4051AC32BA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8432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FD76AB-2FE3-53E2-35F7-7AC895090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8CF92BF-C1A3-5218-37C3-4F069ED5C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D51ADDE-8962-1588-FAEF-89630FA29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88ED493-0FDB-955B-FBCE-AE2F9D370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DA6A811-2478-DFDF-6CD3-5292163803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815BDD0-5DB0-44EF-013D-A9F8998F7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2C9E2-EE3C-4033-A23B-46897CC99DB7}" type="datetimeFigureOut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4A22572-6333-6929-ADB0-9F2B44EC9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471E466-5E7B-2959-E21D-B54098A84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30510-AEF2-470B-A4F5-4051AC32BA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0475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B2CA17-C335-7A87-2181-242E920BE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3517ECE-F280-17E0-1807-C058F6DC8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2C9E2-EE3C-4033-A23B-46897CC99DB7}" type="datetimeFigureOut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538F804-812F-B69E-9338-7A5B070CC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93A35A2-7CFE-E499-0A49-21AB092F4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30510-AEF2-470B-A4F5-4051AC32BA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641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1201856-90AC-54D3-73F4-21518244E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2C9E2-EE3C-4033-A23B-46897CC99DB7}" type="datetimeFigureOut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B8CAE74-A287-9A61-F53C-8EBDA7F86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9F976F7-FF93-1C35-7E44-F414083AB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30510-AEF2-470B-A4F5-4051AC32BA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0642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28D333-D135-2377-3CC6-A96CD6E5D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B5C32A-AA14-A98D-3B74-21C722DCE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33A106E-B26E-AFC8-3B71-350DF1BFF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BF3A78B-4760-31D8-692A-AE55AA2B7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2C9E2-EE3C-4033-A23B-46897CC99DB7}" type="datetimeFigureOut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690B6A1-CE83-0D79-39AB-ADF4FDAB6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5ABC9AF-BCB0-6A6D-2F1E-44DEABC8F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30510-AEF2-470B-A4F5-4051AC32BA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0765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901787-9BF4-14AB-9770-551199678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583F73E-7685-93AA-BB3C-11DD20F746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5425ED8-D318-E110-78AC-EDEA04B18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0A457AD-0BF0-FCC6-BEAD-BF0607438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2C9E2-EE3C-4033-A23B-46897CC99DB7}" type="datetimeFigureOut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46AB071-55D1-2169-EE60-20904C368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65C60E-713E-4A22-6312-6D058309D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30510-AEF2-470B-A4F5-4051AC32BA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2283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26DA130-B99B-D060-3A46-53603B950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040B02D-08FF-77D2-9334-BB2C1D7C0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4F28AD-36AD-9808-45B0-8CAA556104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2C9E2-EE3C-4033-A23B-46897CC99DB7}" type="datetimeFigureOut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3A9F2F-26AD-18D2-74DF-E0FB97AC4D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1BE372-4020-D6EC-0D0D-7E90B8CADA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30510-AEF2-470B-A4F5-4051AC32BA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2684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CC5195-BCFD-9BA6-457C-776E2698FE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試作回路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F093F09-1C45-5FC3-729E-4F06436084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B4</a:t>
            </a:r>
            <a:r>
              <a:rPr kumimoji="1" lang="ja-JP" altLang="en-US" dirty="0"/>
              <a:t>　小島 光</a:t>
            </a:r>
          </a:p>
        </p:txBody>
      </p:sp>
    </p:spTree>
    <p:extLst>
      <p:ext uri="{BB962C8B-B14F-4D97-AF65-F5344CB8AC3E}">
        <p14:creationId xmlns:p14="http://schemas.microsoft.com/office/powerpoint/2010/main" val="864487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921322-0DCF-172B-3854-B90E9FF9C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46D1C4B-7052-FBDD-CE0D-154729A35F55}"/>
              </a:ext>
            </a:extLst>
          </p:cNvPr>
          <p:cNvSpPr txBox="1"/>
          <p:nvPr/>
        </p:nvSpPr>
        <p:spPr>
          <a:xfrm>
            <a:off x="1839685" y="2459504"/>
            <a:ext cx="8512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各回路の設計はおそらく問題なくできた。</a:t>
            </a:r>
            <a:endParaRPr kumimoji="1" lang="en-US" altLang="ja-JP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ja-JP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ja-JP" altLang="en-US" sz="2400" dirty="0"/>
              <a:t>配線やパッドを含めたシミュレーションはこれから。</a:t>
            </a:r>
            <a:endParaRPr lang="en-US" altLang="ja-JP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kumimoji="1" lang="en-US" altLang="ja-JP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ja-JP" altLang="en-US" sz="2400" dirty="0"/>
              <a:t>端子が多いのでバランについてもできたらいい。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29072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6217ED-9C9B-8EF4-F09C-384897A9C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AC704A-79B2-FCD7-73E4-BAB1232AD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8779" y="2436905"/>
            <a:ext cx="7445328" cy="3380421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/>
              <a:t>Deep N Well</a:t>
            </a:r>
            <a:r>
              <a:rPr lang="ja-JP" altLang="en-US" dirty="0"/>
              <a:t> を使用した</a:t>
            </a:r>
            <a:r>
              <a:rPr lang="en-US" altLang="ja-JP" dirty="0"/>
              <a:t>NMOS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ギルバート乗算回路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r>
              <a:rPr lang="ja-JP" altLang="en-US" dirty="0"/>
              <a:t>バッファ回路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まとめ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76179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AE8037-FDFE-1C0C-8AC9-8BE80F616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Deep N Well</a:t>
            </a:r>
            <a:r>
              <a:rPr lang="ja-JP" altLang="en-US" dirty="0"/>
              <a:t> を使用した</a:t>
            </a:r>
            <a:r>
              <a:rPr lang="en-US" altLang="ja-JP" dirty="0"/>
              <a:t>NMOS</a:t>
            </a:r>
            <a:endParaRPr kumimoji="1" lang="ja-JP" altLang="en-US" dirty="0"/>
          </a:p>
        </p:txBody>
      </p:sp>
      <p:pic>
        <p:nvPicPr>
          <p:cNvPr id="4" name="図 3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71AD8369-0957-5471-D619-8FEA38F469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624" y="2623127"/>
            <a:ext cx="3578354" cy="28587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7D5905D-0E8B-D1E1-48C3-F21E2E46AE93}"/>
                  </a:ext>
                </a:extLst>
              </p:cNvPr>
              <p:cNvSpPr txBox="1"/>
              <p:nvPr/>
            </p:nvSpPr>
            <p:spPr>
              <a:xfrm>
                <a:off x="5874326" y="2623127"/>
                <a:ext cx="5479473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en-US" altLang="ja-JP" sz="2400" dirty="0"/>
                  <a:t>Deep N Well </a:t>
                </a:r>
                <a:r>
                  <a:rPr lang="ja-JP" altLang="en-US" sz="2400" dirty="0"/>
                  <a:t>が適切に作れているかの確認用。</a:t>
                </a:r>
                <a:endParaRPr lang="en-US" altLang="ja-JP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kumimoji="1" lang="en-US" altLang="ja-JP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ja-JP" altLang="en-US" sz="2400" dirty="0"/>
                  <a:t>サイズは</a:t>
                </a:r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=(0.18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μm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,0.44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μm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,16)</m:t>
                      </m:r>
                    </m:oMath>
                  </m:oMathPara>
                </a14:m>
                <a:endParaRPr kumimoji="1" lang="en-US" altLang="ja-JP" sz="2400" dirty="0"/>
              </a:p>
              <a:p>
                <a:r>
                  <a:rPr kumimoji="1" lang="ja-JP" altLang="en-US" sz="2400" dirty="0"/>
                  <a:t>　 で考えている。</a:t>
                </a: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7D5905D-0E8B-D1E1-48C3-F21E2E46A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326" y="2623127"/>
                <a:ext cx="5479473" cy="2308324"/>
              </a:xfrm>
              <a:prstGeom prst="rect">
                <a:avLst/>
              </a:prstGeom>
              <a:blipFill>
                <a:blip r:embed="rId3"/>
                <a:stretch>
                  <a:fillRect l="-1559" t="-2111" r="-668" b="-50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4532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87AD19-C10C-3EFB-296E-349E3165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ギルバート乗算回路　回路構成</a:t>
            </a:r>
          </a:p>
        </p:txBody>
      </p:sp>
      <p:pic>
        <p:nvPicPr>
          <p:cNvPr id="5" name="図 4" descr="夜に光っている数々の星&#10;&#10;自動的に生成された説明">
            <a:extLst>
              <a:ext uri="{FF2B5EF4-FFF2-40B4-BE49-F238E27FC236}">
                <a16:creationId xmlns:a16="http://schemas.microsoft.com/office/drawing/2014/main" id="{A560793B-104D-7040-DF96-ECEDE5E5B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9062" y="1690688"/>
            <a:ext cx="9518923" cy="503835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AA278CB-E9FC-FD3C-01B8-291BE9438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8048" y="1194713"/>
            <a:ext cx="2633807" cy="553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832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0C39B6-AD84-FF65-CA75-D58B21B30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483110" cy="1325563"/>
          </a:xfrm>
        </p:spPr>
        <p:txBody>
          <a:bodyPr/>
          <a:lstStyle/>
          <a:p>
            <a:r>
              <a:rPr kumimoji="1" lang="ja-JP" altLang="en-US" dirty="0"/>
              <a:t>ギルバート乗算回路</a:t>
            </a:r>
            <a:br>
              <a:rPr kumimoji="1" lang="en-US" altLang="ja-JP" dirty="0"/>
            </a:br>
            <a:r>
              <a:rPr kumimoji="1" lang="ja-JP" altLang="en-US" dirty="0"/>
              <a:t>シミュレーション波形</a:t>
            </a:r>
          </a:p>
        </p:txBody>
      </p:sp>
      <p:pic>
        <p:nvPicPr>
          <p:cNvPr id="4" name="図 3" descr="グラフ&#10;&#10;自動的に生成された説明">
            <a:extLst>
              <a:ext uri="{FF2B5EF4-FFF2-40B4-BE49-F238E27FC236}">
                <a16:creationId xmlns:a16="http://schemas.microsoft.com/office/drawing/2014/main" id="{F00DA5DA-F321-E0BF-3AA6-D40B0C595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9170"/>
            <a:ext cx="5873652" cy="41115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6FDD4EF-D171-0272-8C62-8D3292F62100}"/>
                  </a:ext>
                </a:extLst>
              </p:cNvPr>
              <p:cNvSpPr txBox="1"/>
              <p:nvPr/>
            </p:nvSpPr>
            <p:spPr>
              <a:xfrm>
                <a:off x="2105217" y="5929746"/>
                <a:ext cx="798156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=±0.1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400" dirty="0"/>
                  <a:t> 周辺で積和演算ができているように見える。</a:t>
                </a:r>
                <a:endParaRPr kumimoji="1" lang="en-US" altLang="ja-JP" sz="2400" dirty="0"/>
              </a:p>
              <a:p>
                <a:pPr algn="l"/>
                <a:r>
                  <a:rPr kumimoji="1" lang="ja-JP" altLang="en-US" sz="2400" dirty="0"/>
                  <a:t>各出力は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1.25 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400" dirty="0"/>
                  <a:t>を中心とする約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±0.4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400" dirty="0"/>
                  <a:t>の信号。</a:t>
                </a: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6FDD4EF-D171-0272-8C62-8D3292F62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217" y="5929746"/>
                <a:ext cx="7981565" cy="830997"/>
              </a:xfrm>
              <a:prstGeom prst="rect">
                <a:avLst/>
              </a:prstGeom>
              <a:blipFill>
                <a:blip r:embed="rId3"/>
                <a:stretch>
                  <a:fillRect l="-1145" t="-5882" r="-4962" b="-161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図 6" descr="グラフ&#10;&#10;自動的に生成された説明">
            <a:extLst>
              <a:ext uri="{FF2B5EF4-FFF2-40B4-BE49-F238E27FC236}">
                <a16:creationId xmlns:a16="http://schemas.microsoft.com/office/drawing/2014/main" id="{0F16A604-0E10-41BF-CE8E-46B647B16D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882" y="1690689"/>
            <a:ext cx="5857874" cy="410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812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0C646A-3DE3-524A-5915-A711DABBD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ギルバート乗算回路</a:t>
            </a:r>
            <a:br>
              <a:rPr kumimoji="1" lang="en-US" altLang="ja-JP" dirty="0"/>
            </a:br>
            <a:r>
              <a:rPr kumimoji="1" lang="ja-JP" altLang="en-US" dirty="0"/>
              <a:t>シミュレーション波形</a:t>
            </a:r>
          </a:p>
        </p:txBody>
      </p:sp>
      <p:pic>
        <p:nvPicPr>
          <p:cNvPr id="4" name="図 3" descr="グラフ&#10;&#10;自動的に生成された説明">
            <a:extLst>
              <a:ext uri="{FF2B5EF4-FFF2-40B4-BE49-F238E27FC236}">
                <a16:creationId xmlns:a16="http://schemas.microsoft.com/office/drawing/2014/main" id="{C229BD3A-51CD-0468-54F7-F3965B463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6972"/>
            <a:ext cx="8996218" cy="48310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5AC6827-89A2-1A93-6017-B4D08F1E4438}"/>
                  </a:ext>
                </a:extLst>
              </p:cNvPr>
              <p:cNvSpPr txBox="1"/>
              <p:nvPr/>
            </p:nvSpPr>
            <p:spPr>
              <a:xfrm>
                <a:off x="7172035" y="1212499"/>
                <a:ext cx="48260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dirty="0"/>
                  <a:t>ゲインは下から、位相は上から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0.02 </m:t>
                    </m:r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dirty="0"/>
                  <a:t>刻みで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0.02 </m:t>
                    </m:r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dirty="0"/>
                  <a:t>から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0.3 </m:t>
                    </m:r>
                    <m:r>
                      <m:rPr>
                        <m:sty m:val="p"/>
                      </m:rPr>
                      <a:rPr kumimoji="1" lang="en-US" altLang="ja-JP" b="0" i="0" dirty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dirty="0"/>
                  <a:t>での</a:t>
                </a:r>
                <a:r>
                  <a:rPr kumimoji="1" lang="en-US" altLang="ja-JP" dirty="0"/>
                  <a:t>ac</a:t>
                </a:r>
                <a:r>
                  <a:rPr kumimoji="1" lang="ja-JP" altLang="en-US" dirty="0"/>
                  <a:t>解析結果。</a:t>
                </a: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5AC6827-89A2-1A93-6017-B4D08F1E4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2035" y="1212499"/>
                <a:ext cx="4826001" cy="646331"/>
              </a:xfrm>
              <a:prstGeom prst="rect">
                <a:avLst/>
              </a:prstGeom>
              <a:blipFill>
                <a:blip r:embed="rId3"/>
                <a:stretch>
                  <a:fillRect l="-1138" t="-4717" b="-150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F9B1658-9087-3E20-B069-724B73B8C9B7}"/>
                  </a:ext>
                </a:extLst>
              </p:cNvPr>
              <p:cNvSpPr txBox="1"/>
              <p:nvPr/>
            </p:nvSpPr>
            <p:spPr>
              <a:xfrm>
                <a:off x="8654473" y="3429000"/>
                <a:ext cx="334356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400" dirty="0"/>
                  <a:t>遮断周波数は約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3 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GHz</m:t>
                    </m:r>
                  </m:oMath>
                </a14:m>
                <a:endParaRPr kumimoji="1" lang="en-US" altLang="ja-JP" sz="2400" dirty="0"/>
              </a:p>
              <a:p>
                <a:pPr algn="l"/>
                <a:r>
                  <a:rPr kumimoji="1" lang="ja-JP" altLang="en-US" sz="2400" dirty="0"/>
                  <a:t>この時の位相</a:t>
                </a:r>
                <a:r>
                  <a:rPr lang="ja-JP" altLang="en-US" sz="2400" dirty="0"/>
                  <a:t>遅れは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30 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deg</m:t>
                    </m:r>
                  </m:oMath>
                </a14:m>
                <a:r>
                  <a:rPr kumimoji="1" lang="ja-JP" altLang="en-US" sz="2400" dirty="0"/>
                  <a:t>に満たない程度</a:t>
                </a: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F9B1658-9087-3E20-B069-724B73B8C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4473" y="3429000"/>
                <a:ext cx="3343563" cy="1200329"/>
              </a:xfrm>
              <a:prstGeom prst="rect">
                <a:avLst/>
              </a:prstGeom>
              <a:blipFill>
                <a:blip r:embed="rId4"/>
                <a:stretch>
                  <a:fillRect l="-2920" t="-4082" b="-10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5361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2CC89B-3FA2-6012-ECFA-79EB61CEE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ギルバート乗算回路</a:t>
            </a:r>
            <a:br>
              <a:rPr kumimoji="1" lang="en-US" altLang="ja-JP" dirty="0"/>
            </a:br>
            <a:r>
              <a:rPr kumimoji="1" lang="ja-JP" altLang="en-US" dirty="0"/>
              <a:t>シミュレーション波形</a:t>
            </a:r>
          </a:p>
        </p:txBody>
      </p:sp>
      <p:pic>
        <p:nvPicPr>
          <p:cNvPr id="6" name="図 5" descr="グラフ&#10;&#10;自動的に生成された説明">
            <a:extLst>
              <a:ext uri="{FF2B5EF4-FFF2-40B4-BE49-F238E27FC236}">
                <a16:creationId xmlns:a16="http://schemas.microsoft.com/office/drawing/2014/main" id="{BCE8A5E1-DA49-6F8F-5369-C1AD14E43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7127"/>
            <a:ext cx="7501246" cy="52508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AED039A-17A2-E6A7-9C9C-99053141057A}"/>
                  </a:ext>
                </a:extLst>
              </p:cNvPr>
              <p:cNvSpPr txBox="1"/>
              <p:nvPr/>
            </p:nvSpPr>
            <p:spPr>
              <a:xfrm>
                <a:off x="7374478" y="4232563"/>
                <a:ext cx="4231871" cy="1971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GHz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  / 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sz="24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sz="2400" b="0" i="0" smtClean="0">
                            <a:latin typeface="Cambria Math" panose="02040503050406030204" pitchFamily="18" charset="0"/>
                          </a:rPr>
                          <m:t>pp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 :0.1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400" dirty="0"/>
                  <a:t>の正弦波を入力した際、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=0.2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400" dirty="0"/>
                  <a:t>のときの出力波形</a:t>
                </a:r>
                <a:r>
                  <a:rPr lang="ja-JP" altLang="en-US" sz="2400" dirty="0"/>
                  <a:t>。</a:t>
                </a:r>
                <a:endParaRPr lang="en-US" altLang="ja-JP" sz="2400" dirty="0"/>
              </a:p>
              <a:p>
                <a:pPr algn="l"/>
                <a:r>
                  <a:rPr kumimoji="1" lang="ja-JP" altLang="en-US" sz="2400" dirty="0"/>
                  <a:t>位相遅れはあるが出力は問題ない？</a:t>
                </a:r>
                <a:endParaRPr kumimoji="1" lang="en-US" altLang="ja-JP" sz="24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AED039A-17A2-E6A7-9C9C-990531410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478" y="4232563"/>
                <a:ext cx="4231871" cy="1971886"/>
              </a:xfrm>
              <a:prstGeom prst="rect">
                <a:avLst/>
              </a:prstGeom>
              <a:blipFill>
                <a:blip r:embed="rId3"/>
                <a:stretch>
                  <a:fillRect l="-2305" t="-1852" r="-1153" b="-58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7899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E751A0-458A-2DF9-BE4C-C7FAA151F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バッファ回路　回路構成</a:t>
            </a:r>
            <a:endParaRPr kumimoji="1" lang="ja-JP" altLang="en-US" dirty="0"/>
          </a:p>
        </p:txBody>
      </p:sp>
      <p:pic>
        <p:nvPicPr>
          <p:cNvPr id="6" name="図 5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B0B51F96-4F55-E107-11A1-6F3A15954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93" y="1874080"/>
            <a:ext cx="6181008" cy="4279159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01B360C-CCC2-AD2E-FA1F-2DEC4E235769}"/>
              </a:ext>
            </a:extLst>
          </p:cNvPr>
          <p:cNvSpPr txBox="1"/>
          <p:nvPr/>
        </p:nvSpPr>
        <p:spPr>
          <a:xfrm>
            <a:off x="6836228" y="2813330"/>
            <a:ext cx="39253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/>
              <a:t>なるべく電流を抑えるため下側の引っ張り電流源は使わない構成。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8A0353D-F407-A4A2-203E-EC6E9B9F7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1824" y="4600724"/>
            <a:ext cx="2534195" cy="84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016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80543E-C38C-BCA6-8618-FC36D3CAC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バッファ回路</a:t>
            </a:r>
            <a:br>
              <a:rPr lang="en-US" altLang="ja-JP" dirty="0"/>
            </a:br>
            <a:r>
              <a:rPr lang="ja-JP" altLang="en-US" dirty="0"/>
              <a:t>シミュレーション波形</a:t>
            </a:r>
            <a:endParaRPr kumimoji="1" lang="ja-JP" altLang="en-US" dirty="0"/>
          </a:p>
        </p:txBody>
      </p:sp>
      <p:pic>
        <p:nvPicPr>
          <p:cNvPr id="4" name="図 3" descr="グラフ, 折れ線グラフ&#10;&#10;自動的に生成された説明">
            <a:extLst>
              <a:ext uri="{FF2B5EF4-FFF2-40B4-BE49-F238E27FC236}">
                <a16:creationId xmlns:a16="http://schemas.microsoft.com/office/drawing/2014/main" id="{003009D8-980F-DA4E-6B1C-DA914B666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95" y="1842654"/>
            <a:ext cx="5487940" cy="2947060"/>
          </a:xfrm>
          <a:prstGeom prst="rect">
            <a:avLst/>
          </a:prstGeom>
        </p:spPr>
      </p:pic>
      <p:pic>
        <p:nvPicPr>
          <p:cNvPr id="6" name="図 5" descr="グラフ, ヒストグラム&#10;&#10;自動的に生成された説明">
            <a:extLst>
              <a:ext uri="{FF2B5EF4-FFF2-40B4-BE49-F238E27FC236}">
                <a16:creationId xmlns:a16="http://schemas.microsoft.com/office/drawing/2014/main" id="{5E313A41-A140-9A89-5913-0BA40FA23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252" y="1524000"/>
            <a:ext cx="6190748" cy="4333524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1E89516-E71F-F253-2591-98AAC7277A3A}"/>
              </a:ext>
            </a:extLst>
          </p:cNvPr>
          <p:cNvSpPr txBox="1"/>
          <p:nvPr/>
        </p:nvSpPr>
        <p:spPr>
          <a:xfrm>
            <a:off x="313509" y="5103167"/>
            <a:ext cx="5782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/>
              <a:t>バッファはゲイン、位相ともに問題ない。</a:t>
            </a:r>
          </a:p>
        </p:txBody>
      </p:sp>
    </p:spTree>
    <p:extLst>
      <p:ext uri="{BB962C8B-B14F-4D97-AF65-F5344CB8AC3E}">
        <p14:creationId xmlns:p14="http://schemas.microsoft.com/office/powerpoint/2010/main" val="2688768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kumimoji="1"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242</Words>
  <Application>Microsoft Office PowerPoint</Application>
  <PresentationFormat>ワイド画面</PresentationFormat>
  <Paragraphs>37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游ゴシック</vt:lpstr>
      <vt:lpstr>游ゴシック Light</vt:lpstr>
      <vt:lpstr>Arial</vt:lpstr>
      <vt:lpstr>Cambria Math</vt:lpstr>
      <vt:lpstr>Office テーマ</vt:lpstr>
      <vt:lpstr>試作回路</vt:lpstr>
      <vt:lpstr>目次</vt:lpstr>
      <vt:lpstr>Deep N Well を使用したNMOS</vt:lpstr>
      <vt:lpstr>ギルバート乗算回路　回路構成</vt:lpstr>
      <vt:lpstr>ギルバート乗算回路 シミュレーション波形</vt:lpstr>
      <vt:lpstr>ギルバート乗算回路 シミュレーション波形</vt:lpstr>
      <vt:lpstr>ギルバート乗算回路 シミュレーション波形</vt:lpstr>
      <vt:lpstr>バッファ回路　回路構成</vt:lpstr>
      <vt:lpstr>バッファ回路 シミュレーション波形</vt:lpstr>
      <vt:lpstr>まとめ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試作回路</dc:title>
  <dc:creator>Hikaru Kojima</dc:creator>
  <cp:lastModifiedBy>Hikaru Kojima</cp:lastModifiedBy>
  <cp:revision>3</cp:revision>
  <dcterms:created xsi:type="dcterms:W3CDTF">2023-11-25T08:37:04Z</dcterms:created>
  <dcterms:modified xsi:type="dcterms:W3CDTF">2023-11-27T01:20:27Z</dcterms:modified>
</cp:coreProperties>
</file>