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  <a:br>
              <a:rPr kumimoji="1" lang="en-US" altLang="ja-JP" dirty="0"/>
            </a:br>
            <a:r>
              <a:rPr kumimoji="1" lang="ja-JP" altLang="en-US" sz="2400" dirty="0"/>
              <a:t>小信号解析による律速の原因究明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8D07-B132-5B51-C7F1-2B5B4F86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6BB251-9E84-AE99-4CFF-D92DE6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8DAE7-CC8D-5232-29C3-5BC14B4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AC3DF-9F4F-D204-D68D-FD44BE2B5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/>
              <p:nvPr/>
            </p:nvSpPr>
            <p:spPr>
              <a:xfrm>
                <a:off x="838200" y="1767840"/>
                <a:ext cx="10515600" cy="293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とおけば、周波数特性は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の次数が大きいほど影響が強くなる。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⇒考慮すべき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の優先順位が分かるのでこれ以上全体は計算しないでおく。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は分母にある、周波数による影響</a:t>
                </a:r>
                <a:r>
                  <a:rPr lang="ja-JP" altLang="en-US" dirty="0">
                    <a:latin typeface="Times Newer Roman" panose="00000500000000000000" pitchFamily="50" charset="0"/>
                  </a:rPr>
                  <a:t>が</a:t>
                </a:r>
                <a:r>
                  <a:rPr kumimoji="1" lang="ja-JP" altLang="en-US" b="0" dirty="0">
                    <a:latin typeface="Times Newer Roman" panose="00000500000000000000" pitchFamily="50" charset="0"/>
                  </a:rPr>
                  <a:t>大きいと思われる項である。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はすべて容量であり、設計できる値ではない。現状の設計におけるパラメータは以下の通り。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7840"/>
                <a:ext cx="10515600" cy="2939651"/>
              </a:xfrm>
              <a:prstGeom prst="rect">
                <a:avLst/>
              </a:prstGeom>
              <a:blipFill>
                <a:blip r:embed="rId2"/>
                <a:stretch>
                  <a:fillRect l="-522" b="-2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123AFCC5-4A8D-0ACF-2F25-D98ABFE2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36" y="4742960"/>
            <a:ext cx="7173128" cy="16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E02B-1C96-5671-7178-B54E07C4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周波数による影響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11E87E-3C14-AE58-9D7C-D07A840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4510E8-139C-5530-A4D8-9BA56C3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1BEBA-32DA-D9A0-3F03-F5A05FDB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54FCD8-6CC5-BE80-382B-790414F2C0AA}"/>
                  </a:ext>
                </a:extLst>
              </p:cNvPr>
              <p:cNvSpPr txBox="1"/>
              <p:nvPr/>
            </p:nvSpPr>
            <p:spPr>
              <a:xfrm>
                <a:off x="985024" y="1639257"/>
                <a:ext cx="10221951" cy="435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b="0" dirty="0"/>
                  <a:t>前ページより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1.0254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⋯×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1.024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と求められた。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直流では伝達インピーダンス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なので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2.1098⋯×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1.1201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⋯×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:r>
                  <a:rPr kumimoji="1" lang="ja-JP" altLang="en-US" dirty="0">
                    <a:latin typeface="Times Newer Roman" panose="00000500000000000000" pitchFamily="50" charset="0"/>
                  </a:rPr>
                  <a:t>ここで遮断周波数を与えるのが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のみであるとすると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、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:r>
                  <a:rPr kumimoji="1" lang="ja-JP" altLang="en-US" dirty="0">
                    <a:latin typeface="Times Newer Roman" panose="00000500000000000000" pitchFamily="50" charset="0"/>
                  </a:rPr>
                  <a:t>分母が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倍、すなわち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で遮断周波数が決まる。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:r>
                  <a:rPr kumimoji="1" lang="ja-JP" altLang="en-US" b="0" dirty="0">
                    <a:latin typeface="Times Newer Roman" panose="00000500000000000000" pitchFamily="50" charset="0"/>
                  </a:rPr>
                  <a:t>この時の遮断周波数を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と置くと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=4.127⋯×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≈412.7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:r>
                  <a:rPr lang="ja-JP" altLang="en-US" dirty="0">
                    <a:latin typeface="Times Newer Roman" panose="00000500000000000000" pitchFamily="50" charset="0"/>
                  </a:rPr>
                  <a:t>と求まる。したがって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からは律速の原因はわからなかった。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54FCD8-6CC5-BE80-382B-790414F2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24" y="1639257"/>
                <a:ext cx="10221951" cy="4356321"/>
              </a:xfrm>
              <a:prstGeom prst="rect">
                <a:avLst/>
              </a:prstGeom>
              <a:blipFill>
                <a:blip r:embed="rId2"/>
                <a:stretch>
                  <a:fillRect l="-537" t="-839" b="-1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8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EEB82-D17B-5961-9B37-99E17DFF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周波数による影響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143E6C-EEF9-AEAF-C551-C365A5E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4637B0-5935-7916-7999-6F68DCB6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D6EBE-55ED-A109-6CB8-E6D11660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773F7F-55DA-A928-0811-2212A85E20FD}"/>
                  </a:ext>
                </a:extLst>
              </p:cNvPr>
              <p:cNvSpPr txBox="1"/>
              <p:nvPr/>
            </p:nvSpPr>
            <p:spPr>
              <a:xfrm>
                <a:off x="1059379" y="2277260"/>
                <a:ext cx="9701560" cy="301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Times Newer Roman" panose="00000500000000000000" pitchFamily="50" charset="0"/>
                  </a:rPr>
                  <a:t>次に影響が大きいと思われるのは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である。前頁の結果より、今回の設計での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の値を計算すると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1.1201⋯×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1.120×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dirty="0">
                    <a:latin typeface="Times Newer Roman" panose="00000500000000000000" pitchFamily="50" charset="0"/>
                  </a:rPr>
                  <a:t>と求められる。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この時の遮断周波数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は、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となるときであり、これは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となるときである。</a:t>
                </a:r>
                <a:r>
                  <a:rPr lang="ja-JP" altLang="en-US" dirty="0">
                    <a:latin typeface="Times Newer Roman" panose="00000500000000000000" pitchFamily="50" charset="0"/>
                  </a:rPr>
                  <a:t>したがって</a:t>
                </a:r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=1.3313⋯×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≈13.31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計算上で求められた値はシミュレーション値よりも大きいがここが律速の原因と思われる。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773F7F-55DA-A928-0811-2212A85E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79" y="2277260"/>
                <a:ext cx="9701560" cy="3013710"/>
              </a:xfrm>
              <a:prstGeom prst="rect">
                <a:avLst/>
              </a:prstGeom>
              <a:blipFill>
                <a:blip r:embed="rId2"/>
                <a:stretch>
                  <a:fillRect l="-566" t="-1012" b="-2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10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01F6-B475-4BAD-BDF3-9CB0012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8091D7-4596-4BC6-E08F-199DA8CE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EECC4B-B3D4-E52C-901A-504B7D89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3480E-175E-0FBE-1B0E-88F42EC79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E7D28DE-6BAB-706F-BD8B-5D809E50178D}"/>
                  </a:ext>
                </a:extLst>
              </p:cNvPr>
              <p:cNvSpPr txBox="1"/>
              <p:nvPr/>
            </p:nvSpPr>
            <p:spPr>
              <a:xfrm>
                <a:off x="799011" y="2030868"/>
                <a:ext cx="1059397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の伝達インピーダンスを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sz="2400" b="0" dirty="0">
                    <a:latin typeface="Times Newer Roman" panose="00000500000000000000" pitchFamily="50" charset="0"/>
                  </a:rPr>
                  <a:t>に関する多項式</a:t>
                </a:r>
                <a:r>
                  <a:rPr lang="en-US" altLang="ja-JP" sz="2400" b="0" dirty="0">
                    <a:latin typeface="Times Newer Roman" panose="00000500000000000000" pitchFamily="50" charset="0"/>
                  </a:rPr>
                  <a:t>/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多項式の形で表した。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dirty="0">
                    <a:latin typeface="Times Newer Roman" panose="00000500000000000000" pitchFamily="50" charset="0"/>
                  </a:rPr>
                  <a:t>その結果分母の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b="0" dirty="0">
                    <a:latin typeface="Times Newer Roman" panose="00000500000000000000" pitchFamily="50" charset="0"/>
                  </a:rPr>
                  <a:t>の項が周波数特性に影響を与えている可能性が示された。</a:t>
                </a:r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b="0" dirty="0">
                    <a:latin typeface="Times Newer Roman" panose="00000500000000000000" pitchFamily="50" charset="0"/>
                  </a:rPr>
                  <a:t>の係数は虚数なので、絶対値を小さくすることで</a:t>
                </a:r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b="0" dirty="0">
                    <a:latin typeface="Times Newer Roman" panose="00000500000000000000" pitchFamily="50" charset="0"/>
                  </a:rPr>
                  <a:t>周波数特性を改善できると考えられる。</a:t>
                </a:r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ctr"/>
                <a:r>
                  <a:rPr kumimoji="1" lang="ja-JP" altLang="en-US" sz="2400" b="0" dirty="0">
                    <a:latin typeface="Times Newer Roman" panose="00000500000000000000" pitchFamily="50" charset="0"/>
                  </a:rPr>
                  <a:t>最も周波数特性を伸ばせる条件に付いて検討する。</a:t>
                </a:r>
                <a:endParaRPr kumimoji="1" lang="en-US" altLang="ja-JP" sz="2400" b="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E7D28DE-6BAB-706F-BD8B-5D809E50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" y="2030868"/>
                <a:ext cx="10593977" cy="3416320"/>
              </a:xfrm>
              <a:prstGeom prst="rect">
                <a:avLst/>
              </a:prstGeom>
              <a:blipFill>
                <a:blip r:embed="rId2"/>
                <a:stretch>
                  <a:fillRect l="-863" t="-1783" r="-3797" b="-2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8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C6DD9-8F56-59D2-E6CC-B8933BF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CD5546-44CE-FA17-F7ED-244B8D95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7B6DA-EBA9-B463-03FB-8D87ABB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0BAF4-B1DA-6749-C3D5-F8D035966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7B0255-D908-8373-D96E-AF5868B5A2F4}"/>
              </a:ext>
            </a:extLst>
          </p:cNvPr>
          <p:cNvSpPr txBox="1"/>
          <p:nvPr/>
        </p:nvSpPr>
        <p:spPr>
          <a:xfrm>
            <a:off x="2794013" y="1410891"/>
            <a:ext cx="5669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背景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目的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回路構成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小信号等価回路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小信号解析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周波数による影響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まとめ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A330-F664-2626-2776-B7440527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4AB120-A8B3-E7FD-1BF6-76B43927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798419-5AF5-2C62-8B6C-AD85283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8AB3F-7C0E-0732-FA56-6CA0AC287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C46896-75B4-0320-CF49-A8779DD46371}"/>
              </a:ext>
            </a:extLst>
          </p:cNvPr>
          <p:cNvSpPr/>
          <p:nvPr/>
        </p:nvSpPr>
        <p:spPr>
          <a:xfrm>
            <a:off x="3116170" y="5408022"/>
            <a:ext cx="1201783" cy="592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3A9EBA-2C01-9A72-51F5-26CD5C7CACCF}"/>
              </a:ext>
            </a:extLst>
          </p:cNvPr>
          <p:cNvSpPr/>
          <p:nvPr/>
        </p:nvSpPr>
        <p:spPr>
          <a:xfrm>
            <a:off x="5425440" y="5408021"/>
            <a:ext cx="1201783" cy="592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TIA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17BF34-25FA-5835-F7C2-89315A03C772}"/>
              </a:ext>
            </a:extLst>
          </p:cNvPr>
          <p:cNvSpPr/>
          <p:nvPr/>
        </p:nvSpPr>
        <p:spPr>
          <a:xfrm>
            <a:off x="7734710" y="5390602"/>
            <a:ext cx="1201783" cy="592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乗算回路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C78006F-D275-C5ED-4D58-15C0788D752F}"/>
              </a:ext>
            </a:extLst>
          </p:cNvPr>
          <p:cNvSpPr/>
          <p:nvPr/>
        </p:nvSpPr>
        <p:spPr>
          <a:xfrm>
            <a:off x="4510291" y="5521549"/>
            <a:ext cx="722811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5164D59-210C-3DC3-AC5B-DA6573FB3E23}"/>
              </a:ext>
            </a:extLst>
          </p:cNvPr>
          <p:cNvSpPr/>
          <p:nvPr/>
        </p:nvSpPr>
        <p:spPr>
          <a:xfrm>
            <a:off x="6819561" y="5521549"/>
            <a:ext cx="722811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B9256A-AB80-630B-B033-B73C237A43F1}"/>
              </a:ext>
            </a:extLst>
          </p:cNvPr>
          <p:cNvSpPr txBox="1"/>
          <p:nvPr/>
        </p:nvSpPr>
        <p:spPr>
          <a:xfrm>
            <a:off x="1672046" y="2236292"/>
            <a:ext cx="884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PD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の出力振幅と乗算回路の入力振幅は大きな差がある。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ctr"/>
            <a:endParaRPr lang="en-US" altLang="ja-JP" sz="2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ja-JP" altLang="en-US" sz="2400" dirty="0">
                <a:latin typeface="Times Newer Roman" panose="00000500000000000000" pitchFamily="50" charset="0"/>
              </a:rPr>
              <a:t>乗算器の</a:t>
            </a:r>
            <a:r>
              <a:rPr lang="ja-JP" altLang="en-US" sz="2400" dirty="0">
                <a:latin typeface="Times Newer Roman" panose="00000500000000000000" pitchFamily="50" charset="0"/>
              </a:rPr>
              <a:t>周波数特性を制限しないような</a:t>
            </a:r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が必要とされる。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ctr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をベース接地増幅回路単体で構成する場合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ja-JP" altLang="en-US" sz="2400" dirty="0">
                <a:latin typeface="Times Newer Roman" panose="00000500000000000000" pitchFamily="50" charset="0"/>
              </a:rPr>
              <a:t>伝達インピーダンスと周波数特性を両立できない可能性がある。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75E9A-95A8-64D9-7FFA-71C73F3D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CEA8B2-641E-0DC3-9995-49198064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9B5EB5-AE1B-B523-7916-E6AC11AD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A354B-46AD-21F0-5566-0A69CE0F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C06F2-C97C-0D66-F490-E55B21CFF748}"/>
              </a:ext>
            </a:extLst>
          </p:cNvPr>
          <p:cNvSpPr txBox="1"/>
          <p:nvPr/>
        </p:nvSpPr>
        <p:spPr>
          <a:xfrm>
            <a:off x="1436914" y="3016484"/>
            <a:ext cx="9318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Times Newer Roman" panose="00000500000000000000" pitchFamily="50" charset="0"/>
              </a:rPr>
              <a:t>二段構成の</a:t>
            </a:r>
            <a:r>
              <a:rPr kumimoji="1" lang="en-US" altLang="ja-JP" sz="2800" dirty="0">
                <a:latin typeface="Times Newer Roman" panose="00000500000000000000" pitchFamily="50" charset="0"/>
              </a:rPr>
              <a:t>TIA(</a:t>
            </a:r>
            <a:r>
              <a:rPr kumimoji="1" lang="ja-JP" altLang="en-US" sz="2800" dirty="0">
                <a:latin typeface="Times Newer Roman" panose="00000500000000000000" pitchFamily="50" charset="0"/>
              </a:rPr>
              <a:t>ベース接地</a:t>
            </a:r>
            <a:r>
              <a:rPr kumimoji="1" lang="en-US" altLang="ja-JP" sz="2800" dirty="0">
                <a:latin typeface="Times Newer Roman" panose="00000500000000000000" pitchFamily="50" charset="0"/>
              </a:rPr>
              <a:t>+</a:t>
            </a:r>
            <a:r>
              <a:rPr kumimoji="1" lang="ja-JP" altLang="en-US" sz="2800" dirty="0">
                <a:latin typeface="Times Newer Roman" panose="00000500000000000000" pitchFamily="50" charset="0"/>
              </a:rPr>
              <a:t>ソース接地</a:t>
            </a:r>
            <a:r>
              <a:rPr kumimoji="1" lang="en-US" altLang="ja-JP" sz="2800" dirty="0">
                <a:latin typeface="Times Newer Roman" panose="00000500000000000000" pitchFamily="50" charset="0"/>
              </a:rPr>
              <a:t>)</a:t>
            </a:r>
            <a:r>
              <a:rPr lang="ja-JP" altLang="en-US" sz="2800" dirty="0">
                <a:latin typeface="Times Newer Roman" panose="00000500000000000000" pitchFamily="50" charset="0"/>
              </a:rPr>
              <a:t>での</a:t>
            </a:r>
            <a:endParaRPr lang="en-US" altLang="ja-JP" sz="28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800" dirty="0">
                <a:latin typeface="Times Newer Roman" panose="00000500000000000000" pitchFamily="50" charset="0"/>
              </a:rPr>
              <a:t>周波数特性について検討する。</a:t>
            </a:r>
            <a:endParaRPr kumimoji="1" lang="en-US" altLang="ja-JP" sz="28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0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0B435E2A-B27A-1F24-747E-7ED04BB3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07" y="3280514"/>
            <a:ext cx="4638813" cy="324716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36351A-BF72-E48A-89AF-3D6713C6F687}"/>
              </a:ext>
            </a:extLst>
          </p:cNvPr>
          <p:cNvSpPr txBox="1"/>
          <p:nvPr/>
        </p:nvSpPr>
        <p:spPr>
          <a:xfrm>
            <a:off x="7325740" y="1171030"/>
            <a:ext cx="3735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左が現在検討中の</a:t>
            </a:r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。</a:t>
            </a:r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各々は単体で</a:t>
            </a:r>
            <a:r>
              <a:rPr lang="en-US" altLang="ja-JP" dirty="0">
                <a:latin typeface="Times Newer Roman" panose="00000500000000000000" pitchFamily="50" charset="0"/>
              </a:rPr>
              <a:t>30 GHz</a:t>
            </a:r>
            <a:r>
              <a:rPr lang="ja-JP" altLang="en-US" dirty="0">
                <a:latin typeface="Times Newer Roman" panose="00000500000000000000" pitchFamily="50" charset="0"/>
              </a:rPr>
              <a:t>程度の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dirty="0">
                <a:latin typeface="Times Newer Roman" panose="00000500000000000000" pitchFamily="50" charset="0"/>
              </a:rPr>
              <a:t>遮断周波数だが、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dirty="0">
                <a:latin typeface="Times Newer Roman" panose="00000500000000000000" pitchFamily="50" charset="0"/>
              </a:rPr>
              <a:t>二つを接続すると数</a:t>
            </a:r>
            <a:r>
              <a:rPr lang="en-US" altLang="ja-JP" dirty="0">
                <a:latin typeface="Times Newer Roman" panose="00000500000000000000" pitchFamily="50" charset="0"/>
              </a:rPr>
              <a:t>GHz</a:t>
            </a:r>
            <a:r>
              <a:rPr lang="ja-JP" altLang="en-US" dirty="0">
                <a:latin typeface="Times Newer Roman" panose="00000500000000000000" pitchFamily="50" charset="0"/>
              </a:rPr>
              <a:t>に落ちる。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dirty="0">
                <a:latin typeface="Times Newer Roman" panose="00000500000000000000" pitchFamily="50" charset="0"/>
              </a:rPr>
              <a:t>今回はその原因を考えた。</a:t>
            </a:r>
            <a:endParaRPr kumimoji="1" lang="en-US" altLang="ja-JP" dirty="0">
              <a:latin typeface="Times Newer Roman" panose="00000500000000000000" pitchFamily="50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C7DD00-E715-F8A5-616F-05EE4F458473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8" name="図 7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28B7AD97-6BB5-0C4D-4B40-48ADAD52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79D9855-48B4-9AAB-E955-7F9AC89DF5F3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32FF21F1-BEFB-DEDA-F210-3A997A287F8E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F2E4AB1-7771-3C16-ADD8-CB75B04BB621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DE460C3-62B8-1924-CDC8-C47C32E05A05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9EFCE72-8467-D126-A607-343EF30011D9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77B7C4A-BC65-C29D-CE51-98434642308D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3E3F740-6090-0F34-0C2E-B3B25951FFB9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180AA0-A0D4-48B5-B35B-B1705583C167}"/>
              </a:ext>
            </a:extLst>
          </p:cNvPr>
          <p:cNvSpPr txBox="1"/>
          <p:nvPr/>
        </p:nvSpPr>
        <p:spPr>
          <a:xfrm>
            <a:off x="5934152" y="1428028"/>
            <a:ext cx="40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左図のようにベースエミッタ間、ベースコレクタ間の寄生容量を</a:t>
            </a:r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小信号等価回路に含めた。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505209-67B8-C9DE-BE18-60E17065E17D}"/>
              </a:ext>
            </a:extLst>
          </p:cNvPr>
          <p:cNvSpPr txBox="1"/>
          <p:nvPr/>
        </p:nvSpPr>
        <p:spPr>
          <a:xfrm>
            <a:off x="1158240" y="4914486"/>
            <a:ext cx="254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上の等価回路を簡約化すると右のように考えられる。</a:t>
            </a:r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2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3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4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5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i="1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r>
                  <a:rPr lang="ja-JP" altLang="en-US" sz="1200" dirty="0">
                    <a:latin typeface="Times Newer Roman" panose="00000500000000000000" pitchFamily="50" charset="0"/>
                  </a:rPr>
                  <a:t>分母はすべて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4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次のコンダクタンスの和、分子は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3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次のコンダクタンスの和になっている。</a:t>
                </a:r>
                <a:endParaRPr lang="en-US" altLang="ja-JP" sz="12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blipFill>
                <a:blip r:embed="rId2"/>
                <a:stretch>
                  <a:fillRect l="-51" t="-9478" b="-6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1327</TotalTime>
  <Words>971</Words>
  <Application>Microsoft Office PowerPoint</Application>
  <PresentationFormat>ワイド画面</PresentationFormat>
  <Paragraphs>152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 小信号解析による律速の原因究明</vt:lpstr>
      <vt:lpstr>目次</vt:lpstr>
      <vt:lpstr>背景</vt:lpstr>
      <vt:lpstr>目的</vt:lpstr>
      <vt:lpstr>回路構成</vt:lpstr>
      <vt:lpstr>小信号等価回路</vt:lpstr>
      <vt:lpstr>小信号解析</vt:lpstr>
      <vt:lpstr>小信号解析</vt:lpstr>
      <vt:lpstr>小信号解析</vt:lpstr>
      <vt:lpstr>小信号解析</vt:lpstr>
      <vt:lpstr>周波数による影響</vt:lpstr>
      <vt:lpstr>周波数による影響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13</cp:revision>
  <dcterms:created xsi:type="dcterms:W3CDTF">2024-05-19T15:53:20Z</dcterms:created>
  <dcterms:modified xsi:type="dcterms:W3CDTF">2024-05-23T09:22:31Z</dcterms:modified>
</cp:coreProperties>
</file>