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318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0" autoAdjust="0"/>
    <p:restoredTop sz="94660"/>
  </p:normalViewPr>
  <p:slideViewPr>
    <p:cSldViewPr snapToGrid="0">
      <p:cViewPr>
        <p:scale>
          <a:sx n="120" d="100"/>
          <a:sy n="120" d="100"/>
        </p:scale>
        <p:origin x="138" y="9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456487-DC86-474A-B4EE-F658698A396D}" type="datetimeFigureOut">
              <a:rPr kumimoji="1" lang="ja-JP" altLang="en-US" smtClean="0"/>
              <a:t>2024/7/4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AF006A-98BA-4709-B08D-1062E8ED0A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4751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DF7DCA-1AD3-4824-4A93-AFF5E5334EC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000">
                <a:latin typeface="Times New Roman" panose="02020603050405020304" pitchFamily="18" charset="0"/>
                <a:ea typeface="游ゴシック" panose="020B0400000000000000" pitchFamily="50" charset="-128"/>
                <a:cs typeface="Times New Roman" panose="02020603050405020304" pitchFamily="18" charset="0"/>
              </a:defRPr>
            </a:lvl1pPr>
          </a:lstStyle>
          <a:p>
            <a:r>
              <a:rPr kumimoji="1" lang="ja-JP" altLang="en-US" dirty="0"/>
              <a:t>タイトル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FEDBC54-A3B3-D4B0-83AD-58510BBCF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05557"/>
            <a:ext cx="9144000" cy="2067534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DBAC465-78BE-A173-E166-31A941963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442CF-CD45-410F-900D-B06704BF6C90}" type="datetime1">
              <a:rPr kumimoji="1" lang="ja-JP" altLang="en-US" smtClean="0"/>
              <a:t>2024/7/4</a:t>
            </a:fld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729A2B7-573F-9158-06D9-FB9621BF3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フッター プレースホルダー 4">
            <a:extLst>
              <a:ext uri="{FF2B5EF4-FFF2-40B4-BE49-F238E27FC236}">
                <a16:creationId xmlns:a16="http://schemas.microsoft.com/office/drawing/2014/main" id="{90A47C47-BFF6-CBFE-218F-30D91BF184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5FF5934-74CC-BB33-D7AE-1F7BE2EBC5C7}"/>
              </a:ext>
            </a:extLst>
          </p:cNvPr>
          <p:cNvSpPr/>
          <p:nvPr userDrawn="1"/>
        </p:nvSpPr>
        <p:spPr>
          <a:xfrm>
            <a:off x="2053741" y="3778370"/>
            <a:ext cx="8084517" cy="51758"/>
          </a:xfrm>
          <a:prstGeom prst="rect">
            <a:avLst/>
          </a:prstGeom>
          <a:gradFill flip="none" rotWithShape="1">
            <a:gsLst>
              <a:gs pos="0">
                <a:srgbClr val="36318F"/>
              </a:gs>
              <a:gs pos="75000">
                <a:srgbClr val="36318F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8358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D8A5A4-73FC-EBE1-20A5-BA213B70E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9B3FCA6-3548-5275-D188-19B99E9164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100A169-9959-CD36-CCC5-FE92CF8FD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B0828-AE1D-42CB-9A09-03366CD2626D}" type="datetime1">
              <a:rPr kumimoji="1" lang="ja-JP" altLang="en-US" smtClean="0"/>
              <a:t>2024/7/4</a:t>
            </a:fld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7C85886-4092-C89E-D9FE-D1A56DC52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フッター プレースホルダー 4">
            <a:extLst>
              <a:ext uri="{FF2B5EF4-FFF2-40B4-BE49-F238E27FC236}">
                <a16:creationId xmlns:a16="http://schemas.microsoft.com/office/drawing/2014/main" id="{FF7D6E32-8098-E002-0601-809A47B953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1871626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F553AA9-8EB3-4530-A6C5-EEC71369F8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AEAD601-C711-3F0C-0F78-E06446869E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6FE5AF-6C8B-9BFB-C7CE-DC7E60A75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B4898-A77B-4B71-A5F2-60FD53D81565}" type="datetime1">
              <a:rPr kumimoji="1" lang="ja-JP" altLang="en-US" smtClean="0"/>
              <a:t>2024/7/4</a:t>
            </a:fld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54155A6-0718-4190-BFB2-2A377FBC9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フッター プレースホルダー 4">
            <a:extLst>
              <a:ext uri="{FF2B5EF4-FFF2-40B4-BE49-F238E27FC236}">
                <a16:creationId xmlns:a16="http://schemas.microsoft.com/office/drawing/2014/main" id="{C5CEC103-84E3-F527-C0A4-12B091342B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1347427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4013C9-944D-ABEC-45C2-BD86324DE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037" y="144969"/>
            <a:ext cx="10515600" cy="835890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7CBD656-8D94-510B-DD6D-548312D88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2C44E10-5AA9-465F-DE20-F68C5FEF6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E823E-4A8F-4F8D-99D0-5753B75E78B1}" type="datetime1">
              <a:rPr kumimoji="1" lang="ja-JP" altLang="en-US" smtClean="0"/>
              <a:t>2024/7/4</a:t>
            </a:fld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FAE0EF0-C233-65DA-A9FA-F24AF37C0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フッター プレースホルダー 4">
            <a:extLst>
              <a:ext uri="{FF2B5EF4-FFF2-40B4-BE49-F238E27FC236}">
                <a16:creationId xmlns:a16="http://schemas.microsoft.com/office/drawing/2014/main" id="{8C2142D4-2A35-BAAD-6F50-6AF6BE0A06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A6F6550-3325-30B1-C42A-E200C935AA8E}"/>
              </a:ext>
            </a:extLst>
          </p:cNvPr>
          <p:cNvSpPr/>
          <p:nvPr userDrawn="1"/>
        </p:nvSpPr>
        <p:spPr>
          <a:xfrm>
            <a:off x="370853" y="945718"/>
            <a:ext cx="11450293" cy="69707"/>
          </a:xfrm>
          <a:prstGeom prst="rect">
            <a:avLst/>
          </a:prstGeom>
          <a:gradFill flip="none" rotWithShape="1">
            <a:gsLst>
              <a:gs pos="0">
                <a:srgbClr val="36318F"/>
              </a:gs>
              <a:gs pos="75000">
                <a:srgbClr val="36318F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85499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998A17-6C87-459C-3803-CB06BB793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3658900-6445-2FBD-A740-B624DA812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DE4565F-CE5C-CE07-D796-EEC7CE857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7934E-58FB-4511-9666-12A5D53E0F74}" type="datetime1">
              <a:rPr kumimoji="1" lang="ja-JP" altLang="en-US" smtClean="0"/>
              <a:t>2024/7/4</a:t>
            </a:fld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259FD41-468A-4DE6-83E8-4701E4648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フッター プレースホルダー 4">
            <a:extLst>
              <a:ext uri="{FF2B5EF4-FFF2-40B4-BE49-F238E27FC236}">
                <a16:creationId xmlns:a16="http://schemas.microsoft.com/office/drawing/2014/main" id="{137E571A-BE6D-A40A-B3A1-E193D3E831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1797004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5EAB2A-E624-C4CD-50E7-A60BA236C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B2ECCAD-6299-9E14-30BA-56EFCC2D8C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4DF5906-3D01-96F6-5D3B-CDF38A4150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2283477-7050-13D7-7AAA-E763A08B2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4A307-6848-4705-A236-7BA58849FDD0}" type="datetime1">
              <a:rPr kumimoji="1" lang="ja-JP" altLang="en-US" smtClean="0"/>
              <a:t>2024/7/4</a:t>
            </a:fld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DF00D51-E4E3-63F7-168D-0B703360A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フッター プレースホルダー 4">
            <a:extLst>
              <a:ext uri="{FF2B5EF4-FFF2-40B4-BE49-F238E27FC236}">
                <a16:creationId xmlns:a16="http://schemas.microsoft.com/office/drawing/2014/main" id="{D2195FD4-4EFF-1802-ECA8-504977E2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4204476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E2B7C6-6C36-D54E-C63E-1562180C4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73F46A4-54B9-C474-5A55-E167E7D7B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497C89B-67B4-566D-7C22-7BA407CC21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352735D-36A2-3828-5633-8FC5E9A7EF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182C66C-32A7-2B5F-530C-02AB35454F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E18B47F-0A52-B3DA-4B99-8B0A629C8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0390C-2B75-4759-8339-FF240D97D93F}" type="datetime1">
              <a:rPr kumimoji="1" lang="ja-JP" altLang="en-US" smtClean="0"/>
              <a:t>2024/7/4</a:t>
            </a:fld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7397F93-7104-0B78-BDD9-13D30E68A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フッター プレースホルダー 4">
            <a:extLst>
              <a:ext uri="{FF2B5EF4-FFF2-40B4-BE49-F238E27FC236}">
                <a16:creationId xmlns:a16="http://schemas.microsoft.com/office/drawing/2014/main" id="{13519D46-DE9A-5081-4FA0-744A6D72F93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1989120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B8A10B-05E0-74D6-A153-CD996CCFE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853" y="209480"/>
            <a:ext cx="10515600" cy="785955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D4B826B-0548-E701-1785-A3A308978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D7A0-95E9-4E80-AEE1-2416C3BC5BFF}" type="datetime1">
              <a:rPr kumimoji="1" lang="ja-JP" altLang="en-US" smtClean="0"/>
              <a:t>2024/7/4</a:t>
            </a:fld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0F5030B-B5A3-6B5B-1070-CB6271A26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フッター プレースホルダー 4">
            <a:extLst>
              <a:ext uri="{FF2B5EF4-FFF2-40B4-BE49-F238E27FC236}">
                <a16:creationId xmlns:a16="http://schemas.microsoft.com/office/drawing/2014/main" id="{E03AC579-A86E-35AB-CCAD-5C233A10F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F714CFC-BC59-F772-B35E-02FC128F60C3}"/>
              </a:ext>
            </a:extLst>
          </p:cNvPr>
          <p:cNvSpPr/>
          <p:nvPr userDrawn="1"/>
        </p:nvSpPr>
        <p:spPr>
          <a:xfrm>
            <a:off x="370853" y="996525"/>
            <a:ext cx="11450293" cy="69707"/>
          </a:xfrm>
          <a:prstGeom prst="rect">
            <a:avLst/>
          </a:prstGeom>
          <a:gradFill flip="none" rotWithShape="1">
            <a:gsLst>
              <a:gs pos="0">
                <a:srgbClr val="36318F"/>
              </a:gs>
              <a:gs pos="75000">
                <a:srgbClr val="36318F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66460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53F81F7-DC83-6A6E-F56A-8F7193837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6BAF5-8095-4F11-95EE-1BA9D667A88E}" type="datetime1">
              <a:rPr kumimoji="1" lang="ja-JP" altLang="en-US" smtClean="0"/>
              <a:t>2024/7/4</a:t>
            </a:fld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CF00389-77E0-70A8-55AD-D80B539EF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A25CC5-173F-AD18-A5FF-2089A2CB76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9BD6C6A-AEDC-18A3-554B-588D177E3A32}"/>
              </a:ext>
            </a:extLst>
          </p:cNvPr>
          <p:cNvSpPr/>
          <p:nvPr userDrawn="1"/>
        </p:nvSpPr>
        <p:spPr>
          <a:xfrm>
            <a:off x="370853" y="996525"/>
            <a:ext cx="11450293" cy="69707"/>
          </a:xfrm>
          <a:prstGeom prst="rect">
            <a:avLst/>
          </a:prstGeom>
          <a:gradFill flip="none" rotWithShape="1">
            <a:gsLst>
              <a:gs pos="0">
                <a:srgbClr val="36318F"/>
              </a:gs>
              <a:gs pos="75000">
                <a:srgbClr val="36318F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64201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FBF37D-2F49-BAF0-B49D-455322CF0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B6C94F0-AD33-2078-3F0F-9D6187262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A03890C-A07B-57A0-0929-D457EF43D6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E4338AA-2A3C-FEBA-E479-069B76770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E0A53-1732-44BE-985C-3E9D7CDE6368}" type="datetime1">
              <a:rPr kumimoji="1" lang="ja-JP" altLang="en-US" smtClean="0"/>
              <a:t>2024/7/4</a:t>
            </a:fld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50948E4-129A-5475-43D7-CD2DC601E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フッター プレースホルダー 4">
            <a:extLst>
              <a:ext uri="{FF2B5EF4-FFF2-40B4-BE49-F238E27FC236}">
                <a16:creationId xmlns:a16="http://schemas.microsoft.com/office/drawing/2014/main" id="{315981A4-A5CD-CB6B-D68C-327AB44C89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3027742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440FD1-D088-E7F5-C13C-68FCFFE35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89D6AA7-37A9-34E5-6B9E-E368D5BB90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9B8D8A8-C4E2-E7C1-A364-0A4C0FDFC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CB43079-E21C-1230-9F8E-A66B88B69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3F8AE-6ACF-42D3-BD0C-E9F840DFABEE}" type="datetime1">
              <a:rPr kumimoji="1" lang="ja-JP" altLang="en-US" smtClean="0"/>
              <a:t>2024/7/4</a:t>
            </a:fld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4AFE4F1-5B82-56EA-D026-EDF19AF5C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フッター プレースホルダー 4">
            <a:extLst>
              <a:ext uri="{FF2B5EF4-FFF2-40B4-BE49-F238E27FC236}">
                <a16:creationId xmlns:a16="http://schemas.microsoft.com/office/drawing/2014/main" id="{43D0C7D4-B952-5F72-7C4E-3179605F0B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1871162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9D3B73CD-A014-C213-1ECB-28B31EAD3155}"/>
              </a:ext>
            </a:extLst>
          </p:cNvPr>
          <p:cNvSpPr/>
          <p:nvPr userDrawn="1"/>
        </p:nvSpPr>
        <p:spPr>
          <a:xfrm>
            <a:off x="0" y="6608169"/>
            <a:ext cx="12192000" cy="249827"/>
          </a:xfrm>
          <a:prstGeom prst="rect">
            <a:avLst/>
          </a:prstGeom>
          <a:solidFill>
            <a:srgbClr val="36318F"/>
          </a:solidFill>
          <a:ln>
            <a:solidFill>
              <a:srgbClr val="36318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CDA5671-C399-D66C-7DAF-5C78B86F2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29564D1-155D-8489-E000-234FE0B450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EF1FDCF-7C9D-45A5-F571-EA553DC67F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55051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14B0ED59-9B55-4884-9B2D-C61E880B635C}" type="datetime1">
              <a:rPr lang="ja-JP" altLang="en-US" smtClean="0"/>
              <a:t>2024/7/4</a:t>
            </a:fld>
            <a:endParaRPr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88C0BEF-F179-8F24-C28E-851BA8ACE7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051B6EE-8EFB-0655-1355-0DDFF67EC1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55484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6294761A-CFE9-4878-87A7-90ECABD59CE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89A75EE9-8D15-D789-C805-4C4A9AE0E51F}"/>
              </a:ext>
            </a:extLst>
          </p:cNvPr>
          <p:cNvGrpSpPr/>
          <p:nvPr userDrawn="1"/>
        </p:nvGrpSpPr>
        <p:grpSpPr>
          <a:xfrm>
            <a:off x="10212600" y="102206"/>
            <a:ext cx="1605208" cy="847972"/>
            <a:chOff x="10212600" y="102206"/>
            <a:chExt cx="1605208" cy="847972"/>
          </a:xfrm>
        </p:grpSpPr>
        <p:pic>
          <p:nvPicPr>
            <p:cNvPr id="8" name="図 7">
              <a:extLst>
                <a:ext uri="{FF2B5EF4-FFF2-40B4-BE49-F238E27FC236}">
                  <a16:creationId xmlns:a16="http://schemas.microsoft.com/office/drawing/2014/main" id="{C288F07D-FECD-D0DA-CD05-02C394E380A5}"/>
                </a:ext>
              </a:extLst>
            </p:cNvPr>
            <p:cNvPicPr/>
            <p:nvPr/>
          </p:nvPicPr>
          <p:blipFill rotWithShape="1">
            <a:blip r:embed="rId13"/>
            <a:srcRect l="11008" t="11027"/>
            <a:stretch/>
          </p:blipFill>
          <p:spPr>
            <a:xfrm>
              <a:off x="10212600" y="102206"/>
              <a:ext cx="939616" cy="818984"/>
            </a:xfrm>
            <a:prstGeom prst="rect">
              <a:avLst/>
            </a:prstGeom>
          </p:spPr>
        </p:pic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2459AC51-C160-7785-B9E7-F9813B96A1C1}"/>
                </a:ext>
              </a:extLst>
            </p:cNvPr>
            <p:cNvPicPr/>
            <p:nvPr/>
          </p:nvPicPr>
          <p:blipFill rotWithShape="1">
            <a:blip r:embed="rId14"/>
            <a:srcRect l="47743" t="38335" r="7279" b="6883"/>
            <a:stretch/>
          </p:blipFill>
          <p:spPr>
            <a:xfrm>
              <a:off x="10982848" y="401933"/>
              <a:ext cx="834960" cy="5482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48498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0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019CC1-AEB6-38C8-2A44-E40808FE85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C7A2E69-7B9F-1D43-EC58-966DE0E26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8FAAAC6-D0F4-6D26-DDA7-ACA9758F10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C664BBE-EC0C-D5F8-86BB-7B8D70423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9ED9-85F4-47C6-A7CC-5CD27ABB7CC3}" type="datetime1">
              <a:rPr kumimoji="1" lang="ja-JP" altLang="en-US" smtClean="0"/>
              <a:t>2024/7/4</a:t>
            </a:fld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DD6D300-1D9A-33A6-0E31-779276624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7137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11E991A-528C-5952-DBEE-13AE025C9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出力振幅の減衰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52C8112-A6BC-5ED0-7667-3321E5C5A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D7A0-95E9-4E80-AEE1-2416C3BC5BFF}" type="datetime1">
              <a:rPr kumimoji="1" lang="ja-JP" altLang="en-US" smtClean="0"/>
              <a:t>2024/7/4</a:t>
            </a:fld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E918724-C082-5E6D-B23A-1F1214E1A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B05743E-A71B-2A97-1DFB-5B084D3EB5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pic>
        <p:nvPicPr>
          <p:cNvPr id="7" name="図 6" descr="グラフィカル ユーザー インターフェイス, アプリケーション, Teams&#10;&#10;自動的に生成された説明">
            <a:extLst>
              <a:ext uri="{FF2B5EF4-FFF2-40B4-BE49-F238E27FC236}">
                <a16:creationId xmlns:a16="http://schemas.microsoft.com/office/drawing/2014/main" id="{6E65881D-D8B6-BE3F-AE51-1B39A8086E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358" y="1244809"/>
            <a:ext cx="3059111" cy="2462416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54FB0B9-C0C8-29C9-C79A-D7883B6C85B4}"/>
              </a:ext>
            </a:extLst>
          </p:cNvPr>
          <p:cNvSpPr txBox="1"/>
          <p:nvPr/>
        </p:nvSpPr>
        <p:spPr>
          <a:xfrm>
            <a:off x="6946383" y="1951793"/>
            <a:ext cx="48146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ソース端子に抵抗を入れることで出力振幅を減衰させる。</a:t>
            </a:r>
            <a:endParaRPr kumimoji="1" lang="en-US" altLang="ja-JP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altLang="ja-JP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kumimoji="1" lang="ja-JP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出力抵抗は</a:t>
            </a:r>
            <a:endParaRPr kumimoji="1" lang="en-US" altLang="ja-JP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図 9" descr="グラフィカル ユーザー インターフェイス, アプリケーション, Teams&#10;&#10;自動的に生成された説明">
            <a:extLst>
              <a:ext uri="{FF2B5EF4-FFF2-40B4-BE49-F238E27FC236}">
                <a16:creationId xmlns:a16="http://schemas.microsoft.com/office/drawing/2014/main" id="{16C9DB2F-D39E-6CB1-8488-3785AFBFE5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0469" y="1411673"/>
            <a:ext cx="3410768" cy="2295552"/>
          </a:xfrm>
          <a:prstGeom prst="rect">
            <a:avLst/>
          </a:prstGeom>
        </p:spPr>
      </p:pic>
      <p:pic>
        <p:nvPicPr>
          <p:cNvPr id="12" name="図 11" descr="グラフィカル ユーザー インターフェイス, アプリケーション&#10;&#10;自動的に生成された説明">
            <a:extLst>
              <a:ext uri="{FF2B5EF4-FFF2-40B4-BE49-F238E27FC236}">
                <a16:creationId xmlns:a16="http://schemas.microsoft.com/office/drawing/2014/main" id="{EFED25D1-1241-0076-2234-5411886BFF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308" y="3693624"/>
            <a:ext cx="4201783" cy="260841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2952F054-2C12-EB07-DC5F-12B3B556A06C}"/>
                  </a:ext>
                </a:extLst>
              </p:cNvPr>
              <p:cNvSpPr txBox="1"/>
              <p:nvPr/>
            </p:nvSpPr>
            <p:spPr>
              <a:xfrm>
                <a:off x="5675587" y="4000152"/>
                <a:ext cx="6085490" cy="19953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𝑜𝑢𝑡</m:t>
                          </m:r>
                        </m:sub>
                        <m: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bSup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sub>
                      </m:sSub>
                      <m:sSubSup>
                        <m:sSubSup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𝑜𝑢𝑡</m:t>
                          </m:r>
                        </m:sub>
                        <m: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bSup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𝑑𝑠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sub>
                          </m:sSub>
                        </m:e>
                      </m:d>
                      <m:sSubSup>
                        <m:sSubSup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𝑜𝑢𝑡</m:t>
                          </m:r>
                        </m:sub>
                        <m: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kumimoji="1" lang="en-US" altLang="ja-JP" sz="24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𝑜𝑢𝑡</m:t>
                              </m:r>
                            </m:sub>
                          </m:sSub>
                        </m:den>
                      </m:f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𝑜𝑢𝑡</m:t>
                              </m:r>
                            </m:sub>
                            <m:sup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𝑜𝑢𝑡</m:t>
                              </m:r>
                            </m:sub>
                            <m:sup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bSup>
                        </m:den>
                      </m:f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𝑑𝑠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≈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𝑑𝑠</m:t>
                          </m:r>
                        </m:sub>
                      </m:sSub>
                    </m:oMath>
                  </m:oMathPara>
                </a14:m>
                <a:endParaRPr kumimoji="1" lang="en-US" altLang="ja-JP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:r>
                  <a:rPr lang="ja-JP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と、トランスコンダクタンスと抵抗のコンダクタンスの足し算になる。</a:t>
                </a:r>
                <a:endParaRPr kumimoji="1" lang="en-US" altLang="ja-JP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2952F054-2C12-EB07-DC5F-12B3B556A0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5587" y="4000152"/>
                <a:ext cx="6085490" cy="1995354"/>
              </a:xfrm>
              <a:prstGeom prst="rect">
                <a:avLst/>
              </a:prstGeom>
              <a:blipFill>
                <a:blip r:embed="rId5"/>
                <a:stretch>
                  <a:fillRect l="-1503" b="-609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7738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A7CAA6-A1B5-1942-1166-54D0B0D98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出力振幅の減衰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852E85B-EC46-B8BE-E962-A74920F8B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D7A0-95E9-4E80-AEE1-2416C3BC5BFF}" type="datetime1">
              <a:rPr kumimoji="1" lang="ja-JP" altLang="en-US" smtClean="0"/>
              <a:t>2024/7/4</a:t>
            </a:fld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8078E95-C279-59D9-9EF2-2A8A325D9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B98C616-338D-AC84-3C5F-8E5522B31B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pic>
        <p:nvPicPr>
          <p:cNvPr id="7" name="図 6" descr="グラフィカル ユーザー インターフェイス, アプリケーション, Teams&#10;&#10;自動的に生成された説明">
            <a:extLst>
              <a:ext uri="{FF2B5EF4-FFF2-40B4-BE49-F238E27FC236}">
                <a16:creationId xmlns:a16="http://schemas.microsoft.com/office/drawing/2014/main" id="{5DBDA91F-3C18-A4BC-7910-9A593ADDAA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853" y="1310665"/>
            <a:ext cx="4398273" cy="2615189"/>
          </a:xfrm>
          <a:prstGeom prst="rect">
            <a:avLst/>
          </a:prstGeom>
        </p:spPr>
      </p:pic>
      <p:pic>
        <p:nvPicPr>
          <p:cNvPr id="9" name="図 8" descr="グラフィカル ユーザー インターフェイス, アプリケーション&#10;&#10;自動的に生成された説明">
            <a:extLst>
              <a:ext uri="{FF2B5EF4-FFF2-40B4-BE49-F238E27FC236}">
                <a16:creationId xmlns:a16="http://schemas.microsoft.com/office/drawing/2014/main" id="{A151E011-8C09-7FA9-CF38-2F3DCEA0F2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62354"/>
            <a:ext cx="4480569" cy="192938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2543713E-5E0B-2F11-ABE8-9A244F24D5EF}"/>
                  </a:ext>
                </a:extLst>
              </p:cNvPr>
              <p:cNvSpPr txBox="1"/>
              <p:nvPr/>
            </p:nvSpPr>
            <p:spPr>
              <a:xfrm>
                <a:off x="4741999" y="2042098"/>
                <a:ext cx="7450001" cy="44405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kumimoji="1" lang="ja-JP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この時、オシロスコープの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50 </m:t>
                    </m:r>
                    <m:r>
                      <m:rPr>
                        <m:sty m:val="p"/>
                      </m:rPr>
                      <a:rPr kumimoji="1" lang="en-US" altLang="ja-JP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Ω</m:t>
                    </m:r>
                  </m:oMath>
                </a14:m>
                <a:r>
                  <a:rPr kumimoji="1" lang="ja-JP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を含めると</a:t>
                </a:r>
                <a:endParaRPr kumimoji="1" lang="en-US" altLang="ja-JP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r>
                  <a:rPr kumimoji="1" lang="ja-JP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バッファ回路の利得は</a:t>
                </a:r>
                <a:endParaRPr kumimoji="1" lang="en-US" altLang="ja-JP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endParaRPr kumimoji="1" lang="en-US" altLang="ja-JP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𝑜𝑢𝑡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𝑖𝑛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𝑑𝑠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+20 </m:t>
                          </m:r>
                          <m:r>
                            <m:rPr>
                              <m:sty m:val="p"/>
                            </m:rPr>
                            <a:rPr kumimoji="1" lang="en-US" altLang="ja-JP" sz="24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mS</m:t>
                          </m:r>
                        </m:e>
                      </m:d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=0</m:t>
                      </m:r>
                    </m:oMath>
                  </m:oMathPara>
                </a14:m>
                <a:endParaRPr kumimoji="1" lang="en-US" altLang="ja-JP" sz="24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𝑖𝑛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𝑜𝑢𝑡</m:t>
                              </m:r>
                            </m:sub>
                          </m:sSub>
                        </m:den>
                      </m:f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𝑑𝑠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+20 </m:t>
                          </m:r>
                          <m:r>
                            <m:rPr>
                              <m:sty m:val="p"/>
                            </m:rPr>
                            <a:rPr kumimoji="1" lang="en-US" altLang="ja-JP" sz="24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mS</m:t>
                          </m:r>
                        </m:den>
                      </m:f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≈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+20 </m:t>
                          </m:r>
                          <m:r>
                            <m:rPr>
                              <m:sty m:val="p"/>
                            </m:rPr>
                            <a:rPr kumimoji="1" lang="en-US" altLang="ja-JP" sz="24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mS</m:t>
                          </m:r>
                        </m:den>
                      </m:f>
                    </m:oMath>
                  </m:oMathPara>
                </a14:m>
                <a:endParaRPr kumimoji="1" lang="en-US" altLang="ja-JP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endParaRPr lang="en-US" altLang="ja-JP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r>
                  <a:rPr kumimoji="1" lang="ja-JP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と求められる。</a:t>
                </a:r>
                <a:r>
                  <a:rPr lang="ja-JP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整合をとるためには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=20 </m:t>
                    </m:r>
                    <m:r>
                      <m:rPr>
                        <m:sty m:val="p"/>
                      </m:rPr>
                      <a:rPr lang="en-US" altLang="ja-JP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mS</m:t>
                    </m:r>
                  </m:oMath>
                </a14:m>
                <a:r>
                  <a:rPr kumimoji="1" lang="ja-JP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が必要なので</a:t>
                </a:r>
                <a:endParaRPr kumimoji="1" lang="en-US" altLang="ja-JP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𝑖𝑛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𝑜𝑢𝑡</m:t>
                              </m:r>
                            </m:sub>
                          </m:sSub>
                        </m:den>
                      </m:f>
                      <m:r>
                        <a:rPr lang="en-US" altLang="ja-JP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sub>
                          </m:sSub>
                        </m:num>
                        <m:den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40 </m:t>
                          </m:r>
                          <m:r>
                            <m:rPr>
                              <m:sty m:val="p"/>
                            </m:rPr>
                            <a:rPr lang="en-US" altLang="ja-JP" sz="24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mS</m:t>
                          </m:r>
                        </m:den>
                      </m:f>
                    </m:oMath>
                  </m:oMathPara>
                </a14:m>
                <a:endParaRPr kumimoji="1" lang="en-US" altLang="ja-JP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kumimoji="1" lang="ja-JP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となる。</a:t>
                </a:r>
              </a:p>
            </p:txBody>
          </p:sp>
        </mc:Choice>
        <mc:Fallback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2543713E-5E0B-2F11-ABE8-9A244F24D5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1999" y="2042098"/>
                <a:ext cx="7450001" cy="4440511"/>
              </a:xfrm>
              <a:prstGeom prst="rect">
                <a:avLst/>
              </a:prstGeom>
              <a:blipFill>
                <a:blip r:embed="rId4"/>
                <a:stretch>
                  <a:fillRect l="-1309" t="-1099" b="-23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8741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FE58E2-0DF1-6D20-DC5A-1F31C4F77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入力の調整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278D805-F0B9-1D06-6E18-97EA75517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D7A0-95E9-4E80-AEE1-2416C3BC5BFF}" type="datetime1">
              <a:rPr kumimoji="1" lang="ja-JP" altLang="en-US" smtClean="0"/>
              <a:t>2024/7/4</a:t>
            </a:fld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18E2D19-EC31-6C63-063B-6726CFA81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035A526-4385-ADB5-5A82-BE6DC517F7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pic>
        <p:nvPicPr>
          <p:cNvPr id="7" name="図 6" descr="グラフィカル ユーザー インターフェイス&#10;&#10;中程度の精度で自動的に生成された説明">
            <a:extLst>
              <a:ext uri="{FF2B5EF4-FFF2-40B4-BE49-F238E27FC236}">
                <a16:creationId xmlns:a16="http://schemas.microsoft.com/office/drawing/2014/main" id="{AD9CF33D-0CAF-E2E3-D216-B4F17D77A4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26" y="1606497"/>
            <a:ext cx="3460306" cy="420817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3C286A5A-1EB4-7764-96D3-D1367337D000}"/>
                  </a:ext>
                </a:extLst>
              </p:cNvPr>
              <p:cNvSpPr txBox="1"/>
              <p:nvPr/>
            </p:nvSpPr>
            <p:spPr>
              <a:xfrm>
                <a:off x="5148649" y="2092411"/>
                <a:ext cx="6302360" cy="30734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kumimoji="1" lang="ja-JP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乗算回路の負荷抵抗を分けることで出力の</a:t>
                </a:r>
                <a:endParaRPr kumimoji="1" lang="en-US" altLang="ja-JP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r>
                  <a:rPr kumimoji="1" lang="ja-JP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直流バイアスをあげ、振幅を小さくする。</a:t>
                </a:r>
                <a:endParaRPr kumimoji="1" lang="en-US" altLang="ja-JP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endParaRPr lang="en-US" altLang="ja-JP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r>
                  <a:rPr kumimoji="1" lang="ja-JP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単純に分圧されるだけなので</a:t>
                </a:r>
                <a:endParaRPr kumimoji="1" lang="en-US" altLang="ja-JP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𝑜𝑢𝑡</m:t>
                          </m:r>
                        </m:sub>
                        <m: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bSup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𝐷𝐷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kumimoji="1" lang="en-US" altLang="ja-JP" sz="24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𝑜𝑢𝑡</m:t>
                          </m:r>
                        </m:sub>
                        <m: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bSup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3C286A5A-1EB4-7764-96D3-D1367337D0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649" y="2092411"/>
                <a:ext cx="6302360" cy="3073405"/>
              </a:xfrm>
              <a:prstGeom prst="rect">
                <a:avLst/>
              </a:prstGeom>
              <a:blipFill>
                <a:blip r:embed="rId3"/>
                <a:stretch>
                  <a:fillRect l="-1549" t="-158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5079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CBB7BF-582A-70BD-0885-E4F86E296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rfnmos</a:t>
            </a:r>
            <a:r>
              <a:rPr kumimoji="1" lang="ja-JP" altLang="en-US" dirty="0"/>
              <a:t>のしきい電圧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D94159C-3EF2-6FCC-8936-011E088AB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D7A0-95E9-4E80-AEE1-2416C3BC5BFF}" type="datetime1">
              <a:rPr kumimoji="1" lang="ja-JP" altLang="en-US" smtClean="0"/>
              <a:t>2024/7/4</a:t>
            </a:fld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6964BFC-E2BF-751F-8EA7-1C73542C0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121868B-CB21-EBBB-57ED-960E895EBD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pic>
        <p:nvPicPr>
          <p:cNvPr id="7" name="図 6" descr="グラフ, ヒストグラム&#10;&#10;自動的に生成された説明">
            <a:extLst>
              <a:ext uri="{FF2B5EF4-FFF2-40B4-BE49-F238E27FC236}">
                <a16:creationId xmlns:a16="http://schemas.microsoft.com/office/drawing/2014/main" id="{D66CF939-3BBD-A552-2FDE-6B175A37B5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6" r="13075"/>
          <a:stretch/>
        </p:blipFill>
        <p:spPr>
          <a:xfrm>
            <a:off x="5003689" y="1345736"/>
            <a:ext cx="6270688" cy="4896960"/>
          </a:xfrm>
          <a:prstGeom prst="rect">
            <a:avLst/>
          </a:prstGeom>
        </p:spPr>
      </p:pic>
      <p:pic>
        <p:nvPicPr>
          <p:cNvPr id="9" name="図 8" descr="グラフィカル ユーザー インターフェイス, アプリケーション, Teams&#10;&#10;自動的に生成された説明">
            <a:extLst>
              <a:ext uri="{FF2B5EF4-FFF2-40B4-BE49-F238E27FC236}">
                <a16:creationId xmlns:a16="http://schemas.microsoft.com/office/drawing/2014/main" id="{B5DEA15E-86E1-D102-AF9D-F563B5E014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361" y="1335635"/>
            <a:ext cx="3890097" cy="284094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4D964C51-529A-6F13-536F-6B88A9928AF4}"/>
                  </a:ext>
                </a:extLst>
              </p:cNvPr>
              <p:cNvSpPr txBox="1"/>
              <p:nvPr/>
            </p:nvSpPr>
            <p:spPr>
              <a:xfrm>
                <a:off x="194055" y="4359608"/>
                <a:ext cx="5268492" cy="16475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/ 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𝑊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250 </m:t>
                          </m:r>
                          <m:r>
                            <m:rPr>
                              <m:sty m:val="p"/>
                            </m:rPr>
                            <a:rPr kumimoji="1" lang="en-US" altLang="ja-JP" sz="24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nm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/ 1 </m:t>
                          </m:r>
                          <m:r>
                            <m:rPr>
                              <m:sty m:val="p"/>
                            </m:rPr>
                            <a:rPr kumimoji="1" lang="en-US" altLang="ja-JP" sz="24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μm</m:t>
                          </m:r>
                        </m:e>
                      </m:d>
                    </m:oMath>
                  </m:oMathPara>
                </a14:m>
                <a:endParaRPr kumimoji="1" lang="en-US" altLang="ja-JP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kumimoji="1" lang="en-US" altLang="ja-JP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0.7 </m:t>
                    </m:r>
                    <m:r>
                      <m:rPr>
                        <m:sty m:val="p"/>
                      </m:rPr>
                      <a:rPr kumimoji="1" lang="en-US" altLang="ja-JP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V</m:t>
                    </m:r>
                    <m:r>
                      <a:rPr kumimoji="1" lang="en-US" altLang="ja-JP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𝐺𝑆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&lt;1 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𝑉</m:t>
                    </m:r>
                  </m:oMath>
                </a14:m>
                <a:r>
                  <a:rPr kumimoji="1" lang="ja-JP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で線形近似を行った結果</a:t>
                </a:r>
                <a:r>
                  <a:rPr lang="ja-JP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の時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ja-JP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ja-JP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𝑑</m:t>
                            </m:r>
                          </m:sub>
                        </m:sSub>
                      </m:e>
                    </m:rad>
                  </m:oMath>
                </a14:m>
                <a:r>
                  <a:rPr lang="ja-JP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の傾きは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16 </m:t>
                    </m:r>
                    <m:r>
                      <m:rPr>
                        <m:sty m:val="p"/>
                      </m:rPr>
                      <a:rPr kumimoji="1" lang="en-US" altLang="ja-JP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mS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/</m:t>
                    </m:r>
                    <m:r>
                      <m:rPr>
                        <m:sty m:val="p"/>
                      </m:rPr>
                      <a:rPr kumimoji="1" lang="en-US" altLang="ja-JP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V</m:t>
                    </m:r>
                  </m:oMath>
                </a14:m>
                <a:r>
                  <a:rPr kumimoji="1" lang="ja-JP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、</a:t>
                </a:r>
                <a:endParaRPr kumimoji="1" lang="en-US" altLang="ja-JP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ja-JP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この時しきい電圧は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0.5 </m:t>
                    </m:r>
                    <m:r>
                      <m:rPr>
                        <m:sty m:val="p"/>
                      </m:rPr>
                      <a:rPr lang="en-US" altLang="ja-JP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V</m:t>
                    </m:r>
                  </m:oMath>
                </a14:m>
                <a:r>
                  <a:rPr lang="ja-JP" altLang="en-US" sz="2400" i="0" dirty="0">
                    <a:latin typeface="+mj-lt"/>
                    <a:cs typeface="Times New Roman" panose="02020603050405020304" pitchFamily="18" charset="0"/>
                  </a:rPr>
                  <a:t>であった。</a:t>
                </a:r>
                <a:endParaRPr kumimoji="1" lang="ja-JP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4D964C51-529A-6F13-536F-6B88A9928A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055" y="4359608"/>
                <a:ext cx="5268492" cy="1647567"/>
              </a:xfrm>
              <a:prstGeom prst="rect">
                <a:avLst/>
              </a:prstGeom>
              <a:blipFill>
                <a:blip r:embed="rId4"/>
                <a:stretch>
                  <a:fillRect l="-1852" r="-1273" b="-777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5706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F5A532-0B9A-5746-8991-652290674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バッファの設計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76ADAD3-4B1D-2114-9128-8497BD976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D7A0-95E9-4E80-AEE1-2416C3BC5BFF}" type="datetime1">
              <a:rPr kumimoji="1" lang="ja-JP" altLang="en-US" smtClean="0"/>
              <a:t>2024/7/4</a:t>
            </a:fld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25DBFC9-BAD5-69E1-6428-C2D96A3A3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0EF073F-6824-CFF5-E497-242D38D4ED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4972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kumimoji="1" sz="2400" dirty="0">
            <a:latin typeface="Times New Roman" panose="02020603050405020304" pitchFamily="18" charset="0"/>
            <a:cs typeface="Times New Roman" panose="02020603050405020304" pitchFamily="18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プレゼンテーション1" id="{12E9F122-2670-4D89-98DE-2A812B568F0E}" vid="{0D071A70-6379-47BA-B796-5A1EEE4D05DD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PowerPointTemplate</Template>
  <TotalTime>206</TotalTime>
  <Words>252</Words>
  <Application>Microsoft Office PowerPoint</Application>
  <PresentationFormat>ワイド画面</PresentationFormat>
  <Paragraphs>47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2" baseType="lpstr">
      <vt:lpstr>游ゴシック</vt:lpstr>
      <vt:lpstr>游ゴシック Medium</vt:lpstr>
      <vt:lpstr>Arial</vt:lpstr>
      <vt:lpstr>Cambria Math</vt:lpstr>
      <vt:lpstr>Times New Roman</vt:lpstr>
      <vt:lpstr>Office テーマ</vt:lpstr>
      <vt:lpstr>PowerPoint プレゼンテーション</vt:lpstr>
      <vt:lpstr>出力振幅の減衰</vt:lpstr>
      <vt:lpstr>出力振幅の減衰</vt:lpstr>
      <vt:lpstr>入力の調整</vt:lpstr>
      <vt:lpstr>rfnmosのしきい電圧</vt:lpstr>
      <vt:lpstr>バッファの設計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KOJIMAHIKARU</dc:creator>
  <cp:lastModifiedBy>KOJIMAHIKARU</cp:lastModifiedBy>
  <cp:revision>1</cp:revision>
  <dcterms:created xsi:type="dcterms:W3CDTF">2024-07-04T03:41:35Z</dcterms:created>
  <dcterms:modified xsi:type="dcterms:W3CDTF">2024-07-04T07:08:17Z</dcterms:modified>
</cp:coreProperties>
</file>