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0" r:id="rId4"/>
    <p:sldId id="263" r:id="rId5"/>
    <p:sldId id="273" r:id="rId6"/>
    <p:sldId id="262" r:id="rId7"/>
    <p:sldId id="269" r:id="rId8"/>
    <p:sldId id="257" r:id="rId9"/>
    <p:sldId id="271" r:id="rId10"/>
    <p:sldId id="272" r:id="rId11"/>
    <p:sldId id="270" r:id="rId1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5C56F-ADD5-4DFD-BCE4-48F482A990E5}" v="24" dt="2023-05-30T04:36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7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oi rin" userId="20e98af66c876ad4" providerId="LiveId" clId="{3F15C56F-ADD5-4DFD-BCE4-48F482A990E5}"/>
    <pc:docChg chg="modSld">
      <pc:chgData name="tsuboi rin" userId="20e98af66c876ad4" providerId="LiveId" clId="{3F15C56F-ADD5-4DFD-BCE4-48F482A990E5}" dt="2023-05-30T04:36:36.471" v="80"/>
      <pc:docMkLst>
        <pc:docMk/>
      </pc:docMkLst>
      <pc:sldChg chg="modSp mod">
        <pc:chgData name="tsuboi rin" userId="20e98af66c876ad4" providerId="LiveId" clId="{3F15C56F-ADD5-4DFD-BCE4-48F482A990E5}" dt="2023-05-30T04:36:36.471" v="80"/>
        <pc:sldMkLst>
          <pc:docMk/>
          <pc:sldMk cId="2969495088" sldId="256"/>
        </pc:sldMkLst>
        <pc:spChg chg="mod">
          <ac:chgData name="tsuboi rin" userId="20e98af66c876ad4" providerId="LiveId" clId="{3F15C56F-ADD5-4DFD-BCE4-48F482A990E5}" dt="2023-05-30T04:36:25.935" v="54"/>
          <ac:spMkLst>
            <pc:docMk/>
            <pc:sldMk cId="2969495088" sldId="256"/>
            <ac:spMk id="2" creationId="{28CC3049-1B28-133F-6523-C2FFE5BB3651}"/>
          </ac:spMkLst>
        </pc:spChg>
        <pc:spChg chg="mod">
          <ac:chgData name="tsuboi rin" userId="20e98af66c876ad4" providerId="LiveId" clId="{3F15C56F-ADD5-4DFD-BCE4-48F482A990E5}" dt="2023-05-30T04:36:36.471" v="80"/>
          <ac:spMkLst>
            <pc:docMk/>
            <pc:sldMk cId="2969495088" sldId="256"/>
            <ac:spMk id="3" creationId="{67243A32-4E19-9CF4-18A1-BE32B9B8C8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RL=2k,20k\z_ac_allpater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RL=2k,20k\z_ac_allpater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RL=2k,20k\z_ac_allpate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75382603706957"/>
          <c:y val="5.1400554097404488E-2"/>
          <c:w val="0.66545169823534756"/>
          <c:h val="0.75938280768908006"/>
        </c:manualLayout>
      </c:layout>
      <c:scatterChart>
        <c:scatterStyle val="smoothMarker"/>
        <c:varyColors val="0"/>
        <c:ser>
          <c:idx val="0"/>
          <c:order val="1"/>
          <c:tx>
            <c:v>伝達インピーダンス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'2k'!$A$2:$A$29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0.12589254117941601</c:v>
                </c:pt>
                <c:pt idx="2">
                  <c:v>0.15848931924611101</c:v>
                </c:pt>
                <c:pt idx="3">
                  <c:v>0.199526231496888</c:v>
                </c:pt>
                <c:pt idx="4">
                  <c:v>0.25118864315095801</c:v>
                </c:pt>
                <c:pt idx="5">
                  <c:v>0.316227766016838</c:v>
                </c:pt>
                <c:pt idx="6">
                  <c:v>0.39810717055349704</c:v>
                </c:pt>
                <c:pt idx="7">
                  <c:v>0.50118723362727202</c:v>
                </c:pt>
                <c:pt idx="8">
                  <c:v>0.63095734448019303</c:v>
                </c:pt>
                <c:pt idx="9">
                  <c:v>0.79432823472428093</c:v>
                </c:pt>
                <c:pt idx="10">
                  <c:v>1</c:v>
                </c:pt>
                <c:pt idx="11">
                  <c:v>1.25892541179416</c:v>
                </c:pt>
                <c:pt idx="12">
                  <c:v>1.58489319246111</c:v>
                </c:pt>
                <c:pt idx="13">
                  <c:v>1.99526231496888</c:v>
                </c:pt>
                <c:pt idx="14">
                  <c:v>2.5118864315095801</c:v>
                </c:pt>
                <c:pt idx="15">
                  <c:v>3.16227766016838</c:v>
                </c:pt>
                <c:pt idx="16">
                  <c:v>3.9810717055349696</c:v>
                </c:pt>
                <c:pt idx="17">
                  <c:v>5.0118723362727202</c:v>
                </c:pt>
                <c:pt idx="18">
                  <c:v>6.3095734448019307</c:v>
                </c:pt>
                <c:pt idx="19">
                  <c:v>7.9432823472428202</c:v>
                </c:pt>
                <c:pt idx="20">
                  <c:v>10</c:v>
                </c:pt>
                <c:pt idx="21">
                  <c:v>12.5892541179416</c:v>
                </c:pt>
                <c:pt idx="22">
                  <c:v>15.848931924611099</c:v>
                </c:pt>
                <c:pt idx="23">
                  <c:v>19.952623149688801</c:v>
                </c:pt>
                <c:pt idx="24">
                  <c:v>25.118864315095799</c:v>
                </c:pt>
                <c:pt idx="25">
                  <c:v>31.6227766016838</c:v>
                </c:pt>
                <c:pt idx="26">
                  <c:v>39.810717055349699</c:v>
                </c:pt>
                <c:pt idx="27">
                  <c:v>50</c:v>
                </c:pt>
              </c:numCache>
            </c:numRef>
          </c:xVal>
          <c:yVal>
            <c:numRef>
              <c:f>'2k'!$G$2:$G$29</c:f>
              <c:numCache>
                <c:formatCode>General</c:formatCode>
                <c:ptCount val="28"/>
                <c:pt idx="0">
                  <c:v>1.0351734799641599</c:v>
                </c:pt>
                <c:pt idx="1">
                  <c:v>1.0353045150283917</c:v>
                </c:pt>
                <c:pt idx="2">
                  <c:v>1.0353756697614738</c:v>
                </c:pt>
                <c:pt idx="3">
                  <c:v>1.0354003549981401</c:v>
                </c:pt>
                <c:pt idx="4">
                  <c:v>1.0353838865429774</c:v>
                </c:pt>
                <c:pt idx="5">
                  <c:v>1.0353241723103914</c:v>
                </c:pt>
                <c:pt idx="6">
                  <c:v>1.0352099727062882</c:v>
                </c:pt>
                <c:pt idx="7">
                  <c:v>1.0350184586088298</c:v>
                </c:pt>
                <c:pt idx="8">
                  <c:v>1.0347120928875049</c:v>
                </c:pt>
                <c:pt idx="9">
                  <c:v>1.0342285297622922</c:v>
                </c:pt>
                <c:pt idx="10">
                  <c:v>1.033466126294224</c:v>
                </c:pt>
                <c:pt idx="11">
                  <c:v>1.0322678423764355</c:v>
                </c:pt>
                <c:pt idx="12">
                  <c:v>1.0304064261466788</c:v>
                </c:pt>
                <c:pt idx="13">
                  <c:v>1.0275086296073512</c:v>
                </c:pt>
                <c:pt idx="14">
                  <c:v>1.0230013435656575</c:v>
                </c:pt>
                <c:pt idx="15">
                  <c:v>1.0160256712781304</c:v>
                </c:pt>
                <c:pt idx="16">
                  <c:v>1.0053470224364918</c:v>
                </c:pt>
                <c:pt idx="17">
                  <c:v>0.98921061295915913</c:v>
                </c:pt>
                <c:pt idx="18">
                  <c:v>0.96534148088423932</c:v>
                </c:pt>
                <c:pt idx="19">
                  <c:v>0.93103215353405511</c:v>
                </c:pt>
                <c:pt idx="20">
                  <c:v>0.88346987529086218</c:v>
                </c:pt>
                <c:pt idx="21">
                  <c:v>0.82131012649378876</c:v>
                </c:pt>
                <c:pt idx="22">
                  <c:v>0.74484603659269988</c:v>
                </c:pt>
                <c:pt idx="23">
                  <c:v>0.65692354032598477</c:v>
                </c:pt>
                <c:pt idx="24">
                  <c:v>0.56280672847358226</c:v>
                </c:pt>
                <c:pt idx="25">
                  <c:v>0.46917086442226585</c:v>
                </c:pt>
                <c:pt idx="26">
                  <c:v>0.38026277110607876</c:v>
                </c:pt>
                <c:pt idx="27">
                  <c:v>0.30362653644486964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026-476F-B25D-9F2C61932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7015696"/>
        <c:axId val="2017016528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'2k'!$A$2:$A$29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0.12589254117941601</c:v>
                </c:pt>
                <c:pt idx="2">
                  <c:v>0.15848931924611101</c:v>
                </c:pt>
                <c:pt idx="3">
                  <c:v>0.199526231496888</c:v>
                </c:pt>
                <c:pt idx="4">
                  <c:v>0.25118864315095801</c:v>
                </c:pt>
                <c:pt idx="5">
                  <c:v>0.316227766016838</c:v>
                </c:pt>
                <c:pt idx="6">
                  <c:v>0.39810717055349704</c:v>
                </c:pt>
                <c:pt idx="7">
                  <c:v>0.50118723362727202</c:v>
                </c:pt>
                <c:pt idx="8">
                  <c:v>0.63095734448019303</c:v>
                </c:pt>
                <c:pt idx="9">
                  <c:v>0.79432823472428093</c:v>
                </c:pt>
                <c:pt idx="10">
                  <c:v>1</c:v>
                </c:pt>
                <c:pt idx="11">
                  <c:v>1.25892541179416</c:v>
                </c:pt>
                <c:pt idx="12">
                  <c:v>1.58489319246111</c:v>
                </c:pt>
                <c:pt idx="13">
                  <c:v>1.99526231496888</c:v>
                </c:pt>
                <c:pt idx="14">
                  <c:v>2.5118864315095801</c:v>
                </c:pt>
                <c:pt idx="15">
                  <c:v>3.16227766016838</c:v>
                </c:pt>
                <c:pt idx="16">
                  <c:v>3.9810717055349696</c:v>
                </c:pt>
                <c:pt idx="17">
                  <c:v>5.0118723362727202</c:v>
                </c:pt>
                <c:pt idx="18">
                  <c:v>6.3095734448019307</c:v>
                </c:pt>
                <c:pt idx="19">
                  <c:v>7.9432823472428202</c:v>
                </c:pt>
                <c:pt idx="20">
                  <c:v>10</c:v>
                </c:pt>
                <c:pt idx="21">
                  <c:v>12.5892541179416</c:v>
                </c:pt>
                <c:pt idx="22">
                  <c:v>15.848931924611099</c:v>
                </c:pt>
                <c:pt idx="23">
                  <c:v>19.952623149688801</c:v>
                </c:pt>
                <c:pt idx="24">
                  <c:v>25.118864315095799</c:v>
                </c:pt>
                <c:pt idx="25">
                  <c:v>31.6227766016838</c:v>
                </c:pt>
                <c:pt idx="26">
                  <c:v>39.810717055349699</c:v>
                </c:pt>
                <c:pt idx="27">
                  <c:v>50</c:v>
                </c:pt>
              </c:numCache>
            </c:numRef>
          </c:xVal>
          <c:yVal>
            <c:numRef>
              <c:f>'2k'!$E$2:$E$29</c:f>
              <c:numCache>
                <c:formatCode>General</c:formatCode>
                <c:ptCount val="28"/>
                <c:pt idx="0">
                  <c:v>-0.374637857596618</c:v>
                </c:pt>
                <c:pt idx="1">
                  <c:v>-0.49592144531030502</c:v>
                </c:pt>
                <c:pt idx="2">
                  <c:v>-0.63932012759784296</c:v>
                </c:pt>
                <c:pt idx="3">
                  <c:v>-0.81224486363857595</c:v>
                </c:pt>
                <c:pt idx="4">
                  <c:v>-1.02395287494051</c:v>
                </c:pt>
                <c:pt idx="5">
                  <c:v>-1.2860112589819399</c:v>
                </c:pt>
                <c:pt idx="6">
                  <c:v>-1.6127561355181099</c:v>
                </c:pt>
                <c:pt idx="7">
                  <c:v>-2.02244873443715</c:v>
                </c:pt>
                <c:pt idx="8">
                  <c:v>-2.5385338552130001</c:v>
                </c:pt>
                <c:pt idx="9">
                  <c:v>-3.1904295478270499</c:v>
                </c:pt>
                <c:pt idx="10">
                  <c:v>-4.0162614850701601</c:v>
                </c:pt>
                <c:pt idx="11">
                  <c:v>-5.0565270147118797</c:v>
                </c:pt>
                <c:pt idx="12">
                  <c:v>-6.3605568571167099</c:v>
                </c:pt>
                <c:pt idx="13">
                  <c:v>-7.9935709120101599</c:v>
                </c:pt>
                <c:pt idx="14">
                  <c:v>-10.0347674736885</c:v>
                </c:pt>
                <c:pt idx="15">
                  <c:v>-12.5770725554835</c:v>
                </c:pt>
                <c:pt idx="16">
                  <c:v>-15.726968550792501</c:v>
                </c:pt>
                <c:pt idx="17">
                  <c:v>-19.5967146122392</c:v>
                </c:pt>
                <c:pt idx="18">
                  <c:v>-24.303076800290601</c:v>
                </c:pt>
                <c:pt idx="19">
                  <c:v>-29.942184276073601</c:v>
                </c:pt>
                <c:pt idx="20">
                  <c:v>-36.5339713100362</c:v>
                </c:pt>
                <c:pt idx="21">
                  <c:v>-44.054922134318197</c:v>
                </c:pt>
                <c:pt idx="22">
                  <c:v>-52.373969026299697</c:v>
                </c:pt>
                <c:pt idx="23">
                  <c:v>-61.321842095516601</c:v>
                </c:pt>
                <c:pt idx="24">
                  <c:v>-70.653530130834994</c:v>
                </c:pt>
                <c:pt idx="25">
                  <c:v>-80.299571902167699</c:v>
                </c:pt>
                <c:pt idx="26">
                  <c:v>-90.123597083692005</c:v>
                </c:pt>
                <c:pt idx="27">
                  <c:v>-99.9762904887627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026-476F-B25D-9F2C61932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8011632"/>
        <c:axId val="2078012464"/>
      </c:scatterChart>
      <c:valAx>
        <c:axId val="2017015696"/>
        <c:scaling>
          <c:logBase val="10"/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周波数 </a:t>
                </a:r>
                <a:r>
                  <a:rPr lang="en-US" sz="1200"/>
                  <a:t>[GHz]</a:t>
                </a:r>
                <a:endParaRPr lang="ja-JP" sz="1200"/>
              </a:p>
            </c:rich>
          </c:tx>
          <c:overlay val="0"/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017016528"/>
        <c:crossesAt val="0"/>
        <c:crossBetween val="midCat"/>
      </c:valAx>
      <c:valAx>
        <c:axId val="201701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伝達インピーダンス</a:t>
                </a:r>
                <a:r>
                  <a:rPr lang="en-US" sz="1200"/>
                  <a:t>[kΩ]</a:t>
                </a:r>
                <a:endParaRPr lang="ja-JP" sz="12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017015696"/>
        <c:crossesAt val="0.1"/>
        <c:crossBetween val="midCat"/>
      </c:valAx>
      <c:valAx>
        <c:axId val="207801246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位相 </a:t>
                </a:r>
                <a:r>
                  <a:rPr lang="en-US" sz="1200"/>
                  <a:t>[°]</a:t>
                </a:r>
                <a:endParaRPr lang="ja-JP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78011632"/>
        <c:crosses val="max"/>
        <c:crossBetween val="midCat"/>
      </c:valAx>
      <c:valAx>
        <c:axId val="2078011632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80124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2168428889676764"/>
          <c:y val="0.57013912002137257"/>
          <c:w val="0.41844328802239417"/>
          <c:h val="0.1674343832020997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100" b="1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12434039923668"/>
          <c:y val="5.1400554097404488E-2"/>
          <c:w val="0.66696412262542626"/>
          <c:h val="0.75847049060399996"/>
        </c:manualLayout>
      </c:layout>
      <c:scatterChart>
        <c:scatterStyle val="smoothMarker"/>
        <c:varyColors val="0"/>
        <c:ser>
          <c:idx val="0"/>
          <c:order val="1"/>
          <c:tx>
            <c:v>伝達インピーダンス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'20k'!$A$2:$A$29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0.12589254117941601</c:v>
                </c:pt>
                <c:pt idx="2">
                  <c:v>0.15848931924611101</c:v>
                </c:pt>
                <c:pt idx="3">
                  <c:v>0.199526231496888</c:v>
                </c:pt>
                <c:pt idx="4">
                  <c:v>0.25118864315095801</c:v>
                </c:pt>
                <c:pt idx="5">
                  <c:v>0.316227766016838</c:v>
                </c:pt>
                <c:pt idx="6">
                  <c:v>0.39810717055349704</c:v>
                </c:pt>
                <c:pt idx="7">
                  <c:v>0.50118723362727202</c:v>
                </c:pt>
                <c:pt idx="8">
                  <c:v>0.63095734448019303</c:v>
                </c:pt>
                <c:pt idx="9">
                  <c:v>0.79432823472428093</c:v>
                </c:pt>
                <c:pt idx="10">
                  <c:v>1</c:v>
                </c:pt>
                <c:pt idx="11">
                  <c:v>1.25892541179416</c:v>
                </c:pt>
                <c:pt idx="12">
                  <c:v>1.58489319246111</c:v>
                </c:pt>
                <c:pt idx="13">
                  <c:v>1.99526231496888</c:v>
                </c:pt>
                <c:pt idx="14">
                  <c:v>2.5118864315095801</c:v>
                </c:pt>
                <c:pt idx="15">
                  <c:v>3.16227766016838</c:v>
                </c:pt>
                <c:pt idx="16">
                  <c:v>3.9810717055349696</c:v>
                </c:pt>
                <c:pt idx="17">
                  <c:v>5.0118723362727202</c:v>
                </c:pt>
                <c:pt idx="18">
                  <c:v>6.3095734448019307</c:v>
                </c:pt>
                <c:pt idx="19">
                  <c:v>7.9432823472428202</c:v>
                </c:pt>
                <c:pt idx="20">
                  <c:v>10</c:v>
                </c:pt>
                <c:pt idx="21">
                  <c:v>12.5892541179416</c:v>
                </c:pt>
                <c:pt idx="22">
                  <c:v>15.848931924611099</c:v>
                </c:pt>
                <c:pt idx="23">
                  <c:v>19.952623149688801</c:v>
                </c:pt>
                <c:pt idx="24">
                  <c:v>25.118864315095799</c:v>
                </c:pt>
                <c:pt idx="25">
                  <c:v>31.6227766016838</c:v>
                </c:pt>
                <c:pt idx="26">
                  <c:v>39.810717055349699</c:v>
                </c:pt>
                <c:pt idx="27">
                  <c:v>50</c:v>
                </c:pt>
              </c:numCache>
            </c:numRef>
          </c:xVal>
          <c:yVal>
            <c:numRef>
              <c:f>'20k'!$G$2:$G$29</c:f>
              <c:numCache>
                <c:formatCode>General</c:formatCode>
                <c:ptCount val="28"/>
                <c:pt idx="0">
                  <c:v>2.7069885991562841</c:v>
                </c:pt>
                <c:pt idx="1">
                  <c:v>2.7053197834227545</c:v>
                </c:pt>
                <c:pt idx="2">
                  <c:v>2.7026970767170835</c:v>
                </c:pt>
                <c:pt idx="3">
                  <c:v>2.6985705290204796</c:v>
                </c:pt>
                <c:pt idx="4">
                  <c:v>2.6920839160040342</c:v>
                </c:pt>
                <c:pt idx="5">
                  <c:v>2.6819168906901671</c:v>
                </c:pt>
                <c:pt idx="6">
                  <c:v>2.6660557464051196</c:v>
                </c:pt>
                <c:pt idx="7">
                  <c:v>2.6415014935799466</c:v>
                </c:pt>
                <c:pt idx="8">
                  <c:v>2.6039579977764928</c:v>
                </c:pt>
                <c:pt idx="9">
                  <c:v>2.5476121911833181</c:v>
                </c:pt>
                <c:pt idx="10">
                  <c:v>2.4653276735518146</c:v>
                </c:pt>
                <c:pt idx="11">
                  <c:v>2.3497633150074453</c:v>
                </c:pt>
                <c:pt idx="12">
                  <c:v>2.1957890885132456</c:v>
                </c:pt>
                <c:pt idx="13">
                  <c:v>2.0035494924587072</c:v>
                </c:pt>
                <c:pt idx="14">
                  <c:v>1.7807888080382857</c:v>
                </c:pt>
                <c:pt idx="15">
                  <c:v>1.5419846366902079</c:v>
                </c:pt>
                <c:pt idx="16">
                  <c:v>1.3041498528497093</c:v>
                </c:pt>
                <c:pt idx="17">
                  <c:v>1.0817425164554453</c:v>
                </c:pt>
                <c:pt idx="18">
                  <c:v>0.88387602179108027</c:v>
                </c:pt>
                <c:pt idx="19">
                  <c:v>0.71412239324604843</c:v>
                </c:pt>
                <c:pt idx="20">
                  <c:v>0.57192973058199137</c:v>
                </c:pt>
                <c:pt idx="21">
                  <c:v>0.45495249862744191</c:v>
                </c:pt>
                <c:pt idx="22">
                  <c:v>0.35945879040236151</c:v>
                </c:pt>
                <c:pt idx="23">
                  <c:v>0.28163688846539525</c:v>
                </c:pt>
                <c:pt idx="24">
                  <c:v>0.21837528733145442</c:v>
                </c:pt>
                <c:pt idx="25">
                  <c:v>0.16723806358735591</c:v>
                </c:pt>
                <c:pt idx="26">
                  <c:v>0.12562805132092761</c:v>
                </c:pt>
                <c:pt idx="27">
                  <c:v>9.3551307631697819E-2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B7-405C-A178-34575BE98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496976"/>
        <c:axId val="2052497808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'20k'!$A$2:$A$29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0.12589254117941601</c:v>
                </c:pt>
                <c:pt idx="2">
                  <c:v>0.15848931924611101</c:v>
                </c:pt>
                <c:pt idx="3">
                  <c:v>0.199526231496888</c:v>
                </c:pt>
                <c:pt idx="4">
                  <c:v>0.25118864315095801</c:v>
                </c:pt>
                <c:pt idx="5">
                  <c:v>0.316227766016838</c:v>
                </c:pt>
                <c:pt idx="6">
                  <c:v>0.39810717055349704</c:v>
                </c:pt>
                <c:pt idx="7">
                  <c:v>0.50118723362727202</c:v>
                </c:pt>
                <c:pt idx="8">
                  <c:v>0.63095734448019303</c:v>
                </c:pt>
                <c:pt idx="9">
                  <c:v>0.79432823472428093</c:v>
                </c:pt>
                <c:pt idx="10">
                  <c:v>1</c:v>
                </c:pt>
                <c:pt idx="11">
                  <c:v>1.25892541179416</c:v>
                </c:pt>
                <c:pt idx="12">
                  <c:v>1.58489319246111</c:v>
                </c:pt>
                <c:pt idx="13">
                  <c:v>1.99526231496888</c:v>
                </c:pt>
                <c:pt idx="14">
                  <c:v>2.5118864315095801</c:v>
                </c:pt>
                <c:pt idx="15">
                  <c:v>3.16227766016838</c:v>
                </c:pt>
                <c:pt idx="16">
                  <c:v>3.9810717055349696</c:v>
                </c:pt>
                <c:pt idx="17">
                  <c:v>5.0118723362727202</c:v>
                </c:pt>
                <c:pt idx="18">
                  <c:v>6.3095734448019307</c:v>
                </c:pt>
                <c:pt idx="19">
                  <c:v>7.9432823472428202</c:v>
                </c:pt>
                <c:pt idx="20">
                  <c:v>10</c:v>
                </c:pt>
                <c:pt idx="21">
                  <c:v>12.5892541179416</c:v>
                </c:pt>
                <c:pt idx="22">
                  <c:v>15.848931924611099</c:v>
                </c:pt>
                <c:pt idx="23">
                  <c:v>19.952623149688801</c:v>
                </c:pt>
                <c:pt idx="24">
                  <c:v>25.118864315095799</c:v>
                </c:pt>
                <c:pt idx="25">
                  <c:v>31.6227766016838</c:v>
                </c:pt>
                <c:pt idx="26">
                  <c:v>39.810717055349699</c:v>
                </c:pt>
                <c:pt idx="27">
                  <c:v>50</c:v>
                </c:pt>
              </c:numCache>
            </c:numRef>
          </c:xVal>
          <c:yVal>
            <c:numRef>
              <c:f>'20k'!$E$2:$E$29</c:f>
              <c:numCache>
                <c:formatCode>General</c:formatCode>
                <c:ptCount val="28"/>
                <c:pt idx="0">
                  <c:v>-2.8521740668877502</c:v>
                </c:pt>
                <c:pt idx="1">
                  <c:v>-3.5423280206885601</c:v>
                </c:pt>
                <c:pt idx="2">
                  <c:v>-4.41003472532614</c:v>
                </c:pt>
                <c:pt idx="3">
                  <c:v>-5.5004112848564199</c:v>
                </c:pt>
                <c:pt idx="4">
                  <c:v>-6.8689909397737097</c:v>
                </c:pt>
                <c:pt idx="5">
                  <c:v>-8.5833599119161299</c:v>
                </c:pt>
                <c:pt idx="6">
                  <c:v>-10.7237730229</c:v>
                </c:pt>
                <c:pt idx="7">
                  <c:v>-13.382916336551</c:v>
                </c:pt>
                <c:pt idx="8">
                  <c:v>-16.661826544008399</c:v>
                </c:pt>
                <c:pt idx="9">
                  <c:v>-20.658071694877101</c:v>
                </c:pt>
                <c:pt idx="10">
                  <c:v>-25.447396227667198</c:v>
                </c:pt>
                <c:pt idx="11">
                  <c:v>-31.038227049239101</c:v>
                </c:pt>
                <c:pt idx="12">
                  <c:v>-37.345083892673799</c:v>
                </c:pt>
                <c:pt idx="13">
                  <c:v>-44.177411602792901</c:v>
                </c:pt>
                <c:pt idx="14">
                  <c:v>-51.251141851527301</c:v>
                </c:pt>
                <c:pt idx="15">
                  <c:v>-58.250349388337298</c:v>
                </c:pt>
                <c:pt idx="16">
                  <c:v>-64.911636258913305</c:v>
                </c:pt>
                <c:pt idx="17">
                  <c:v>-71.077493795898803</c:v>
                </c:pt>
                <c:pt idx="18">
                  <c:v>-76.727519091886194</c:v>
                </c:pt>
                <c:pt idx="19">
                  <c:v>-81.947195683538894</c:v>
                </c:pt>
                <c:pt idx="20">
                  <c:v>-86.845579520983804</c:v>
                </c:pt>
                <c:pt idx="21">
                  <c:v>-91.637506291631595</c:v>
                </c:pt>
                <c:pt idx="22">
                  <c:v>-96.512983044168493</c:v>
                </c:pt>
                <c:pt idx="23">
                  <c:v>-101.693466912709</c:v>
                </c:pt>
                <c:pt idx="24">
                  <c:v>-107.288314190751</c:v>
                </c:pt>
                <c:pt idx="25">
                  <c:v>-113.59207199662301</c:v>
                </c:pt>
                <c:pt idx="26">
                  <c:v>-120.592829356702</c:v>
                </c:pt>
                <c:pt idx="27">
                  <c:v>-128.36463547057301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B7-405C-A178-34575BE98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5372560"/>
        <c:axId val="1726609360"/>
      </c:scatterChart>
      <c:valAx>
        <c:axId val="2052496976"/>
        <c:scaling>
          <c:logBase val="10"/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 dirty="0"/>
                  <a:t>周波数 </a:t>
                </a:r>
                <a:r>
                  <a:rPr lang="en-US" sz="1200" dirty="0"/>
                  <a:t>[GHz]</a:t>
                </a:r>
                <a:endParaRPr lang="ja-JP" sz="1200" dirty="0"/>
              </a:p>
            </c:rich>
          </c:tx>
          <c:overlay val="0"/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052497808"/>
        <c:crosses val="autoZero"/>
        <c:crossBetween val="midCat"/>
      </c:valAx>
      <c:valAx>
        <c:axId val="205249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伝達インピーダンス</a:t>
                </a:r>
                <a:r>
                  <a:rPr lang="en-US" sz="1200"/>
                  <a:t>[kΩ]</a:t>
                </a:r>
                <a:endParaRPr lang="ja-JP" sz="12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052496976"/>
        <c:crossesAt val="0.1"/>
        <c:crossBetween val="midCat"/>
      </c:valAx>
      <c:valAx>
        <c:axId val="1726609360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位相</a:t>
                </a:r>
                <a:r>
                  <a:rPr lang="en-US" sz="1200"/>
                  <a:t>[°]</a:t>
                </a:r>
                <a:endParaRPr lang="ja-JP" sz="1200"/>
              </a:p>
            </c:rich>
          </c:tx>
          <c:layout>
            <c:manualLayout>
              <c:xMode val="edge"/>
              <c:yMode val="edge"/>
              <c:x val="0.92196632976132487"/>
              <c:y val="0.315866005723044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915372560"/>
        <c:crosses val="max"/>
        <c:crossBetween val="midCat"/>
      </c:valAx>
      <c:valAx>
        <c:axId val="1915372560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266093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5420704021988726"/>
          <c:y val="0.61411108080011212"/>
          <c:w val="0.461059001200334"/>
          <c:h val="0.1674343832020997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100">
          <a:solidFill>
            <a:schemeClr val="tx1"/>
          </a:solidFill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06714785651794"/>
          <c:y val="5.1400554097404488E-2"/>
          <c:w val="0.68476377952755907"/>
          <c:h val="0.76887453622123425"/>
        </c:manualLayout>
      </c:layout>
      <c:scatterChart>
        <c:scatterStyle val="smoothMarker"/>
        <c:varyColors val="0"/>
        <c:ser>
          <c:idx val="0"/>
          <c:order val="1"/>
          <c:tx>
            <c:v>伝達インピーダンス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'15k'!$A$2:$A$29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0.12589254117941601</c:v>
                </c:pt>
                <c:pt idx="2">
                  <c:v>0.15848931924611101</c:v>
                </c:pt>
                <c:pt idx="3">
                  <c:v>0.199526231496888</c:v>
                </c:pt>
                <c:pt idx="4">
                  <c:v>0.25118864315095801</c:v>
                </c:pt>
                <c:pt idx="5">
                  <c:v>0.316227766016838</c:v>
                </c:pt>
                <c:pt idx="6">
                  <c:v>0.39810717055349704</c:v>
                </c:pt>
                <c:pt idx="7">
                  <c:v>0.50118723362727202</c:v>
                </c:pt>
                <c:pt idx="8">
                  <c:v>0.63095734448019303</c:v>
                </c:pt>
                <c:pt idx="9">
                  <c:v>0.79432823472428093</c:v>
                </c:pt>
                <c:pt idx="10">
                  <c:v>1</c:v>
                </c:pt>
                <c:pt idx="11">
                  <c:v>1.25892541179416</c:v>
                </c:pt>
                <c:pt idx="12">
                  <c:v>1.58489319246111</c:v>
                </c:pt>
                <c:pt idx="13">
                  <c:v>1.99526231496888</c:v>
                </c:pt>
                <c:pt idx="14">
                  <c:v>2.5118864315095801</c:v>
                </c:pt>
                <c:pt idx="15">
                  <c:v>3.16227766016838</c:v>
                </c:pt>
                <c:pt idx="16">
                  <c:v>3.9810717055349696</c:v>
                </c:pt>
                <c:pt idx="17">
                  <c:v>5.0118723362727202</c:v>
                </c:pt>
                <c:pt idx="18">
                  <c:v>6.3095734448019307</c:v>
                </c:pt>
                <c:pt idx="19">
                  <c:v>7.9432823472428202</c:v>
                </c:pt>
                <c:pt idx="20">
                  <c:v>10</c:v>
                </c:pt>
                <c:pt idx="21">
                  <c:v>12.5892541179416</c:v>
                </c:pt>
                <c:pt idx="22">
                  <c:v>15.848931924611099</c:v>
                </c:pt>
                <c:pt idx="23">
                  <c:v>19.952623149688801</c:v>
                </c:pt>
                <c:pt idx="24">
                  <c:v>25.118864315095799</c:v>
                </c:pt>
                <c:pt idx="25">
                  <c:v>31.6227766016838</c:v>
                </c:pt>
                <c:pt idx="26">
                  <c:v>39.810717055349699</c:v>
                </c:pt>
                <c:pt idx="27">
                  <c:v>50</c:v>
                </c:pt>
              </c:numCache>
            </c:numRef>
          </c:xVal>
          <c:yVal>
            <c:numRef>
              <c:f>'15k'!$G$2:$G$29</c:f>
              <c:numCache>
                <c:formatCode>General</c:formatCode>
                <c:ptCount val="28"/>
                <c:pt idx="0">
                  <c:v>9.9775998315611911</c:v>
                </c:pt>
                <c:pt idx="1">
                  <c:v>9.9739076264277191</c:v>
                </c:pt>
                <c:pt idx="2">
                  <c:v>9.9681939128142183</c:v>
                </c:pt>
                <c:pt idx="3">
                  <c:v>9.9593027540072594</c:v>
                </c:pt>
                <c:pt idx="4">
                  <c:v>9.9454329245634785</c:v>
                </c:pt>
                <c:pt idx="5">
                  <c:v>9.9238072249941194</c:v>
                </c:pt>
                <c:pt idx="6">
                  <c:v>9.8900833045105134</c:v>
                </c:pt>
                <c:pt idx="7">
                  <c:v>9.8375808696087361</c:v>
                </c:pt>
                <c:pt idx="8">
                  <c:v>9.7563394439331663</c:v>
                </c:pt>
                <c:pt idx="9">
                  <c:v>9.6317450498236639</c:v>
                </c:pt>
                <c:pt idx="10">
                  <c:v>9.4432760489339405</c:v>
                </c:pt>
                <c:pt idx="11">
                  <c:v>9.165040882259305</c:v>
                </c:pt>
                <c:pt idx="12">
                  <c:v>8.7693864145444138</c:v>
                </c:pt>
                <c:pt idx="13">
                  <c:v>8.2318757535297298</c:v>
                </c:pt>
                <c:pt idx="14">
                  <c:v>7.5437021927766423</c:v>
                </c:pt>
                <c:pt idx="15">
                  <c:v>6.7230685641210099</c:v>
                </c:pt>
                <c:pt idx="16">
                  <c:v>5.8177390816372014</c:v>
                </c:pt>
                <c:pt idx="17">
                  <c:v>4.8915206086507617</c:v>
                </c:pt>
                <c:pt idx="18">
                  <c:v>4.0052395459224419</c:v>
                </c:pt>
                <c:pt idx="19">
                  <c:v>3.2009693334723757</c:v>
                </c:pt>
                <c:pt idx="20">
                  <c:v>2.5000250908138937</c:v>
                </c:pt>
                <c:pt idx="21">
                  <c:v>1.9114790079801691</c:v>
                </c:pt>
                <c:pt idx="22">
                  <c:v>1.4291290365850797</c:v>
                </c:pt>
                <c:pt idx="23">
                  <c:v>1.0419720236932533</c:v>
                </c:pt>
                <c:pt idx="24">
                  <c:v>0.7424883127600298</c:v>
                </c:pt>
                <c:pt idx="25">
                  <c:v>0.51753727763827717</c:v>
                </c:pt>
                <c:pt idx="26">
                  <c:v>0.35200024841702676</c:v>
                </c:pt>
                <c:pt idx="27">
                  <c:v>0.24009780426639554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0D-4CDA-BDCE-0D22F40D2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9342816"/>
        <c:axId val="2069340736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'15k'!$A$2:$A$29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0.12589254117941601</c:v>
                </c:pt>
                <c:pt idx="2">
                  <c:v>0.15848931924611101</c:v>
                </c:pt>
                <c:pt idx="3">
                  <c:v>0.199526231496888</c:v>
                </c:pt>
                <c:pt idx="4">
                  <c:v>0.25118864315095801</c:v>
                </c:pt>
                <c:pt idx="5">
                  <c:v>0.316227766016838</c:v>
                </c:pt>
                <c:pt idx="6">
                  <c:v>0.39810717055349704</c:v>
                </c:pt>
                <c:pt idx="7">
                  <c:v>0.50118723362727202</c:v>
                </c:pt>
                <c:pt idx="8">
                  <c:v>0.63095734448019303</c:v>
                </c:pt>
                <c:pt idx="9">
                  <c:v>0.79432823472428093</c:v>
                </c:pt>
                <c:pt idx="10">
                  <c:v>1</c:v>
                </c:pt>
                <c:pt idx="11">
                  <c:v>1.25892541179416</c:v>
                </c:pt>
                <c:pt idx="12">
                  <c:v>1.58489319246111</c:v>
                </c:pt>
                <c:pt idx="13">
                  <c:v>1.99526231496888</c:v>
                </c:pt>
                <c:pt idx="14">
                  <c:v>2.5118864315095801</c:v>
                </c:pt>
                <c:pt idx="15">
                  <c:v>3.16227766016838</c:v>
                </c:pt>
                <c:pt idx="16">
                  <c:v>3.9810717055349696</c:v>
                </c:pt>
                <c:pt idx="17">
                  <c:v>5.0118723362727202</c:v>
                </c:pt>
                <c:pt idx="18">
                  <c:v>6.3095734448019307</c:v>
                </c:pt>
                <c:pt idx="19">
                  <c:v>7.9432823472428202</c:v>
                </c:pt>
                <c:pt idx="20">
                  <c:v>10</c:v>
                </c:pt>
                <c:pt idx="21">
                  <c:v>12.5892541179416</c:v>
                </c:pt>
                <c:pt idx="22">
                  <c:v>15.848931924611099</c:v>
                </c:pt>
                <c:pt idx="23">
                  <c:v>19.952623149688801</c:v>
                </c:pt>
                <c:pt idx="24">
                  <c:v>25.118864315095799</c:v>
                </c:pt>
                <c:pt idx="25">
                  <c:v>31.6227766016838</c:v>
                </c:pt>
                <c:pt idx="26">
                  <c:v>39.810717055349699</c:v>
                </c:pt>
                <c:pt idx="27">
                  <c:v>50</c:v>
                </c:pt>
              </c:numCache>
            </c:numRef>
          </c:xVal>
          <c:yVal>
            <c:numRef>
              <c:f>'15k'!$E$2:$E$29</c:f>
              <c:numCache>
                <c:formatCode>General</c:formatCode>
                <c:ptCount val="28"/>
                <c:pt idx="0">
                  <c:v>-2.77738694278613</c:v>
                </c:pt>
                <c:pt idx="1">
                  <c:v>-3.3199915320722102</c:v>
                </c:pt>
                <c:pt idx="2">
                  <c:v>-4.00250481385656</c:v>
                </c:pt>
                <c:pt idx="3">
                  <c:v>-4.8624082572993403</c:v>
                </c:pt>
                <c:pt idx="4">
                  <c:v>-5.9463623652604998</c:v>
                </c:pt>
                <c:pt idx="5">
                  <c:v>-7.3126505005184201</c:v>
                </c:pt>
                <c:pt idx="6">
                  <c:v>-9.0324808529171907</c:v>
                </c:pt>
                <c:pt idx="7">
                  <c:v>-11.1945280505524</c:v>
                </c:pt>
                <c:pt idx="8">
                  <c:v>-13.907665535922501</c:v>
                </c:pt>
                <c:pt idx="9">
                  <c:v>-17.296183672993099</c:v>
                </c:pt>
                <c:pt idx="10">
                  <c:v>-21.5014154700951</c:v>
                </c:pt>
                <c:pt idx="11">
                  <c:v>-26.610680356829299</c:v>
                </c:pt>
                <c:pt idx="12">
                  <c:v>-32.662218399382901</c:v>
                </c:pt>
                <c:pt idx="13">
                  <c:v>-39.645227946420903</c:v>
                </c:pt>
                <c:pt idx="14">
                  <c:v>-47.4460851231416</c:v>
                </c:pt>
                <c:pt idx="15">
                  <c:v>-55.841162071387402</c:v>
                </c:pt>
                <c:pt idx="16">
                  <c:v>-64.551052184309</c:v>
                </c:pt>
                <c:pt idx="17">
                  <c:v>-73.298770186679803</c:v>
                </c:pt>
                <c:pt idx="18">
                  <c:v>-81.948432045355005</c:v>
                </c:pt>
                <c:pt idx="19">
                  <c:v>-90.482399223040403</c:v>
                </c:pt>
                <c:pt idx="20">
                  <c:v>-98.783104995995004</c:v>
                </c:pt>
                <c:pt idx="21">
                  <c:v>-107.031057735562</c:v>
                </c:pt>
                <c:pt idx="22">
                  <c:v>-115.193772961749</c:v>
                </c:pt>
                <c:pt idx="23">
                  <c:v>-123.26050816144</c:v>
                </c:pt>
                <c:pt idx="24">
                  <c:v>-130.98871797317599</c:v>
                </c:pt>
                <c:pt idx="25">
                  <c:v>-138.775589826942</c:v>
                </c:pt>
                <c:pt idx="26">
                  <c:v>-146.12887722856101</c:v>
                </c:pt>
                <c:pt idx="27">
                  <c:v>-153.864054299868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50D-4CDA-BDCE-0D22F40D2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37840"/>
        <c:axId val="59030352"/>
      </c:scatterChart>
      <c:valAx>
        <c:axId val="2069342816"/>
        <c:scaling>
          <c:logBase val="10"/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1"/>
                </a:pPr>
                <a:r>
                  <a:rPr lang="ja-JP" altLang="ja-JP" sz="1200" b="1" i="0" u="none" strike="noStrike" kern="1200" baseline="0" dirty="0">
                    <a:solidFill>
                      <a:prstClr val="black"/>
                    </a:solidFill>
                  </a:rPr>
                  <a:t>周波数 </a:t>
                </a:r>
                <a:r>
                  <a:rPr lang="en-US" altLang="ja-JP" sz="1200" b="1" i="0" u="none" strike="noStrike" kern="1200" baseline="0" dirty="0">
                    <a:solidFill>
                      <a:prstClr val="black"/>
                    </a:solidFill>
                  </a:rPr>
                  <a:t>[GHz]</a:t>
                </a:r>
                <a:endParaRPr lang="ja-JP" altLang="ja-JP" sz="1200" b="1" i="0" u="none" strike="noStrike" kern="1200" baseline="0" dirty="0">
                  <a:solidFill>
                    <a:prstClr val="black"/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069340736"/>
        <c:crosses val="autoZero"/>
        <c:crossBetween val="midCat"/>
      </c:valAx>
      <c:valAx>
        <c:axId val="206934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伝達インピーダンス</a:t>
                </a:r>
                <a:r>
                  <a:rPr lang="en-US" sz="1200"/>
                  <a:t>[kΩ]</a:t>
                </a:r>
                <a:endParaRPr lang="ja-JP" sz="12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069342816"/>
        <c:crossesAt val="0.1"/>
        <c:crossBetween val="midCat"/>
      </c:valAx>
      <c:valAx>
        <c:axId val="5903035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200"/>
                </a:pPr>
                <a:r>
                  <a:rPr lang="ja-JP" sz="1200"/>
                  <a:t>位相</a:t>
                </a:r>
                <a:r>
                  <a:rPr lang="en-US" sz="1200"/>
                  <a:t>[°]</a:t>
                </a:r>
                <a:endParaRPr lang="ja-JP" sz="1200"/>
              </a:p>
            </c:rich>
          </c:tx>
          <c:layout>
            <c:manualLayout>
              <c:xMode val="edge"/>
              <c:yMode val="edge"/>
              <c:x val="0.90906933508311449"/>
              <c:y val="0.352243365412656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9037840"/>
        <c:crosses val="max"/>
        <c:crossBetween val="midCat"/>
      </c:valAx>
      <c:valAx>
        <c:axId val="59037840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0303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3424507788250392"/>
          <c:y val="0.60719198085655601"/>
          <c:w val="0.45229016518677834"/>
          <c:h val="0.1674343832020997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 b="1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.png"/><Relationship Id="rId7" Type="http://schemas.openxmlformats.org/officeDocument/2006/relationships/image" Target="../media/image6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22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chart" Target="../charts/chart3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00.png"/><Relationship Id="rId12" Type="http://schemas.openxmlformats.org/officeDocument/2006/relationships/image" Target="../media/image1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20.png"/><Relationship Id="rId5" Type="http://schemas.openxmlformats.org/officeDocument/2006/relationships/image" Target="../media/image150.png"/><Relationship Id="rId15" Type="http://schemas.openxmlformats.org/officeDocument/2006/relationships/image" Target="../media/image11.png"/><Relationship Id="rId10" Type="http://schemas.openxmlformats.org/officeDocument/2006/relationships/image" Target="../media/image110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C3049-1B28-133F-6523-C2FFE5BB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441094" cy="1470025"/>
          </a:xfrm>
        </p:spPr>
        <p:txBody>
          <a:bodyPr/>
          <a:lstStyle/>
          <a:p>
            <a:pPr algn="ctr"/>
            <a:r>
              <a:rPr kumimoji="1" lang="en-US" altLang="ja-JP" sz="3200" dirty="0"/>
              <a:t>IHP</a:t>
            </a:r>
            <a:r>
              <a:rPr kumimoji="1" lang="ja-JP" altLang="en-US" sz="3200" dirty="0"/>
              <a:t>を用いた</a:t>
            </a:r>
            <a:r>
              <a:rPr kumimoji="1" lang="en-US" altLang="ja-JP" sz="3200" dirty="0"/>
              <a:t>TIA</a:t>
            </a:r>
            <a:r>
              <a:rPr kumimoji="1" lang="ja-JP" altLang="en-US" sz="3200" dirty="0"/>
              <a:t>の設計　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43A32-4E19-9CF4-18A1-BE32B9B8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草野圭祐</a:t>
            </a:r>
          </a:p>
        </p:txBody>
      </p:sp>
    </p:spTree>
    <p:extLst>
      <p:ext uri="{BB962C8B-B14F-4D97-AF65-F5344CB8AC3E}">
        <p14:creationId xmlns:p14="http://schemas.microsoft.com/office/powerpoint/2010/main" val="29694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8A11B-82A2-B0D2-C6AC-A5E271F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・リザバや</a:t>
            </a:r>
            <a:r>
              <a:rPr kumimoji="1" lang="en-US" altLang="ja-JP"/>
              <a:t>PD</a:t>
            </a:r>
            <a:r>
              <a:rPr kumimoji="1" lang="ja-JP" altLang="en-US" dirty="0"/>
              <a:t>の出力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377E4E-1278-3312-E55F-3A3E02ACABF0}"/>
              </a:ext>
            </a:extLst>
          </p:cNvPr>
          <p:cNvSpPr txBox="1"/>
          <p:nvPr/>
        </p:nvSpPr>
        <p:spPr>
          <a:xfrm>
            <a:off x="634482" y="1412033"/>
            <a:ext cx="5561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緒方さんの資料より</a:t>
            </a:r>
            <a:endParaRPr lang="en-US" altLang="ja-JP" sz="2400" dirty="0"/>
          </a:p>
          <a:p>
            <a:r>
              <a:rPr lang="ja-JP" altLang="en-US" sz="2400" dirty="0"/>
              <a:t>　　リザバの出力（</a:t>
            </a:r>
            <a:r>
              <a:rPr lang="en-US" altLang="ja-JP" sz="2400" dirty="0"/>
              <a:t>=PD</a:t>
            </a:r>
            <a:r>
              <a:rPr lang="ja-JP" altLang="en-US" sz="2400" dirty="0"/>
              <a:t>への入力）</a:t>
            </a:r>
            <a:endParaRPr lang="en-US" altLang="ja-JP" sz="2400" dirty="0"/>
          </a:p>
          <a:p>
            <a:r>
              <a:rPr lang="ja-JP" altLang="en-US" sz="2400" dirty="0"/>
              <a:t>　　損失が</a:t>
            </a:r>
            <a:r>
              <a:rPr lang="en-US" altLang="ja-JP" sz="2400" dirty="0"/>
              <a:t>36 dB</a:t>
            </a:r>
            <a:r>
              <a:rPr lang="ja-JP" altLang="en-US" sz="2400" dirty="0"/>
              <a:t>程度になると仮定すると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-26.5~-20.5 dBm=2.24~8.91 µW</a:t>
            </a:r>
          </a:p>
          <a:p>
            <a:r>
              <a:rPr lang="ja-JP" altLang="en-US" sz="2400" dirty="0"/>
              <a:t>　　損失が</a:t>
            </a:r>
            <a:r>
              <a:rPr lang="en-US" altLang="ja-JP" sz="2400" dirty="0"/>
              <a:t>25 dB</a:t>
            </a:r>
            <a:r>
              <a:rPr lang="ja-JP" altLang="en-US" sz="2400" dirty="0"/>
              <a:t>程度になると仮定すると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-15.5~-9.5 dBm=28.18~112.2 µW</a:t>
            </a:r>
            <a:r>
              <a:rPr lang="ja-JP" altLang="en-US" sz="2400" dirty="0"/>
              <a:t>　　</a:t>
            </a:r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4FCFB2-5814-C2A6-1D77-E6EA0D36C821}"/>
              </a:ext>
            </a:extLst>
          </p:cNvPr>
          <p:cNvSpPr txBox="1"/>
          <p:nvPr/>
        </p:nvSpPr>
        <p:spPr>
          <a:xfrm>
            <a:off x="6332375" y="1306286"/>
            <a:ext cx="539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PD</a:t>
            </a:r>
            <a:r>
              <a:rPr lang="ja-JP" altLang="en-US" sz="2400" dirty="0"/>
              <a:t>の変換効率</a:t>
            </a:r>
            <a:endParaRPr lang="en-US" altLang="ja-JP" sz="2400" dirty="0"/>
          </a:p>
          <a:p>
            <a:r>
              <a:rPr lang="en-US" altLang="ja-JP" sz="2400" dirty="0" err="1"/>
              <a:t>p</a:t>
            </a:r>
            <a:r>
              <a:rPr kumimoji="1" lang="en-US" altLang="ja-JP" sz="2400" dirty="0" err="1"/>
              <a:t>dk</a:t>
            </a:r>
            <a:r>
              <a:rPr kumimoji="1" lang="ja-JP" altLang="en-US" sz="2400" dirty="0"/>
              <a:t>より</a:t>
            </a:r>
            <a:r>
              <a:rPr lang="ja-JP" altLang="en-US" sz="2400" dirty="0"/>
              <a:t>逆バイアス</a:t>
            </a:r>
            <a:r>
              <a:rPr lang="en-US" altLang="ja-JP" sz="2400" dirty="0"/>
              <a:t>0 V</a:t>
            </a:r>
            <a:r>
              <a:rPr lang="ja-JP" altLang="en-US" sz="2400" dirty="0"/>
              <a:t>で最小</a:t>
            </a:r>
            <a:r>
              <a:rPr lang="en-US" altLang="ja-JP" sz="2400" dirty="0"/>
              <a:t>0.4 A/W</a:t>
            </a:r>
            <a:r>
              <a:rPr lang="ja-JP" altLang="en-US" sz="2400" dirty="0"/>
              <a:t>、目標値？</a:t>
            </a:r>
            <a:r>
              <a:rPr lang="en-US" altLang="ja-JP" sz="2400" dirty="0"/>
              <a:t>0.5 A/W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lang="en-US" altLang="ja-JP" sz="2400" dirty="0"/>
              <a:t>PD</a:t>
            </a:r>
            <a:r>
              <a:rPr lang="ja-JP" altLang="en-US" sz="2400" dirty="0"/>
              <a:t>からの出力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1 µA~50 µA</a:t>
            </a:r>
            <a:r>
              <a:rPr lang="ja-JP" altLang="en-US" sz="2400" dirty="0"/>
              <a:t>程度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354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14C95-916A-FB01-8645-59986D21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8D56B7-0454-9108-580B-88D6A84B4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理論値とシミュレーションの比較</a:t>
                </a:r>
                <a:endParaRPr kumimoji="1" lang="en-US" altLang="ja-JP" dirty="0"/>
              </a:p>
              <a:p>
                <a:r>
                  <a:rPr lang="en-US" altLang="ja-JP" dirty="0"/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ja-JP" altLang="en-US" dirty="0"/>
                  <a:t>について</a:t>
                </a:r>
                <a:endParaRPr lang="en-US" altLang="ja-JP" dirty="0"/>
              </a:p>
              <a:p>
                <a:r>
                  <a:rPr kumimoji="1" lang="en-US" altLang="ja-JP" dirty="0"/>
                  <a:t>3.</a:t>
                </a:r>
                <a:r>
                  <a:rPr kumimoji="1" lang="ja-JP" altLang="en-US" dirty="0"/>
                  <a:t>ギルバートセルの入力抵抗の影響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8D56B7-0454-9108-580B-88D6A84B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35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11374-FEE9-8E2A-7903-A9A1067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</a:t>
            </a:r>
            <a:r>
              <a:rPr kumimoji="1" lang="ja-JP" altLang="en-US" dirty="0"/>
              <a:t>．理論値とシミュレーション結果の比較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ACF4E18-C57B-6EF4-F679-EC813B1D9071}"/>
              </a:ext>
            </a:extLst>
          </p:cNvPr>
          <p:cNvGrpSpPr/>
          <p:nvPr/>
        </p:nvGrpSpPr>
        <p:grpSpPr>
          <a:xfrm>
            <a:off x="7005188" y="1636355"/>
            <a:ext cx="5106248" cy="3802078"/>
            <a:chOff x="7005188" y="1636355"/>
            <a:chExt cx="5106248" cy="380207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D9F090F-B0DD-2192-6B6B-683E957F0BDF}"/>
                </a:ext>
              </a:extLst>
            </p:cNvPr>
            <p:cNvGrpSpPr/>
            <p:nvPr/>
          </p:nvGrpSpPr>
          <p:grpSpPr>
            <a:xfrm>
              <a:off x="7005188" y="1636355"/>
              <a:ext cx="4595873" cy="3582843"/>
              <a:chOff x="654773" y="1773987"/>
              <a:chExt cx="4759782" cy="371701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5CB8617E-EFDD-F8C9-977E-2AD72AC8A4AA}"/>
                  </a:ext>
                </a:extLst>
              </p:cNvPr>
              <p:cNvGrpSpPr/>
              <p:nvPr/>
            </p:nvGrpSpPr>
            <p:grpSpPr>
              <a:xfrm>
                <a:off x="654773" y="1773987"/>
                <a:ext cx="4759782" cy="3717015"/>
                <a:chOff x="785402" y="2308433"/>
                <a:chExt cx="4759782" cy="3717015"/>
              </a:xfrm>
            </p:grpSpPr>
            <p:sp>
              <p:nvSpPr>
                <p:cNvPr id="12" name="二等辺三角形 11">
                  <a:extLst>
                    <a:ext uri="{FF2B5EF4-FFF2-40B4-BE49-F238E27FC236}">
                      <a16:creationId xmlns:a16="http://schemas.microsoft.com/office/drawing/2014/main" id="{78CF45C0-8707-E200-0F33-E2CFCD1EF703}"/>
                    </a:ext>
                  </a:extLst>
                </p:cNvPr>
                <p:cNvSpPr/>
                <p:nvPr/>
              </p:nvSpPr>
              <p:spPr>
                <a:xfrm>
                  <a:off x="3325585" y="4956470"/>
                  <a:ext cx="470262" cy="3766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77EF0047-A3D6-E7F8-D623-870F68E42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1502" y="4715898"/>
                  <a:ext cx="1661877" cy="97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BCF74C31-A623-E450-D7D8-2FC52283C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2793" y="4489475"/>
                  <a:ext cx="6532" cy="5682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E2A62527-1E41-8BB1-5DDE-8FDC4D501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269" y="3841774"/>
                  <a:ext cx="0" cy="5181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E4191F0D-95D9-1EB2-CE9E-EC72442EE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1269" y="3780814"/>
                  <a:ext cx="188323" cy="2133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C74AE2BB-833A-2272-6EAB-9F66A9657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3946" y="3472452"/>
                  <a:ext cx="0" cy="3083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ED1E6AE0-64DA-19E3-A1B4-F80BAF770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9592" y="3624457"/>
                  <a:ext cx="8882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AB2CD2B2-BF23-3D67-23B0-A43AA0783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48890" y="4716835"/>
                  <a:ext cx="5294" cy="11277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A4B7387F-3BF7-1A28-8A0C-39A4EE474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3392" y="4100854"/>
                  <a:ext cx="14978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>
                  <a:extLst>
                    <a:ext uri="{FF2B5EF4-FFF2-40B4-BE49-F238E27FC236}">
                      <a16:creationId xmlns:a16="http://schemas.microsoft.com/office/drawing/2014/main" id="{FAA3422F-53E7-346F-9AE5-0B6F707CF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269" y="4238014"/>
                  <a:ext cx="252548" cy="27432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DAE063F-8E6D-A062-C6B9-55927180F111}"/>
                    </a:ext>
                  </a:extLst>
                </p:cNvPr>
                <p:cNvSpPr/>
                <p:nvPr/>
              </p:nvSpPr>
              <p:spPr>
                <a:xfrm>
                  <a:off x="2635430" y="3087891"/>
                  <a:ext cx="209006" cy="39188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783558C6-4E27-85B7-E521-3D3723459079}"/>
                    </a:ext>
                  </a:extLst>
                </p:cNvPr>
                <p:cNvSpPr/>
                <p:nvPr/>
              </p:nvSpPr>
              <p:spPr>
                <a:xfrm>
                  <a:off x="2666999" y="4969534"/>
                  <a:ext cx="209006" cy="39188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F58C12AC-8837-F188-6282-3D14B94D7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1422" y="4947762"/>
                  <a:ext cx="64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E7E27069-1140-F0E9-D824-DF9181EFF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3394" y="5844546"/>
                  <a:ext cx="4243797" cy="89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90EFEE0-CCDC-ECCE-0884-51CA84DAC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9325" y="5361419"/>
                  <a:ext cx="0" cy="4920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5720EA68-D8D2-6C80-2899-AC2F679A9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402" y="4610305"/>
                  <a:ext cx="51598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D5F30A70-86F1-DEE2-5153-D4EF0BDAE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207" y="4709367"/>
                  <a:ext cx="250371" cy="6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9D78CF06-C500-D9CD-D9A8-0C2945D22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3392" y="4709367"/>
                  <a:ext cx="0" cy="1144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B816C26C-C654-0CD8-2B2D-8942D022A794}"/>
                    </a:ext>
                  </a:extLst>
                </p:cNvPr>
                <p:cNvCxnSpPr/>
                <p:nvPr/>
              </p:nvCxnSpPr>
              <p:spPr>
                <a:xfrm flipH="1">
                  <a:off x="3776947" y="4709367"/>
                  <a:ext cx="356507" cy="348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A4F17998-52B7-BB84-CE72-8F783D7B6748}"/>
                    </a:ext>
                  </a:extLst>
                </p:cNvPr>
                <p:cNvCxnSpPr/>
                <p:nvPr/>
              </p:nvCxnSpPr>
              <p:spPr>
                <a:xfrm flipH="1">
                  <a:off x="3795847" y="4888982"/>
                  <a:ext cx="356507" cy="348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CAE87675-9AC4-A0EF-DFB4-D1517096C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3392" y="4100854"/>
                  <a:ext cx="0" cy="518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A5758186-291D-59A9-7725-6B0E277CD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6057" y="4592889"/>
                  <a:ext cx="61830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DBF07E1D-6FBF-5B9E-04F5-A6BFFE543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6057" y="4799717"/>
                  <a:ext cx="61830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EC225DD9-5D0C-5284-7943-1F7175FA6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5211" y="4066020"/>
                  <a:ext cx="0" cy="5268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19531826-9C3F-AB1E-565A-D7ABC07FD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5211" y="4824746"/>
                  <a:ext cx="0" cy="10287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BC1AA542-D016-00A3-AE39-34E643DC3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39933" y="2563791"/>
                  <a:ext cx="2547258" cy="178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174CB431-945B-F315-CC93-E82C75D3A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8878" y="5835638"/>
                  <a:ext cx="0" cy="189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BA10C745-A117-0036-7B3C-82E1EF0F26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9933" y="2563791"/>
                  <a:ext cx="1089" cy="524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62DF71E7-BC97-204D-96DB-B20823CB49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4071" y="3179267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958C086-DA7D-473C-A744-EB7FC518B2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071" y="3179267"/>
                      <a:ext cx="106462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99E0E19B-8211-B48C-A641-D20DAEAADF8A}"/>
                    </a:ext>
                  </a:extLst>
                </p:cNvPr>
                <p:cNvSpPr/>
                <p:nvPr/>
              </p:nvSpPr>
              <p:spPr>
                <a:xfrm>
                  <a:off x="3617867" y="3587048"/>
                  <a:ext cx="98516" cy="9906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3784ABB6-CFB5-A42C-FFDE-F1C1E42651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525" y="4222963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BEDA9517-51AB-2345-1BBE-BBC9F1280B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525" y="4222963"/>
                      <a:ext cx="106462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805E6360-902D-5805-276B-6B810F5AE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9201" y="3560380"/>
                  <a:ext cx="51598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20F8F4E6-86DE-F863-1470-312A9711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62006" y="3665973"/>
                  <a:ext cx="250371" cy="6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55171A07-EE87-798A-90E7-9DE454482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191" y="3665973"/>
                  <a:ext cx="0" cy="21874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76310558-6A02-62E1-6790-431401175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191" y="2581608"/>
                  <a:ext cx="0" cy="9940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A432196E-59C6-6D33-18B0-106B246F6B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2746" y="4237318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5E403480-A53A-1827-5A9D-39D7A68FAB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2746" y="4237318"/>
                      <a:ext cx="106462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テキスト ボックス 47">
                      <a:extLst>
                        <a:ext uri="{FF2B5EF4-FFF2-40B4-BE49-F238E27FC236}">
                          <a16:creationId xmlns:a16="http://schemas.microsoft.com/office/drawing/2014/main" id="{77C7CA8E-330C-A598-43B1-CC2097327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269" y="4697784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4538B66B-E812-CDDE-0BFF-99A18D8B50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269" y="4697784"/>
                      <a:ext cx="106462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テキスト ボックス 48">
                      <a:extLst>
                        <a:ext uri="{FF2B5EF4-FFF2-40B4-BE49-F238E27FC236}">
                          <a16:creationId xmlns:a16="http://schemas.microsoft.com/office/drawing/2014/main" id="{5618097D-CE62-05D5-352F-016B5166CE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4052" y="2745996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9E6EA20E-7EE5-7F66-7E6C-7975F45FCB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052" y="2745996"/>
                      <a:ext cx="106462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楕円 49">
                  <a:extLst>
                    <a:ext uri="{FF2B5EF4-FFF2-40B4-BE49-F238E27FC236}">
                      <a16:creationId xmlns:a16="http://schemas.microsoft.com/office/drawing/2014/main" id="{33CF08EB-A85E-2963-8803-F5342F144A5D}"/>
                    </a:ext>
                  </a:extLst>
                </p:cNvPr>
                <p:cNvSpPr/>
                <p:nvPr/>
              </p:nvSpPr>
              <p:spPr>
                <a:xfrm>
                  <a:off x="2680333" y="3583278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8338189C-47C4-31FA-94B2-BC106CCCF1FD}"/>
                    </a:ext>
                  </a:extLst>
                </p:cNvPr>
                <p:cNvSpPr/>
                <p:nvPr/>
              </p:nvSpPr>
              <p:spPr>
                <a:xfrm>
                  <a:off x="2720067" y="4682894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18B50FC-BB28-BA06-8C9C-8F523ECAB8D5}"/>
                    </a:ext>
                  </a:extLst>
                </p:cNvPr>
                <p:cNvSpPr/>
                <p:nvPr/>
              </p:nvSpPr>
              <p:spPr>
                <a:xfrm>
                  <a:off x="1925953" y="4070023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59E650C-2777-2604-E85A-E92D8B9D9BA3}"/>
                    </a:ext>
                  </a:extLst>
                </p:cNvPr>
                <p:cNvCxnSpPr/>
                <p:nvPr/>
              </p:nvCxnSpPr>
              <p:spPr>
                <a:xfrm>
                  <a:off x="2395400" y="2745996"/>
                  <a:ext cx="0" cy="9086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7557EDF4-D4F3-B25F-FC3D-5104FC50F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9030" y="2308433"/>
                      <a:ext cx="7894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49" name="テキスト ボックス 48">
                      <a:extLst>
                        <a:ext uri="{FF2B5EF4-FFF2-40B4-BE49-F238E27FC236}">
                          <a16:creationId xmlns:a16="http://schemas.microsoft.com/office/drawing/2014/main" id="{7F28ADE2-8AC8-76B4-95F0-8DEC3FC62E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9030" y="2308433"/>
                      <a:ext cx="78948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842A0567-FFD2-A2FC-A40B-273F0995211C}"/>
                    </a:ext>
                  </a:extLst>
                </p:cNvPr>
                <p:cNvSpPr/>
                <p:nvPr/>
              </p:nvSpPr>
              <p:spPr>
                <a:xfrm>
                  <a:off x="4157734" y="4908625"/>
                  <a:ext cx="555297" cy="52666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6" name="直線矢印コネクタ 55">
                  <a:extLst>
                    <a:ext uri="{FF2B5EF4-FFF2-40B4-BE49-F238E27FC236}">
                      <a16:creationId xmlns:a16="http://schemas.microsoft.com/office/drawing/2014/main" id="{55381A44-8D35-9E77-485C-A66E03F9EE1E}"/>
                    </a:ext>
                  </a:extLst>
                </p:cNvPr>
                <p:cNvCxnSpPr>
                  <a:stCxn id="55" idx="4"/>
                  <a:endCxn id="55" idx="0"/>
                </p:cNvCxnSpPr>
                <p:nvPr/>
              </p:nvCxnSpPr>
              <p:spPr>
                <a:xfrm flipV="1">
                  <a:off x="4435383" y="4908625"/>
                  <a:ext cx="0" cy="5266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0480F478-A81A-C911-A818-90CA56BBD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30732" y="4707878"/>
                  <a:ext cx="5294" cy="11277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1504C200-8F36-2E03-66E1-5F4636FF0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5422" y="4725694"/>
                  <a:ext cx="5294" cy="11277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テキスト ボックス 58">
                      <a:extLst>
                        <a:ext uri="{FF2B5EF4-FFF2-40B4-BE49-F238E27FC236}">
                          <a16:creationId xmlns:a16="http://schemas.microsoft.com/office/drawing/2014/main" id="{53ACB704-69D3-CA73-AB1C-C2CADF6135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8553" y="4606690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66" name="テキスト ボックス 65">
                      <a:extLst>
                        <a:ext uri="{FF2B5EF4-FFF2-40B4-BE49-F238E27FC236}">
                          <a16:creationId xmlns:a16="http://schemas.microsoft.com/office/drawing/2014/main" id="{DEA6C7BF-6870-40F3-73FB-B730781DF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553" y="4606690"/>
                      <a:ext cx="1064623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5E21F71A-D569-0E06-4008-CA3DCD451291}"/>
                    </a:ext>
                  </a:extLst>
                </p:cNvPr>
                <p:cNvSpPr/>
                <p:nvPr/>
              </p:nvSpPr>
              <p:spPr>
                <a:xfrm>
                  <a:off x="1920514" y="5795014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楕円 60">
                  <a:extLst>
                    <a:ext uri="{FF2B5EF4-FFF2-40B4-BE49-F238E27FC236}">
                      <a16:creationId xmlns:a16="http://schemas.microsoft.com/office/drawing/2014/main" id="{36887A12-B446-7618-1B73-FF357126EDE2}"/>
                    </a:ext>
                  </a:extLst>
                </p:cNvPr>
                <p:cNvSpPr/>
                <p:nvPr/>
              </p:nvSpPr>
              <p:spPr>
                <a:xfrm>
                  <a:off x="2726595" y="5790916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5FC75FFA-3343-8F1D-CD99-8BFDF3070B11}"/>
                    </a:ext>
                  </a:extLst>
                </p:cNvPr>
                <p:cNvSpPr/>
                <p:nvPr/>
              </p:nvSpPr>
              <p:spPr>
                <a:xfrm>
                  <a:off x="3500545" y="5786106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188D3509-771E-69FC-316C-9120662BE9C2}"/>
                  </a:ext>
                </a:extLst>
              </p:cNvPr>
              <p:cNvSpPr/>
              <p:nvPr/>
            </p:nvSpPr>
            <p:spPr>
              <a:xfrm>
                <a:off x="4247996" y="5253210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フローチャート: 組合せ 62">
              <a:extLst>
                <a:ext uri="{FF2B5EF4-FFF2-40B4-BE49-F238E27FC236}">
                  <a16:creationId xmlns:a16="http://schemas.microsoft.com/office/drawing/2014/main" id="{4FC5913E-7ED3-5AEF-C6AE-5C11CAE908DD}"/>
                </a:ext>
              </a:extLst>
            </p:cNvPr>
            <p:cNvSpPr/>
            <p:nvPr/>
          </p:nvSpPr>
          <p:spPr>
            <a:xfrm>
              <a:off x="8335945" y="5219198"/>
              <a:ext cx="564425" cy="219235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8EABF96-5F25-A087-996B-616E359DACF0}"/>
                    </a:ext>
                  </a:extLst>
                </p:cNvPr>
                <p:cNvSpPr txBox="1"/>
                <p:nvPr/>
              </p:nvSpPr>
              <p:spPr>
                <a:xfrm>
                  <a:off x="11321950" y="2396084"/>
                  <a:ext cx="789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8EABF96-5F25-A087-996B-616E359DA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1950" y="2396084"/>
                  <a:ext cx="7894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EAF493A-85EB-A0F4-4EFC-1200420DE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311883"/>
                  </p:ext>
                </p:extLst>
              </p:nvPr>
            </p:nvGraphicFramePr>
            <p:xfrm>
              <a:off x="651816" y="2644258"/>
              <a:ext cx="5303845" cy="14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769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1538910020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20866103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パターン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[mA]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[kΩ]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[V]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0.5 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 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0.925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0.045</a:t>
                          </a:r>
                          <a:r>
                            <a:rPr kumimoji="1" lang="ja-JP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20 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0.1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0.798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632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③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0.06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0.860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2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EAF493A-85EB-A0F4-4EFC-1200420DE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311883"/>
                  </p:ext>
                </p:extLst>
              </p:nvPr>
            </p:nvGraphicFramePr>
            <p:xfrm>
              <a:off x="651816" y="2644258"/>
              <a:ext cx="5303845" cy="14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769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1538910020"/>
                        </a:ext>
                      </a:extLst>
                    </a:gridCol>
                    <a:gridCol w="1060769">
                      <a:extLst>
                        <a:ext uri="{9D8B030D-6E8A-4147-A177-3AD203B41FA5}">
                          <a16:colId xmlns:a16="http://schemas.microsoft.com/office/drawing/2014/main" val="20866103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パターン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575" t="-11667" r="-30229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99429" t="-11667" r="-20057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1149" t="-11667" r="-10172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1149" t="-11667" r="-1724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0.5 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 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0.925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0.045</a:t>
                          </a:r>
                          <a:r>
                            <a:rPr kumimoji="1" lang="ja-JP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20 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0.1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0.798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63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③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0.06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0.860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2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表 64">
                <a:extLst>
                  <a:ext uri="{FF2B5EF4-FFF2-40B4-BE49-F238E27FC236}">
                    <a16:creationId xmlns:a16="http://schemas.microsoft.com/office/drawing/2014/main" id="{6676931D-F81E-0A7C-6FB6-08FF314A85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1711" y="4887253"/>
              <a:ext cx="4978038" cy="110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346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単位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226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212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表 64">
                <a:extLst>
                  <a:ext uri="{FF2B5EF4-FFF2-40B4-BE49-F238E27FC236}">
                    <a16:creationId xmlns:a16="http://schemas.microsoft.com/office/drawing/2014/main" id="{6676931D-F81E-0A7C-6FB6-08FF314A8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18379"/>
                  </p:ext>
                </p:extLst>
              </p:nvPr>
            </p:nvGraphicFramePr>
            <p:xfrm>
              <a:off x="921711" y="4887253"/>
              <a:ext cx="4978038" cy="110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346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単位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68" t="-109836" r="-20110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68" t="-209836" r="-20110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212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48F632B-2BD4-CE62-ED80-EA0426D5581A}"/>
              </a:ext>
            </a:extLst>
          </p:cNvPr>
          <p:cNvSpPr txBox="1"/>
          <p:nvPr/>
        </p:nvSpPr>
        <p:spPr>
          <a:xfrm>
            <a:off x="2594847" y="4475622"/>
            <a:ext cx="17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表２　各部の値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4B63D2D-812C-A773-CEE0-02534C6754F4}"/>
              </a:ext>
            </a:extLst>
          </p:cNvPr>
          <p:cNvSpPr txBox="1"/>
          <p:nvPr/>
        </p:nvSpPr>
        <p:spPr>
          <a:xfrm>
            <a:off x="2600188" y="2237217"/>
            <a:ext cx="22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lang="ja-JP" altLang="en-US" dirty="0"/>
              <a:t>１　試したパターン　</a:t>
            </a:r>
            <a:r>
              <a:rPr kumimoji="1" lang="ja-JP" altLang="en-US" dirty="0"/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682BF69-2241-B3A7-6E68-4F945A63F851}"/>
                  </a:ext>
                </a:extLst>
              </p:cNvPr>
              <p:cNvSpPr txBox="1"/>
              <p:nvPr/>
            </p:nvSpPr>
            <p:spPr>
              <a:xfrm>
                <a:off x="709208" y="1636355"/>
                <a:ext cx="5709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を変えて伝達インピーダンスを変化させた</a:t>
                </a: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682BF69-2241-B3A7-6E68-4F945A63F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08" y="1636355"/>
                <a:ext cx="5709331" cy="400110"/>
              </a:xfrm>
              <a:prstGeom prst="rect">
                <a:avLst/>
              </a:prstGeom>
              <a:blipFill>
                <a:blip r:embed="rId15"/>
                <a:stretch>
                  <a:fillRect l="-1067" t="-1060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90719E-F643-3A32-DC42-5F4581A28E68}"/>
              </a:ext>
            </a:extLst>
          </p:cNvPr>
          <p:cNvSpPr txBox="1"/>
          <p:nvPr/>
        </p:nvSpPr>
        <p:spPr>
          <a:xfrm>
            <a:off x="7483205" y="5472792"/>
            <a:ext cx="36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シミュレーションに用いた回路　</a:t>
            </a:r>
          </a:p>
        </p:txBody>
      </p:sp>
    </p:spTree>
    <p:extLst>
      <p:ext uri="{BB962C8B-B14F-4D97-AF65-F5344CB8AC3E}">
        <p14:creationId xmlns:p14="http://schemas.microsoft.com/office/powerpoint/2010/main" val="428388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23AFC28-9B6E-0E4C-BF14-3BE98C60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58" y="297971"/>
            <a:ext cx="10335684" cy="969963"/>
          </a:xfrm>
        </p:spPr>
        <p:txBody>
          <a:bodyPr/>
          <a:lstStyle/>
          <a:p>
            <a:r>
              <a:rPr lang="ja-JP" altLang="en-US" dirty="0"/>
              <a:t>１</a:t>
            </a:r>
            <a:r>
              <a:rPr kumimoji="1" lang="ja-JP" altLang="en-US" dirty="0"/>
              <a:t>．理論値とシミュレーション結果の比較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CC4C61-4EF0-8297-5E45-CE8C70B01125}"/>
              </a:ext>
            </a:extLst>
          </p:cNvPr>
          <p:cNvSpPr txBox="1"/>
          <p:nvPr/>
        </p:nvSpPr>
        <p:spPr>
          <a:xfrm>
            <a:off x="1013925" y="1387152"/>
            <a:ext cx="668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ac</a:t>
            </a:r>
            <a:r>
              <a:rPr lang="ja-JP" altLang="en-US" sz="2400" dirty="0"/>
              <a:t>解析の結果を示す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8321A9-B2EC-A041-DBA1-56FA65C5471A}"/>
                  </a:ext>
                </a:extLst>
              </p:cNvPr>
              <p:cNvSpPr txBox="1"/>
              <p:nvPr/>
            </p:nvSpPr>
            <p:spPr>
              <a:xfrm>
                <a:off x="231659" y="2102512"/>
                <a:ext cx="2067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 [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ja-JP" sz="2400" i="1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8321A9-B2EC-A041-DBA1-56FA65C5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59" y="2102512"/>
                <a:ext cx="2067661" cy="461665"/>
              </a:xfrm>
              <a:prstGeom prst="rect">
                <a:avLst/>
              </a:prstGeom>
              <a:blipFill>
                <a:blip r:embed="rId5"/>
                <a:stretch>
                  <a:fillRect l="-4425" t="-14474" r="-147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FB0E5C1-69C4-8229-AA3B-4779EC2F36EE}"/>
                  </a:ext>
                </a:extLst>
              </p:cNvPr>
              <p:cNvSpPr txBox="1"/>
              <p:nvPr/>
            </p:nvSpPr>
            <p:spPr>
              <a:xfrm>
                <a:off x="4161452" y="2095331"/>
                <a:ext cx="23593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②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=20 [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ja-JP" sz="2400" i="1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FB0E5C1-69C4-8229-AA3B-4779EC2F3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52" y="2095331"/>
                <a:ext cx="2359302" cy="461665"/>
              </a:xfrm>
              <a:prstGeom prst="rect">
                <a:avLst/>
              </a:prstGeom>
              <a:blipFill>
                <a:blip r:embed="rId6"/>
                <a:stretch>
                  <a:fillRect l="-4134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7A1A28C-EC34-69C7-16AB-0ED330828E47}"/>
                  </a:ext>
                </a:extLst>
              </p:cNvPr>
              <p:cNvSpPr txBox="1"/>
              <p:nvPr/>
            </p:nvSpPr>
            <p:spPr>
              <a:xfrm>
                <a:off x="7763069" y="2077151"/>
                <a:ext cx="23593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③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=15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7A1A28C-EC34-69C7-16AB-0ED33082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69" y="2077151"/>
                <a:ext cx="2359302" cy="461665"/>
              </a:xfrm>
              <a:prstGeom prst="rect">
                <a:avLst/>
              </a:prstGeom>
              <a:blipFill>
                <a:blip r:embed="rId7"/>
                <a:stretch>
                  <a:fillRect l="-3876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グラフ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487808"/>
              </p:ext>
            </p:extLst>
          </p:nvPr>
        </p:nvGraphicFramePr>
        <p:xfrm>
          <a:off x="132550" y="2538816"/>
          <a:ext cx="3951543" cy="246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グラフ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984617"/>
              </p:ext>
            </p:extLst>
          </p:nvPr>
        </p:nvGraphicFramePr>
        <p:xfrm>
          <a:off x="4084093" y="2564177"/>
          <a:ext cx="3678976" cy="24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1" name="グラフ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049139"/>
              </p:ext>
            </p:extLst>
          </p:nvPr>
        </p:nvGraphicFramePr>
        <p:xfrm>
          <a:off x="7763069" y="2564177"/>
          <a:ext cx="3629891" cy="24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6336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19AC-BF9C-7372-B7C9-FBAF948E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１．理論値とシミュレーション結果の比較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89BD75B-D8EC-47B1-62D1-984636E6E409}"/>
              </a:ext>
            </a:extLst>
          </p:cNvPr>
          <p:cNvSpPr txBox="1"/>
          <p:nvPr/>
        </p:nvSpPr>
        <p:spPr>
          <a:xfrm>
            <a:off x="7806809" y="5308750"/>
            <a:ext cx="24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2</a:t>
            </a:r>
            <a:r>
              <a:rPr kumimoji="1" lang="ja-JP" altLang="en-US" dirty="0"/>
              <a:t>　小信号等価回路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EE1F94-D108-D960-9764-4DC9AD4349E4}"/>
                  </a:ext>
                </a:extLst>
              </p:cNvPr>
              <p:cNvSpPr txBox="1"/>
              <p:nvPr/>
            </p:nvSpPr>
            <p:spPr>
              <a:xfrm>
                <a:off x="557151" y="2782204"/>
                <a:ext cx="5589428" cy="2197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ja-JP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ja-JP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EE1F94-D108-D960-9764-4DC9AD43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" y="2782204"/>
                <a:ext cx="5589428" cy="2197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D485FD-5672-52E9-E58B-8B57408A27E3}"/>
              </a:ext>
            </a:extLst>
          </p:cNvPr>
          <p:cNvSpPr txBox="1"/>
          <p:nvPr/>
        </p:nvSpPr>
        <p:spPr>
          <a:xfrm>
            <a:off x="357813" y="1757357"/>
            <a:ext cx="657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・図</a:t>
            </a:r>
            <a:r>
              <a:rPr kumimoji="1" lang="en-US" altLang="ja-JP" sz="2000" dirty="0"/>
              <a:t>2</a:t>
            </a:r>
            <a:r>
              <a:rPr lang="ja-JP" altLang="en-US" sz="2000" dirty="0"/>
              <a:t>に</a:t>
            </a:r>
            <a:r>
              <a:rPr kumimoji="1" lang="ja-JP" altLang="en-US" sz="2000" dirty="0"/>
              <a:t>小信号等価回路を示す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931278-FFFD-5FC0-35E2-5E6C1A072533}"/>
              </a:ext>
            </a:extLst>
          </p:cNvPr>
          <p:cNvGrpSpPr/>
          <p:nvPr/>
        </p:nvGrpSpPr>
        <p:grpSpPr>
          <a:xfrm>
            <a:off x="7286395" y="1476304"/>
            <a:ext cx="4609375" cy="3114663"/>
            <a:chOff x="7286395" y="1476304"/>
            <a:chExt cx="4609375" cy="3114663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720FE2A5-6518-A66D-E318-576661A91F8D}"/>
                </a:ext>
              </a:extLst>
            </p:cNvPr>
            <p:cNvGrpSpPr/>
            <p:nvPr/>
          </p:nvGrpSpPr>
          <p:grpSpPr>
            <a:xfrm>
              <a:off x="7286395" y="1511442"/>
              <a:ext cx="4200809" cy="3079525"/>
              <a:chOff x="1129561" y="3492769"/>
              <a:chExt cx="3967031" cy="2869128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7347BC91-E61B-9A0A-92F3-3AADDFD1C1A9}"/>
                  </a:ext>
                </a:extLst>
              </p:cNvPr>
              <p:cNvGrpSpPr/>
              <p:nvPr/>
            </p:nvGrpSpPr>
            <p:grpSpPr>
              <a:xfrm>
                <a:off x="1129561" y="3721883"/>
                <a:ext cx="3967031" cy="2640014"/>
                <a:chOff x="375633" y="4334872"/>
                <a:chExt cx="3330565" cy="2137774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070E8519-828D-117E-5E2A-4DEDEA102274}"/>
                    </a:ext>
                  </a:extLst>
                </p:cNvPr>
                <p:cNvSpPr/>
                <p:nvPr/>
              </p:nvSpPr>
              <p:spPr>
                <a:xfrm>
                  <a:off x="864601" y="4716317"/>
                  <a:ext cx="201581" cy="3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1" name="コネクタ: カギ線 70">
                  <a:extLst>
                    <a:ext uri="{FF2B5EF4-FFF2-40B4-BE49-F238E27FC236}">
                      <a16:creationId xmlns:a16="http://schemas.microsoft.com/office/drawing/2014/main" id="{77C27C3E-9ABD-C3A3-CB75-CF3687063D28}"/>
                    </a:ext>
                  </a:extLst>
                </p:cNvPr>
                <p:cNvCxnSpPr>
                  <a:stCxn id="70" idx="2"/>
                </p:cNvCxnSpPr>
                <p:nvPr/>
              </p:nvCxnSpPr>
              <p:spPr>
                <a:xfrm rot="16200000" flipH="1">
                  <a:off x="1077319" y="4999790"/>
                  <a:ext cx="348557" cy="572410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742C3ADD-9BE2-9882-8024-C8DAC4EF005C}"/>
                    </a:ext>
                  </a:extLst>
                </p:cNvPr>
                <p:cNvSpPr/>
                <p:nvPr/>
              </p:nvSpPr>
              <p:spPr>
                <a:xfrm>
                  <a:off x="1361639" y="4740967"/>
                  <a:ext cx="365562" cy="370748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3" name="直線矢印コネクタ 72">
                  <a:extLst>
                    <a:ext uri="{FF2B5EF4-FFF2-40B4-BE49-F238E27FC236}">
                      <a16:creationId xmlns:a16="http://schemas.microsoft.com/office/drawing/2014/main" id="{96D2D6DA-E329-5555-7EEB-04D46AB3AD87}"/>
                    </a:ext>
                  </a:extLst>
                </p:cNvPr>
                <p:cNvCxnSpPr>
                  <a:stCxn id="72" idx="0"/>
                  <a:endCxn id="72" idx="4"/>
                </p:cNvCxnSpPr>
                <p:nvPr/>
              </p:nvCxnSpPr>
              <p:spPr>
                <a:xfrm>
                  <a:off x="1544420" y="4740967"/>
                  <a:ext cx="0" cy="37074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410446D3-946C-41A9-6CF5-7531C3F91B5E}"/>
                    </a:ext>
                  </a:extLst>
                </p:cNvPr>
                <p:cNvCxnSpPr>
                  <a:cxnSpLocks/>
                  <a:stCxn id="72" idx="4"/>
                </p:cNvCxnSpPr>
                <p:nvPr/>
              </p:nvCxnSpPr>
              <p:spPr>
                <a:xfrm>
                  <a:off x="1544420" y="5111715"/>
                  <a:ext cx="0" cy="5118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FE24D984-645E-5A23-FDBC-33BA578BFEBC}"/>
                    </a:ext>
                  </a:extLst>
                </p:cNvPr>
                <p:cNvSpPr/>
                <p:nvPr/>
              </p:nvSpPr>
              <p:spPr>
                <a:xfrm>
                  <a:off x="1909740" y="5645435"/>
                  <a:ext cx="365562" cy="370748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6" name="直線矢印コネクタ 75">
                  <a:extLst>
                    <a:ext uri="{FF2B5EF4-FFF2-40B4-BE49-F238E27FC236}">
                      <a16:creationId xmlns:a16="http://schemas.microsoft.com/office/drawing/2014/main" id="{1DB119E3-5F2F-E48F-BF24-6C12EF4F0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2521" y="5651160"/>
                  <a:ext cx="5351" cy="391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8F03E62D-40F1-5D8B-CE61-7C496FAF57B2}"/>
                    </a:ext>
                  </a:extLst>
                </p:cNvPr>
                <p:cNvSpPr/>
                <p:nvPr/>
              </p:nvSpPr>
              <p:spPr>
                <a:xfrm>
                  <a:off x="1436358" y="5630405"/>
                  <a:ext cx="201581" cy="3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B9943526-C93F-F5FA-F602-018B9D7E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1272" y="4467144"/>
                  <a:ext cx="3164" cy="1345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コネクタ: カギ線 80">
                  <a:extLst>
                    <a:ext uri="{FF2B5EF4-FFF2-40B4-BE49-F238E27FC236}">
                      <a16:creationId xmlns:a16="http://schemas.microsoft.com/office/drawing/2014/main" id="{CE21AFCC-D2F9-20A8-A74B-04C0B972E36B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rot="16200000" flipV="1">
                  <a:off x="593746" y="4344671"/>
                  <a:ext cx="249173" cy="494120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コネクタ: カギ線 81">
                  <a:extLst>
                    <a:ext uri="{FF2B5EF4-FFF2-40B4-BE49-F238E27FC236}">
                      <a16:creationId xmlns:a16="http://schemas.microsoft.com/office/drawing/2014/main" id="{370A2D91-1834-3D87-7BD9-362D2C850F1A}"/>
                    </a:ext>
                  </a:extLst>
                </p:cNvPr>
                <p:cNvCxnSpPr>
                  <a:cxnSpLocks/>
                  <a:stCxn id="77" idx="2"/>
                </p:cNvCxnSpPr>
                <p:nvPr/>
              </p:nvCxnSpPr>
              <p:spPr>
                <a:xfrm rot="16200000" flipH="1">
                  <a:off x="1679135" y="5883819"/>
                  <a:ext cx="250898" cy="534870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コネクタ: カギ線 82">
                  <a:extLst>
                    <a:ext uri="{FF2B5EF4-FFF2-40B4-BE49-F238E27FC236}">
                      <a16:creationId xmlns:a16="http://schemas.microsoft.com/office/drawing/2014/main" id="{B13DBC92-0A23-2CA7-9DB8-B5E0A7127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737151" y="5275035"/>
                  <a:ext cx="169256" cy="541483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コネクタ: カギ線 83">
                  <a:extLst>
                    <a:ext uri="{FF2B5EF4-FFF2-40B4-BE49-F238E27FC236}">
                      <a16:creationId xmlns:a16="http://schemas.microsoft.com/office/drawing/2014/main" id="{1802669B-664E-83BC-821C-240192395FE4}"/>
                    </a:ext>
                  </a:extLst>
                </p:cNvPr>
                <p:cNvCxnSpPr>
                  <a:cxnSpLocks/>
                  <a:stCxn id="72" idx="0"/>
                </p:cNvCxnSpPr>
                <p:nvPr/>
              </p:nvCxnSpPr>
              <p:spPr>
                <a:xfrm rot="5400000" flipH="1" flipV="1">
                  <a:off x="2099677" y="3911888"/>
                  <a:ext cx="273823" cy="1384337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2B3C0F04-2A71-B567-9B37-AD8A74C2969F}"/>
                    </a:ext>
                  </a:extLst>
                </p:cNvPr>
                <p:cNvSpPr/>
                <p:nvPr/>
              </p:nvSpPr>
              <p:spPr>
                <a:xfrm>
                  <a:off x="2795010" y="4716317"/>
                  <a:ext cx="201581" cy="3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7195F359-A9E0-9820-99CD-DD24A948E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5566" y="5963932"/>
                  <a:ext cx="0" cy="5087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2DE11D90-B81A-026C-192D-6E71ADFCD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5800" y="5111714"/>
                  <a:ext cx="0" cy="716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0ECCFA33-913C-D56B-AAC5-E7DC77870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823" y="4430621"/>
                  <a:ext cx="0" cy="273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5BBBC249-7514-69F2-281F-388969DB94B4}"/>
                    </a:ext>
                  </a:extLst>
                </p:cNvPr>
                <p:cNvSpPr/>
                <p:nvPr/>
              </p:nvSpPr>
              <p:spPr>
                <a:xfrm>
                  <a:off x="1506700" y="5414165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4" name="直線コネクタ 93">
                  <a:extLst>
                    <a:ext uri="{FF2B5EF4-FFF2-40B4-BE49-F238E27FC236}">
                      <a16:creationId xmlns:a16="http://schemas.microsoft.com/office/drawing/2014/main" id="{E1A6D35C-5DF0-65DE-89C5-3845F3BD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3545" y="4463241"/>
                  <a:ext cx="4733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楕円 94">
                  <a:extLst>
                    <a:ext uri="{FF2B5EF4-FFF2-40B4-BE49-F238E27FC236}">
                      <a16:creationId xmlns:a16="http://schemas.microsoft.com/office/drawing/2014/main" id="{F640A7C5-4F19-2253-12E6-1D612340A945}"/>
                    </a:ext>
                  </a:extLst>
                </p:cNvPr>
                <p:cNvSpPr/>
                <p:nvPr/>
              </p:nvSpPr>
              <p:spPr>
                <a:xfrm>
                  <a:off x="3378781" y="4422062"/>
                  <a:ext cx="98516" cy="9906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楕円 95">
                  <a:extLst>
                    <a:ext uri="{FF2B5EF4-FFF2-40B4-BE49-F238E27FC236}">
                      <a16:creationId xmlns:a16="http://schemas.microsoft.com/office/drawing/2014/main" id="{30D73BE2-A96B-ED8D-22E9-80824A2BF14E}"/>
                    </a:ext>
                  </a:extLst>
                </p:cNvPr>
                <p:cNvSpPr/>
                <p:nvPr/>
              </p:nvSpPr>
              <p:spPr>
                <a:xfrm>
                  <a:off x="2864286" y="4422062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テキスト ボックス 96">
                      <a:extLst>
                        <a:ext uri="{FF2B5EF4-FFF2-40B4-BE49-F238E27FC236}">
                          <a16:creationId xmlns:a16="http://schemas.microsoft.com/office/drawing/2014/main" id="{8E21587E-88A7-1104-CAB0-A7811E836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8630" y="4334872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97" name="テキスト ボックス 96">
                      <a:extLst>
                        <a:ext uri="{FF2B5EF4-FFF2-40B4-BE49-F238E27FC236}">
                          <a16:creationId xmlns:a16="http://schemas.microsoft.com/office/drawing/2014/main" id="{8E21587E-88A7-1104-CAB0-A7811E836A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630" y="4334872"/>
                      <a:ext cx="106462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4F3B80C4-9F0A-71A0-8451-84D542E510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4741" y="4529938"/>
                      <a:ext cx="106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4F3B80C4-9F0A-71A0-8451-84D542E510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741" y="4529938"/>
                      <a:ext cx="106462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テキスト ボックス 98">
                      <a:extLst>
                        <a:ext uri="{FF2B5EF4-FFF2-40B4-BE49-F238E27FC236}">
                          <a16:creationId xmlns:a16="http://schemas.microsoft.com/office/drawing/2014/main" id="{0E1C77CA-6FC8-D396-3E33-F2C28EC02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1300" y="5384931"/>
                      <a:ext cx="1064623" cy="2786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99" name="テキスト ボックス 98">
                      <a:extLst>
                        <a:ext uri="{FF2B5EF4-FFF2-40B4-BE49-F238E27FC236}">
                          <a16:creationId xmlns:a16="http://schemas.microsoft.com/office/drawing/2014/main" id="{0E1C77CA-6FC8-D396-3E33-F2C28EC02E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1300" y="5384931"/>
                      <a:ext cx="1064623" cy="27863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テキスト ボックス 99">
                      <a:extLst>
                        <a:ext uri="{FF2B5EF4-FFF2-40B4-BE49-F238E27FC236}">
                          <a16:creationId xmlns:a16="http://schemas.microsoft.com/office/drawing/2014/main" id="{A96F0F94-FB36-1D78-F0A2-2029378669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9486" y="4690738"/>
                      <a:ext cx="8467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100" name="テキスト ボックス 99">
                      <a:extLst>
                        <a:ext uri="{FF2B5EF4-FFF2-40B4-BE49-F238E27FC236}">
                          <a16:creationId xmlns:a16="http://schemas.microsoft.com/office/drawing/2014/main" id="{A96F0F94-FB36-1D78-F0A2-2029378669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9486" y="4690738"/>
                      <a:ext cx="84671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テキスト ボックス 100">
                      <a:extLst>
                        <a:ext uri="{FF2B5EF4-FFF2-40B4-BE49-F238E27FC236}">
                          <a16:creationId xmlns:a16="http://schemas.microsoft.com/office/drawing/2014/main" id="{E6A43594-990B-80EF-AD93-B79A0181F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6712" y="5637118"/>
                      <a:ext cx="4641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dirty="0"/>
                    </a:p>
                  </p:txBody>
                </p:sp>
              </mc:Choice>
              <mc:Fallback xmlns="">
                <p:sp>
                  <p:nvSpPr>
                    <p:cNvPr id="101" name="テキスト ボックス 100">
                      <a:extLst>
                        <a:ext uri="{FF2B5EF4-FFF2-40B4-BE49-F238E27FC236}">
                          <a16:creationId xmlns:a16="http://schemas.microsoft.com/office/drawing/2014/main" id="{E6A43594-990B-80EF-AD93-B79A0181FC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6712" y="5637118"/>
                      <a:ext cx="46411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3" name="直線矢印コネクタ 102">
                  <a:extLst>
                    <a:ext uri="{FF2B5EF4-FFF2-40B4-BE49-F238E27FC236}">
                      <a16:creationId xmlns:a16="http://schemas.microsoft.com/office/drawing/2014/main" id="{6A131830-FA1C-1421-0375-FB212C3C9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0884" y="4590627"/>
                  <a:ext cx="0" cy="671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テキスト ボックス 103">
                      <a:extLst>
                        <a:ext uri="{FF2B5EF4-FFF2-40B4-BE49-F238E27FC236}">
                          <a16:creationId xmlns:a16="http://schemas.microsoft.com/office/drawing/2014/main" id="{B7D4C65E-54DB-8899-F8EA-8826CC559B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633" y="5207200"/>
                      <a:ext cx="7894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104" name="テキスト ボックス 103">
                      <a:extLst>
                        <a:ext uri="{FF2B5EF4-FFF2-40B4-BE49-F238E27FC236}">
                          <a16:creationId xmlns:a16="http://schemas.microsoft.com/office/drawing/2014/main" id="{B7D4C65E-54DB-8899-F8EA-8826CC559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633" y="5207200"/>
                      <a:ext cx="78948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C9F36E8-69C0-D112-001B-A9A4B525BD73}"/>
                  </a:ext>
                </a:extLst>
              </p:cNvPr>
              <p:cNvSpPr/>
              <p:nvPr/>
            </p:nvSpPr>
            <p:spPr>
              <a:xfrm>
                <a:off x="1780674" y="3809223"/>
                <a:ext cx="117342" cy="1223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891C8C92-55EF-C746-9676-3FB0F93FDF91}"/>
                  </a:ext>
                </a:extLst>
              </p:cNvPr>
              <p:cNvSpPr/>
              <p:nvPr/>
            </p:nvSpPr>
            <p:spPr>
              <a:xfrm>
                <a:off x="2481541" y="3834500"/>
                <a:ext cx="117342" cy="12233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A2854C96-C138-7424-19A7-F136D0598B56}"/>
                  </a:ext>
                </a:extLst>
              </p:cNvPr>
              <p:cNvSpPr txBox="1"/>
              <p:nvPr/>
            </p:nvSpPr>
            <p:spPr>
              <a:xfrm>
                <a:off x="2382828" y="3498151"/>
                <a:ext cx="37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DFEF97F-67AE-4BC7-49DD-C92327E941DC}"/>
                  </a:ext>
                </a:extLst>
              </p:cNvPr>
              <p:cNvSpPr txBox="1"/>
              <p:nvPr/>
            </p:nvSpPr>
            <p:spPr>
              <a:xfrm>
                <a:off x="2470353" y="4768735"/>
                <a:ext cx="32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E</a:t>
                </a: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50098BC3-692C-CAE7-314F-1B23FB9A9B43}"/>
                  </a:ext>
                </a:extLst>
              </p:cNvPr>
              <p:cNvSpPr txBox="1"/>
              <p:nvPr/>
            </p:nvSpPr>
            <p:spPr>
              <a:xfrm>
                <a:off x="1612057" y="3492769"/>
                <a:ext cx="37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79E44D5-A67A-3158-6BF1-1DA58A6CF52D}"/>
                    </a:ext>
                  </a:extLst>
                </p:cNvPr>
                <p:cNvSpPr txBox="1"/>
                <p:nvPr/>
              </p:nvSpPr>
              <p:spPr>
                <a:xfrm>
                  <a:off x="10552972" y="1476304"/>
                  <a:ext cx="1342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79E44D5-A67A-3158-6BF1-1DA58A6CF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2972" y="1476304"/>
                  <a:ext cx="13427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FE2AE10E-0D48-BE55-02ED-3BA79FBD7B05}"/>
              </a:ext>
            </a:extLst>
          </p:cNvPr>
          <p:cNvSpPr/>
          <p:nvPr/>
        </p:nvSpPr>
        <p:spPr>
          <a:xfrm>
            <a:off x="9372135" y="4240881"/>
            <a:ext cx="124257" cy="1313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22E1526-E608-A730-42F2-1D137F29D957}"/>
              </a:ext>
            </a:extLst>
          </p:cNvPr>
          <p:cNvCxnSpPr/>
          <p:nvPr/>
        </p:nvCxnSpPr>
        <p:spPr bwMode="auto">
          <a:xfrm>
            <a:off x="7077342" y="3738465"/>
            <a:ext cx="69367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D574AE-7E08-CFA8-00A1-5FDDE4314EEF}"/>
              </a:ext>
            </a:extLst>
          </p:cNvPr>
          <p:cNvCxnSpPr/>
          <p:nvPr/>
        </p:nvCxnSpPr>
        <p:spPr bwMode="auto">
          <a:xfrm>
            <a:off x="7178596" y="3842397"/>
            <a:ext cx="496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8F02AD5-C8D7-F457-658A-539DBE60A208}"/>
              </a:ext>
            </a:extLst>
          </p:cNvPr>
          <p:cNvCxnSpPr/>
          <p:nvPr/>
        </p:nvCxnSpPr>
        <p:spPr bwMode="auto">
          <a:xfrm>
            <a:off x="7274913" y="3937022"/>
            <a:ext cx="33283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03369CA-6BE0-6C77-CC5B-49E8064AA7FC}"/>
              </a:ext>
            </a:extLst>
          </p:cNvPr>
          <p:cNvCxnSpPr/>
          <p:nvPr/>
        </p:nvCxnSpPr>
        <p:spPr bwMode="auto">
          <a:xfrm>
            <a:off x="9079128" y="4606212"/>
            <a:ext cx="69367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C21907-F92D-1B51-8094-D68F102CAC1D}"/>
              </a:ext>
            </a:extLst>
          </p:cNvPr>
          <p:cNvCxnSpPr/>
          <p:nvPr/>
        </p:nvCxnSpPr>
        <p:spPr bwMode="auto">
          <a:xfrm>
            <a:off x="9180382" y="4710144"/>
            <a:ext cx="496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F1DC4B6-1497-83B7-D8C8-99ED56BFAFA7}"/>
              </a:ext>
            </a:extLst>
          </p:cNvPr>
          <p:cNvCxnSpPr/>
          <p:nvPr/>
        </p:nvCxnSpPr>
        <p:spPr bwMode="auto">
          <a:xfrm>
            <a:off x="9276699" y="4804769"/>
            <a:ext cx="33283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F888221-FD41-E49D-478A-07FEE0EA0459}"/>
              </a:ext>
            </a:extLst>
          </p:cNvPr>
          <p:cNvCxnSpPr/>
          <p:nvPr/>
        </p:nvCxnSpPr>
        <p:spPr bwMode="auto">
          <a:xfrm>
            <a:off x="10138134" y="3738465"/>
            <a:ext cx="69367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D8EFE9F-31D6-30D2-E01F-74E06563505A}"/>
              </a:ext>
            </a:extLst>
          </p:cNvPr>
          <p:cNvCxnSpPr/>
          <p:nvPr/>
        </p:nvCxnSpPr>
        <p:spPr bwMode="auto">
          <a:xfrm>
            <a:off x="10239388" y="3842397"/>
            <a:ext cx="496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27D8B9-1377-D8FD-EFBE-73B3F05F7052}"/>
              </a:ext>
            </a:extLst>
          </p:cNvPr>
          <p:cNvCxnSpPr/>
          <p:nvPr/>
        </p:nvCxnSpPr>
        <p:spPr bwMode="auto">
          <a:xfrm>
            <a:off x="10335705" y="3937022"/>
            <a:ext cx="33283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857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E96CE4B-A871-4A19-5B30-5840C2A9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58" y="297971"/>
            <a:ext cx="10335684" cy="969963"/>
          </a:xfrm>
        </p:spPr>
        <p:txBody>
          <a:bodyPr/>
          <a:lstStyle/>
          <a:p>
            <a:r>
              <a:rPr kumimoji="1" lang="ja-JP" altLang="en-US" dirty="0"/>
              <a:t>１．</a:t>
            </a:r>
            <a:r>
              <a:rPr lang="ja-JP" altLang="en-US" dirty="0"/>
              <a:t>理論値とシミュレーション結果の比較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C52D922-BD51-5324-73DE-578F72FED40F}"/>
                  </a:ext>
                </a:extLst>
              </p:cNvPr>
              <p:cNvSpPr txBox="1"/>
              <p:nvPr/>
            </p:nvSpPr>
            <p:spPr>
              <a:xfrm>
                <a:off x="989045" y="1368490"/>
                <a:ext cx="37260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C52D922-BD51-5324-73DE-578F72FE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5" y="1368490"/>
                <a:ext cx="3726024" cy="830997"/>
              </a:xfrm>
              <a:prstGeom prst="rect">
                <a:avLst/>
              </a:prstGeom>
              <a:blipFill>
                <a:blip r:embed="rId2"/>
                <a:stretch>
                  <a:fillRect l="-2455" t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761006-E9CE-761C-9144-A5D7468F16D0}"/>
                  </a:ext>
                </a:extLst>
              </p:cNvPr>
              <p:cNvSpPr txBox="1"/>
              <p:nvPr/>
            </p:nvSpPr>
            <p:spPr>
              <a:xfrm>
                <a:off x="2304661" y="2023951"/>
                <a:ext cx="7582678" cy="389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000" dirty="0"/>
                  <a:t>バイポーラトランジスタ単体のシミュレーションから求めた</a:t>
                </a:r>
                <a:endParaRPr kumimoji="1" lang="en-US" altLang="ja-JP" sz="2000" dirty="0"/>
              </a:p>
              <a:p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endParaRPr kumimoji="1" lang="en-US" altLang="ja-JP" sz="2000" dirty="0"/>
              </a:p>
              <a:p>
                <a:r>
                  <a:rPr kumimoji="1" lang="en-US" altLang="ja-JP" sz="2000" dirty="0"/>
                  <a:t>IHP</a:t>
                </a:r>
                <a:r>
                  <a:rPr kumimoji="1" lang="ja-JP" altLang="en-US" sz="2000" dirty="0"/>
                  <a:t>のバイポーラトランジスタのコレクタ電流は</a:t>
                </a:r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000" b="0" dirty="0"/>
              </a:p>
              <a:p>
                <a:r>
                  <a:rPr kumimoji="1" lang="ja-JP" altLang="en-US" sz="2000" dirty="0"/>
                  <a:t>と表される。両辺対数を取ると</a:t>
                </a:r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𝑙𝑜𝑔𝑒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b="0" dirty="0"/>
                  <a:t>となるので、エクセルで傾きを計算し、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000" b="0" dirty="0"/>
                  <a:t>を求めた</a:t>
                </a:r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761006-E9CE-761C-9144-A5D7468F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61" y="2023951"/>
                <a:ext cx="7582678" cy="3891706"/>
              </a:xfrm>
              <a:prstGeom prst="rect">
                <a:avLst/>
              </a:prstGeom>
              <a:blipFill>
                <a:blip r:embed="rId3"/>
                <a:stretch>
                  <a:fillRect l="-804" t="-1097" b="-15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8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F51B448-136F-EAE3-3D72-93CD9DC45C1A}"/>
                  </a:ext>
                </a:extLst>
              </p:cNvPr>
              <p:cNvSpPr txBox="1"/>
              <p:nvPr/>
            </p:nvSpPr>
            <p:spPr>
              <a:xfrm>
                <a:off x="-66615" y="2339121"/>
                <a:ext cx="3641088" cy="261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𝐶𝑄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𝐶𝑄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000" b="0" dirty="0">
                    <a:latin typeface="Cambria Math" panose="02040503050406030204" pitchFamily="18" charset="0"/>
                  </a:rPr>
                  <a:t>動作点のコレクタ電流</a:t>
                </a:r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000" dirty="0"/>
                  <a:t>熱電圧（＝</a:t>
                </a:r>
                <a:r>
                  <a:rPr kumimoji="1" lang="en-US" altLang="ja-JP" sz="2000" dirty="0"/>
                  <a:t>26 [mV]:300K</a:t>
                </a:r>
                <a:r>
                  <a:rPr kumimoji="1" lang="ja-JP" altLang="en-US" sz="2000" dirty="0"/>
                  <a:t>）</a:t>
                </a:r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000" dirty="0"/>
                  <a:t>電流増幅率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F51B448-136F-EAE3-3D72-93CD9DC45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15" y="2339121"/>
                <a:ext cx="3641088" cy="2615973"/>
              </a:xfrm>
              <a:prstGeom prst="rect">
                <a:avLst/>
              </a:prstGeom>
              <a:blipFill>
                <a:blip r:embed="rId2"/>
                <a:stretch>
                  <a:fillRect b="-2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5C1FC44B-18FB-0470-C8F3-F8C379C13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548239"/>
                  </p:ext>
                </p:extLst>
              </p:nvPr>
            </p:nvGraphicFramePr>
            <p:xfrm>
              <a:off x="3184850" y="1888114"/>
              <a:ext cx="871894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270">
                      <a:extLst>
                        <a:ext uri="{9D8B030D-6E8A-4147-A177-3AD203B41FA5}">
                          <a16:colId xmlns:a16="http://schemas.microsoft.com/office/drawing/2014/main" val="2190155244"/>
                        </a:ext>
                      </a:extLst>
                    </a:gridCol>
                    <a:gridCol w="852270">
                      <a:extLst>
                        <a:ext uri="{9D8B030D-6E8A-4147-A177-3AD203B41FA5}">
                          <a16:colId xmlns:a16="http://schemas.microsoft.com/office/drawing/2014/main" val="1767830994"/>
                        </a:ext>
                      </a:extLst>
                    </a:gridCol>
                    <a:gridCol w="998942">
                      <a:extLst>
                        <a:ext uri="{9D8B030D-6E8A-4147-A177-3AD203B41FA5}">
                          <a16:colId xmlns:a16="http://schemas.microsoft.com/office/drawing/2014/main" val="3877532126"/>
                        </a:ext>
                      </a:extLst>
                    </a:gridCol>
                    <a:gridCol w="998941">
                      <a:extLst>
                        <a:ext uri="{9D8B030D-6E8A-4147-A177-3AD203B41FA5}">
                          <a16:colId xmlns:a16="http://schemas.microsoft.com/office/drawing/2014/main" val="3741441314"/>
                        </a:ext>
                      </a:extLst>
                    </a:gridCol>
                    <a:gridCol w="618394">
                      <a:extLst>
                        <a:ext uri="{9D8B030D-6E8A-4147-A177-3AD203B41FA5}">
                          <a16:colId xmlns:a16="http://schemas.microsoft.com/office/drawing/2014/main" val="1050556833"/>
                        </a:ext>
                      </a:extLst>
                    </a:gridCol>
                    <a:gridCol w="802722">
                      <a:extLst>
                        <a:ext uri="{9D8B030D-6E8A-4147-A177-3AD203B41FA5}">
                          <a16:colId xmlns:a16="http://schemas.microsoft.com/office/drawing/2014/main" val="2707294501"/>
                        </a:ext>
                      </a:extLst>
                    </a:gridCol>
                    <a:gridCol w="1195163">
                      <a:extLst>
                        <a:ext uri="{9D8B030D-6E8A-4147-A177-3AD203B41FA5}">
                          <a16:colId xmlns:a16="http://schemas.microsoft.com/office/drawing/2014/main" val="1463730426"/>
                        </a:ext>
                      </a:extLst>
                    </a:gridCol>
                    <a:gridCol w="1046511">
                      <a:extLst>
                        <a:ext uri="{9D8B030D-6E8A-4147-A177-3AD203B41FA5}">
                          <a16:colId xmlns:a16="http://schemas.microsoft.com/office/drawing/2014/main" val="1094386891"/>
                        </a:ext>
                      </a:extLst>
                    </a:gridCol>
                    <a:gridCol w="1353728">
                      <a:extLst>
                        <a:ext uri="{9D8B030D-6E8A-4147-A177-3AD203B41FA5}">
                          <a16:colId xmlns:a16="http://schemas.microsoft.com/office/drawing/2014/main" val="1703457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パターン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sz="160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[V]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𝑪𝑸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[μA] 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ja-JP" alt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[mS]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[</a:t>
                          </a:r>
                          <a:r>
                            <a:rPr kumimoji="1" lang="en-US" altLang="ja-JP" sz="160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sz="140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884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0.875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500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473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2.58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62.6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861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9134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0.793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647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1.08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404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2.76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1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③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640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1.10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2.10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305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10.2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70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5C1FC44B-18FB-0470-C8F3-F8C379C13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548239"/>
                  </p:ext>
                </p:extLst>
              </p:nvPr>
            </p:nvGraphicFramePr>
            <p:xfrm>
              <a:off x="3184850" y="1888114"/>
              <a:ext cx="871894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270">
                      <a:extLst>
                        <a:ext uri="{9D8B030D-6E8A-4147-A177-3AD203B41FA5}">
                          <a16:colId xmlns:a16="http://schemas.microsoft.com/office/drawing/2014/main" val="2190155244"/>
                        </a:ext>
                      </a:extLst>
                    </a:gridCol>
                    <a:gridCol w="852270">
                      <a:extLst>
                        <a:ext uri="{9D8B030D-6E8A-4147-A177-3AD203B41FA5}">
                          <a16:colId xmlns:a16="http://schemas.microsoft.com/office/drawing/2014/main" val="1767830994"/>
                        </a:ext>
                      </a:extLst>
                    </a:gridCol>
                    <a:gridCol w="998942">
                      <a:extLst>
                        <a:ext uri="{9D8B030D-6E8A-4147-A177-3AD203B41FA5}">
                          <a16:colId xmlns:a16="http://schemas.microsoft.com/office/drawing/2014/main" val="3877532126"/>
                        </a:ext>
                      </a:extLst>
                    </a:gridCol>
                    <a:gridCol w="998941">
                      <a:extLst>
                        <a:ext uri="{9D8B030D-6E8A-4147-A177-3AD203B41FA5}">
                          <a16:colId xmlns:a16="http://schemas.microsoft.com/office/drawing/2014/main" val="3741441314"/>
                        </a:ext>
                      </a:extLst>
                    </a:gridCol>
                    <a:gridCol w="618394">
                      <a:extLst>
                        <a:ext uri="{9D8B030D-6E8A-4147-A177-3AD203B41FA5}">
                          <a16:colId xmlns:a16="http://schemas.microsoft.com/office/drawing/2014/main" val="1050556833"/>
                        </a:ext>
                      </a:extLst>
                    </a:gridCol>
                    <a:gridCol w="802722">
                      <a:extLst>
                        <a:ext uri="{9D8B030D-6E8A-4147-A177-3AD203B41FA5}">
                          <a16:colId xmlns:a16="http://schemas.microsoft.com/office/drawing/2014/main" val="2707294501"/>
                        </a:ext>
                      </a:extLst>
                    </a:gridCol>
                    <a:gridCol w="1195163">
                      <a:extLst>
                        <a:ext uri="{9D8B030D-6E8A-4147-A177-3AD203B41FA5}">
                          <a16:colId xmlns:a16="http://schemas.microsoft.com/office/drawing/2014/main" val="1463730426"/>
                        </a:ext>
                      </a:extLst>
                    </a:gridCol>
                    <a:gridCol w="1046511">
                      <a:extLst>
                        <a:ext uri="{9D8B030D-6E8A-4147-A177-3AD203B41FA5}">
                          <a16:colId xmlns:a16="http://schemas.microsoft.com/office/drawing/2014/main" val="1094386891"/>
                        </a:ext>
                      </a:extLst>
                    </a:gridCol>
                    <a:gridCol w="1353728">
                      <a:extLst>
                        <a:ext uri="{9D8B030D-6E8A-4147-A177-3AD203B41FA5}">
                          <a16:colId xmlns:a16="http://schemas.microsoft.com/office/drawing/2014/main" val="1703457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パターン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14" t="-3279" r="-8235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1341" t="-3279" r="-60304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1341" t="-3279" r="-50304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2970" t="-3279" r="-7168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879" t="-3279" r="-4484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9592" t="-3279" r="-2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488" t="-3279" r="-1302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5045" t="-3279" r="-9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884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0.875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500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473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2.58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62.6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861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9134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0.793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647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1.08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404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2.76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1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③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640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1.10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2.10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305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10.2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70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35C0F3-3112-4798-FF57-1D2518BD7EA4}"/>
              </a:ext>
            </a:extLst>
          </p:cNvPr>
          <p:cNvSpPr txBox="1"/>
          <p:nvPr/>
        </p:nvSpPr>
        <p:spPr>
          <a:xfrm>
            <a:off x="5925974" y="1359919"/>
            <a:ext cx="288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lang="ja-JP" altLang="en-US" dirty="0"/>
              <a:t>理論式から求めた値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133B0662-4674-8F16-8143-F78F8488C3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858260"/>
                  </p:ext>
                </p:extLst>
              </p:nvPr>
            </p:nvGraphicFramePr>
            <p:xfrm>
              <a:off x="6982901" y="3922740"/>
              <a:ext cx="492089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4490">
                      <a:extLst>
                        <a:ext uri="{9D8B030D-6E8A-4147-A177-3AD203B41FA5}">
                          <a16:colId xmlns:a16="http://schemas.microsoft.com/office/drawing/2014/main" val="3131145515"/>
                        </a:ext>
                      </a:extLst>
                    </a:gridCol>
                    <a:gridCol w="1195200">
                      <a:extLst>
                        <a:ext uri="{9D8B030D-6E8A-4147-A177-3AD203B41FA5}">
                          <a16:colId xmlns:a16="http://schemas.microsoft.com/office/drawing/2014/main" val="2207854829"/>
                        </a:ext>
                      </a:extLst>
                    </a:gridCol>
                    <a:gridCol w="1047600">
                      <a:extLst>
                        <a:ext uri="{9D8B030D-6E8A-4147-A177-3AD203B41FA5}">
                          <a16:colId xmlns:a16="http://schemas.microsoft.com/office/drawing/2014/main" val="1154864015"/>
                        </a:ext>
                      </a:extLst>
                    </a:gridCol>
                    <a:gridCol w="1353600">
                      <a:extLst>
                        <a:ext uri="{9D8B030D-6E8A-4147-A177-3AD203B41FA5}">
                          <a16:colId xmlns:a16="http://schemas.microsoft.com/office/drawing/2014/main" val="37119399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kumimoji="1" lang="en-US" altLang="ja-JP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[mS]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sz="140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113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10.5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35.7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58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1.57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2.71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037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2.01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300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10.01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045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133B0662-4674-8F16-8143-F78F8488C3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858260"/>
                  </p:ext>
                </p:extLst>
              </p:nvPr>
            </p:nvGraphicFramePr>
            <p:xfrm>
              <a:off x="6982901" y="3922740"/>
              <a:ext cx="492089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4490">
                      <a:extLst>
                        <a:ext uri="{9D8B030D-6E8A-4147-A177-3AD203B41FA5}">
                          <a16:colId xmlns:a16="http://schemas.microsoft.com/office/drawing/2014/main" val="3131145515"/>
                        </a:ext>
                      </a:extLst>
                    </a:gridCol>
                    <a:gridCol w="1195200">
                      <a:extLst>
                        <a:ext uri="{9D8B030D-6E8A-4147-A177-3AD203B41FA5}">
                          <a16:colId xmlns:a16="http://schemas.microsoft.com/office/drawing/2014/main" val="2207854829"/>
                        </a:ext>
                      </a:extLst>
                    </a:gridCol>
                    <a:gridCol w="1047600">
                      <a:extLst>
                        <a:ext uri="{9D8B030D-6E8A-4147-A177-3AD203B41FA5}">
                          <a16:colId xmlns:a16="http://schemas.microsoft.com/office/drawing/2014/main" val="1154864015"/>
                        </a:ext>
                      </a:extLst>
                    </a:gridCol>
                    <a:gridCol w="1353600">
                      <a:extLst>
                        <a:ext uri="{9D8B030D-6E8A-4147-A177-3AD203B41FA5}">
                          <a16:colId xmlns:a16="http://schemas.microsoft.com/office/drawing/2014/main" val="371193996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1" t="-8333" r="-27327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0660" t="-8333" r="-20101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1279" t="-8333" r="-13023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4414" t="-8333" r="-90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113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10.5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35.7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58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1.57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2.71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037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15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2.01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300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10.01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045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4382F8-316F-13DD-DAFD-F088C83DE8A0}"/>
              </a:ext>
            </a:extLst>
          </p:cNvPr>
          <p:cNvSpPr txBox="1"/>
          <p:nvPr/>
        </p:nvSpPr>
        <p:spPr>
          <a:xfrm>
            <a:off x="7184300" y="3528995"/>
            <a:ext cx="451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lang="en-US" altLang="ja-JP" dirty="0"/>
              <a:t>4</a:t>
            </a:r>
            <a:r>
              <a:rPr kumimoji="1" lang="ja-JP" altLang="en-US" dirty="0"/>
              <a:t>　</a:t>
            </a:r>
            <a:r>
              <a:rPr lang="ja-JP" altLang="en-US" dirty="0"/>
              <a:t>シミュレーション結果から求めた値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5C4596B-0F7D-005A-2B9A-9BDAC96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58" y="297971"/>
            <a:ext cx="10335684" cy="969963"/>
          </a:xfrm>
        </p:spPr>
        <p:txBody>
          <a:bodyPr/>
          <a:lstStyle/>
          <a:p>
            <a:r>
              <a:rPr lang="ja-JP" altLang="en-US" dirty="0"/>
              <a:t>１．理論値とシミュレーション結果の比較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923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２．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ja-JP" altLang="en-US" dirty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5280428" cy="4779963"/>
              </a:xfrm>
            </p:spPr>
            <p:txBody>
              <a:bodyPr/>
              <a:lstStyle/>
              <a:p>
                <a:r>
                  <a:rPr lang="ja-JP" altLang="en-US" dirty="0"/>
                  <a:t>・ギルバートセルの入力抵抗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𝑔𝑐</m:t>
                        </m:r>
                      </m:sub>
                    </m:sSub>
                  </m:oMath>
                </a14:m>
                <a:r>
                  <a:rPr lang="ja-JP" altLang="en-US" dirty="0"/>
                  <a:t>、</a:t>
                </a:r>
                <a:endParaRPr lang="en-US" altLang="ja-JP" dirty="0"/>
              </a:p>
              <a:p>
                <a:r>
                  <a:rPr lang="ja-JP" altLang="en-US" dirty="0"/>
                  <a:t>　コレクタ容量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ja-JP" altLang="en-US" dirty="0"/>
                  <a:t>、エミッタ容量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ja-JP" altLang="en-US" dirty="0"/>
                  <a:t>を</a:t>
                </a:r>
                <a:endParaRPr lang="en-US" altLang="ja-JP" dirty="0"/>
              </a:p>
              <a:p>
                <a:r>
                  <a:rPr lang="ja-JP" altLang="en-US" dirty="0"/>
                  <a:t>　小信号等価回路に追加した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//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𝐶𝐵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f>
                            <m:fPr>
                              <m:ctrlP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1800" i="1" dirty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  <m:f>
                                <m:f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ja-JP" altLang="en-US" sz="1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周波数が高くなると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𝐶𝐵</m:t>
                            </m:r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/>
                  <a:t>が低下</a:t>
                </a:r>
                <a:endParaRPr kumimoji="1" lang="en-US" altLang="ja-JP" dirty="0"/>
              </a:p>
              <a:p>
                <a:r>
                  <a:rPr lang="ja-JP" altLang="en-US" dirty="0"/>
                  <a:t>→伝達インピーダンスが低下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5280428" cy="4779963"/>
              </a:xfrm>
              <a:blipFill>
                <a:blip r:embed="rId3"/>
                <a:stretch>
                  <a:fillRect l="-1730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/>
          <p:cNvGrpSpPr/>
          <p:nvPr/>
        </p:nvGrpSpPr>
        <p:grpSpPr>
          <a:xfrm>
            <a:off x="6248736" y="1539229"/>
            <a:ext cx="5847313" cy="3602355"/>
            <a:chOff x="5808161" y="541702"/>
            <a:chExt cx="5847313" cy="3602355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F7A1637C-A112-374D-F188-9C02A230E20A}"/>
                </a:ext>
              </a:extLst>
            </p:cNvPr>
            <p:cNvCxnSpPr>
              <a:cxnSpLocks/>
            </p:cNvCxnSpPr>
            <p:nvPr/>
          </p:nvCxnSpPr>
          <p:spPr>
            <a:xfrm>
              <a:off x="7870232" y="1159945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1CB1892-1619-E71B-1324-08DAD30B4001}"/>
                </a:ext>
              </a:extLst>
            </p:cNvPr>
            <p:cNvCxnSpPr>
              <a:cxnSpLocks/>
            </p:cNvCxnSpPr>
            <p:nvPr/>
          </p:nvCxnSpPr>
          <p:spPr>
            <a:xfrm>
              <a:off x="7157056" y="1153520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360758A3-94D4-2153-1F06-6D1BE3FAED5F}"/>
                </a:ext>
              </a:extLst>
            </p:cNvPr>
            <p:cNvGrpSpPr/>
            <p:nvPr/>
          </p:nvGrpSpPr>
          <p:grpSpPr>
            <a:xfrm>
              <a:off x="6098805" y="688782"/>
              <a:ext cx="5556669" cy="3274557"/>
              <a:chOff x="866702" y="2162087"/>
              <a:chExt cx="5153139" cy="2909902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84930C25-9F4F-83BC-B678-121BCE673146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flipH="1">
                <a:off x="5263151" y="2565399"/>
                <a:ext cx="1683" cy="338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A59BD907-34DB-D75C-420A-760C0F9BA2C8}"/>
                  </a:ext>
                </a:extLst>
              </p:cNvPr>
              <p:cNvGrpSpPr/>
              <p:nvPr/>
            </p:nvGrpSpPr>
            <p:grpSpPr>
              <a:xfrm>
                <a:off x="866702" y="2162087"/>
                <a:ext cx="4808080" cy="2909902"/>
                <a:chOff x="919995" y="1669568"/>
                <a:chExt cx="5564410" cy="3340045"/>
              </a:xfrm>
            </p:grpSpPr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50B5B53-CC2C-9479-2CDC-FC32B30D1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8600" y="2145620"/>
                  <a:ext cx="1124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CA6284E9-E78D-8235-D156-2B6F59806616}"/>
                    </a:ext>
                  </a:extLst>
                </p:cNvPr>
                <p:cNvGrpSpPr/>
                <p:nvPr/>
              </p:nvGrpSpPr>
              <p:grpSpPr>
                <a:xfrm>
                  <a:off x="919995" y="1669568"/>
                  <a:ext cx="5564410" cy="3340045"/>
                  <a:chOff x="1692329" y="1872035"/>
                  <a:chExt cx="5564410" cy="3340045"/>
                </a:xfrm>
              </p:grpSpPr>
              <p:sp>
                <p:nvSpPr>
                  <p:cNvPr id="80" name="正方形/長方形 79">
                    <a:extLst>
                      <a:ext uri="{FF2B5EF4-FFF2-40B4-BE49-F238E27FC236}">
                        <a16:creationId xmlns:a16="http://schemas.microsoft.com/office/drawing/2014/main" id="{45753872-106C-6C93-288B-B82303EAB2DF}"/>
                      </a:ext>
                    </a:extLst>
                  </p:cNvPr>
                  <p:cNvSpPr/>
                  <p:nvPr/>
                </p:nvSpPr>
                <p:spPr>
                  <a:xfrm>
                    <a:off x="2697479" y="2723872"/>
                    <a:ext cx="261258" cy="5009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楕円 80">
                    <a:extLst>
                      <a:ext uri="{FF2B5EF4-FFF2-40B4-BE49-F238E27FC236}">
                        <a16:creationId xmlns:a16="http://schemas.microsoft.com/office/drawing/2014/main" id="{66A2DABE-E835-7467-F41F-440758051C7A}"/>
                      </a:ext>
                    </a:extLst>
                  </p:cNvPr>
                  <p:cNvSpPr/>
                  <p:nvPr/>
                </p:nvSpPr>
                <p:spPr>
                  <a:xfrm>
                    <a:off x="3879670" y="2723872"/>
                    <a:ext cx="431074" cy="43960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2" name="直線矢印コネクタ 81">
                    <a:extLst>
                      <a:ext uri="{FF2B5EF4-FFF2-40B4-BE49-F238E27FC236}">
                        <a16:creationId xmlns:a16="http://schemas.microsoft.com/office/drawing/2014/main" id="{B623E89B-9690-650D-E8EF-4A3D04C16845}"/>
                      </a:ext>
                    </a:extLst>
                  </p:cNvPr>
                  <p:cNvCxnSpPr>
                    <a:cxnSpLocks/>
                    <a:stCxn id="81" idx="0"/>
                    <a:endCxn id="81" idx="4"/>
                  </p:cNvCxnSpPr>
                  <p:nvPr/>
                </p:nvCxnSpPr>
                <p:spPr>
                  <a:xfrm>
                    <a:off x="4095207" y="2723872"/>
                    <a:ext cx="0" cy="43960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コネクタ: カギ線 56">
                    <a:extLst>
                      <a:ext uri="{FF2B5EF4-FFF2-40B4-BE49-F238E27FC236}">
                        <a16:creationId xmlns:a16="http://schemas.microsoft.com/office/drawing/2014/main" id="{4D9027A9-0C88-72E8-2D74-1D79AB7926AA}"/>
                      </a:ext>
                    </a:extLst>
                  </p:cNvPr>
                  <p:cNvCxnSpPr>
                    <a:cxnSpLocks/>
                    <a:stCxn id="80" idx="2"/>
                  </p:cNvCxnSpPr>
                  <p:nvPr/>
                </p:nvCxnSpPr>
                <p:spPr>
                  <a:xfrm rot="16200000" flipH="1">
                    <a:off x="3297862" y="2755038"/>
                    <a:ext cx="327593" cy="1267101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コネクタ: カギ線 57">
                    <a:extLst>
                      <a:ext uri="{FF2B5EF4-FFF2-40B4-BE49-F238E27FC236}">
                        <a16:creationId xmlns:a16="http://schemas.microsoft.com/office/drawing/2014/main" id="{C1A01DB6-5AC7-925C-04A2-E9054C0948C0}"/>
                      </a:ext>
                    </a:extLst>
                  </p:cNvPr>
                  <p:cNvCxnSpPr>
                    <a:cxnSpLocks/>
                    <a:stCxn id="80" idx="0"/>
                  </p:cNvCxnSpPr>
                  <p:nvPr/>
                </p:nvCxnSpPr>
                <p:spPr>
                  <a:xfrm rot="16200000" flipV="1">
                    <a:off x="2083140" y="1978904"/>
                    <a:ext cx="384198" cy="1105739"/>
                  </a:xfrm>
                  <a:prstGeom prst="bentConnector2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コネクタ 84">
                    <a:extLst>
                      <a:ext uri="{FF2B5EF4-FFF2-40B4-BE49-F238E27FC236}">
                        <a16:creationId xmlns:a16="http://schemas.microsoft.com/office/drawing/2014/main" id="{7B453183-2DFB-DF0F-E9B9-D170579890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92329" y="2330393"/>
                    <a:ext cx="3672" cy="10782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>
                    <a:extLst>
                      <a:ext uri="{FF2B5EF4-FFF2-40B4-BE49-F238E27FC236}">
                        <a16:creationId xmlns:a16="http://schemas.microsoft.com/office/drawing/2014/main" id="{CA9F1843-521F-E07B-0CBE-7B0743858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5207" y="2334965"/>
                    <a:ext cx="0" cy="17733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FA99D940-7748-64B1-F378-A681BE52E8B2}"/>
                      </a:ext>
                    </a:extLst>
                  </p:cNvPr>
                  <p:cNvSpPr/>
                  <p:nvPr/>
                </p:nvSpPr>
                <p:spPr>
                  <a:xfrm>
                    <a:off x="3964578" y="4079743"/>
                    <a:ext cx="261258" cy="5009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楕円 87">
                    <a:extLst>
                      <a:ext uri="{FF2B5EF4-FFF2-40B4-BE49-F238E27FC236}">
                        <a16:creationId xmlns:a16="http://schemas.microsoft.com/office/drawing/2014/main" id="{149C7A2E-8570-5860-A28E-B2D46DCD5941}"/>
                      </a:ext>
                    </a:extLst>
                  </p:cNvPr>
                  <p:cNvSpPr/>
                  <p:nvPr/>
                </p:nvSpPr>
                <p:spPr>
                  <a:xfrm>
                    <a:off x="4607921" y="4110400"/>
                    <a:ext cx="431074" cy="43960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矢印コネクタ 88">
                    <a:extLst>
                      <a:ext uri="{FF2B5EF4-FFF2-40B4-BE49-F238E27FC236}">
                        <a16:creationId xmlns:a16="http://schemas.microsoft.com/office/drawing/2014/main" id="{1449F80D-0F4F-2F7E-B07F-7A5F4D8FD0B4}"/>
                      </a:ext>
                    </a:extLst>
                  </p:cNvPr>
                  <p:cNvCxnSpPr>
                    <a:cxnSpLocks/>
                    <a:stCxn id="88" idx="4"/>
                    <a:endCxn id="88" idx="0"/>
                  </p:cNvCxnSpPr>
                  <p:nvPr/>
                </p:nvCxnSpPr>
                <p:spPr>
                  <a:xfrm flipV="1">
                    <a:off x="4823458" y="4110400"/>
                    <a:ext cx="0" cy="4396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コネクタ: カギ線 63">
                    <a:extLst>
                      <a:ext uri="{FF2B5EF4-FFF2-40B4-BE49-F238E27FC236}">
                        <a16:creationId xmlns:a16="http://schemas.microsoft.com/office/drawing/2014/main" id="{A1DFEF19-3080-AC49-A643-1F408A01CE25}"/>
                      </a:ext>
                    </a:extLst>
                  </p:cNvPr>
                  <p:cNvCxnSpPr>
                    <a:cxnSpLocks/>
                    <a:stCxn id="88" idx="0"/>
                  </p:cNvCxnSpPr>
                  <p:nvPr/>
                </p:nvCxnSpPr>
                <p:spPr>
                  <a:xfrm rot="16200000" flipV="1">
                    <a:off x="4180326" y="3467267"/>
                    <a:ext cx="558015" cy="728251"/>
                  </a:xfrm>
                  <a:prstGeom prst="bentConnector2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線コネクタ 90">
                    <a:extLst>
                      <a:ext uri="{FF2B5EF4-FFF2-40B4-BE49-F238E27FC236}">
                        <a16:creationId xmlns:a16="http://schemas.microsoft.com/office/drawing/2014/main" id="{6CF9E5D3-1267-C809-2660-397745DFB775}"/>
                      </a:ext>
                    </a:extLst>
                  </p:cNvPr>
                  <p:cNvCxnSpPr>
                    <a:cxnSpLocks/>
                    <a:stCxn id="87" idx="2"/>
                  </p:cNvCxnSpPr>
                  <p:nvPr/>
                </p:nvCxnSpPr>
                <p:spPr>
                  <a:xfrm>
                    <a:off x="4095207" y="4580664"/>
                    <a:ext cx="0" cy="63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コネクタ: カギ線 65">
                    <a:extLst>
                      <a:ext uri="{FF2B5EF4-FFF2-40B4-BE49-F238E27FC236}">
                        <a16:creationId xmlns:a16="http://schemas.microsoft.com/office/drawing/2014/main" id="{B5D54877-1F03-F5E4-C455-8C705F99AD31}"/>
                      </a:ext>
                    </a:extLst>
                  </p:cNvPr>
                  <p:cNvCxnSpPr>
                    <a:cxnSpLocks/>
                    <a:stCxn id="88" idx="4"/>
                  </p:cNvCxnSpPr>
                  <p:nvPr/>
                </p:nvCxnSpPr>
                <p:spPr>
                  <a:xfrm rot="5400000">
                    <a:off x="4255659" y="4389554"/>
                    <a:ext cx="407349" cy="728251"/>
                  </a:xfrm>
                  <a:prstGeom prst="bentConnector2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コネクタ: カギ線 66">
                    <a:extLst>
                      <a:ext uri="{FF2B5EF4-FFF2-40B4-BE49-F238E27FC236}">
                        <a16:creationId xmlns:a16="http://schemas.microsoft.com/office/drawing/2014/main" id="{CE020DC9-49A3-D45C-47C8-79F9B65F1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095206" y="2339674"/>
                    <a:ext cx="1574076" cy="407930"/>
                  </a:xfrm>
                  <a:prstGeom prst="bentConnector3">
                    <a:avLst>
                      <a:gd name="adj1" fmla="val -62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正方形/長方形 93">
                    <a:extLst>
                      <a:ext uri="{FF2B5EF4-FFF2-40B4-BE49-F238E27FC236}">
                        <a16:creationId xmlns:a16="http://schemas.microsoft.com/office/drawing/2014/main" id="{FBEC3D5D-A017-3DA5-57B9-B4E0AB48921D}"/>
                      </a:ext>
                    </a:extLst>
                  </p:cNvPr>
                  <p:cNvSpPr/>
                  <p:nvPr/>
                </p:nvSpPr>
                <p:spPr>
                  <a:xfrm>
                    <a:off x="5538652" y="2756399"/>
                    <a:ext cx="261258" cy="5009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5" name="楕円 94">
                    <a:extLst>
                      <a:ext uri="{FF2B5EF4-FFF2-40B4-BE49-F238E27FC236}">
                        <a16:creationId xmlns:a16="http://schemas.microsoft.com/office/drawing/2014/main" id="{BF4F72CB-9685-2CC7-D9A6-9B6CDA25D9CF}"/>
                      </a:ext>
                    </a:extLst>
                  </p:cNvPr>
                  <p:cNvSpPr/>
                  <p:nvPr/>
                </p:nvSpPr>
                <p:spPr>
                  <a:xfrm>
                    <a:off x="2788102" y="2286923"/>
                    <a:ext cx="98516" cy="990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6" name="楕円 95">
                    <a:extLst>
                      <a:ext uri="{FF2B5EF4-FFF2-40B4-BE49-F238E27FC236}">
                        <a16:creationId xmlns:a16="http://schemas.microsoft.com/office/drawing/2014/main" id="{B007B0A2-D0C5-21C4-2CB3-0B17D52AAD1D}"/>
                      </a:ext>
                    </a:extLst>
                  </p:cNvPr>
                  <p:cNvSpPr/>
                  <p:nvPr/>
                </p:nvSpPr>
                <p:spPr>
                  <a:xfrm>
                    <a:off x="6731096" y="2303090"/>
                    <a:ext cx="98515" cy="990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楕円 96">
                    <a:extLst>
                      <a:ext uri="{FF2B5EF4-FFF2-40B4-BE49-F238E27FC236}">
                        <a16:creationId xmlns:a16="http://schemas.microsoft.com/office/drawing/2014/main" id="{AE997D8A-318A-E1DD-9614-DE9077E08AE0}"/>
                      </a:ext>
                    </a:extLst>
                  </p:cNvPr>
                  <p:cNvSpPr/>
                  <p:nvPr/>
                </p:nvSpPr>
                <p:spPr>
                  <a:xfrm>
                    <a:off x="4045950" y="3499249"/>
                    <a:ext cx="98516" cy="990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155E73DF-B320-42CF-A688-DAAB0F8374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4578" y="3769594"/>
                        <a:ext cx="105128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テキスト ボックス 68">
                        <a:extLst>
                          <a:ext uri="{FF2B5EF4-FFF2-40B4-BE49-F238E27FC236}">
                            <a16:creationId xmlns:a16="http://schemas.microsoft.com/office/drawing/2014/main" id="{6C5B8C26-3F45-EDC0-82B1-593ECC77B3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4578" y="3769594"/>
                        <a:ext cx="1051285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テキスト ボックス 98">
                        <a:extLst>
                          <a:ext uri="{FF2B5EF4-FFF2-40B4-BE49-F238E27FC236}">
                            <a16:creationId xmlns:a16="http://schemas.microsoft.com/office/drawing/2014/main" id="{106D9213-F7E8-6006-0C0A-42CE1992E9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7696" y="2712032"/>
                        <a:ext cx="1051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53" name="テキスト ボックス 152">
                        <a:extLst>
                          <a:ext uri="{FF2B5EF4-FFF2-40B4-BE49-F238E27FC236}">
                            <a16:creationId xmlns:a16="http://schemas.microsoft.com/office/drawing/2014/main" id="{C5DB2742-6497-83AD-7424-168F252E21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7696" y="2712032"/>
                        <a:ext cx="105128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509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0" name="直線コネクタ 99">
                    <a:extLst>
                      <a:ext uri="{FF2B5EF4-FFF2-40B4-BE49-F238E27FC236}">
                        <a16:creationId xmlns:a16="http://schemas.microsoft.com/office/drawing/2014/main" id="{DD85BE21-7E7D-68A2-099C-E77AD8029261}"/>
                      </a:ext>
                    </a:extLst>
                  </p:cNvPr>
                  <p:cNvCxnSpPr>
                    <a:cxnSpLocks/>
                    <a:stCxn id="94" idx="2"/>
                  </p:cNvCxnSpPr>
                  <p:nvPr/>
                </p:nvCxnSpPr>
                <p:spPr>
                  <a:xfrm>
                    <a:off x="5669281" y="3257320"/>
                    <a:ext cx="0" cy="24192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518190C1-8369-0FB3-1236-5B99C28AEB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8022" y="2652180"/>
                        <a:ext cx="105128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5" name="テキスト ボックス 74">
                        <a:extLst>
                          <a:ext uri="{FF2B5EF4-FFF2-40B4-BE49-F238E27FC236}">
                            <a16:creationId xmlns:a16="http://schemas.microsoft.com/office/drawing/2014/main" id="{518190C1-8369-0FB3-1236-5B99C28AEB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68022" y="2652180"/>
                        <a:ext cx="105128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F999EAB4-47E1-EF60-8C08-1D916142E0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02153" y="3821623"/>
                        <a:ext cx="1051285" cy="3767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テキスト ボックス 75">
                        <a:extLst>
                          <a:ext uri="{FF2B5EF4-FFF2-40B4-BE49-F238E27FC236}">
                            <a16:creationId xmlns:a16="http://schemas.microsoft.com/office/drawing/2014/main" id="{F999EAB4-47E1-EF60-8C08-1D916142E0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2153" y="3821623"/>
                        <a:ext cx="1051285" cy="37671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85F9DCFC-42BF-7E2C-2756-2CEA0D286C66}"/>
                      </a:ext>
                    </a:extLst>
                  </p:cNvPr>
                  <p:cNvSpPr txBox="1"/>
                  <p:nvPr/>
                </p:nvSpPr>
                <p:spPr>
                  <a:xfrm>
                    <a:off x="3936172" y="1937338"/>
                    <a:ext cx="336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dirty="0"/>
                      <a:t>C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46874F4B-FC02-6917-D369-12CF04F0F2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27590" y="3242534"/>
                    <a:ext cx="343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dirty="0"/>
                      <a:t>E</a:t>
                    </a:r>
                    <a:endParaRPr kumimoji="1" lang="ja-JP" altLang="en-US" dirty="0"/>
                  </a:p>
                </p:txBody>
              </p:sp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C4942CA-48B2-8B07-2790-7EFCC141B8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360" y="1950715"/>
                    <a:ext cx="356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A187845E-EFAB-3680-02AE-26AA33880E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3821" y="3057868"/>
                        <a:ext cx="105128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A187845E-EFAB-3680-02AE-26AA33880E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73821" y="3057868"/>
                        <a:ext cx="1051285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テキスト ボックス 106">
                        <a:extLst>
                          <a:ext uri="{FF2B5EF4-FFF2-40B4-BE49-F238E27FC236}">
                            <a16:creationId xmlns:a16="http://schemas.microsoft.com/office/drawing/2014/main" id="{3E03C4B7-20BB-11C0-1224-FA386A2B39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0121" y="2436592"/>
                        <a:ext cx="1051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61" name="テキスト ボックス 160">
                        <a:extLst>
                          <a:ext uri="{FF2B5EF4-FFF2-40B4-BE49-F238E27FC236}">
                            <a16:creationId xmlns:a16="http://schemas.microsoft.com/office/drawing/2014/main" id="{DFD83A42-623E-848D-EFE4-09999E8765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0121" y="2436592"/>
                        <a:ext cx="105128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直線矢印コネクタ 107">
                    <a:extLst>
                      <a:ext uri="{FF2B5EF4-FFF2-40B4-BE49-F238E27FC236}">
                        <a16:creationId xmlns:a16="http://schemas.microsoft.com/office/drawing/2014/main" id="{EFC6E12E-C213-4D7C-2B2A-2BCE99916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313619" y="2433293"/>
                    <a:ext cx="5400" cy="9753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テキスト ボックス 108">
                        <a:extLst>
                          <a:ext uri="{FF2B5EF4-FFF2-40B4-BE49-F238E27FC236}">
                            <a16:creationId xmlns:a16="http://schemas.microsoft.com/office/drawing/2014/main" id="{D46B9600-F61A-1C0A-13AE-1A8C00EF40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5453" y="1872035"/>
                        <a:ext cx="1051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63" name="テキスト ボックス 162">
                        <a:extLst>
                          <a:ext uri="{FF2B5EF4-FFF2-40B4-BE49-F238E27FC236}">
                            <a16:creationId xmlns:a16="http://schemas.microsoft.com/office/drawing/2014/main" id="{378FEB75-01C2-D348-A16A-1C8FA93639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5453" y="1872035"/>
                        <a:ext cx="105128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2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0" name="楕円 109">
                    <a:extLst>
                      <a:ext uri="{FF2B5EF4-FFF2-40B4-BE49-F238E27FC236}">
                        <a16:creationId xmlns:a16="http://schemas.microsoft.com/office/drawing/2014/main" id="{DE23B04A-EF8E-2310-0653-D16A2AA17110}"/>
                      </a:ext>
                    </a:extLst>
                  </p:cNvPr>
                  <p:cNvSpPr/>
                  <p:nvPr/>
                </p:nvSpPr>
                <p:spPr>
                  <a:xfrm>
                    <a:off x="4036117" y="2291578"/>
                    <a:ext cx="108350" cy="10427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9" name="楕円 78">
                  <a:extLst>
                    <a:ext uri="{FF2B5EF4-FFF2-40B4-BE49-F238E27FC236}">
                      <a16:creationId xmlns:a16="http://schemas.microsoft.com/office/drawing/2014/main" id="{1DA379CD-68A1-9A24-9E5E-EF978C027B40}"/>
                    </a:ext>
                  </a:extLst>
                </p:cNvPr>
                <p:cNvSpPr/>
                <p:nvPr/>
              </p:nvSpPr>
              <p:spPr>
                <a:xfrm>
                  <a:off x="4863746" y="2094318"/>
                  <a:ext cx="98516" cy="990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E29C541A-F63F-D1CB-7235-6368100AF73B}"/>
                  </a:ext>
                </a:extLst>
              </p:cNvPr>
              <p:cNvSpPr/>
              <p:nvPr/>
            </p:nvSpPr>
            <p:spPr>
              <a:xfrm>
                <a:off x="5150277" y="2904221"/>
                <a:ext cx="225747" cy="436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A9FDC540-253B-0BEB-AF50-E505CDE67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951" y="3339034"/>
                <a:ext cx="0" cy="2407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9C1F35F3-CA82-33DC-9FF2-8E3A5A51A2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11449" y="2909842"/>
                    <a:ext cx="908392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18" name="テキスト ボックス 217">
                    <a:extLst>
                      <a:ext uri="{FF2B5EF4-FFF2-40B4-BE49-F238E27FC236}">
                        <a16:creationId xmlns:a16="http://schemas.microsoft.com/office/drawing/2014/main" id="{FA5E68B3-11E8-BBAB-D90B-7C6B04157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1449" y="2909842"/>
                    <a:ext cx="908392" cy="3919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DA45185B-F76C-4CC3-E903-7629B439A334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34" y="915665"/>
              <a:ext cx="0" cy="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E422EABA-70AC-EE4A-83FD-A1395713447B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66" y="907088"/>
              <a:ext cx="0" cy="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8A6AFDD2-72CF-6D87-F9C8-450167EA4E11}"/>
                    </a:ext>
                  </a:extLst>
                </p:cNvPr>
                <p:cNvSpPr txBox="1"/>
                <p:nvPr/>
              </p:nvSpPr>
              <p:spPr>
                <a:xfrm>
                  <a:off x="7541121" y="541702"/>
                  <a:ext cx="979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8A6AFDD2-72CF-6D87-F9C8-450167EA4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121" y="541702"/>
                  <a:ext cx="97952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1E00014A-A40D-5E50-F32F-4D2D10A47FC1}"/>
                </a:ext>
              </a:extLst>
            </p:cNvPr>
            <p:cNvCxnSpPr>
              <a:cxnSpLocks/>
            </p:cNvCxnSpPr>
            <p:nvPr/>
          </p:nvCxnSpPr>
          <p:spPr>
            <a:xfrm>
              <a:off x="5888846" y="2304616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DC219D21-B9A1-F64A-4728-0DAFB118E56C}"/>
                </a:ext>
              </a:extLst>
            </p:cNvPr>
            <p:cNvCxnSpPr>
              <a:cxnSpLocks/>
            </p:cNvCxnSpPr>
            <p:nvPr/>
          </p:nvCxnSpPr>
          <p:spPr>
            <a:xfrm>
              <a:off x="5808161" y="2220308"/>
              <a:ext cx="662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A47CE45-76CA-B3AC-E8AE-0B6573FD69D6}"/>
                </a:ext>
              </a:extLst>
            </p:cNvPr>
            <p:cNvCxnSpPr>
              <a:cxnSpLocks/>
            </p:cNvCxnSpPr>
            <p:nvPr/>
          </p:nvCxnSpPr>
          <p:spPr>
            <a:xfrm>
              <a:off x="5976857" y="2401737"/>
              <a:ext cx="3182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0F3CBA95-6292-0C2B-F1E8-B327687E77E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694" y="2379245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6CDD2E7-828E-E9E1-6577-EA9FB57891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009" y="2294937"/>
              <a:ext cx="662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983107FC-4CA1-EF04-016A-E8F39A9B805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4705" y="2476366"/>
              <a:ext cx="3182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3AC588AE-3F04-6264-74A7-F47FBF6EA9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2663" y="2379245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30BB17CF-528D-CA9C-ECE3-009C6CD50D06}"/>
                </a:ext>
              </a:extLst>
            </p:cNvPr>
            <p:cNvCxnSpPr>
              <a:cxnSpLocks/>
            </p:cNvCxnSpPr>
            <p:nvPr/>
          </p:nvCxnSpPr>
          <p:spPr>
            <a:xfrm>
              <a:off x="9471978" y="2294937"/>
              <a:ext cx="662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860C7F0-FF51-15FC-13B7-4ECD8B156945}"/>
                </a:ext>
              </a:extLst>
            </p:cNvPr>
            <p:cNvCxnSpPr>
              <a:cxnSpLocks/>
            </p:cNvCxnSpPr>
            <p:nvPr/>
          </p:nvCxnSpPr>
          <p:spPr>
            <a:xfrm>
              <a:off x="9640674" y="2476366"/>
              <a:ext cx="3182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729EE4F-1E79-51F7-A798-3CB9B99BC0F0}"/>
                </a:ext>
              </a:extLst>
            </p:cNvPr>
            <p:cNvCxnSpPr>
              <a:cxnSpLocks/>
            </p:cNvCxnSpPr>
            <p:nvPr/>
          </p:nvCxnSpPr>
          <p:spPr>
            <a:xfrm>
              <a:off x="8101474" y="4046936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CC9ACEB-D153-3431-36E1-162C4A93C276}"/>
                </a:ext>
              </a:extLst>
            </p:cNvPr>
            <p:cNvCxnSpPr>
              <a:cxnSpLocks/>
            </p:cNvCxnSpPr>
            <p:nvPr/>
          </p:nvCxnSpPr>
          <p:spPr>
            <a:xfrm>
              <a:off x="8020789" y="3962628"/>
              <a:ext cx="6620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C34C51F-E99C-5BA0-62D4-0C10A4BD17F1}"/>
                </a:ext>
              </a:extLst>
            </p:cNvPr>
            <p:cNvCxnSpPr>
              <a:cxnSpLocks/>
            </p:cNvCxnSpPr>
            <p:nvPr/>
          </p:nvCxnSpPr>
          <p:spPr>
            <a:xfrm>
              <a:off x="8189485" y="4144057"/>
              <a:ext cx="3182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4B3D92B-ECBA-D0BC-CADD-73169425C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103" y="1128010"/>
              <a:ext cx="0" cy="384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0FAF1C7-2C83-34B6-303F-0F63BC8C8AB8}"/>
                </a:ext>
              </a:extLst>
            </p:cNvPr>
            <p:cNvCxnSpPr>
              <a:cxnSpLocks/>
            </p:cNvCxnSpPr>
            <p:nvPr/>
          </p:nvCxnSpPr>
          <p:spPr>
            <a:xfrm>
              <a:off x="6412458" y="1504753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37939AA3-E2BB-7444-3696-03C47B85D1D6}"/>
                </a:ext>
              </a:extLst>
            </p:cNvPr>
            <p:cNvCxnSpPr>
              <a:cxnSpLocks/>
            </p:cNvCxnSpPr>
            <p:nvPr/>
          </p:nvCxnSpPr>
          <p:spPr>
            <a:xfrm>
              <a:off x="6426771" y="1604361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A6125896-8A58-DA95-6236-C86B8B0392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5533" y="1590650"/>
              <a:ext cx="1569" cy="742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74F79CD9-8FDB-E1EE-5D4F-4A8F2F172770}"/>
                </a:ext>
              </a:extLst>
            </p:cNvPr>
            <p:cNvCxnSpPr>
              <a:cxnSpLocks/>
            </p:cNvCxnSpPr>
            <p:nvPr/>
          </p:nvCxnSpPr>
          <p:spPr>
            <a:xfrm>
              <a:off x="6666120" y="2332651"/>
              <a:ext cx="520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54F30F-1D76-97E4-5418-E7069B5F887F}"/>
                </a:ext>
              </a:extLst>
            </p:cNvPr>
            <p:cNvSpPr/>
            <p:nvPr/>
          </p:nvSpPr>
          <p:spPr>
            <a:xfrm>
              <a:off x="7117486" y="2288419"/>
              <a:ext cx="91791" cy="97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8861AA91-EC72-45A2-9CB3-80E3801BED07}"/>
                </a:ext>
              </a:extLst>
            </p:cNvPr>
            <p:cNvSpPr/>
            <p:nvPr/>
          </p:nvSpPr>
          <p:spPr>
            <a:xfrm>
              <a:off x="6653659" y="1093382"/>
              <a:ext cx="91791" cy="97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475604B6-9520-050A-0A96-793D17E69D59}"/>
                </a:ext>
              </a:extLst>
            </p:cNvPr>
            <p:cNvSpPr/>
            <p:nvPr/>
          </p:nvSpPr>
          <p:spPr>
            <a:xfrm>
              <a:off x="8294083" y="3633637"/>
              <a:ext cx="91791" cy="97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055C499A-4280-32E0-3C22-8C880ED1F646}"/>
                    </a:ext>
                  </a:extLst>
                </p:cNvPr>
                <p:cNvSpPr txBox="1"/>
                <p:nvPr/>
              </p:nvSpPr>
              <p:spPr>
                <a:xfrm>
                  <a:off x="5959906" y="1162552"/>
                  <a:ext cx="979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𝐸𝐵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055C499A-4280-32E0-3C22-8C880ED1F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906" y="1162552"/>
                  <a:ext cx="979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0F7DCF-29AB-B8A8-7AAD-9B70DF399231}"/>
                  </a:ext>
                </a:extLst>
              </p:cNvPr>
              <p:cNvSpPr txBox="1"/>
              <p:nvPr/>
            </p:nvSpPr>
            <p:spPr>
              <a:xfrm>
                <a:off x="6472675" y="5223536"/>
                <a:ext cx="5280428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図３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𝑔𝑐</m:t>
                        </m:r>
                      </m:sub>
                    </m:sSub>
                  </m:oMath>
                </a14:m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ja-JP" altLang="en-US" dirty="0"/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ja-JP" altLang="en-US" dirty="0"/>
                  <a:t>を考慮した小信号等価回路</a:t>
                </a:r>
                <a:r>
                  <a:rPr lang="en-US" altLang="ja-JP" dirty="0"/>
                  <a:t>	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0F7DCF-29AB-B8A8-7AAD-9B70DF39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675" y="5223536"/>
                <a:ext cx="5280428" cy="668901"/>
              </a:xfrm>
              <a:prstGeom prst="rect">
                <a:avLst/>
              </a:prstGeom>
              <a:blipFill>
                <a:blip r:embed="rId15"/>
                <a:stretch>
                  <a:fillRect l="-1039" t="-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３．ギルバートセルの入力抵抗の影響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10974646" cy="4779963"/>
              </a:xfrm>
            </p:spPr>
            <p:txBody>
              <a:bodyPr/>
              <a:lstStyle/>
              <a:p>
                <a:r>
                  <a:rPr kumimoji="1" lang="ja-JP" altLang="en-US" dirty="0"/>
                  <a:t>・ギルバートセルの入力抵抗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を計算した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𝐶𝑄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1.85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×26×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0.01038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𝑔𝑐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456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0.01038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=44 [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・ギルバートセルの入力抵抗を考慮した、伝達インピーダンスの計算値を表５に示す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10974646" cy="4779963"/>
              </a:xfrm>
              <a:blipFill>
                <a:blip r:embed="rId2"/>
                <a:stretch>
                  <a:fillRect l="-833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63ACF6C7-F124-E49C-AB2D-05AE81014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401769"/>
                  </p:ext>
                </p:extLst>
              </p:nvPr>
            </p:nvGraphicFramePr>
            <p:xfrm>
              <a:off x="4000203" y="4365340"/>
              <a:ext cx="4420590" cy="1710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30">
                      <a:extLst>
                        <a:ext uri="{9D8B030D-6E8A-4147-A177-3AD203B41FA5}">
                          <a16:colId xmlns:a16="http://schemas.microsoft.com/office/drawing/2014/main" val="2771924284"/>
                        </a:ext>
                      </a:extLst>
                    </a:gridCol>
                    <a:gridCol w="1473530">
                      <a:extLst>
                        <a:ext uri="{9D8B030D-6E8A-4147-A177-3AD203B41FA5}">
                          <a16:colId xmlns:a16="http://schemas.microsoft.com/office/drawing/2014/main" val="455243932"/>
                        </a:ext>
                      </a:extLst>
                    </a:gridCol>
                    <a:gridCol w="1473530">
                      <a:extLst>
                        <a:ext uri="{9D8B030D-6E8A-4147-A177-3AD203B41FA5}">
                          <a16:colId xmlns:a16="http://schemas.microsoft.com/office/drawing/2014/main" val="1710593369"/>
                        </a:ext>
                      </a:extLst>
                    </a:gridCol>
                  </a:tblGrid>
                  <a:tr h="4275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𝒈𝒄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無し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ja-JP" alt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sSub>
                                <m:sSubPr>
                                  <m:ctrlP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𝒈𝒄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600" b="1" dirty="0">
                              <a:solidFill>
                                <a:schemeClr val="tx1"/>
                              </a:solidFill>
                            </a:rPr>
                            <a:t>有り</a:t>
                          </a:r>
                          <a:r>
                            <a:rPr kumimoji="1" lang="en-US" altLang="ja-JP" sz="1600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ja-JP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  <m:r>
                                <a:rPr lang="en-US" altLang="ja-JP" sz="16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166902"/>
                      </a:ext>
                    </a:extLst>
                  </a:tr>
                  <a:tr h="4275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0.861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0.823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361084"/>
                      </a:ext>
                    </a:extLst>
                  </a:tr>
                  <a:tr h="4275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2.76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1.90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229434"/>
                      </a:ext>
                    </a:extLst>
                  </a:tr>
                  <a:tr h="4275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7.60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027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63ACF6C7-F124-E49C-AB2D-05AE81014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401769"/>
                  </p:ext>
                </p:extLst>
              </p:nvPr>
            </p:nvGraphicFramePr>
            <p:xfrm>
              <a:off x="4000203" y="4365340"/>
              <a:ext cx="4420590" cy="1710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30">
                      <a:extLst>
                        <a:ext uri="{9D8B030D-6E8A-4147-A177-3AD203B41FA5}">
                          <a16:colId xmlns:a16="http://schemas.microsoft.com/office/drawing/2014/main" val="2771924284"/>
                        </a:ext>
                      </a:extLst>
                    </a:gridCol>
                    <a:gridCol w="1473530">
                      <a:extLst>
                        <a:ext uri="{9D8B030D-6E8A-4147-A177-3AD203B41FA5}">
                          <a16:colId xmlns:a16="http://schemas.microsoft.com/office/drawing/2014/main" val="455243932"/>
                        </a:ext>
                      </a:extLst>
                    </a:gridCol>
                    <a:gridCol w="1473530">
                      <a:extLst>
                        <a:ext uri="{9D8B030D-6E8A-4147-A177-3AD203B41FA5}">
                          <a16:colId xmlns:a16="http://schemas.microsoft.com/office/drawing/2014/main" val="1710593369"/>
                        </a:ext>
                      </a:extLst>
                    </a:gridCol>
                  </a:tblGrid>
                  <a:tr h="4275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3" t="-7143" r="-200826" b="-3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3" t="-7143" r="-100826" b="-3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13" t="-7143" r="-826" b="-3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166902"/>
                      </a:ext>
                    </a:extLst>
                  </a:tr>
                  <a:tr h="4275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3" t="-105634" r="-2008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3" t="-105634" r="-1008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13" t="-105634" r="-82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361084"/>
                      </a:ext>
                    </a:extLst>
                  </a:tr>
                  <a:tr h="4275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3" t="-208571" r="-20082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3" t="-208571" r="-10082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13" t="-208571" r="-826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229434"/>
                      </a:ext>
                    </a:extLst>
                  </a:tr>
                  <a:tr h="4275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3" t="-308571" r="-20082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3" t="-308571" r="-10082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13" t="-308571" r="-826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027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980D6A0-B885-739E-9D0F-9EF1C4B55074}"/>
                  </a:ext>
                </a:extLst>
              </p:cNvPr>
              <p:cNvSpPr txBox="1"/>
              <p:nvPr/>
            </p:nvSpPr>
            <p:spPr>
              <a:xfrm>
                <a:off x="3819044" y="3852415"/>
                <a:ext cx="4962160" cy="448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b="1" i="1" smtClean="0"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𝒈𝒄</m:t>
                        </m:r>
                      </m:sub>
                    </m:sSub>
                    <m:r>
                      <a:rPr lang="ja-JP" altLang="en-US" b="1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有無による伝達インピーダンスの変化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980D6A0-B885-739E-9D0F-9EF1C4B5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4" y="3852415"/>
                <a:ext cx="4962160" cy="448136"/>
              </a:xfrm>
              <a:prstGeom prst="rect">
                <a:avLst/>
              </a:prstGeom>
              <a:blipFill>
                <a:blip r:embed="rId4"/>
                <a:stretch>
                  <a:fillRect l="-369" t="-1370" b="-10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025071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研究室_pptデザイン[195]</Template>
  <TotalTime>15282</TotalTime>
  <Words>696</Words>
  <Application>Microsoft Office PowerPoint</Application>
  <PresentationFormat>ワイド画面</PresentationFormat>
  <Paragraphs>204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IHPを用いたTIAの設計　</vt:lpstr>
      <vt:lpstr>目次</vt:lpstr>
      <vt:lpstr>１．理論値とシミュレーション結果の比較</vt:lpstr>
      <vt:lpstr>１．理論値とシミュレーション結果の比較</vt:lpstr>
      <vt:lpstr>１．理論値とシミュレーション結果の比較</vt:lpstr>
      <vt:lpstr>１．理論値とシミュレーション結果の比較</vt:lpstr>
      <vt:lpstr>１．理論値とシミュレーション結果の比較</vt:lpstr>
      <vt:lpstr>２．C_CB,C_BEについて</vt:lpstr>
      <vt:lpstr>３．ギルバートセルの入力抵抗の影響</vt:lpstr>
      <vt:lpstr>・リザバやPDの出力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tsuboi rin</dc:creator>
  <cp:lastModifiedBy>圭祐 草野</cp:lastModifiedBy>
  <cp:revision>60</cp:revision>
  <dcterms:created xsi:type="dcterms:W3CDTF">2023-05-20T13:33:17Z</dcterms:created>
  <dcterms:modified xsi:type="dcterms:W3CDTF">2024-05-09T03:49:25Z</dcterms:modified>
</cp:coreProperties>
</file>