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4" r:id="rId11"/>
    <p:sldId id="273" r:id="rId12"/>
    <p:sldId id="265" r:id="rId13"/>
    <p:sldId id="269" r:id="rId14"/>
    <p:sldId id="275" r:id="rId15"/>
    <p:sldId id="267" r:id="rId16"/>
    <p:sldId id="268" r:id="rId17"/>
    <p:sldId id="270" r:id="rId18"/>
    <p:sldId id="271" r:id="rId19"/>
    <p:sldId id="276" r:id="rId20"/>
    <p:sldId id="272" r:id="rId21"/>
  </p:sldIdLst>
  <p:sldSz cx="12192000" cy="6858000"/>
  <p:notesSz cx="10234613" cy="71040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6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37B4DEC-FBAA-4007-9E89-DC95605576DD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90E1378-FB70-48CF-B1B3-F1DF76643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三段構成</a:t>
            </a:r>
            <a:endParaRPr kumimoji="1" lang="en-US" altLang="ja-JP" dirty="0"/>
          </a:p>
          <a:p>
            <a:r>
              <a:rPr kumimoji="1" lang="ja-JP" altLang="en-US" dirty="0"/>
              <a:t>バックゲートは</a:t>
            </a:r>
            <a:r>
              <a:rPr kumimoji="1" lang="en-US" altLang="ja-JP" dirty="0" err="1"/>
              <a:t>nmos</a:t>
            </a:r>
            <a:r>
              <a:rPr kumimoji="1" lang="ja-JP" altLang="en-US" dirty="0"/>
              <a:t>はそれぞれ</a:t>
            </a:r>
            <a:r>
              <a:rPr kumimoji="1" lang="en-US" altLang="ja-JP" dirty="0"/>
              <a:t>VSS</a:t>
            </a:r>
            <a:r>
              <a:rPr kumimoji="1" lang="ja-JP" altLang="en-US" dirty="0"/>
              <a:t>に、</a:t>
            </a:r>
            <a:r>
              <a:rPr kumimoji="1" lang="en-US" altLang="ja-JP" dirty="0" err="1"/>
              <a:t>pmos</a:t>
            </a:r>
            <a:r>
              <a:rPr kumimoji="1" lang="ja-JP" altLang="en-US" dirty="0"/>
              <a:t>は各ソース端子に接続</a:t>
            </a:r>
            <a:endParaRPr kumimoji="1" lang="en-US" altLang="ja-JP" dirty="0"/>
          </a:p>
          <a:p>
            <a:r>
              <a:rPr kumimoji="1" lang="ja-JP" altLang="en-US" dirty="0"/>
              <a:t>バックゲートとソースの電圧が大きい</a:t>
            </a:r>
            <a:endParaRPr kumimoji="1" lang="en-US" altLang="ja-JP" dirty="0"/>
          </a:p>
          <a:p>
            <a:r>
              <a:rPr kumimoji="1" lang="en-US" altLang="ja-JP" dirty="0" err="1"/>
              <a:t>Nmos</a:t>
            </a:r>
            <a:r>
              <a:rPr kumimoji="1" lang="ja-JP" altLang="en-US" dirty="0"/>
              <a:t>はプロセス上バックゲートは最低電位固定</a:t>
            </a:r>
            <a:endParaRPr kumimoji="1" lang="en-US" altLang="ja-JP" dirty="0"/>
          </a:p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は自由に接続できる</a:t>
            </a:r>
            <a:endParaRPr kumimoji="1" lang="en-US" altLang="ja-JP" dirty="0"/>
          </a:p>
          <a:p>
            <a:r>
              <a:rPr kumimoji="1" lang="ja-JP" altLang="en-US" dirty="0"/>
              <a:t>⇒</a:t>
            </a:r>
            <a:r>
              <a:rPr kumimoji="1" lang="en-US" altLang="ja-JP" dirty="0" err="1"/>
              <a:t>pmos</a:t>
            </a:r>
            <a:r>
              <a:rPr kumimoji="1" lang="ja-JP" altLang="en-US" dirty="0"/>
              <a:t>を多く使うことで閾値の影響を受けにくくした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1378-FB70-48CF-B1B3-F1DF766433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6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1378-FB70-48CF-B1B3-F1DF766433B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4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1378-FB70-48CF-B1B3-F1DF766433B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4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2FB9B-AB2F-4E5D-E203-4DB53D3A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44F9A-37A2-4CE5-1764-DB8FA960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D6AA0-0D1A-E46A-9D64-01802C69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CF77-87E0-49A6-B0F0-A68100DACD41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5DEDB-4521-1A8F-8DE9-979A5DEB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FDE43-1022-26A5-CBDD-2092D08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8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F6D8F-3A73-85D3-F145-09682B7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863D5E-B298-BA66-DF5A-6F0E674E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192EF-3AF7-7DBD-21CB-20C8F163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84E7-A0BA-4A6E-86CB-EF98077B7BC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73B626-8168-D434-F705-18C426B7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A14C5-861B-251F-648B-6586693F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6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95FE54-D4D2-15FF-56D5-1F09968C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E69037-3087-84D8-3CB4-B5FABAB3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9E2C98-2719-699C-856C-CC02F37A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3E1B-6E19-4976-B89C-654C83394547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96D99-1658-F85E-81EC-1309083A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5F779-C15C-4F60-97AB-C35CAB2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E790C-C535-1C97-FB6D-32CF6199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9CA9C-432D-D177-0B1D-00AE366F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D33DF-65FC-B586-1A1B-F1D93BF6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E6DF-BAB4-4D80-9440-2363D288257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AEC01-2DCF-2858-45BC-3AC2FA7E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0F6B7-64A8-42A1-200B-F7A5F13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77EEB-E41F-FEB0-F815-10142F22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0B917A-51DB-4091-B6D2-37268E89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FA941-D330-BD9D-35E2-5FB6474B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B3-5E8C-42A4-8C1D-25B023B1935B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CC4D0-DE6D-85E4-CAC9-9DE4028A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D642D-5BD3-E968-B621-936BD905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992A6-0399-E7D1-E298-1F6CC130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CCA455-B666-2C63-4535-E5E25DE6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FDDF4F-9223-3DB8-C1A6-C05E0B1D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4CAC81-005C-6FCF-E961-F2733484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477-7342-44BC-9BFE-A6A242C8ABCE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931F22-2D4F-AB5B-FF15-653701EC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C0064-C706-2A5E-4715-A8ACF961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4ED35-FFA1-E051-3497-7C272908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8E083-A756-A2C5-274E-0F0BA04B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B95735-442C-C91A-7BD5-846551DA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B67A66-4A92-6AA0-1D33-63E4A68DB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DD3146-DDC7-2AF0-D157-E9BE3F88D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BED2B9-C608-AF8C-1F06-BAE644A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B2A-63B9-4094-9B4C-FF7351D995E1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7322A9-65C5-32ED-0912-1BDA671E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1499-56D3-C2DA-1911-1C57FE9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2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60139-4F0E-B3EE-3194-7623996D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FA44D1-E120-7E4D-6E14-1E48A53F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25D43B-5018-06F7-91D0-3B6C5BC4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36547B-0EDB-49BB-BA11-D62F0273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ACE73C-7B72-CFDB-4DF2-F8EFE168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2A64-4F4E-46D1-9D67-B340239A547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72CA61-B525-974D-0E8E-4851206A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0552F9-7688-4A5F-285C-B22CE740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8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CAAE1-BF15-2643-0241-082EA20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C8ABC-8B08-D358-3FA6-05BD07FC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6237A-7BA3-8372-7914-775BC25A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A0CF0-948A-AB02-16ED-59076D95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E46D-C592-495A-B710-7CF856231869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4B158-FD19-F863-D65A-48FF9C14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168E1F-54D8-313E-B797-9F521E3D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BB5A5-E751-7A91-CC9E-CB7CC8A2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78B08A-F21C-0844-9732-E1592C3FE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4D62DD-6687-092D-D49B-27A2873D4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938E1D-7522-C166-5F04-B4382B55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614-6B7F-44BB-BAAE-85F9558F50C4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963ED-BD77-4449-55B6-17FDB4E2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5BBF0C-D0B2-50D7-6936-08F6575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4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28A017-ADD6-4A21-7E38-CBBC7C08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89960-495F-3B44-0C7A-FFCB17B3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E38E5-1C5A-146A-5082-CC758CC01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5A91-89C4-408F-B424-9C4F61D936AF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C6C04-5B45-0DF2-5849-EDAA8984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FCC65-A03C-AB52-445F-8CE4D8717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DDFE-1052-4351-A22E-18545EB9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5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9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70.png"/><Relationship Id="rId2" Type="http://schemas.openxmlformats.org/officeDocument/2006/relationships/image" Target="../media/image90.png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5" Type="http://schemas.openxmlformats.org/officeDocument/2006/relationships/image" Target="../media/image74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94415-5B60-49BB-5538-3DBBAD00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演算増幅器</a:t>
            </a:r>
            <a:r>
              <a:rPr lang="ja-JP" altLang="en-US" dirty="0"/>
              <a:t>設計の詳細とシミュレーション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5902D0-9820-EF0E-746B-86D077E11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 </a:t>
            </a:r>
            <a:r>
              <a:rPr kumimoji="1" lang="ja-JP" altLang="en-US" dirty="0"/>
              <a:t>小島光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FD1FD-3F13-EB52-CEFE-7A27738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C0DD-DC50-48BB-A07D-0E1132A69C08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20679B-6E9F-F07C-139C-7DF501F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16407-32AF-B020-17C7-B11D49D4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 AB</a:t>
            </a:r>
            <a:r>
              <a:rPr kumimoji="1" lang="ja-JP" altLang="en-US" dirty="0"/>
              <a:t>級増幅回路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E8E158-843E-1FFE-9AF3-0C153D4A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5207E1-1D80-A5E6-F46B-2D54921E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A732FB9-94EF-4BFB-614A-79709346A361}"/>
              </a:ext>
            </a:extLst>
          </p:cNvPr>
          <p:cNvGrpSpPr/>
          <p:nvPr/>
        </p:nvGrpSpPr>
        <p:grpSpPr>
          <a:xfrm>
            <a:off x="1074317" y="2696564"/>
            <a:ext cx="2866140" cy="2395733"/>
            <a:chOff x="568960" y="2139693"/>
            <a:chExt cx="2866140" cy="2395733"/>
          </a:xfrm>
        </p:grpSpPr>
        <p:pic>
          <p:nvPicPr>
            <p:cNvPr id="6" name="図 5" descr="黒い背景と白い文字のロゴ&#10;&#10;自動的に生成された説明">
              <a:extLst>
                <a:ext uri="{FF2B5EF4-FFF2-40B4-BE49-F238E27FC236}">
                  <a16:creationId xmlns:a16="http://schemas.microsoft.com/office/drawing/2014/main" id="{A14A350B-4330-178B-7638-335A810FE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39693"/>
              <a:ext cx="1956820" cy="23957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CA67457-1FA4-8059-1ED8-9630F49B27D6}"/>
                    </a:ext>
                  </a:extLst>
                </p:cNvPr>
                <p:cNvSpPr txBox="1"/>
                <p:nvPr/>
              </p:nvSpPr>
              <p:spPr>
                <a:xfrm>
                  <a:off x="568960" y="3326946"/>
                  <a:ext cx="741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CA67457-1FA4-8059-1ED8-9630F49B2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3326946"/>
                  <a:ext cx="74168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8A47BD-663F-9D0D-F660-5D01F64BA6AC}"/>
                    </a:ext>
                  </a:extLst>
                </p:cNvPr>
                <p:cNvSpPr txBox="1"/>
                <p:nvPr/>
              </p:nvSpPr>
              <p:spPr>
                <a:xfrm>
                  <a:off x="2693420" y="2800093"/>
                  <a:ext cx="741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8A47BD-663F-9D0D-F660-5D01F64BA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420" y="2800093"/>
                  <a:ext cx="7416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63BD8C6-A756-52EA-10AA-9F59544F0289}"/>
              </a:ext>
            </a:extLst>
          </p:cNvPr>
          <p:cNvGrpSpPr/>
          <p:nvPr/>
        </p:nvGrpSpPr>
        <p:grpSpPr>
          <a:xfrm>
            <a:off x="4609600" y="1398013"/>
            <a:ext cx="3172563" cy="2395733"/>
            <a:chOff x="291600" y="2139693"/>
            <a:chExt cx="3172563" cy="2395733"/>
          </a:xfrm>
        </p:grpSpPr>
        <p:pic>
          <p:nvPicPr>
            <p:cNvPr id="11" name="図 10" descr="黒い背景と白い文字のロゴ&#10;&#10;自動的に生成された説明">
              <a:extLst>
                <a:ext uri="{FF2B5EF4-FFF2-40B4-BE49-F238E27FC236}">
                  <a16:creationId xmlns:a16="http://schemas.microsoft.com/office/drawing/2014/main" id="{E6867A19-1EF5-9B8B-AF13-5D5D6FF7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39693"/>
              <a:ext cx="1956820" cy="23957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6E48367-02F9-40F6-C76E-4C6A7B27A25E}"/>
                    </a:ext>
                  </a:extLst>
                </p:cNvPr>
                <p:cNvSpPr txBox="1"/>
                <p:nvPr/>
              </p:nvSpPr>
              <p:spPr>
                <a:xfrm>
                  <a:off x="291600" y="3357107"/>
                  <a:ext cx="1361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6E48367-02F9-40F6-C76E-4C6A7B27A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00" y="3357107"/>
                  <a:ext cx="13614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FE56AAC-E093-C445-8E13-C6891522ED4E}"/>
                    </a:ext>
                  </a:extLst>
                </p:cNvPr>
                <p:cNvSpPr txBox="1"/>
                <p:nvPr/>
              </p:nvSpPr>
              <p:spPr>
                <a:xfrm>
                  <a:off x="2722483" y="2929899"/>
                  <a:ext cx="741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FE56AAC-E093-C445-8E13-C6891522E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483" y="2929899"/>
                  <a:ext cx="74168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7AE84159-8B3D-FFA6-5B49-5D01E57B0E94}"/>
              </a:ext>
            </a:extLst>
          </p:cNvPr>
          <p:cNvCxnSpPr>
            <a:cxnSpLocks/>
          </p:cNvCxnSpPr>
          <p:nvPr/>
        </p:nvCxnSpPr>
        <p:spPr>
          <a:xfrm rot="5400000">
            <a:off x="2429288" y="2897604"/>
            <a:ext cx="310122" cy="261616"/>
          </a:xfrm>
          <a:prstGeom prst="curvedConnector3">
            <a:avLst>
              <a:gd name="adj1" fmla="val -129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5E734A32-961C-C3ED-3D79-7F0D0EE44CD5}"/>
              </a:ext>
            </a:extLst>
          </p:cNvPr>
          <p:cNvCxnSpPr/>
          <p:nvPr/>
        </p:nvCxnSpPr>
        <p:spPr>
          <a:xfrm rot="16200000" flipV="1">
            <a:off x="2357771" y="4542283"/>
            <a:ext cx="369332" cy="187960"/>
          </a:xfrm>
          <a:prstGeom prst="curvedConnector3">
            <a:avLst>
              <a:gd name="adj1" fmla="val -2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2778AD-2D0D-3D90-5499-E3362258279B}"/>
                  </a:ext>
                </a:extLst>
              </p:cNvPr>
              <p:cNvSpPr txBox="1"/>
              <p:nvPr/>
            </p:nvSpPr>
            <p:spPr>
              <a:xfrm>
                <a:off x="1894737" y="2677400"/>
                <a:ext cx="74168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𝑠𝑔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2778AD-2D0D-3D90-5499-E3362258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37" y="2677400"/>
                <a:ext cx="741680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9D25DF-FB07-0B1A-3A0E-C5AFB4B55BD2}"/>
                  </a:ext>
                </a:extLst>
              </p:cNvPr>
              <p:cNvSpPr txBox="1"/>
              <p:nvPr/>
            </p:nvSpPr>
            <p:spPr>
              <a:xfrm>
                <a:off x="1894737" y="4498324"/>
                <a:ext cx="74168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9D25DF-FB07-0B1A-3A0E-C5AFB4B5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37" y="4498324"/>
                <a:ext cx="74168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6FF72AD7-B8EF-28EE-408A-8A84C40EB6F0}"/>
              </a:ext>
            </a:extLst>
          </p:cNvPr>
          <p:cNvCxnSpPr>
            <a:cxnSpLocks/>
          </p:cNvCxnSpPr>
          <p:nvPr/>
        </p:nvCxnSpPr>
        <p:spPr>
          <a:xfrm rot="5400000">
            <a:off x="6276475" y="1588681"/>
            <a:ext cx="310122" cy="261616"/>
          </a:xfrm>
          <a:prstGeom prst="curvedConnector3">
            <a:avLst>
              <a:gd name="adj1" fmla="val -129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702FBFBC-3820-6909-82B8-8543810AD4C9}"/>
              </a:ext>
            </a:extLst>
          </p:cNvPr>
          <p:cNvCxnSpPr/>
          <p:nvPr/>
        </p:nvCxnSpPr>
        <p:spPr>
          <a:xfrm rot="16200000" flipV="1">
            <a:off x="6246870" y="3232966"/>
            <a:ext cx="369332" cy="187960"/>
          </a:xfrm>
          <a:prstGeom prst="curvedConnector3">
            <a:avLst>
              <a:gd name="adj1" fmla="val -2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949B4C9-18D4-2C44-8798-8D1B0055AF55}"/>
                  </a:ext>
                </a:extLst>
              </p:cNvPr>
              <p:cNvSpPr txBox="1"/>
              <p:nvPr/>
            </p:nvSpPr>
            <p:spPr>
              <a:xfrm>
                <a:off x="5070599" y="1523288"/>
                <a:ext cx="13614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949B4C9-18D4-2C44-8798-8D1B0055A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99" y="1523288"/>
                <a:ext cx="1361440" cy="39190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9A839E1-9F7E-6E0A-AAE3-625D102AE893}"/>
                  </a:ext>
                </a:extLst>
              </p:cNvPr>
              <p:cNvSpPr txBox="1"/>
              <p:nvPr/>
            </p:nvSpPr>
            <p:spPr>
              <a:xfrm>
                <a:off x="5199888" y="3233049"/>
                <a:ext cx="123164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9A839E1-9F7E-6E0A-AAE3-625D102AE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8" y="3233049"/>
                <a:ext cx="1231648" cy="391902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BD42848-2ED2-BEA8-804C-8AD853CD95F9}"/>
              </a:ext>
            </a:extLst>
          </p:cNvPr>
          <p:cNvCxnSpPr/>
          <p:nvPr/>
        </p:nvCxnSpPr>
        <p:spPr>
          <a:xfrm>
            <a:off x="7040483" y="1187564"/>
            <a:ext cx="0" cy="8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9AA9B58B-8CBD-96BB-CACD-C8E0F81670B3}"/>
              </a:ext>
            </a:extLst>
          </p:cNvPr>
          <p:cNvCxnSpPr>
            <a:cxnSpLocks/>
          </p:cNvCxnSpPr>
          <p:nvPr/>
        </p:nvCxnSpPr>
        <p:spPr>
          <a:xfrm rot="4860000">
            <a:off x="6780359" y="2952734"/>
            <a:ext cx="914150" cy="527023"/>
          </a:xfrm>
          <a:prstGeom prst="curvedConnector3">
            <a:avLst>
              <a:gd name="adj1" fmla="val -93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星: 4 pt 36">
            <a:extLst>
              <a:ext uri="{FF2B5EF4-FFF2-40B4-BE49-F238E27FC236}">
                <a16:creationId xmlns:a16="http://schemas.microsoft.com/office/drawing/2014/main" id="{2BB57915-80E4-2540-2DAC-D7929C91D871}"/>
              </a:ext>
            </a:extLst>
          </p:cNvPr>
          <p:cNvSpPr/>
          <p:nvPr/>
        </p:nvSpPr>
        <p:spPr>
          <a:xfrm rot="2700000">
            <a:off x="6949043" y="2082436"/>
            <a:ext cx="182880" cy="198448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9357209-9464-A6EF-D817-D07FF2D068D0}"/>
              </a:ext>
            </a:extLst>
          </p:cNvPr>
          <p:cNvGrpSpPr/>
          <p:nvPr/>
        </p:nvGrpSpPr>
        <p:grpSpPr>
          <a:xfrm>
            <a:off x="4609600" y="4004195"/>
            <a:ext cx="3172563" cy="2395733"/>
            <a:chOff x="291600" y="2139693"/>
            <a:chExt cx="3172563" cy="2395733"/>
          </a:xfrm>
        </p:grpSpPr>
        <p:pic>
          <p:nvPicPr>
            <p:cNvPr id="39" name="図 38" descr="黒い背景と白い文字のロゴ&#10;&#10;自動的に生成された説明">
              <a:extLst>
                <a:ext uri="{FF2B5EF4-FFF2-40B4-BE49-F238E27FC236}">
                  <a16:creationId xmlns:a16="http://schemas.microsoft.com/office/drawing/2014/main" id="{6539631A-FCD5-EB36-9C1B-786B0827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39693"/>
              <a:ext cx="1956820" cy="23957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E00D0012-56DB-BDCB-F194-19D290B5F2E6}"/>
                    </a:ext>
                  </a:extLst>
                </p:cNvPr>
                <p:cNvSpPr txBox="1"/>
                <p:nvPr/>
              </p:nvSpPr>
              <p:spPr>
                <a:xfrm>
                  <a:off x="291600" y="3357107"/>
                  <a:ext cx="1361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E00D0012-56DB-BDCB-F194-19D290B5F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00" y="3357107"/>
                  <a:ext cx="13614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ACA5135-CDF3-101F-5993-E42FB4868D47}"/>
                    </a:ext>
                  </a:extLst>
                </p:cNvPr>
                <p:cNvSpPr txBox="1"/>
                <p:nvPr/>
              </p:nvSpPr>
              <p:spPr>
                <a:xfrm>
                  <a:off x="2722483" y="2929899"/>
                  <a:ext cx="741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ACA5135-CDF3-101F-5993-E42FB4868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483" y="2929899"/>
                  <a:ext cx="7416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コネクタ: 曲線 41">
            <a:extLst>
              <a:ext uri="{FF2B5EF4-FFF2-40B4-BE49-F238E27FC236}">
                <a16:creationId xmlns:a16="http://schemas.microsoft.com/office/drawing/2014/main" id="{7E05B128-C39F-D742-1F39-8360459D5D03}"/>
              </a:ext>
            </a:extLst>
          </p:cNvPr>
          <p:cNvCxnSpPr>
            <a:cxnSpLocks/>
          </p:cNvCxnSpPr>
          <p:nvPr/>
        </p:nvCxnSpPr>
        <p:spPr>
          <a:xfrm rot="5400000">
            <a:off x="6276475" y="4194863"/>
            <a:ext cx="310122" cy="261616"/>
          </a:xfrm>
          <a:prstGeom prst="curvedConnector3">
            <a:avLst>
              <a:gd name="adj1" fmla="val -129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D0BA7DF0-956E-7028-D21D-75C94C381750}"/>
              </a:ext>
            </a:extLst>
          </p:cNvPr>
          <p:cNvCxnSpPr/>
          <p:nvPr/>
        </p:nvCxnSpPr>
        <p:spPr>
          <a:xfrm rot="16200000" flipV="1">
            <a:off x="6246870" y="5839148"/>
            <a:ext cx="369332" cy="187960"/>
          </a:xfrm>
          <a:prstGeom prst="curvedConnector3">
            <a:avLst>
              <a:gd name="adj1" fmla="val -2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BF26C024-DD7B-5E1D-C401-E9C25E258405}"/>
                  </a:ext>
                </a:extLst>
              </p:cNvPr>
              <p:cNvSpPr txBox="1"/>
              <p:nvPr/>
            </p:nvSpPr>
            <p:spPr>
              <a:xfrm>
                <a:off x="5070599" y="4129470"/>
                <a:ext cx="136144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BF26C024-DD7B-5E1D-C401-E9C25E258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99" y="4129470"/>
                <a:ext cx="1361440" cy="391902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32087BF-9DF3-B2C5-42C4-07990FC24C41}"/>
                  </a:ext>
                </a:extLst>
              </p:cNvPr>
              <p:cNvSpPr txBox="1"/>
              <p:nvPr/>
            </p:nvSpPr>
            <p:spPr>
              <a:xfrm>
                <a:off x="5199888" y="5839231"/>
                <a:ext cx="123164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32087BF-9DF3-B2C5-42C4-07990FC2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8" y="5839231"/>
                <a:ext cx="1231648" cy="39190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3731598-6AB3-0EFF-164C-19C4CA9F25AC}"/>
              </a:ext>
            </a:extLst>
          </p:cNvPr>
          <p:cNvCxnSpPr/>
          <p:nvPr/>
        </p:nvCxnSpPr>
        <p:spPr>
          <a:xfrm>
            <a:off x="6979523" y="5360284"/>
            <a:ext cx="0" cy="8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星: 4 pt 47">
            <a:extLst>
              <a:ext uri="{FF2B5EF4-FFF2-40B4-BE49-F238E27FC236}">
                <a16:creationId xmlns:a16="http://schemas.microsoft.com/office/drawing/2014/main" id="{8511D83B-6D58-F0A6-9F60-78BCAA25FF26}"/>
              </a:ext>
            </a:extLst>
          </p:cNvPr>
          <p:cNvSpPr/>
          <p:nvPr/>
        </p:nvSpPr>
        <p:spPr>
          <a:xfrm rot="2700000">
            <a:off x="6888083" y="6250282"/>
            <a:ext cx="182880" cy="198448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コネクタ: 曲線 51">
            <a:extLst>
              <a:ext uri="{FF2B5EF4-FFF2-40B4-BE49-F238E27FC236}">
                <a16:creationId xmlns:a16="http://schemas.microsoft.com/office/drawing/2014/main" id="{C61DF109-EBA5-4ED3-CDCB-0C57CCE6B2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1346" y="4260973"/>
            <a:ext cx="836386" cy="401801"/>
          </a:xfrm>
          <a:prstGeom prst="curvedConnector3">
            <a:avLst>
              <a:gd name="adj1" fmla="val 99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1282E3F-BEC6-E403-415E-39D36FA3A4FC}"/>
                  </a:ext>
                </a:extLst>
              </p:cNvPr>
              <p:cNvSpPr txBox="1"/>
              <p:nvPr/>
            </p:nvSpPr>
            <p:spPr>
              <a:xfrm>
                <a:off x="8043332" y="1818496"/>
                <a:ext cx="368808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が上下することでプッシュプルを行う</a:t>
                </a:r>
                <a:endParaRPr kumimoji="1" lang="en-US" altLang="ja-JP" sz="2800" dirty="0"/>
              </a:p>
              <a:p>
                <a:pPr algn="ctr"/>
                <a:endParaRPr lang="en-US" altLang="ja-JP" sz="2800" dirty="0"/>
              </a:p>
              <a:p>
                <a:pPr algn="ctr"/>
                <a:r>
                  <a:rPr kumimoji="1" lang="ja-JP" altLang="en-US" sz="2800" dirty="0"/>
                  <a:t>省電力</a:t>
                </a:r>
                <a:endParaRPr kumimoji="1" lang="en-US" altLang="ja-JP" sz="2800" dirty="0"/>
              </a:p>
              <a:p>
                <a:pPr algn="ctr"/>
                <a:r>
                  <a:rPr lang="ja-JP" altLang="en-US" sz="2800" dirty="0"/>
                  <a:t>歪みが少ない</a:t>
                </a:r>
                <a:endParaRPr lang="en-US" altLang="ja-JP" sz="2800" dirty="0"/>
              </a:p>
              <a:p>
                <a:pPr algn="ctr"/>
                <a:endParaRPr kumimoji="1" lang="en-US" altLang="ja-JP" sz="2800" dirty="0"/>
              </a:p>
              <a:p>
                <a:pPr algn="ctr"/>
                <a:r>
                  <a:rPr kumimoji="1" lang="ja-JP" altLang="en-US" sz="2800" dirty="0"/>
                  <a:t>適切な電圧源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 sz="2800" dirty="0"/>
                  <a:t>が必要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 dirty="0"/>
                  <a:t>⇓</a:t>
                </a:r>
                <a:endParaRPr kumimoji="1" lang="en-US" altLang="ja-JP" sz="2800" dirty="0"/>
              </a:p>
              <a:p>
                <a:pPr algn="ctr"/>
                <a:r>
                  <a:rPr lang="ja-JP" altLang="en-US" sz="2800" dirty="0"/>
                  <a:t>レベルシフタ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1282E3F-BEC6-E403-415E-39D36FA3A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2" y="1818496"/>
                <a:ext cx="3688080" cy="3970318"/>
              </a:xfrm>
              <a:prstGeom prst="rect">
                <a:avLst/>
              </a:prstGeom>
              <a:blipFill>
                <a:blip r:embed="rId15"/>
                <a:stretch>
                  <a:fillRect l="-2149" t="-1380" r="-2314" b="-3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9946929-3D73-4229-1518-2133AB367739}"/>
                  </a:ext>
                </a:extLst>
              </p:cNvPr>
              <p:cNvSpPr txBox="1"/>
              <p:nvPr/>
            </p:nvSpPr>
            <p:spPr>
              <a:xfrm>
                <a:off x="1428555" y="3429000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9946929-3D73-4229-1518-2133AB36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55" y="3429000"/>
                <a:ext cx="6685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78CDD-A5AA-39A6-EC2F-B580C5C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 AB</a:t>
            </a:r>
            <a:r>
              <a:rPr kumimoji="1" lang="ja-JP" altLang="en-US" dirty="0"/>
              <a:t>級増幅回路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0A1D1B-702B-5820-7947-1F3B921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E1640-0D01-61D3-D437-031871A3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1B7000E-39A8-FC29-581A-4554ECD5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4" y="2415487"/>
            <a:ext cx="5394971" cy="28529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3CEEE2-443A-9A71-5BDD-520DFA4D1D66}"/>
                  </a:ext>
                </a:extLst>
              </p:cNvPr>
              <p:cNvSpPr txBox="1"/>
              <p:nvPr/>
            </p:nvSpPr>
            <p:spPr>
              <a:xfrm>
                <a:off x="1193630" y="3469521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3CEEE2-443A-9A71-5BDD-520DFA4D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30" y="3469521"/>
                <a:ext cx="6685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CE602A-6043-CE18-A5F8-8A046CAA8B94}"/>
                  </a:ext>
                </a:extLst>
              </p:cNvPr>
              <p:cNvSpPr txBox="1"/>
              <p:nvPr/>
            </p:nvSpPr>
            <p:spPr>
              <a:xfrm>
                <a:off x="2615381" y="2989298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CE602A-6043-CE18-A5F8-8A046CAA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1" y="2989298"/>
                <a:ext cx="6685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91C53C-FAAC-4410-8DED-A878080F97DA}"/>
                  </a:ext>
                </a:extLst>
              </p:cNvPr>
              <p:cNvSpPr txBox="1"/>
              <p:nvPr/>
            </p:nvSpPr>
            <p:spPr>
              <a:xfrm>
                <a:off x="2408904" y="2230821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91C53C-FAAC-4410-8DED-A878080F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4" y="2230821"/>
                <a:ext cx="6685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543695-3BA7-BA83-3F08-CC8B7440C13D}"/>
                  </a:ext>
                </a:extLst>
              </p:cNvPr>
              <p:cNvSpPr txBox="1"/>
              <p:nvPr/>
            </p:nvSpPr>
            <p:spPr>
              <a:xfrm>
                <a:off x="2743200" y="3284855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543695-3BA7-BA83-3F08-CC8B7440C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84855"/>
                <a:ext cx="6685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E9D829-01CE-90E9-2218-9BD0F9F119C4}"/>
                  </a:ext>
                </a:extLst>
              </p:cNvPr>
              <p:cNvSpPr txBox="1"/>
              <p:nvPr/>
            </p:nvSpPr>
            <p:spPr>
              <a:xfrm>
                <a:off x="2615380" y="4128859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BE9D829-01CE-90E9-2218-9BD0F9F11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4128859"/>
                <a:ext cx="6685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0889F5B-2434-E7E3-A2F2-81DB9865147D}"/>
                  </a:ext>
                </a:extLst>
              </p:cNvPr>
              <p:cNvSpPr txBox="1"/>
              <p:nvPr/>
            </p:nvSpPr>
            <p:spPr>
              <a:xfrm>
                <a:off x="893013" y="3759527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0889F5B-2434-E7E3-A2F2-81DB9865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3" y="3759527"/>
                <a:ext cx="66859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0B84A2-67B0-569B-3495-FF1BDE7C4028}"/>
                  </a:ext>
                </a:extLst>
              </p:cNvPr>
              <p:cNvSpPr txBox="1"/>
              <p:nvPr/>
            </p:nvSpPr>
            <p:spPr>
              <a:xfrm>
                <a:off x="3924794" y="4244699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0B84A2-67B0-569B-3495-FF1BDE7C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794" y="4244699"/>
                <a:ext cx="6685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AB33CF0-B195-D565-630A-485BE2D21084}"/>
                  </a:ext>
                </a:extLst>
              </p:cNvPr>
              <p:cNvSpPr txBox="1"/>
              <p:nvPr/>
            </p:nvSpPr>
            <p:spPr>
              <a:xfrm>
                <a:off x="3873909" y="2804632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AB33CF0-B195-D565-630A-485BE2D21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09" y="2804632"/>
                <a:ext cx="6685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BBE8DEB-85D5-221B-71A2-9A57865CC1CC}"/>
                  </a:ext>
                </a:extLst>
              </p:cNvPr>
              <p:cNvSpPr txBox="1"/>
              <p:nvPr/>
            </p:nvSpPr>
            <p:spPr>
              <a:xfrm>
                <a:off x="3856826" y="3899896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BBE8DEB-85D5-221B-71A2-9A57865CC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26" y="3899896"/>
                <a:ext cx="6685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6E4A38A-AE19-E987-94AC-4E0CCC970110}"/>
                  </a:ext>
                </a:extLst>
              </p:cNvPr>
              <p:cNvSpPr txBox="1"/>
              <p:nvPr/>
            </p:nvSpPr>
            <p:spPr>
              <a:xfrm>
                <a:off x="3856825" y="3131827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6E4A38A-AE19-E987-94AC-4E0CCC97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25" y="3131827"/>
                <a:ext cx="6685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1AA930E-24AD-3DF7-F6D6-E4954692C0CC}"/>
                  </a:ext>
                </a:extLst>
              </p:cNvPr>
              <p:cNvSpPr txBox="1"/>
              <p:nvPr/>
            </p:nvSpPr>
            <p:spPr>
              <a:xfrm>
                <a:off x="3856824" y="2593065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1AA930E-24AD-3DF7-F6D6-E4954692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24" y="2593065"/>
                <a:ext cx="6685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2F561B9-F272-C429-F711-9C91DD9644F9}"/>
                  </a:ext>
                </a:extLst>
              </p:cNvPr>
              <p:cNvSpPr txBox="1"/>
              <p:nvPr/>
            </p:nvSpPr>
            <p:spPr>
              <a:xfrm>
                <a:off x="3856825" y="4571894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2F561B9-F272-C429-F711-9C91DD964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25" y="4571894"/>
                <a:ext cx="6685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68D752-797F-639F-FC58-9EDB9A0221B9}"/>
                  </a:ext>
                </a:extLst>
              </p:cNvPr>
              <p:cNvSpPr txBox="1"/>
              <p:nvPr/>
            </p:nvSpPr>
            <p:spPr>
              <a:xfrm>
                <a:off x="5647162" y="2962397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68D752-797F-639F-FC58-9EDB9A022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162" y="2962397"/>
                <a:ext cx="668593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6F5B98-8EE7-2AB6-3909-8CD605CF2562}"/>
                  </a:ext>
                </a:extLst>
              </p:cNvPr>
              <p:cNvSpPr txBox="1"/>
              <p:nvPr/>
            </p:nvSpPr>
            <p:spPr>
              <a:xfrm>
                <a:off x="5647161" y="4057661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6F5B98-8EE7-2AB6-3909-8CD605CF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161" y="4057661"/>
                <a:ext cx="668593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B599E83-4D92-ADBE-2CD6-EC1F69C397F4}"/>
              </a:ext>
            </a:extLst>
          </p:cNvPr>
          <p:cNvCxnSpPr/>
          <p:nvPr/>
        </p:nvCxnSpPr>
        <p:spPr>
          <a:xfrm>
            <a:off x="5052060" y="2193203"/>
            <a:ext cx="0" cy="69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B0E6D3F-9595-B3DA-48CA-B7A0B7A0FA6F}"/>
                  </a:ext>
                </a:extLst>
              </p:cNvPr>
              <p:cNvSpPr txBox="1"/>
              <p:nvPr/>
            </p:nvSpPr>
            <p:spPr>
              <a:xfrm>
                <a:off x="5227322" y="2052932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B0E6D3F-9595-B3DA-48CA-B7A0B7A0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2" y="2052932"/>
                <a:ext cx="668593" cy="369332"/>
              </a:xfrm>
              <a:prstGeom prst="rect">
                <a:avLst/>
              </a:prstGeom>
              <a:blipFill>
                <a:blip r:embed="rId16"/>
                <a:stretch>
                  <a:fillRect l="-26606" r="-1834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FEBCBB-9F84-B86B-8D00-339FEAA9313A}"/>
                  </a:ext>
                </a:extLst>
              </p:cNvPr>
              <p:cNvSpPr txBox="1"/>
              <p:nvPr/>
            </p:nvSpPr>
            <p:spPr>
              <a:xfrm>
                <a:off x="5143134" y="5121155"/>
                <a:ext cx="668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FEBCBB-9F84-B86B-8D00-339FEAA9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34" y="5121155"/>
                <a:ext cx="668593" cy="369332"/>
              </a:xfrm>
              <a:prstGeom prst="rect">
                <a:avLst/>
              </a:prstGeom>
              <a:blipFill>
                <a:blip r:embed="rId17"/>
                <a:stretch>
                  <a:fillRect l="-20183" r="-6422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8A8DEF-2002-9E7F-3D8D-044F62828E4F}"/>
              </a:ext>
            </a:extLst>
          </p:cNvPr>
          <p:cNvCxnSpPr/>
          <p:nvPr/>
        </p:nvCxnSpPr>
        <p:spPr>
          <a:xfrm>
            <a:off x="5052060" y="4614031"/>
            <a:ext cx="0" cy="69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675B8AA-B170-20CB-DCA5-41DB816DD4A2}"/>
                  </a:ext>
                </a:extLst>
              </p:cNvPr>
              <p:cNvSpPr txBox="1"/>
              <p:nvPr/>
            </p:nvSpPr>
            <p:spPr>
              <a:xfrm>
                <a:off x="6437674" y="2885453"/>
                <a:ext cx="5754326" cy="1337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675B8AA-B170-20CB-DCA5-41DB816DD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74" y="2885453"/>
                <a:ext cx="5754326" cy="13373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ED5EB-1224-DAE0-4528-E3CF8E39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レベルシフタ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7F998A-E328-E5A9-8FD8-FA6DA75F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3671D4-7CF6-0B72-2D1D-CA03B75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A87874E-9584-B1DE-A974-9C5F11651DC6}"/>
              </a:ext>
            </a:extLst>
          </p:cNvPr>
          <p:cNvGrpSpPr/>
          <p:nvPr/>
        </p:nvGrpSpPr>
        <p:grpSpPr>
          <a:xfrm>
            <a:off x="952499" y="1857752"/>
            <a:ext cx="5001391" cy="3675895"/>
            <a:chOff x="952499" y="1857752"/>
            <a:chExt cx="5001391" cy="3675895"/>
          </a:xfrm>
        </p:grpSpPr>
        <p:pic>
          <p:nvPicPr>
            <p:cNvPr id="6" name="図 5" descr="背景パターン&#10;&#10;自動的に生成された説明">
              <a:extLst>
                <a:ext uri="{FF2B5EF4-FFF2-40B4-BE49-F238E27FC236}">
                  <a16:creationId xmlns:a16="http://schemas.microsoft.com/office/drawing/2014/main" id="{97E67BA5-541F-2152-7E90-B22AA537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9" y="1857752"/>
              <a:ext cx="3849632" cy="36758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603CE11-A519-3ADF-0049-68BE80B99161}"/>
                    </a:ext>
                  </a:extLst>
                </p:cNvPr>
                <p:cNvSpPr txBox="1"/>
                <p:nvPr/>
              </p:nvSpPr>
              <p:spPr>
                <a:xfrm>
                  <a:off x="1685925" y="4171950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603CE11-A519-3ADF-0049-68BE80B99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925" y="4171950"/>
                  <a:ext cx="5238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9594B42-DB23-10DB-2231-3B59820770C2}"/>
                    </a:ext>
                  </a:extLst>
                </p:cNvPr>
                <p:cNvSpPr txBox="1"/>
                <p:nvPr/>
              </p:nvSpPr>
              <p:spPr>
                <a:xfrm>
                  <a:off x="4682303" y="2914650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9594B42-DB23-10DB-2231-3B5982077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303" y="2914650"/>
                  <a:ext cx="523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978AC9-A30C-CF9E-5349-2C8291296292}"/>
                    </a:ext>
                  </a:extLst>
                </p:cNvPr>
                <p:cNvSpPr txBox="1"/>
                <p:nvPr/>
              </p:nvSpPr>
              <p:spPr>
                <a:xfrm>
                  <a:off x="1094609" y="3695699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978AC9-A30C-CF9E-5349-2C8291296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609" y="3695699"/>
                  <a:ext cx="523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B8CA8853-7CFF-491E-B91D-64AD8B403946}"/>
                    </a:ext>
                  </a:extLst>
                </p:cNvPr>
                <p:cNvSpPr txBox="1"/>
                <p:nvPr/>
              </p:nvSpPr>
              <p:spPr>
                <a:xfrm>
                  <a:off x="3448049" y="3059668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B8CA8853-7CFF-491E-B91D-64AD8B403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49" y="3059668"/>
                  <a:ext cx="5238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15FEC1C-F6CF-E4F1-D564-6903441F4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525" y="2354223"/>
              <a:ext cx="0" cy="443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31012C9-B52F-7B00-9DE7-BE62DD3F1706}"/>
                    </a:ext>
                  </a:extLst>
                </p:cNvPr>
                <p:cNvSpPr txBox="1"/>
                <p:nvPr/>
              </p:nvSpPr>
              <p:spPr>
                <a:xfrm>
                  <a:off x="5430015" y="4354473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31012C9-B52F-7B00-9DE7-BE62DD3F1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015" y="4354473"/>
                  <a:ext cx="52387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C826168-CE59-79C8-065F-D63AAC61E306}"/>
                    </a:ext>
                  </a:extLst>
                </p:cNvPr>
                <p:cNvSpPr txBox="1"/>
                <p:nvPr/>
              </p:nvSpPr>
              <p:spPr>
                <a:xfrm>
                  <a:off x="3819524" y="4967664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C826168-CE59-79C8-065F-D63AAC61E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524" y="4967664"/>
                  <a:ext cx="52387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5882" r="-8235"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CC577F6-7D83-531F-0483-3253ADF6167A}"/>
                </a:ext>
              </a:extLst>
            </p:cNvPr>
            <p:cNvCxnSpPr>
              <a:cxnSpLocks/>
            </p:cNvCxnSpPr>
            <p:nvPr/>
          </p:nvCxnSpPr>
          <p:spPr>
            <a:xfrm>
              <a:off x="1589909" y="2428875"/>
              <a:ext cx="0" cy="443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23B32D2D-2389-F310-971D-21D4872CCFB6}"/>
                </a:ext>
              </a:extLst>
            </p:cNvPr>
            <p:cNvCxnSpPr>
              <a:cxnSpLocks/>
            </p:cNvCxnSpPr>
            <p:nvPr/>
          </p:nvCxnSpPr>
          <p:spPr>
            <a:xfrm>
              <a:off x="5206178" y="4448175"/>
              <a:ext cx="0" cy="443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E251638-C05C-1A43-881C-7C0030D7CA7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525" y="4541282"/>
              <a:ext cx="0" cy="443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F63B00B-F7D3-9EFC-BCD7-4C767EA23380}"/>
                    </a:ext>
                  </a:extLst>
                </p:cNvPr>
                <p:cNvSpPr txBox="1"/>
                <p:nvPr/>
              </p:nvSpPr>
              <p:spPr>
                <a:xfrm>
                  <a:off x="952499" y="2428875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F63B00B-F7D3-9EFC-BCD7-4C767EA23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99" y="2428875"/>
                  <a:ext cx="52387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239B5CE-D255-0586-0A7C-F1BBBE854DD7}"/>
                    </a:ext>
                  </a:extLst>
                </p:cNvPr>
                <p:cNvSpPr txBox="1"/>
                <p:nvPr/>
              </p:nvSpPr>
              <p:spPr>
                <a:xfrm>
                  <a:off x="3819525" y="1959718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239B5CE-D255-0586-0A7C-F1BBBE854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525" y="1959718"/>
                  <a:ext cx="52387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581" r="-69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8228AF1-2F11-2916-7AF0-34F840F04033}"/>
                    </a:ext>
                  </a:extLst>
                </p:cNvPr>
                <p:cNvSpPr txBox="1"/>
                <p:nvPr/>
              </p:nvSpPr>
              <p:spPr>
                <a:xfrm>
                  <a:off x="1760594" y="3469521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8228AF1-2F11-2916-7AF0-34F840F04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594" y="3469521"/>
                  <a:ext cx="52387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810BBFAD-7492-E2F2-04AF-E77D10F0358E}"/>
                    </a:ext>
                  </a:extLst>
                </p:cNvPr>
                <p:cNvSpPr txBox="1"/>
                <p:nvPr/>
              </p:nvSpPr>
              <p:spPr>
                <a:xfrm>
                  <a:off x="2576512" y="3695699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810BBFAD-7492-E2F2-04AF-E77D10F03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512" y="3695699"/>
                  <a:ext cx="5238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424CE71E-B2E5-E61D-287F-EE558089A717}"/>
                    </a:ext>
                  </a:extLst>
                </p:cNvPr>
                <p:cNvSpPr txBox="1"/>
                <p:nvPr/>
              </p:nvSpPr>
              <p:spPr>
                <a:xfrm>
                  <a:off x="3709986" y="3274735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424CE71E-B2E5-E61D-287F-EE558089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86" y="3274735"/>
                  <a:ext cx="52387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1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8F0D4DC8-0EAD-8C50-DEC9-3526FC3DF1A9}"/>
                    </a:ext>
                  </a:extLst>
                </p:cNvPr>
                <p:cNvSpPr txBox="1"/>
                <p:nvPr/>
              </p:nvSpPr>
              <p:spPr>
                <a:xfrm>
                  <a:off x="4682302" y="3496746"/>
                  <a:ext cx="523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8F0D4DC8-0EAD-8C50-DEC9-3526FC3DF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302" y="3496746"/>
                  <a:ext cx="52387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E9F8425-3977-8AB5-0E25-7E9DD696981A}"/>
                  </a:ext>
                </a:extLst>
              </p:cNvPr>
              <p:cNvSpPr txBox="1"/>
              <p:nvPr/>
            </p:nvSpPr>
            <p:spPr>
              <a:xfrm>
                <a:off x="6096000" y="1959718"/>
                <a:ext cx="54197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が流れる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E9F8425-3977-8AB5-0E25-7E9DD696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59718"/>
                <a:ext cx="5419723" cy="523220"/>
              </a:xfrm>
              <a:prstGeom prst="rect">
                <a:avLst/>
              </a:prstGeom>
              <a:blipFill>
                <a:blip r:embed="rId15"/>
                <a:stretch>
                  <a:fillRect t="-10465" r="-135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74C6ED-9A48-9545-E197-7C30081525F1}"/>
              </a:ext>
            </a:extLst>
          </p:cNvPr>
          <p:cNvSpPr txBox="1"/>
          <p:nvPr/>
        </p:nvSpPr>
        <p:spPr>
          <a:xfrm>
            <a:off x="6601205" y="3204358"/>
            <a:ext cx="440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ゲート・ソース間電圧がそれぞれ等しい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622B0C4-41CB-1484-8F0C-113E57B32B0E}"/>
                  </a:ext>
                </a:extLst>
              </p:cNvPr>
              <p:cNvSpPr txBox="1"/>
              <p:nvPr/>
            </p:nvSpPr>
            <p:spPr>
              <a:xfrm>
                <a:off x="5923279" y="4375063"/>
                <a:ext cx="62155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になる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 dirty="0"/>
                  <a:t>⇓</a:t>
                </a:r>
                <a:endParaRPr kumimoji="1" lang="en-US" altLang="ja-JP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の電位で電圧源の様に扱える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622B0C4-41CB-1484-8F0C-113E57B32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79" y="4375063"/>
                <a:ext cx="6215566" cy="1384995"/>
              </a:xfrm>
              <a:prstGeom prst="rect">
                <a:avLst/>
              </a:prstGeom>
              <a:blipFill>
                <a:blip r:embed="rId16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7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4CD83-46AD-2586-161C-B9F5427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レベルシフタ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183CF-0689-AD19-D8EC-170C98C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40D0BD-B4F8-4C9A-CB60-2EE6B4ED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3ADE874-AD85-24CB-E9E7-C8F2F6C6DBE7}"/>
              </a:ext>
            </a:extLst>
          </p:cNvPr>
          <p:cNvGrpSpPr/>
          <p:nvPr/>
        </p:nvGrpSpPr>
        <p:grpSpPr>
          <a:xfrm>
            <a:off x="952499" y="1857752"/>
            <a:ext cx="5001391" cy="3675895"/>
            <a:chOff x="952499" y="1857752"/>
            <a:chExt cx="5001391" cy="367589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CC0E201-797C-2F9C-99C1-2C5FC06A32F9}"/>
                </a:ext>
              </a:extLst>
            </p:cNvPr>
            <p:cNvGrpSpPr/>
            <p:nvPr/>
          </p:nvGrpSpPr>
          <p:grpSpPr>
            <a:xfrm>
              <a:off x="952499" y="1857752"/>
              <a:ext cx="5001391" cy="3675895"/>
              <a:chOff x="952499" y="1857752"/>
              <a:chExt cx="5001391" cy="3675895"/>
            </a:xfrm>
          </p:grpSpPr>
          <p:pic>
            <p:nvPicPr>
              <p:cNvPr id="11" name="図 10" descr="背景パターン&#10;&#10;自動的に生成された説明">
                <a:extLst>
                  <a:ext uri="{FF2B5EF4-FFF2-40B4-BE49-F238E27FC236}">
                    <a16:creationId xmlns:a16="http://schemas.microsoft.com/office/drawing/2014/main" id="{23638974-A3AE-B187-5B36-168FD873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609" y="1857752"/>
                <a:ext cx="3849632" cy="36758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436688C-43BA-DF74-457E-BB9271063A40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925" y="4171950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436688C-43BA-DF74-457E-BB9271063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925" y="4171950"/>
                    <a:ext cx="5238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8669EF78-AADE-1A4A-391F-3C3216C7B4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2303" y="2914650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8669EF78-AADE-1A4A-391F-3C3216C7B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2303" y="2914650"/>
                    <a:ext cx="52387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39FF2CBE-29C3-9ED2-B763-DBC57631616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609" y="3695699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39FF2CBE-29C3-9ED2-B763-DBC576316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609" y="3695699"/>
                    <a:ext cx="52387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D8BB84BB-C5F3-C866-1C68-235E8C82063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8049" y="3059668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D8BB84BB-C5F3-C866-1C68-235E8C820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8049" y="3059668"/>
                    <a:ext cx="52387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463FBE97-B9C8-5B82-58C3-A9B8063DE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525" y="2354223"/>
                <a:ext cx="0" cy="443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7D1263B5-40E8-180F-7D38-B67E6D2E9E84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015" y="4354473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7D1263B5-40E8-180F-7D38-B67E6D2E9E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015" y="4354473"/>
                    <a:ext cx="52387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7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93A59F6-A223-9F3F-A2C7-4175A13CD0DB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524" y="4967664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93A59F6-A223-9F3F-A2C7-4175A13CD0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524" y="4967664"/>
                    <a:ext cx="52387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882" r="-823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5B97A079-5A41-6A1C-94F6-0E7DBD19C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9909" y="2428875"/>
                <a:ext cx="0" cy="443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B4CFC8FF-DAE9-1BDB-9942-77920F69F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6178" y="4448175"/>
                <a:ext cx="0" cy="443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E8AC7091-DE17-19B8-1D0F-55E77A209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525" y="4541282"/>
                <a:ext cx="0" cy="443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FB765902-3DB7-E27E-729C-54444AEF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952499" y="2428875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FB765902-3DB7-E27E-729C-54444AEF65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499" y="2428875"/>
                    <a:ext cx="5238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7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DE282510-6F15-78B6-47DC-1B01C68CFB0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525" y="1959718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DE282510-6F15-78B6-47DC-1B01C68CFB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525" y="1959718"/>
                    <a:ext cx="52387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581" r="-69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EB3DC2C0-C6DA-0DD7-E031-B2F4056D1D1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594" y="3469521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EB3DC2C0-C6DA-0DD7-E031-B2F4056D1D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0594" y="3469521"/>
                    <a:ext cx="52387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ED6AC6CF-0B6F-4846-826F-40437080B0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76512" y="3695699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ED6AC6CF-0B6F-4846-826F-40437080B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6512" y="3695699"/>
                    <a:ext cx="52387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AF0F470-EBF7-C03B-F67E-88A8B4278214}"/>
                      </a:ext>
                    </a:extLst>
                  </p:cNvPr>
                  <p:cNvSpPr txBox="1"/>
                  <p:nvPr/>
                </p:nvSpPr>
                <p:spPr>
                  <a:xfrm>
                    <a:off x="3709986" y="3274735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AF0F470-EBF7-C03B-F67E-88A8B42782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986" y="3274735"/>
                    <a:ext cx="52387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4E68B0D-60A7-5EFD-8756-ABDA0DD4D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682302" y="3496746"/>
                    <a:ext cx="5238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4E68B0D-60A7-5EFD-8756-ABDA0DD4D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2302" y="3496746"/>
                    <a:ext cx="52387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EDC2CA41-CFE5-9323-23DC-CB064F446C6D}"/>
                </a:ext>
              </a:extLst>
            </p:cNvPr>
            <p:cNvCxnSpPr/>
            <p:nvPr/>
          </p:nvCxnSpPr>
          <p:spPr>
            <a:xfrm>
              <a:off x="3128962" y="3000475"/>
              <a:ext cx="0" cy="4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8B0D8E2-B29E-39D3-B223-D1083EA63EB4}"/>
                    </a:ext>
                  </a:extLst>
                </p:cNvPr>
                <p:cNvSpPr txBox="1"/>
                <p:nvPr/>
              </p:nvSpPr>
              <p:spPr>
                <a:xfrm>
                  <a:off x="2737669" y="2932718"/>
                  <a:ext cx="4857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8B0D8E2-B29E-39D3-B223-D1083EA63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669" y="2932718"/>
                  <a:ext cx="48577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7E28536-C2EE-76A7-6779-1A9A923C685D}"/>
                    </a:ext>
                  </a:extLst>
                </p:cNvPr>
                <p:cNvSpPr txBox="1"/>
                <p:nvPr/>
              </p:nvSpPr>
              <p:spPr>
                <a:xfrm>
                  <a:off x="3857624" y="3939558"/>
                  <a:ext cx="4857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7E28536-C2EE-76A7-6779-1A9A923C6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24" y="3939558"/>
                  <a:ext cx="48577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0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472D802-1C19-9751-B361-B964CFB45600}"/>
                </a:ext>
              </a:extLst>
            </p:cNvPr>
            <p:cNvCxnSpPr/>
            <p:nvPr/>
          </p:nvCxnSpPr>
          <p:spPr>
            <a:xfrm>
              <a:off x="3819524" y="3880365"/>
              <a:ext cx="0" cy="4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F4C0AA-25B3-3CAD-AC99-3D49A0BD3BE3}"/>
              </a:ext>
            </a:extLst>
          </p:cNvPr>
          <p:cNvSpPr txBox="1"/>
          <p:nvPr/>
        </p:nvSpPr>
        <p:spPr>
          <a:xfrm>
            <a:off x="7355061" y="1947385"/>
            <a:ext cx="288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課題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5D7D7AF-72F8-1ECC-C537-64583E2BB272}"/>
                  </a:ext>
                </a:extLst>
              </p:cNvPr>
              <p:cNvSpPr txBox="1"/>
              <p:nvPr/>
            </p:nvSpPr>
            <p:spPr>
              <a:xfrm>
                <a:off x="6238112" y="2860298"/>
                <a:ext cx="512147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/>
                  <a:t>シフトの幅が広い</a:t>
                </a:r>
                <a:endParaRPr lang="en-US" altLang="ja-JP" sz="2800" dirty="0"/>
              </a:p>
              <a:p>
                <a:pPr algn="ctr"/>
                <a:r>
                  <a:rPr lang="ja-JP" altLang="en-US" sz="2800" dirty="0"/>
                  <a:t>⇓</a:t>
                </a:r>
                <a:endParaRPr lang="en-US" altLang="ja-JP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800" dirty="0"/>
                  <a:t>ソース電位が下がる</a:t>
                </a:r>
                <a:endParaRPr lang="en-US" altLang="ja-JP" sz="2800" dirty="0"/>
              </a:p>
              <a:p>
                <a:pPr algn="ctr"/>
                <a:r>
                  <a:rPr lang="ja-JP" altLang="en-US" sz="2800" dirty="0"/>
                  <a:t>⇓</a:t>
                </a:r>
                <a:endParaRPr lang="en-US" altLang="ja-JP" sz="2800" dirty="0"/>
              </a:p>
              <a:p>
                <a:pPr algn="ctr"/>
                <a:r>
                  <a:rPr lang="ja-JP" altLang="en-US" sz="2800" dirty="0"/>
                  <a:t>バイアス電流が増大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5D7D7AF-72F8-1ECC-C537-64583E2BB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12" y="2860298"/>
                <a:ext cx="5121479" cy="2246769"/>
              </a:xfrm>
              <a:prstGeom prst="rect">
                <a:avLst/>
              </a:prstGeom>
              <a:blipFill>
                <a:blip r:embed="rId17"/>
                <a:stretch>
                  <a:fillRect t="-2439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8FC5A31-003F-EBEC-809E-EB2D15E2FA7B}"/>
              </a:ext>
            </a:extLst>
          </p:cNvPr>
          <p:cNvSpPr/>
          <p:nvPr/>
        </p:nvSpPr>
        <p:spPr>
          <a:xfrm>
            <a:off x="1934895" y="3880365"/>
            <a:ext cx="1431044" cy="6360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157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2FBD2-86FE-4F3D-8381-9DCB76FA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ja-JP" altLang="en-US" dirty="0"/>
              <a:t>シミュレーション回路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9FB154-4C36-3B0D-3AB0-A47F6F5E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1039E4-AE95-7616-6915-B9F0C63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F383232-9894-EBBC-D51C-B8964242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4" y="2068375"/>
            <a:ext cx="11371732" cy="32689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A74FF6A-58BC-42DE-7C93-E01B270A07FD}"/>
                  </a:ext>
                </a:extLst>
              </p:cNvPr>
              <p:cNvSpPr txBox="1"/>
              <p:nvPr/>
            </p:nvSpPr>
            <p:spPr>
              <a:xfrm>
                <a:off x="1720752" y="3087412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A74FF6A-58BC-42DE-7C93-E01B270A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52" y="3087412"/>
                <a:ext cx="1212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5A2AAE-03FE-603F-B28E-201A8AA17BA2}"/>
                  </a:ext>
                </a:extLst>
              </p:cNvPr>
              <p:cNvSpPr txBox="1"/>
              <p:nvPr/>
            </p:nvSpPr>
            <p:spPr>
              <a:xfrm>
                <a:off x="1720752" y="2340393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5A2AAE-03FE-603F-B28E-201A8AA1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52" y="2340393"/>
                <a:ext cx="1212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E41B358-EBE4-458C-78CA-4757288EF51D}"/>
                  </a:ext>
                </a:extLst>
              </p:cNvPr>
              <p:cNvSpPr txBox="1"/>
              <p:nvPr/>
            </p:nvSpPr>
            <p:spPr>
              <a:xfrm>
                <a:off x="1951809" y="4208439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E41B358-EBE4-458C-78CA-4757288E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09" y="4208439"/>
                <a:ext cx="12125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BDEB8A-4096-EC4A-136C-218F91395C74}"/>
                  </a:ext>
                </a:extLst>
              </p:cNvPr>
              <p:cNvSpPr txBox="1"/>
              <p:nvPr/>
            </p:nvSpPr>
            <p:spPr>
              <a:xfrm>
                <a:off x="3846871" y="4023773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BDEB8A-4096-EC4A-136C-218F9139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71" y="4023773"/>
                <a:ext cx="12125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8AC109D-52E9-4944-541B-2321287021EE}"/>
                  </a:ext>
                </a:extLst>
              </p:cNvPr>
              <p:cNvSpPr txBox="1"/>
              <p:nvPr/>
            </p:nvSpPr>
            <p:spPr>
              <a:xfrm>
                <a:off x="3240584" y="1646208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8AC109D-52E9-4944-541B-23212870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84" y="1646208"/>
                <a:ext cx="12125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8168F34-2597-491A-8BE9-993C56086989}"/>
                  </a:ext>
                </a:extLst>
              </p:cNvPr>
              <p:cNvSpPr txBox="1"/>
              <p:nvPr/>
            </p:nvSpPr>
            <p:spPr>
              <a:xfrm>
                <a:off x="9633904" y="4393105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8168F34-2597-491A-8BE9-993C5608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904" y="4393105"/>
                <a:ext cx="12125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DF9891-45D5-B1A5-3C04-A19A24FE72D2}"/>
                  </a:ext>
                </a:extLst>
              </p:cNvPr>
              <p:cNvSpPr txBox="1"/>
              <p:nvPr/>
            </p:nvSpPr>
            <p:spPr>
              <a:xfrm>
                <a:off x="8769626" y="4263371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TΩ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DF9891-45D5-B1A5-3C04-A19A24FE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626" y="4263371"/>
                <a:ext cx="12125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61836A9-D265-AD04-C97B-6CF2B5CF73C2}"/>
                  </a:ext>
                </a:extLst>
              </p:cNvPr>
              <p:cNvSpPr txBox="1"/>
              <p:nvPr/>
            </p:nvSpPr>
            <p:spPr>
              <a:xfrm>
                <a:off x="7890568" y="4454040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mF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61836A9-D265-AD04-C97B-6CF2B5CF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68" y="4454040"/>
                <a:ext cx="12125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BB93E5-3430-7298-B381-3F636050AE80}"/>
                  </a:ext>
                </a:extLst>
              </p:cNvPr>
              <p:cNvSpPr txBox="1"/>
              <p:nvPr/>
            </p:nvSpPr>
            <p:spPr>
              <a:xfrm>
                <a:off x="5661990" y="3909642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nF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BB93E5-3430-7298-B381-3F636050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90" y="3909642"/>
                <a:ext cx="12125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0D92AA-B44A-4696-3E83-6A349F993905}"/>
                  </a:ext>
                </a:extLst>
              </p:cNvPr>
              <p:cNvSpPr txBox="1"/>
              <p:nvPr/>
            </p:nvSpPr>
            <p:spPr>
              <a:xfrm>
                <a:off x="11175579" y="3839107"/>
                <a:ext cx="12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nF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0D92AA-B44A-4696-3E83-6A349F99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579" y="3839107"/>
                <a:ext cx="12125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CE1B1E-5246-F1AE-863A-5A674DBF4400}"/>
              </a:ext>
            </a:extLst>
          </p:cNvPr>
          <p:cNvSpPr txBox="1"/>
          <p:nvPr/>
        </p:nvSpPr>
        <p:spPr>
          <a:xfrm>
            <a:off x="2209800" y="5619438"/>
            <a:ext cx="25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a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62B645-9AEA-5532-147C-F8C405A94A85}"/>
              </a:ext>
            </a:extLst>
          </p:cNvPr>
          <p:cNvSpPr txBox="1"/>
          <p:nvPr/>
        </p:nvSpPr>
        <p:spPr>
          <a:xfrm>
            <a:off x="8263907" y="5586579"/>
            <a:ext cx="25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A51B70-D1AC-C2F7-0CEA-28A07A9DF7D6}"/>
              </a:ext>
            </a:extLst>
          </p:cNvPr>
          <p:cNvSpPr txBox="1"/>
          <p:nvPr/>
        </p:nvSpPr>
        <p:spPr>
          <a:xfrm>
            <a:off x="7682616" y="1140064"/>
            <a:ext cx="4402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位相余裕・直流利得のみ</a:t>
            </a:r>
            <a:r>
              <a:rPr lang="en-US" altLang="ja-JP" sz="2800" dirty="0"/>
              <a:t>b</a:t>
            </a:r>
            <a:r>
              <a:rPr lang="ja-JP" altLang="en-US" sz="2800" dirty="0"/>
              <a:t>、それ以外は</a:t>
            </a:r>
            <a:r>
              <a:rPr lang="en-US" altLang="ja-JP" sz="2800" dirty="0"/>
              <a:t>a</a:t>
            </a:r>
            <a:r>
              <a:rPr lang="ja-JP" altLang="en-US" sz="2800" dirty="0"/>
              <a:t>でシミュレーション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0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A769D-C794-4FB8-962A-A2E43F10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</a:t>
            </a:r>
            <a:r>
              <a:rPr kumimoji="1" lang="ja-JP" altLang="en-US" dirty="0"/>
              <a:t> 位相余裕、直流利得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135B6A-3A96-BAFA-62E7-D77DAC1B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CB94F7-1E87-007E-05E1-607E4B0D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3DC45A-8F06-2CE7-0422-3CD666F5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75" y="1356926"/>
            <a:ext cx="8885649" cy="489147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C2DCEDE-64E1-4DF3-96BF-98CB22CC61EB}"/>
              </a:ext>
            </a:extLst>
          </p:cNvPr>
          <p:cNvCxnSpPr>
            <a:cxnSpLocks/>
          </p:cNvCxnSpPr>
          <p:nvPr/>
        </p:nvCxnSpPr>
        <p:spPr>
          <a:xfrm>
            <a:off x="8375650" y="4660900"/>
            <a:ext cx="2163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C3844A-BA89-C6E8-AD78-4B3B78E88066}"/>
              </a:ext>
            </a:extLst>
          </p:cNvPr>
          <p:cNvSpPr txBox="1"/>
          <p:nvPr/>
        </p:nvSpPr>
        <p:spPr>
          <a:xfrm>
            <a:off x="10319749" y="4476234"/>
            <a:ext cx="12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134.7°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194050-5C5C-DB6A-56F1-BB5CA0245D3A}"/>
              </a:ext>
            </a:extLst>
          </p:cNvPr>
          <p:cNvSpPr txBox="1"/>
          <p:nvPr/>
        </p:nvSpPr>
        <p:spPr>
          <a:xfrm>
            <a:off x="11611" y="1830969"/>
            <a:ext cx="16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約</a:t>
            </a:r>
            <a:r>
              <a:rPr kumimoji="1" lang="en-US" altLang="ja-JP" sz="2800" dirty="0"/>
              <a:t>58 dB</a:t>
            </a:r>
            <a:endParaRPr kumimoji="1" lang="ja-JP" altLang="en-US" sz="28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103E166-E8EE-880B-8EE9-84DDFEFDC53D}"/>
              </a:ext>
            </a:extLst>
          </p:cNvPr>
          <p:cNvSpPr/>
          <p:nvPr/>
        </p:nvSpPr>
        <p:spPr>
          <a:xfrm>
            <a:off x="7439152" y="2143284"/>
            <a:ext cx="406400" cy="4165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2553AD8-0CA7-0982-E6D1-A3D57332B811}"/>
              </a:ext>
            </a:extLst>
          </p:cNvPr>
          <p:cNvSpPr/>
          <p:nvPr/>
        </p:nvSpPr>
        <p:spPr>
          <a:xfrm>
            <a:off x="7439152" y="3703320"/>
            <a:ext cx="406400" cy="4165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62FAE01-71E7-CD90-6340-9EAED9949BC4}"/>
              </a:ext>
            </a:extLst>
          </p:cNvPr>
          <p:cNvSpPr/>
          <p:nvPr/>
        </p:nvSpPr>
        <p:spPr>
          <a:xfrm rot="10800000">
            <a:off x="6990441" y="2263073"/>
            <a:ext cx="406400" cy="1769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4279971-1B31-2FA6-1168-9599860AD09C}"/>
              </a:ext>
            </a:extLst>
          </p:cNvPr>
          <p:cNvSpPr/>
          <p:nvPr/>
        </p:nvSpPr>
        <p:spPr>
          <a:xfrm>
            <a:off x="7969250" y="3823109"/>
            <a:ext cx="406400" cy="1769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7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DB1DF-A953-3CD7-2A81-8866E51A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 </a:t>
            </a:r>
            <a:r>
              <a:rPr kumimoji="1" lang="ja-JP" altLang="en-US" dirty="0"/>
              <a:t>帯域幅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DBC9BD-4520-7858-EFF7-6023CD00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057C05-C022-FD04-FBB9-BCB2B7FF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900E4B-8013-B10C-7A4D-D117C3E6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448123"/>
            <a:ext cx="8242935" cy="490822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5FF779-A5A1-E33A-B209-545A5B944EEE}"/>
              </a:ext>
            </a:extLst>
          </p:cNvPr>
          <p:cNvSpPr txBox="1"/>
          <p:nvPr/>
        </p:nvSpPr>
        <p:spPr>
          <a:xfrm>
            <a:off x="8845867" y="2521059"/>
            <a:ext cx="3155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コンテストの基準では</a:t>
            </a:r>
            <a:r>
              <a:rPr kumimoji="1" lang="en-US" altLang="ja-JP" sz="2800" dirty="0"/>
              <a:t>200 kHz</a:t>
            </a:r>
            <a:r>
              <a:rPr kumimoji="1" lang="ja-JP" altLang="en-US" sz="2800" dirty="0"/>
              <a:t>程度</a:t>
            </a:r>
            <a:endParaRPr kumimoji="1" lang="en-US" altLang="ja-JP" sz="2800" dirty="0"/>
          </a:p>
          <a:p>
            <a:pPr algn="ctr"/>
            <a:endParaRPr lang="en-US" altLang="ja-JP" sz="2800" dirty="0"/>
          </a:p>
          <a:p>
            <a:pPr algn="ctr"/>
            <a:r>
              <a:rPr kumimoji="1" lang="ja-JP" altLang="en-US" sz="2800" dirty="0"/>
              <a:t>実際は</a:t>
            </a:r>
            <a:r>
              <a:rPr kumimoji="1" lang="en-US" altLang="ja-JP" sz="2800" dirty="0"/>
              <a:t>20</a:t>
            </a:r>
            <a:r>
              <a:rPr lang="ja-JP" altLang="en-US" sz="2800" dirty="0"/>
              <a:t> </a:t>
            </a:r>
            <a:r>
              <a:rPr lang="en-US" altLang="ja-JP" sz="2800" dirty="0"/>
              <a:t>kHz</a:t>
            </a:r>
            <a:r>
              <a:rPr lang="ja-JP" altLang="en-US" sz="2800" dirty="0"/>
              <a:t>程度</a:t>
            </a:r>
            <a:endParaRPr kumimoji="1" lang="ja-JP" altLang="en-US" sz="28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81594D-6301-B001-21CE-DDC780B6A3A2}"/>
              </a:ext>
            </a:extLst>
          </p:cNvPr>
          <p:cNvSpPr/>
          <p:nvPr/>
        </p:nvSpPr>
        <p:spPr>
          <a:xfrm>
            <a:off x="6939280" y="2773686"/>
            <a:ext cx="406400" cy="4165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8DD6C11-79F3-4A5E-C9D4-7C32A11ACE6C}"/>
              </a:ext>
            </a:extLst>
          </p:cNvPr>
          <p:cNvSpPr/>
          <p:nvPr/>
        </p:nvSpPr>
        <p:spPr>
          <a:xfrm rot="10800000">
            <a:off x="6490569" y="2893475"/>
            <a:ext cx="406400" cy="1769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68B5931-B093-6A08-B6E6-63A70A915013}"/>
              </a:ext>
            </a:extLst>
          </p:cNvPr>
          <p:cNvSpPr/>
          <p:nvPr/>
        </p:nvSpPr>
        <p:spPr>
          <a:xfrm rot="10800000">
            <a:off x="6689344" y="3547966"/>
            <a:ext cx="406400" cy="4165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7FCEFB7-4EE6-3A2F-C665-12379EB2CE9C}"/>
              </a:ext>
            </a:extLst>
          </p:cNvPr>
          <p:cNvSpPr/>
          <p:nvPr/>
        </p:nvSpPr>
        <p:spPr>
          <a:xfrm>
            <a:off x="7142480" y="3667755"/>
            <a:ext cx="406400" cy="1769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8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BEF81-2A03-2A08-2D1A-11CB664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 </a:t>
            </a:r>
            <a:r>
              <a:rPr kumimoji="1" lang="ja-JP" altLang="en-US" dirty="0"/>
              <a:t>同相入力範囲・オフセット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91E277-E3E3-EA37-A8EB-94A9A9D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9E4F49-3E5F-8490-E9A0-30E9923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E8E570-D0B1-772D-4390-6C7001EB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" y="1319841"/>
            <a:ext cx="11615057" cy="51730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EBD00E-B5BF-E16E-67B4-DFC9F46AEE99}"/>
              </a:ext>
            </a:extLst>
          </p:cNvPr>
          <p:cNvSpPr/>
          <p:nvPr/>
        </p:nvSpPr>
        <p:spPr>
          <a:xfrm>
            <a:off x="3581400" y="1595211"/>
            <a:ext cx="5268686" cy="4532539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F3D5F9-8DC3-E104-5ECE-C1E154A3403D}"/>
              </a:ext>
            </a:extLst>
          </p:cNvPr>
          <p:cNvCxnSpPr/>
          <p:nvPr/>
        </p:nvCxnSpPr>
        <p:spPr>
          <a:xfrm>
            <a:off x="3055620" y="3826891"/>
            <a:ext cx="65288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FB74EA-87A4-DC43-016B-B9886C794E6E}"/>
              </a:ext>
            </a:extLst>
          </p:cNvPr>
          <p:cNvSpPr txBox="1"/>
          <p:nvPr/>
        </p:nvSpPr>
        <p:spPr>
          <a:xfrm>
            <a:off x="9469120" y="3642225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15 mV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13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FC201C9-4EA6-563A-8BBC-58A5FDDB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87" y="1269190"/>
            <a:ext cx="8167690" cy="52236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C13D54-E7E1-F567-9B96-4DB973A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4.4 </a:t>
            </a:r>
            <a:r>
              <a:rPr kumimoji="1" lang="ja-JP" altLang="en-US" dirty="0"/>
              <a:t>全高調波歪み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02F008-B212-7B02-D4CC-6D6E381B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06D269-892D-40A8-51A6-8479FDD3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499F3B-5115-E2B7-EFB9-E37FF3128DCE}"/>
              </a:ext>
            </a:extLst>
          </p:cNvPr>
          <p:cNvSpPr txBox="1"/>
          <p:nvPr/>
        </p:nvSpPr>
        <p:spPr>
          <a:xfrm>
            <a:off x="7403691" y="3013501"/>
            <a:ext cx="458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0.118 %(</a:t>
            </a:r>
            <a:r>
              <a:rPr lang="ja-JP" altLang="en-US" sz="2400" dirty="0"/>
              <a:t>基本波に対する第</a:t>
            </a:r>
            <a:r>
              <a:rPr lang="en-US" altLang="ja-JP" sz="2400" dirty="0"/>
              <a:t>10</a:t>
            </a:r>
            <a:r>
              <a:rPr lang="ja-JP" altLang="en-US" sz="2400" dirty="0"/>
              <a:t>次高調波までの総和で算出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999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2ABD1-F2F3-0563-AD87-8E9FBE22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4.5 </a:t>
            </a:r>
            <a:r>
              <a:rPr kumimoji="1" lang="ja-JP" altLang="en-US" dirty="0"/>
              <a:t>スルーレート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A7C9EC-0D6A-6D87-D9F6-5458A89B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6B2C79-8D5A-1D4C-75FA-CD6B92A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71BBF0FB-C44A-39DE-D6F2-DBEE9BF9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10" y="1885252"/>
            <a:ext cx="4878990" cy="38459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E34333-45B1-D706-CC6F-7C93A7950AA9}"/>
                  </a:ext>
                </a:extLst>
              </p:cNvPr>
              <p:cNvSpPr txBox="1"/>
              <p:nvPr/>
            </p:nvSpPr>
            <p:spPr>
              <a:xfrm>
                <a:off x="404619" y="2315808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E34333-45B1-D706-CC6F-7C93A7950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9" y="2315808"/>
                <a:ext cx="15306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04C7F6E-470B-5809-E4B5-F4BB9C2BDE4A}"/>
                  </a:ext>
                </a:extLst>
              </p:cNvPr>
              <p:cNvSpPr txBox="1"/>
              <p:nvPr/>
            </p:nvSpPr>
            <p:spPr>
              <a:xfrm>
                <a:off x="404619" y="4847614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−100 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04C7F6E-470B-5809-E4B5-F4BB9C2B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9" y="4847614"/>
                <a:ext cx="15306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15C03D-1FAF-6737-DB51-114A1C8DC097}"/>
                  </a:ext>
                </a:extLst>
              </p:cNvPr>
              <p:cNvSpPr txBox="1"/>
              <p:nvPr/>
            </p:nvSpPr>
            <p:spPr>
              <a:xfrm>
                <a:off x="404619" y="2940928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15C03D-1FAF-6737-DB51-114A1C8DC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9" y="2940928"/>
                <a:ext cx="153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E8F888-A38A-9575-F094-8E8DD4129BC3}"/>
                  </a:ext>
                </a:extLst>
              </p:cNvPr>
              <p:cNvSpPr txBox="1"/>
              <p:nvPr/>
            </p:nvSpPr>
            <p:spPr>
              <a:xfrm>
                <a:off x="3717823" y="1603304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E8F888-A38A-9575-F094-8E8DD4129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23" y="1603304"/>
                <a:ext cx="15306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4C55C5-95BD-D314-2E15-63F511E80F05}"/>
                  </a:ext>
                </a:extLst>
              </p:cNvPr>
              <p:cNvSpPr txBox="1"/>
              <p:nvPr/>
            </p:nvSpPr>
            <p:spPr>
              <a:xfrm>
                <a:off x="1269858" y="5620843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4C55C5-95BD-D314-2E15-63F511E80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58" y="5620843"/>
                <a:ext cx="1530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9D94990-52E1-AE48-61BD-52CB0EE762F8}"/>
                  </a:ext>
                </a:extLst>
              </p:cNvPr>
              <p:cNvSpPr txBox="1"/>
              <p:nvPr/>
            </p:nvSpPr>
            <p:spPr>
              <a:xfrm>
                <a:off x="1935245" y="1658961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9D94990-52E1-AE48-61BD-52CB0EE76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45" y="1658961"/>
                <a:ext cx="1530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789857-5B5B-60C1-24E6-65CAA31CC765}"/>
                  </a:ext>
                </a:extLst>
              </p:cNvPr>
              <p:cNvSpPr txBox="1"/>
              <p:nvPr/>
            </p:nvSpPr>
            <p:spPr>
              <a:xfrm>
                <a:off x="2816087" y="5620843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789857-5B5B-60C1-24E6-65CAA31CC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7" y="5620843"/>
                <a:ext cx="15306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1A97129-C08D-B9A7-880D-5E7AA59DC8AB}"/>
                  </a:ext>
                </a:extLst>
              </p:cNvPr>
              <p:cNvSpPr txBox="1"/>
              <p:nvPr/>
            </p:nvSpPr>
            <p:spPr>
              <a:xfrm>
                <a:off x="4483136" y="5620843"/>
                <a:ext cx="15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1A97129-C08D-B9A7-880D-5E7AA59D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36" y="5620843"/>
                <a:ext cx="15306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61DF8-B580-2DCC-4200-B0366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2BD67-CFAF-1A7F-CAB7-E135D882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906" y="2249136"/>
            <a:ext cx="4186187" cy="28426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回路構成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各段の詳細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シミュレーション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961E4-0809-027F-259C-45FFACC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E6DF-BAB4-4D80-9440-2363D288257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4D5D4C-4FC7-4F8E-3872-D520B7F2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1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D35F-3F78-0F81-C3B3-4D666361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4.5 </a:t>
            </a:r>
            <a:r>
              <a:rPr kumimoji="1" lang="ja-JP" altLang="en-US" dirty="0"/>
              <a:t>スルーレート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A59703-222D-87DB-C471-E0E9FA4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0F2C76-564A-8B6F-DFC3-7D5F8106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0FC969-A316-7287-2D25-E83F93AB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5" y="1258402"/>
            <a:ext cx="8480989" cy="5097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DAFCD8-5DE3-B2E9-9088-EF697183B3F6}"/>
                  </a:ext>
                </a:extLst>
              </p:cNvPr>
              <p:cNvSpPr txBox="1"/>
              <p:nvPr/>
            </p:nvSpPr>
            <p:spPr>
              <a:xfrm>
                <a:off x="9730274" y="4982592"/>
                <a:ext cx="1964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/>
                  <a:t>約</a:t>
                </a:r>
                <a:r>
                  <a:rPr kumimoji="1" lang="en-US" altLang="ja-JP" sz="2800" dirty="0"/>
                  <a:t>1.2 V/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en-US" altLang="ja-JP" sz="2800" b="0" dirty="0"/>
                  <a:t>s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DAFCD8-5DE3-B2E9-9088-EF697183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274" y="4982592"/>
                <a:ext cx="1964924" cy="523220"/>
              </a:xfrm>
              <a:prstGeom prst="rect">
                <a:avLst/>
              </a:prstGeom>
              <a:blipFill>
                <a:blip r:embed="rId3"/>
                <a:stretch>
                  <a:fillRect l="-4954" t="-10465" r="-4644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14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FE917-6D9F-78DD-31A1-2D3E2A9B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882C21-6C3C-8825-3201-93A4A239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D6F19-58A3-C1A4-3937-C2FB1934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BBC5E9-33CC-1BA6-30C4-ECE61B963BBF}"/>
              </a:ext>
            </a:extLst>
          </p:cNvPr>
          <p:cNvSpPr txBox="1"/>
          <p:nvPr/>
        </p:nvSpPr>
        <p:spPr>
          <a:xfrm>
            <a:off x="1459523" y="2736502"/>
            <a:ext cx="9272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演算増幅器コンテストに向けて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シミュレーションの部のために</a:t>
            </a:r>
          </a:p>
        </p:txBody>
      </p:sp>
    </p:spTree>
    <p:extLst>
      <p:ext uri="{BB962C8B-B14F-4D97-AF65-F5344CB8AC3E}">
        <p14:creationId xmlns:p14="http://schemas.microsoft.com/office/powerpoint/2010/main" val="266581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夜に光っている月&#10;&#10;自動的に生成された説明">
            <a:extLst>
              <a:ext uri="{FF2B5EF4-FFF2-40B4-BE49-F238E27FC236}">
                <a16:creationId xmlns:a16="http://schemas.microsoft.com/office/drawing/2014/main" id="{40DD6A66-9B87-99A9-9294-5FCD5ADE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88" y="1299902"/>
            <a:ext cx="5404115" cy="43982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0081036-8203-409C-17E1-7A8E62B8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614C55-188E-CE7D-E061-393E7305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5F5B45-E8B4-52E5-5F59-44A10CD9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4F8DDDFE-1052-4351-A22E-18545EB90884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C306C55-1A08-7697-CB45-C853E22F76AE}"/>
              </a:ext>
            </a:extLst>
          </p:cNvPr>
          <p:cNvCxnSpPr/>
          <p:nvPr/>
        </p:nvCxnSpPr>
        <p:spPr>
          <a:xfrm>
            <a:off x="6313328" y="1096407"/>
            <a:ext cx="0" cy="48052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A90D1B8-91E3-75B8-5F18-2512578E782C}"/>
              </a:ext>
            </a:extLst>
          </p:cNvPr>
          <p:cNvCxnSpPr/>
          <p:nvPr/>
        </p:nvCxnSpPr>
        <p:spPr>
          <a:xfrm>
            <a:off x="7361891" y="1096407"/>
            <a:ext cx="0" cy="48052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A20DAE-18DB-BC60-92CB-BA85F6F7F1EF}"/>
              </a:ext>
            </a:extLst>
          </p:cNvPr>
          <p:cNvSpPr txBox="1"/>
          <p:nvPr/>
        </p:nvSpPr>
        <p:spPr>
          <a:xfrm>
            <a:off x="2248110" y="5881680"/>
            <a:ext cx="30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差動増幅回路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E5FAC7-A917-5115-4247-DB5A1B0293F0}"/>
              </a:ext>
            </a:extLst>
          </p:cNvPr>
          <p:cNvSpPr txBox="1"/>
          <p:nvPr/>
        </p:nvSpPr>
        <p:spPr>
          <a:xfrm>
            <a:off x="5313695" y="5901670"/>
            <a:ext cx="288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レベルシフタ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79E24C-8B08-A3FC-2DAE-119A844AB571}"/>
              </a:ext>
            </a:extLst>
          </p:cNvPr>
          <p:cNvSpPr txBox="1"/>
          <p:nvPr/>
        </p:nvSpPr>
        <p:spPr>
          <a:xfrm>
            <a:off x="8235833" y="5881680"/>
            <a:ext cx="218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AB</a:t>
            </a:r>
            <a:r>
              <a:rPr kumimoji="1" lang="ja-JP" altLang="en-US" sz="2800" dirty="0"/>
              <a:t>級出力段</a:t>
            </a:r>
          </a:p>
        </p:txBody>
      </p:sp>
    </p:spTree>
    <p:extLst>
      <p:ext uri="{BB962C8B-B14F-4D97-AF65-F5344CB8AC3E}">
        <p14:creationId xmlns:p14="http://schemas.microsoft.com/office/powerpoint/2010/main" val="257909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プリケーション&#10;&#10;自動的に生成された説明">
            <a:extLst>
              <a:ext uri="{FF2B5EF4-FFF2-40B4-BE49-F238E27FC236}">
                <a16:creationId xmlns:a16="http://schemas.microsoft.com/office/drawing/2014/main" id="{B35B4F1A-6D70-A48B-39B3-69D5288CC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7" y="2098022"/>
            <a:ext cx="6592837" cy="38496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67DA028-5CEA-E484-62E0-041E896E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kumimoji="1" lang="ja-JP" altLang="en-US" dirty="0"/>
              <a:t>差動増幅回路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C9E405-BBFF-90D6-9B4E-51B4D9C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40AD4-0847-879D-34F1-276495B5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7E4CA5-E9BB-79EB-7183-AFC37CF3C26F}"/>
                  </a:ext>
                </a:extLst>
              </p:cNvPr>
              <p:cNvSpPr txBox="1"/>
              <p:nvPr/>
            </p:nvSpPr>
            <p:spPr>
              <a:xfrm>
                <a:off x="1647825" y="3643639"/>
                <a:ext cx="1123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7E4CA5-E9BB-79EB-7183-AFC37CF3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3643639"/>
                <a:ext cx="1123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5EACD8-5207-FDA6-E401-5F8A7D18EDC1}"/>
                  </a:ext>
                </a:extLst>
              </p:cNvPr>
              <p:cNvSpPr txBox="1"/>
              <p:nvPr/>
            </p:nvSpPr>
            <p:spPr>
              <a:xfrm>
                <a:off x="1647825" y="4688327"/>
                <a:ext cx="1123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5EACD8-5207-FDA6-E401-5F8A7D18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4688327"/>
                <a:ext cx="1123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7DF6DD-8782-EA4F-8732-BDFCFBC5422A}"/>
                  </a:ext>
                </a:extLst>
              </p:cNvPr>
              <p:cNvSpPr txBox="1"/>
              <p:nvPr/>
            </p:nvSpPr>
            <p:spPr>
              <a:xfrm>
                <a:off x="2209800" y="3030486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7DF6DD-8782-EA4F-8732-BDFCFBC5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30486"/>
                <a:ext cx="685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23630A5-1B44-7DDA-505F-B955283EDC83}"/>
                  </a:ext>
                </a:extLst>
              </p:cNvPr>
              <p:cNvSpPr txBox="1"/>
              <p:nvPr/>
            </p:nvSpPr>
            <p:spPr>
              <a:xfrm>
                <a:off x="2552700" y="4165983"/>
                <a:ext cx="1162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23630A5-1B44-7DDA-505F-B955283ED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4165983"/>
                <a:ext cx="11620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BE2767D-270E-95D1-4DEF-486DF91D9296}"/>
                  </a:ext>
                </a:extLst>
              </p:cNvPr>
              <p:cNvSpPr txBox="1"/>
              <p:nvPr/>
            </p:nvSpPr>
            <p:spPr>
              <a:xfrm>
                <a:off x="704850" y="4156677"/>
                <a:ext cx="14001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BE2767D-270E-95D1-4DEF-486DF91D9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56677"/>
                <a:ext cx="14001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2AFC85-3D6E-5976-5562-ABCBF654F723}"/>
                  </a:ext>
                </a:extLst>
              </p:cNvPr>
              <p:cNvSpPr txBox="1"/>
              <p:nvPr/>
            </p:nvSpPr>
            <p:spPr>
              <a:xfrm>
                <a:off x="8145546" y="2768876"/>
                <a:ext cx="3867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2AFC85-3D6E-5976-5562-ABCBF654F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46" y="2768876"/>
                <a:ext cx="38679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920C189-EF53-635E-5C51-2A85BBBA0F7D}"/>
                  </a:ext>
                </a:extLst>
              </p:cNvPr>
              <p:cNvSpPr txBox="1"/>
              <p:nvPr/>
            </p:nvSpPr>
            <p:spPr>
              <a:xfrm>
                <a:off x="3295649" y="3367141"/>
                <a:ext cx="67443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𝑖𝑛𝑝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920C189-EF53-635E-5C51-2A85BBBA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9" y="3367141"/>
                <a:ext cx="67443" cy="556434"/>
              </a:xfrm>
              <a:prstGeom prst="rect">
                <a:avLst/>
              </a:prstGeom>
              <a:blipFill>
                <a:blip r:embed="rId9"/>
                <a:stretch>
                  <a:fillRect l="-481818" r="-28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FE361B2-8EFE-6BF0-FC2B-88160F164BB3}"/>
                  </a:ext>
                </a:extLst>
              </p:cNvPr>
              <p:cNvSpPr txBox="1"/>
              <p:nvPr/>
            </p:nvSpPr>
            <p:spPr>
              <a:xfrm>
                <a:off x="747713" y="3400355"/>
                <a:ext cx="752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FE361B2-8EFE-6BF0-FC2B-88160F164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" y="3400355"/>
                <a:ext cx="75247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6E7B54-246C-EC02-8669-D6D08960C314}"/>
              </a:ext>
            </a:extLst>
          </p:cNvPr>
          <p:cNvCxnSpPr/>
          <p:nvPr/>
        </p:nvCxnSpPr>
        <p:spPr>
          <a:xfrm>
            <a:off x="7744591" y="4754674"/>
            <a:ext cx="0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2C2797-B49D-ADB2-2B9C-52B41714AC61}"/>
                  </a:ext>
                </a:extLst>
              </p:cNvPr>
              <p:cNvSpPr txBox="1"/>
              <p:nvPr/>
            </p:nvSpPr>
            <p:spPr>
              <a:xfrm>
                <a:off x="3643311" y="2923682"/>
                <a:ext cx="1047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2C2797-B49D-ADB2-2B9C-52B41714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11" y="2923682"/>
                <a:ext cx="10477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69C7AD1-7A98-6A0B-20FC-C6B86EF88AA4}"/>
              </a:ext>
            </a:extLst>
          </p:cNvPr>
          <p:cNvCxnSpPr/>
          <p:nvPr/>
        </p:nvCxnSpPr>
        <p:spPr>
          <a:xfrm>
            <a:off x="4219573" y="4688327"/>
            <a:ext cx="0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3EEE608-4A20-14C6-F641-CF2DA401D71C}"/>
              </a:ext>
            </a:extLst>
          </p:cNvPr>
          <p:cNvCxnSpPr/>
          <p:nvPr/>
        </p:nvCxnSpPr>
        <p:spPr>
          <a:xfrm>
            <a:off x="7744591" y="3205092"/>
            <a:ext cx="0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CF7ADE-84E4-51BC-DC97-A28E16D550A2}"/>
              </a:ext>
            </a:extLst>
          </p:cNvPr>
          <p:cNvCxnSpPr/>
          <p:nvPr/>
        </p:nvCxnSpPr>
        <p:spPr>
          <a:xfrm>
            <a:off x="4314823" y="3239311"/>
            <a:ext cx="0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BBADEE4-6176-5700-A508-A6C79535F954}"/>
                  </a:ext>
                </a:extLst>
              </p:cNvPr>
              <p:cNvSpPr txBox="1"/>
              <p:nvPr/>
            </p:nvSpPr>
            <p:spPr>
              <a:xfrm>
                <a:off x="7453312" y="2877551"/>
                <a:ext cx="1047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BBADEE4-6176-5700-A508-A6C79535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12" y="2877551"/>
                <a:ext cx="104775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71420B2-10C2-61B4-F7FC-5C9FD7D2EE7D}"/>
                  </a:ext>
                </a:extLst>
              </p:cNvPr>
              <p:cNvSpPr txBox="1"/>
              <p:nvPr/>
            </p:nvSpPr>
            <p:spPr>
              <a:xfrm>
                <a:off x="3790948" y="5123818"/>
                <a:ext cx="1047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71420B2-10C2-61B4-F7FC-5C9FD7D2E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48" y="5123818"/>
                <a:ext cx="104775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C55F239-0527-FD67-32A4-127014FF71A1}"/>
                  </a:ext>
                </a:extLst>
              </p:cNvPr>
              <p:cNvSpPr txBox="1"/>
              <p:nvPr/>
            </p:nvSpPr>
            <p:spPr>
              <a:xfrm>
                <a:off x="7373119" y="5130633"/>
                <a:ext cx="1047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C55F239-0527-FD67-32A4-127014FF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19" y="5130633"/>
                <a:ext cx="104775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4A3D18-49F5-BF77-9C4B-AB6546456582}"/>
                  </a:ext>
                </a:extLst>
              </p:cNvPr>
              <p:cNvSpPr txBox="1"/>
              <p:nvPr/>
            </p:nvSpPr>
            <p:spPr>
              <a:xfrm>
                <a:off x="8374914" y="3249180"/>
                <a:ext cx="3418708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𝑖𝑛𝑝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4A3D18-49F5-BF77-9C4B-AB654645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914" y="3249180"/>
                <a:ext cx="3418708" cy="5564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BF8134-261F-3B18-D548-10D6EE4370E1}"/>
                  </a:ext>
                </a:extLst>
              </p:cNvPr>
              <p:cNvSpPr txBox="1"/>
              <p:nvPr/>
            </p:nvSpPr>
            <p:spPr>
              <a:xfrm>
                <a:off x="1476758" y="5618881"/>
                <a:ext cx="1466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BF8134-261F-3B18-D548-10D6EE43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58" y="5618881"/>
                <a:ext cx="14660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0FA11-CC58-A85E-039C-E08283DB4B1E}"/>
                  </a:ext>
                </a:extLst>
              </p:cNvPr>
              <p:cNvSpPr txBox="1"/>
              <p:nvPr/>
            </p:nvSpPr>
            <p:spPr>
              <a:xfrm>
                <a:off x="8145546" y="3708436"/>
                <a:ext cx="3742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0FA11-CC58-A85E-039C-E08283DB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46" y="3708436"/>
                <a:ext cx="374255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8B1C3C3-4B36-9296-1613-D2A819E1A3CE}"/>
                  </a:ext>
                </a:extLst>
              </p:cNvPr>
              <p:cNvSpPr txBox="1"/>
              <p:nvPr/>
            </p:nvSpPr>
            <p:spPr>
              <a:xfrm>
                <a:off x="7877040" y="4151590"/>
                <a:ext cx="4279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8B1C3C3-4B36-9296-1613-D2A819E1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40" y="4151590"/>
                <a:ext cx="427956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3B5961-885E-5B4E-7975-CBDFCF474DFF}"/>
                  </a:ext>
                </a:extLst>
              </p:cNvPr>
              <p:cNvSpPr txBox="1"/>
              <p:nvPr/>
            </p:nvSpPr>
            <p:spPr>
              <a:xfrm>
                <a:off x="6423961" y="3292096"/>
                <a:ext cx="670360" cy="977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3B5961-885E-5B4E-7975-CBDFCF47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61" y="3292096"/>
                <a:ext cx="670360" cy="9773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82DEF88-77A5-69FA-4D9E-CDD17DCCFDF8}"/>
                  </a:ext>
                </a:extLst>
              </p:cNvPr>
              <p:cNvSpPr txBox="1"/>
              <p:nvPr/>
            </p:nvSpPr>
            <p:spPr>
              <a:xfrm>
                <a:off x="4880912" y="3292096"/>
                <a:ext cx="1028700" cy="977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82DEF88-77A5-69FA-4D9E-CDD17DCC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12" y="3292096"/>
                <a:ext cx="1028700" cy="97731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86093CD-09BC-2ABB-6637-FCB808923C46}"/>
                  </a:ext>
                </a:extLst>
              </p:cNvPr>
              <p:cNvSpPr txBox="1"/>
              <p:nvPr/>
            </p:nvSpPr>
            <p:spPr>
              <a:xfrm>
                <a:off x="4871387" y="4316105"/>
                <a:ext cx="1038225" cy="977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86093CD-09BC-2ABB-6637-FCB80892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87" y="4316105"/>
                <a:ext cx="1038225" cy="9773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25D86B4-A060-EADB-269A-8D304BDD9D73}"/>
                  </a:ext>
                </a:extLst>
              </p:cNvPr>
              <p:cNvSpPr txBox="1"/>
              <p:nvPr/>
            </p:nvSpPr>
            <p:spPr>
              <a:xfrm>
                <a:off x="6341327" y="4372320"/>
                <a:ext cx="923925" cy="977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25D86B4-A060-EADB-269A-8D304BDD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27" y="4372320"/>
                <a:ext cx="923925" cy="9773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356D459-2E90-0384-7589-456CE5609C01}"/>
                  </a:ext>
                </a:extLst>
              </p:cNvPr>
              <p:cNvSpPr txBox="1"/>
              <p:nvPr/>
            </p:nvSpPr>
            <p:spPr>
              <a:xfrm>
                <a:off x="7563615" y="4721191"/>
                <a:ext cx="4279569" cy="90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356D459-2E90-0384-7589-456CE5609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15" y="4721191"/>
                <a:ext cx="4279569" cy="90370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684348-6D4D-41A8-18FD-F76AC6A7606A}"/>
                  </a:ext>
                </a:extLst>
              </p:cNvPr>
              <p:cNvSpPr txBox="1"/>
              <p:nvPr/>
            </p:nvSpPr>
            <p:spPr>
              <a:xfrm>
                <a:off x="1049387" y="2642009"/>
                <a:ext cx="1535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684348-6D4D-41A8-18FD-F76AC6A7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7" y="2642009"/>
                <a:ext cx="153583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4A0F3E2-5F36-81C4-65BE-A24160D47D23}"/>
                  </a:ext>
                </a:extLst>
              </p:cNvPr>
              <p:cNvSpPr txBox="1"/>
              <p:nvPr/>
            </p:nvSpPr>
            <p:spPr>
              <a:xfrm>
                <a:off x="5798322" y="271828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4A0F3E2-5F36-81C4-65BE-A24160D4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322" y="2718284"/>
                <a:ext cx="68580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730CC9E-2905-789C-2A30-20C48F6E2C6A}"/>
                  </a:ext>
                </a:extLst>
              </p:cNvPr>
              <p:cNvSpPr txBox="1"/>
              <p:nvPr/>
            </p:nvSpPr>
            <p:spPr>
              <a:xfrm>
                <a:off x="3774410" y="4024630"/>
                <a:ext cx="14001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730CC9E-2905-789C-2A30-20C48F6E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10" y="4024630"/>
                <a:ext cx="1400175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C24A7A9-5E7A-66C1-09D3-59E5A92B0A4D}"/>
                  </a:ext>
                </a:extLst>
              </p:cNvPr>
              <p:cNvSpPr txBox="1"/>
              <p:nvPr/>
            </p:nvSpPr>
            <p:spPr>
              <a:xfrm>
                <a:off x="7258819" y="4016427"/>
                <a:ext cx="1162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C24A7A9-5E7A-66C1-09D3-59E5A92B0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19" y="4016427"/>
                <a:ext cx="1162050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8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C380268B-89C4-3DCC-0601-CAD331A2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43" y="1586608"/>
            <a:ext cx="7909576" cy="294437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4120966-FDEE-E49E-D088-B2B4DC3C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能動負荷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E62F89-6ED3-7510-8CAA-39B5529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936481-FFB9-E2FD-E8B3-503241B4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7E994CE-5C9D-5BFC-F45B-085301C5DC7E}"/>
                  </a:ext>
                </a:extLst>
              </p:cNvPr>
              <p:cNvSpPr txBox="1"/>
              <p:nvPr/>
            </p:nvSpPr>
            <p:spPr>
              <a:xfrm>
                <a:off x="1310192" y="3340628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7E994CE-5C9D-5BFC-F45B-085301C5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92" y="3340628"/>
                <a:ext cx="65037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35DF40B-DFD9-3D5B-4532-5DC935725A4F}"/>
                  </a:ext>
                </a:extLst>
              </p:cNvPr>
              <p:cNvSpPr txBox="1"/>
              <p:nvPr/>
            </p:nvSpPr>
            <p:spPr>
              <a:xfrm>
                <a:off x="6785886" y="2709401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35DF40B-DFD9-3D5B-4532-5DC93572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86" y="2709401"/>
                <a:ext cx="6503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07FD9C-793B-EAEE-0F93-626F8ED57AFC}"/>
                  </a:ext>
                </a:extLst>
              </p:cNvPr>
              <p:cNvSpPr txBox="1"/>
              <p:nvPr/>
            </p:nvSpPr>
            <p:spPr>
              <a:xfrm>
                <a:off x="6798086" y="352163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07FD9C-793B-EAEE-0F93-626F8ED57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86" y="3521634"/>
                <a:ext cx="6503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AB89BD-8CD1-35A7-85EC-3313241CE4AA}"/>
                  </a:ext>
                </a:extLst>
              </p:cNvPr>
              <p:cNvSpPr txBox="1"/>
              <p:nvPr/>
            </p:nvSpPr>
            <p:spPr>
              <a:xfrm>
                <a:off x="6785886" y="3078733"/>
                <a:ext cx="65037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AB89BD-8CD1-35A7-85EC-3313241C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86" y="3078733"/>
                <a:ext cx="650375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741CD04-F0D9-9765-158F-6DFDA3807DAF}"/>
                  </a:ext>
                </a:extLst>
              </p:cNvPr>
              <p:cNvSpPr txBox="1"/>
              <p:nvPr/>
            </p:nvSpPr>
            <p:spPr>
              <a:xfrm>
                <a:off x="7567463" y="3102644"/>
                <a:ext cx="65037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741CD04-F0D9-9765-158F-6DFDA380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63" y="3102644"/>
                <a:ext cx="650375" cy="391902"/>
              </a:xfrm>
              <a:prstGeom prst="rect">
                <a:avLst/>
              </a:prstGeom>
              <a:blipFill>
                <a:blip r:embed="rId8"/>
                <a:stretch>
                  <a:fillRect l="-14019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D54B9A-4A32-FD38-841E-CB9ECBA4020F}"/>
                  </a:ext>
                </a:extLst>
              </p:cNvPr>
              <p:cNvSpPr txBox="1"/>
              <p:nvPr/>
            </p:nvSpPr>
            <p:spPr>
              <a:xfrm>
                <a:off x="6798086" y="2285599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D54B9A-4A32-FD38-841E-CB9ECBA40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86" y="2285599"/>
                <a:ext cx="6503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7EC57C-ECF5-DD90-E4F4-9E037431A18A}"/>
                  </a:ext>
                </a:extLst>
              </p:cNvPr>
              <p:cNvSpPr txBox="1"/>
              <p:nvPr/>
            </p:nvSpPr>
            <p:spPr>
              <a:xfrm>
                <a:off x="6833402" y="3909851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7EC57C-ECF5-DD90-E4F4-9E037431A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02" y="3909851"/>
                <a:ext cx="6503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BB0CA34-2748-9B3D-7E32-070C83091490}"/>
                  </a:ext>
                </a:extLst>
              </p:cNvPr>
              <p:cNvSpPr txBox="1"/>
              <p:nvPr/>
            </p:nvSpPr>
            <p:spPr>
              <a:xfrm>
                <a:off x="9258482" y="2469539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BB0CA34-2748-9B3D-7E32-070C8309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482" y="2469539"/>
                <a:ext cx="6503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FD50C32-CC8E-8CDE-81CF-93C515FC27FD}"/>
                  </a:ext>
                </a:extLst>
              </p:cNvPr>
              <p:cNvSpPr txBox="1"/>
              <p:nvPr/>
            </p:nvSpPr>
            <p:spPr>
              <a:xfrm>
                <a:off x="1107323" y="235465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FD50C32-CC8E-8CDE-81CF-93C515FC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23" y="2354654"/>
                <a:ext cx="6503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A31BD-A907-5473-2EF1-B88DEE4C3E01}"/>
                  </a:ext>
                </a:extLst>
              </p:cNvPr>
              <p:cNvSpPr txBox="1"/>
              <p:nvPr/>
            </p:nvSpPr>
            <p:spPr>
              <a:xfrm>
                <a:off x="9262763" y="2897998"/>
                <a:ext cx="650375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A31BD-A907-5473-2EF1-B88DEE4C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63" y="2897998"/>
                <a:ext cx="650375" cy="6613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C24784-1438-2BE3-5A52-7E77F0E80B96}"/>
                  </a:ext>
                </a:extLst>
              </p:cNvPr>
              <p:cNvSpPr txBox="1"/>
              <p:nvPr/>
            </p:nvSpPr>
            <p:spPr>
              <a:xfrm>
                <a:off x="5731971" y="2908016"/>
                <a:ext cx="650375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C24784-1438-2BE3-5A52-7E77F0E8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71" y="2908016"/>
                <a:ext cx="650375" cy="6613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4E3EDC-7C5B-3FBC-4FD2-B4DD487D90E7}"/>
                  </a:ext>
                </a:extLst>
              </p:cNvPr>
              <p:cNvSpPr txBox="1"/>
              <p:nvPr/>
            </p:nvSpPr>
            <p:spPr>
              <a:xfrm>
                <a:off x="1107323" y="2905867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4E3EDC-7C5B-3FBC-4FD2-B4DD487D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23" y="2905867"/>
                <a:ext cx="6503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21828DF-D31F-A648-A68D-0D9D876D9971}"/>
                  </a:ext>
                </a:extLst>
              </p:cNvPr>
              <p:cNvSpPr txBox="1"/>
              <p:nvPr/>
            </p:nvSpPr>
            <p:spPr>
              <a:xfrm>
                <a:off x="1372877" y="155763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21828DF-D31F-A648-A68D-0D9D876D9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77" y="1557634"/>
                <a:ext cx="6503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2885B1-1BD2-E543-BEB1-A98888A35895}"/>
                  </a:ext>
                </a:extLst>
              </p:cNvPr>
              <p:cNvSpPr txBox="1"/>
              <p:nvPr/>
            </p:nvSpPr>
            <p:spPr>
              <a:xfrm>
                <a:off x="2720934" y="2837393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2885B1-1BD2-E543-BEB1-A98888A35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34" y="2837393"/>
                <a:ext cx="6503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0B373C-08A7-3DE5-9255-937C5A7EA3E1}"/>
                  </a:ext>
                </a:extLst>
              </p:cNvPr>
              <p:cNvSpPr txBox="1"/>
              <p:nvPr/>
            </p:nvSpPr>
            <p:spPr>
              <a:xfrm>
                <a:off x="4142775" y="3044066"/>
                <a:ext cx="93775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0B373C-08A7-3DE5-9255-937C5A7E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75" y="3044066"/>
                <a:ext cx="937755" cy="391902"/>
              </a:xfrm>
              <a:prstGeom prst="rect">
                <a:avLst/>
              </a:prstGeom>
              <a:blipFill>
                <a:blip r:embed="rId1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1F2D223-89A8-FB6E-3965-F6B32627F1F5}"/>
              </a:ext>
            </a:extLst>
          </p:cNvPr>
          <p:cNvCxnSpPr>
            <a:cxnSpLocks/>
          </p:cNvCxnSpPr>
          <p:nvPr/>
        </p:nvCxnSpPr>
        <p:spPr>
          <a:xfrm>
            <a:off x="5527843" y="1983090"/>
            <a:ext cx="660" cy="52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B511F6C-7208-3E09-297C-50CAAB053AC5}"/>
                  </a:ext>
                </a:extLst>
              </p:cNvPr>
              <p:cNvSpPr txBox="1"/>
              <p:nvPr/>
            </p:nvSpPr>
            <p:spPr>
              <a:xfrm>
                <a:off x="5445625" y="200091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B511F6C-7208-3E09-297C-50CAAB053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25" y="2000914"/>
                <a:ext cx="6503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B548A6-1A83-6CF4-2CF3-F082B02DC8B6}"/>
                  </a:ext>
                </a:extLst>
              </p:cNvPr>
              <p:cNvSpPr txBox="1"/>
              <p:nvPr/>
            </p:nvSpPr>
            <p:spPr>
              <a:xfrm>
                <a:off x="-707691" y="5146382"/>
                <a:ext cx="6857249" cy="98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en-US" altLang="ja-JP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B548A6-1A83-6CF4-2CF3-F082B02D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691" y="5146382"/>
                <a:ext cx="6857249" cy="9847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33FF1C5-C00F-1133-7E25-079CD1E172E0}"/>
                  </a:ext>
                </a:extLst>
              </p:cNvPr>
              <p:cNvSpPr txBox="1"/>
              <p:nvPr/>
            </p:nvSpPr>
            <p:spPr>
              <a:xfrm>
                <a:off x="8330158" y="2272196"/>
                <a:ext cx="42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33FF1C5-C00F-1133-7E25-079CD1E1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58" y="2272196"/>
                <a:ext cx="421186" cy="369332"/>
              </a:xfrm>
              <a:prstGeom prst="rect">
                <a:avLst/>
              </a:prstGeom>
              <a:blipFill>
                <a:blip r:embed="rId21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9C20F53-BB24-33DA-AD24-56707FB84883}"/>
                  </a:ext>
                </a:extLst>
              </p:cNvPr>
              <p:cNvSpPr txBox="1"/>
              <p:nvPr/>
            </p:nvSpPr>
            <p:spPr>
              <a:xfrm>
                <a:off x="683549" y="4796909"/>
                <a:ext cx="416585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9C20F53-BB24-33DA-AD24-56707FB84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9" y="4796909"/>
                <a:ext cx="4165851" cy="391902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98AA35B-43E2-6D4F-E28C-AD5C9B98BBD0}"/>
                  </a:ext>
                </a:extLst>
              </p:cNvPr>
              <p:cNvSpPr txBox="1"/>
              <p:nvPr/>
            </p:nvSpPr>
            <p:spPr>
              <a:xfrm>
                <a:off x="5577344" y="5097841"/>
                <a:ext cx="56673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減⇒ソース電位が動きやすい</a:t>
                </a:r>
                <a:endParaRPr kumimoji="1" lang="en-US" altLang="ja-JP" sz="2800" dirty="0"/>
              </a:p>
              <a:p>
                <a:pPr algn="ctr"/>
                <a:r>
                  <a:rPr lang="ja-JP" altLang="en-US" sz="2800" dirty="0"/>
                  <a:t>⇒利得増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98AA35B-43E2-6D4F-E28C-AD5C9B98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44" y="5097841"/>
                <a:ext cx="5667373" cy="954107"/>
              </a:xfrm>
              <a:prstGeom prst="rect">
                <a:avLst/>
              </a:prstGeom>
              <a:blipFill>
                <a:blip r:embed="rId2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730C84-AEF8-25F0-B73F-34D0E368F79B}"/>
                  </a:ext>
                </a:extLst>
              </p:cNvPr>
              <p:cNvSpPr txBox="1"/>
              <p:nvPr/>
            </p:nvSpPr>
            <p:spPr>
              <a:xfrm>
                <a:off x="2623926" y="3341687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730C84-AEF8-25F0-B73F-34D0E368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6" y="3341687"/>
                <a:ext cx="650375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FBA8B94-2598-F199-87D7-B2B88ACC0CE2}"/>
                  </a:ext>
                </a:extLst>
              </p:cNvPr>
              <p:cNvSpPr txBox="1"/>
              <p:nvPr/>
            </p:nvSpPr>
            <p:spPr>
              <a:xfrm>
                <a:off x="4675687" y="249000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FBA8B94-2598-F199-87D7-B2B88AC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87" y="2490004"/>
                <a:ext cx="6503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F05FE64-A51B-4957-FD83-9505C01D4CF4}"/>
                  </a:ext>
                </a:extLst>
              </p:cNvPr>
              <p:cNvSpPr txBox="1"/>
              <p:nvPr/>
            </p:nvSpPr>
            <p:spPr>
              <a:xfrm>
                <a:off x="4696177" y="2067474"/>
                <a:ext cx="65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F05FE64-A51B-4957-FD83-9505C01D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77" y="2067474"/>
                <a:ext cx="6503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8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00845CD-73EA-CBC9-0AE7-B84F57EEE7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3.3</a:t>
                </a:r>
                <a:r>
                  <a:rPr kumimoji="1" lang="ja-JP" altLang="en-US" dirty="0"/>
                  <a:t>チャネル長と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00845CD-73EA-CBC9-0AE7-B84F57EE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C1AC37-6299-FA95-EC6E-7AE495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6DA9FB-41C2-DD44-A5A1-E04F0F0D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A44F7-B897-FF8F-A433-E22B342B7293}"/>
                  </a:ext>
                </a:extLst>
              </p:cNvPr>
              <p:cNvSpPr txBox="1"/>
              <p:nvPr/>
            </p:nvSpPr>
            <p:spPr>
              <a:xfrm>
                <a:off x="266700" y="1433667"/>
                <a:ext cx="1164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2800" dirty="0"/>
                  <a:t>増加したとき、チャネル長が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だけ</m:t>
                    </m:r>
                  </m:oMath>
                </a14:m>
                <a:r>
                  <a:rPr kumimoji="1" lang="ja-JP" altLang="en-US" sz="2800" dirty="0"/>
                  <a:t>短くなったとすると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A44F7-B897-FF8F-A433-E22B342B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433667"/>
                <a:ext cx="11649075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BFE79F6-00EB-EA3C-C109-1620489DAF25}"/>
                  </a:ext>
                </a:extLst>
              </p:cNvPr>
              <p:cNvSpPr txBox="1"/>
              <p:nvPr/>
            </p:nvSpPr>
            <p:spPr>
              <a:xfrm>
                <a:off x="176210" y="1956887"/>
                <a:ext cx="11830053" cy="409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BFE79F6-00EB-EA3C-C109-1620489DA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0" y="1956887"/>
                <a:ext cx="11830053" cy="409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6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206C9CF-DEA9-E636-FAB5-C61C5EC98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3.3</a:t>
                </a:r>
                <a:r>
                  <a:rPr kumimoji="1" lang="ja-JP" altLang="en-US" dirty="0"/>
                  <a:t>チャネル長と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206C9CF-DEA9-E636-FAB5-C61C5EC98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EAF008-13CC-7DD1-178C-6C1E6AD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A99047-2D1A-AD67-928F-2A7F515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2BD7D3A-2DAB-FDEA-B554-9A2B6FF8A26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505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/>
                  <a:t>ドレイントランスコンダクタンス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ja-JP" altLang="en-US" sz="2800" b="0" dirty="0"/>
                  <a:t>は以下で定義される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2BD7D3A-2DAB-FDEA-B554-9A2B6FF8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50595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C2ACEA-653A-DE43-E80F-4F8A292184F0}"/>
                  </a:ext>
                </a:extLst>
              </p:cNvPr>
              <p:cNvSpPr txBox="1"/>
              <p:nvPr/>
            </p:nvSpPr>
            <p:spPr>
              <a:xfrm>
                <a:off x="4300537" y="2285351"/>
                <a:ext cx="2581275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C2ACEA-653A-DE43-E80F-4F8A29218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7" y="2285351"/>
                <a:ext cx="2581275" cy="984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BBAEB0-7A10-3F73-3937-C263FC6B288F}"/>
                  </a:ext>
                </a:extLst>
              </p:cNvPr>
              <p:cNvSpPr txBox="1"/>
              <p:nvPr/>
            </p:nvSpPr>
            <p:spPr>
              <a:xfrm>
                <a:off x="1562099" y="3124555"/>
                <a:ext cx="805815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であるので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BBAEB0-7A10-3F73-3937-C263FC6B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99" y="3124555"/>
                <a:ext cx="805815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A9C5AD7-4107-B7E2-7BA2-11B6B48F2B6A}"/>
                  </a:ext>
                </a:extLst>
              </p:cNvPr>
              <p:cNvSpPr txBox="1"/>
              <p:nvPr/>
            </p:nvSpPr>
            <p:spPr>
              <a:xfrm>
                <a:off x="838200" y="4205562"/>
                <a:ext cx="9239250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A9C5AD7-4107-B7E2-7BA2-11B6B48F2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5562"/>
                <a:ext cx="9239250" cy="984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8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E9ED0B-6FBF-C0CF-DB2F-75436A4ED5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3.3</a:t>
                </a:r>
                <a:r>
                  <a:rPr kumimoji="1" lang="ja-JP" altLang="en-US" dirty="0"/>
                  <a:t>チャネル長と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E9ED0B-6FBF-C0CF-DB2F-75436A4ED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A21FC-1659-ADD8-2FF8-21954674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9E0F-2859-43B8-9115-6D6A26A8E65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D3946A-F7FB-55CF-2132-D57D18A1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DDFE-1052-4351-A22E-18545EB9088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385532-946E-E59D-3DA8-0D9B3A86CA3B}"/>
              </a:ext>
            </a:extLst>
          </p:cNvPr>
          <p:cNvSpPr txBox="1"/>
          <p:nvPr/>
        </p:nvSpPr>
        <p:spPr>
          <a:xfrm>
            <a:off x="2076450" y="2045821"/>
            <a:ext cx="84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差動増幅回路の利得を上げるには？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328DA5-6AB3-4910-7265-A21D9465B776}"/>
                  </a:ext>
                </a:extLst>
              </p:cNvPr>
              <p:cNvSpPr txBox="1"/>
              <p:nvPr/>
            </p:nvSpPr>
            <p:spPr>
              <a:xfrm>
                <a:off x="1238250" y="2924175"/>
                <a:ext cx="8562975" cy="260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作動対の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を大きくする</a:t>
                </a:r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　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を大きくする</a:t>
                </a:r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800" b="0" dirty="0"/>
                  <a:t>カレントミラーの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</a:t>
                </a:r>
                <a:r>
                  <a:rPr lang="ja-JP" altLang="en-US" sz="2800" dirty="0"/>
                  <a:t>小さくする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　⇒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を大きくする</a:t>
                </a:r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328DA5-6AB3-4910-7265-A21D9465B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2924175"/>
                <a:ext cx="8562975" cy="2606163"/>
              </a:xfrm>
              <a:prstGeom prst="rect">
                <a:avLst/>
              </a:prstGeom>
              <a:blipFill>
                <a:blip r:embed="rId3"/>
                <a:stretch>
                  <a:fillRect l="-1281" t="-23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684</Words>
  <Application>Microsoft Office PowerPoint</Application>
  <PresentationFormat>ワイド画面</PresentationFormat>
  <Paragraphs>248</Paragraphs>
  <Slides>20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演算増幅器設計の詳細とシミュレーション</vt:lpstr>
      <vt:lpstr>目次</vt:lpstr>
      <vt:lpstr>1.目的</vt:lpstr>
      <vt:lpstr>2.回路構成</vt:lpstr>
      <vt:lpstr>3.1差動増幅回路</vt:lpstr>
      <vt:lpstr>3.2能動負荷</vt:lpstr>
      <vt:lpstr>3.3チャネル長とg_d</vt:lpstr>
      <vt:lpstr>3.3チャネル長とg_d</vt:lpstr>
      <vt:lpstr>3.3チャネル長とg_d</vt:lpstr>
      <vt:lpstr>3.4 AB級増幅回路</vt:lpstr>
      <vt:lpstr>3.4 AB級増幅回路</vt:lpstr>
      <vt:lpstr>3.5　レベルシフタ</vt:lpstr>
      <vt:lpstr>3.5　レベルシフタ</vt:lpstr>
      <vt:lpstr>4 シミュレーション回路</vt:lpstr>
      <vt:lpstr>4.1 位相余裕、直流利得</vt:lpstr>
      <vt:lpstr>4.2 帯域幅</vt:lpstr>
      <vt:lpstr>4.3 同相入力範囲・オフセット</vt:lpstr>
      <vt:lpstr>4.4 全高調波歪み</vt:lpstr>
      <vt:lpstr>4.5 スルーレート</vt:lpstr>
      <vt:lpstr>4.5 スルーレート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演算増幅器の諸性質と 出力段の位相補償</dc:title>
  <dc:creator>KOJIMAHIKARU</dc:creator>
  <cp:lastModifiedBy>KOJIMAHIKARU</cp:lastModifiedBy>
  <cp:revision>10</cp:revision>
  <cp:lastPrinted>2023-05-22T06:20:55Z</cp:lastPrinted>
  <dcterms:created xsi:type="dcterms:W3CDTF">2023-05-21T17:10:59Z</dcterms:created>
  <dcterms:modified xsi:type="dcterms:W3CDTF">2023-05-22T08:43:58Z</dcterms:modified>
</cp:coreProperties>
</file>